
<file path=[Content_Types].xml><?xml version="1.0" encoding="utf-8"?>
<Types xmlns="http://schemas.openxmlformats.org/package/2006/content-types">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activeX/activeX10.xml" ContentType="application/vnd.ms-office.activeX+xml"/>
  <Override PartName="/ppt/activeX/activeX11.xml" ContentType="application/vnd.ms-office.activeX+xml"/>
  <Override PartName="/ppt/activeX/activeX12.xml" ContentType="application/vnd.ms-office.activeX+xml"/>
  <Override PartName="/ppt/activeX/activeX13.xml" ContentType="application/vnd.ms-office.activeX+xml"/>
  <Override PartName="/ppt/activeX/activeX14.xml" ContentType="application/vnd.ms-office.activeX+xml"/>
  <Override PartName="/ppt/activeX/activeX15.xml" ContentType="application/vnd.ms-office.activeX+xml"/>
  <Override PartName="/ppt/activeX/activeX16.xml" ContentType="application/vnd.ms-office.activeX+xml"/>
  <Override PartName="/ppt/activeX/activeX17.xml" ContentType="application/vnd.ms-office.activeX+xml"/>
  <Override PartName="/ppt/activeX/activeX18.xml" ContentType="application/vnd.ms-office.activeX+xml"/>
  <Override PartName="/ppt/activeX/activeX19.xml" ContentType="application/vnd.ms-office.activeX+xml"/>
  <Override PartName="/ppt/activeX/activeX20.xml" ContentType="application/vnd.ms-office.activeX+xml"/>
  <Override PartName="/ppt/activeX/activeX21.xml" ContentType="application/vnd.ms-office.activeX+xml"/>
  <Override PartName="/ppt/activeX/activeX22.xml" ContentType="application/vnd.ms-office.activeX+xml"/>
  <Override PartName="/ppt/activeX/activeX23.xml" ContentType="application/vnd.ms-office.activeX+xml"/>
  <Override PartName="/ppt/activeX/activeX24.xml" ContentType="application/vnd.ms-office.activeX+xml"/>
  <Override PartName="/ppt/activeX/activeX25.xml" ContentType="application/vnd.ms-office.activeX+xml"/>
  <Override PartName="/ppt/activeX/activeX26.xml" ContentType="application/vnd.ms-office.activeX+xml"/>
  <Override PartName="/ppt/activeX/activeX27.xml" ContentType="application/vnd.ms-office.activeX+xml"/>
  <Override PartName="/ppt/activeX/activeX28.xml" ContentType="application/vnd.ms-office.activeX+xml"/>
  <Override PartName="/ppt/activeX/activeX29.xml" ContentType="application/vnd.ms-office.activeX+xml"/>
  <Override PartName="/ppt/activeX/activeX30.xml" ContentType="application/vnd.ms-office.activeX+xml"/>
  <Override PartName="/ppt/activeX/activeX31.xml" ContentType="application/vnd.ms-office.activeX+xml"/>
  <Override PartName="/ppt/activeX/activeX32.xml" ContentType="application/vnd.ms-office.activeX+xml"/>
  <Override PartName="/ppt/activeX/activeX33.xml" ContentType="application/vnd.ms-office.activeX+xml"/>
  <Override PartName="/ppt/activeX/activeX34.xml" ContentType="application/vnd.ms-office.activeX+xml"/>
  <Override PartName="/ppt/activeX/activeX35.xml" ContentType="application/vnd.ms-office.activeX+xml"/>
  <Override PartName="/ppt/activeX/activeX36.xml" ContentType="application/vnd.ms-office.activeX+xml"/>
  <Override PartName="/ppt/activeX/activeX37.xml" ContentType="application/vnd.ms-office.activeX+xml"/>
  <Override PartName="/ppt/activeX/activeX38.xml" ContentType="application/vnd.ms-office.activeX+xml"/>
  <Override PartName="/ppt/activeX/activeX39.xml" ContentType="application/vnd.ms-office.activeX+xml"/>
  <Override PartName="/ppt/activeX/activeX40.xml" ContentType="application/vnd.ms-office.activeX+xml"/>
  <Override PartName="/ppt/activeX/activeX41.xml" ContentType="application/vnd.ms-office.activeX+xml"/>
  <Override PartName="/ppt/activeX/activeX42.xml" ContentType="application/vnd.ms-office.activeX+xml"/>
  <Override PartName="/ppt/activeX/activeX43.xml" ContentType="application/vnd.ms-office.activeX+xml"/>
  <Override PartName="/ppt/activeX/activeX44.xml" ContentType="application/vnd.ms-office.activeX+xml"/>
  <Override PartName="/ppt/activeX/activeX45.xml" ContentType="application/vnd.ms-office.activeX+xml"/>
  <Override PartName="/ppt/activeX/activeX46.xml" ContentType="application/vnd.ms-office.activeX+xml"/>
  <Override PartName="/ppt/activeX/activeX47.xml" ContentType="application/vnd.ms-office.activeX+xml"/>
  <Override PartName="/ppt/activeX/activeX48.xml" ContentType="application/vnd.ms-office.activeX+xml"/>
  <Override PartName="/ppt/activeX/activeX49.xml" ContentType="application/vnd.ms-office.activeX+xml"/>
  <Override PartName="/ppt/activeX/activeX50.xml" ContentType="application/vnd.ms-office.activeX+xml"/>
  <Override PartName="/ppt/activeX/activeX51.xml" ContentType="application/vnd.ms-office.activeX+xml"/>
  <Override PartName="/ppt/activeX/activeX52.xml" ContentType="application/vnd.ms-office.activeX+xml"/>
  <Override PartName="/ppt/activeX/activeX53.xml" ContentType="application/vnd.ms-office.activeX+xml"/>
  <Override PartName="/ppt/activeX/activeX54.xml" ContentType="application/vnd.ms-office.activeX+xml"/>
  <Override PartName="/ppt/activeX/activeX55.xml" ContentType="application/vnd.ms-office.activeX+xml"/>
  <Override PartName="/ppt/activeX/activeX56.xml" ContentType="application/vnd.ms-office.activeX+xml"/>
  <Override PartName="/ppt/activeX/activeX57.xml" ContentType="application/vnd.ms-office.activeX+xml"/>
  <Override PartName="/ppt/activeX/activeX58.xml" ContentType="application/vnd.ms-office.activeX+xml"/>
  <Override PartName="/ppt/activeX/activeX59.xml" ContentType="application/vnd.ms-office.activeX+xml"/>
  <Override PartName="/ppt/activeX/activeX60.xml" ContentType="application/vnd.ms-office.activeX+xml"/>
  <Override PartName="/ppt/activeX/activeX61.xml" ContentType="application/vnd.ms-office.activeX+xml"/>
  <Override PartName="/ppt/activeX/activeX62.xml" ContentType="application/vnd.ms-office.activeX+xml"/>
  <Override PartName="/ppt/activeX/activeX63.xml" ContentType="application/vnd.ms-office.activeX+xml"/>
  <Override PartName="/ppt/activeX/activeX64.xml" ContentType="application/vnd.ms-office.activeX+xml"/>
  <Override PartName="/ppt/activeX/activeX65.xml" ContentType="application/vnd.ms-office.activeX+xml"/>
  <Override PartName="/ppt/activeX/activeX66.xml" ContentType="application/vnd.ms-office.activeX+xml"/>
  <Override PartName="/ppt/activeX/activeX67.xml" ContentType="application/vnd.ms-office.activeX+xml"/>
  <Override PartName="/ppt/activeX/activeX68.xml" ContentType="application/vnd.ms-office.activeX+xml"/>
  <Override PartName="/ppt/activeX/activeX69.xml" ContentType="application/vnd.ms-office.activeX+xml"/>
  <Override PartName="/ppt/activeX/activeX70.xml" ContentType="application/vnd.ms-office.activeX+xml"/>
  <Override PartName="/ppt/activeX/activeX71.xml" ContentType="application/vnd.ms-office.activeX+xml"/>
  <Override PartName="/ppt/activeX/activeX72.xml" ContentType="application/vnd.ms-office.activeX+xml"/>
  <Override PartName="/ppt/activeX/activeX73.xml" ContentType="application/vnd.ms-office.activeX+xml"/>
  <Override PartName="/ppt/activeX/activeX74.xml" ContentType="application/vnd.ms-office.activeX+xml"/>
  <Override PartName="/ppt/activeX/activeX75.xml" ContentType="application/vnd.ms-office.activeX+xml"/>
  <Override PartName="/ppt/activeX/activeX76.xml" ContentType="application/vnd.ms-office.activeX+xml"/>
  <Override PartName="/ppt/activeX/activeX77.xml" ContentType="application/vnd.ms-office.activeX+xml"/>
  <Override PartName="/ppt/activeX/activeX78.xml" ContentType="application/vnd.ms-office.activeX+xml"/>
  <Override PartName="/ppt/activeX/activeX79.xml" ContentType="application/vnd.ms-office.activeX+xml"/>
  <Override PartName="/ppt/activeX/activeX80.xml" ContentType="application/vnd.ms-office.activeX+xml"/>
  <Override PartName="/ppt/activeX/activeX81.xml" ContentType="application/vnd.ms-office.activeX+xml"/>
  <Override PartName="/ppt/activeX/activeX82.xml" ContentType="application/vnd.ms-office.activeX+xml"/>
  <Override PartName="/ppt/activeX/activeX83.xml" ContentType="application/vnd.ms-office.activeX+xml"/>
  <Override PartName="/ppt/activeX/activeX84.xml" ContentType="application/vnd.ms-office.activeX+xml"/>
  <Override PartName="/ppt/activeX/activeX85.xml" ContentType="application/vnd.ms-office.activeX+xml"/>
  <Override PartName="/ppt/activeX/activeX86.xml" ContentType="application/vnd.ms-office.activeX+xml"/>
  <Override PartName="/ppt/activeX/activeX87.xml" ContentType="application/vnd.ms-office.activeX+xml"/>
  <Override PartName="/ppt/activeX/activeX88.xml" ContentType="application/vnd.ms-office.activeX+xml"/>
  <Override PartName="/ppt/activeX/activeX89.xml" ContentType="application/vnd.ms-office.activeX+xml"/>
  <Override PartName="/ppt/activeX/activeX90.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6" r:id="rId7"/>
    <p:sldId id="262" r:id="rId8"/>
    <p:sldId id="267" r:id="rId9"/>
    <p:sldId id="263" r:id="rId10"/>
    <p:sldId id="268" r:id="rId11"/>
    <p:sldId id="264" r:id="rId12"/>
    <p:sldId id="269" r:id="rId13"/>
    <p:sldId id="265" r:id="rId14"/>
    <p:sldId id="270" r:id="rId15"/>
    <p:sldId id="271" r:id="rId16"/>
    <p:sldId id="277" r:id="rId17"/>
    <p:sldId id="272" r:id="rId18"/>
    <p:sldId id="278" r:id="rId19"/>
    <p:sldId id="273" r:id="rId20"/>
    <p:sldId id="279" r:id="rId21"/>
    <p:sldId id="274" r:id="rId22"/>
    <p:sldId id="280" r:id="rId23"/>
    <p:sldId id="275" r:id="rId24"/>
    <p:sldId id="291" r:id="rId25"/>
    <p:sldId id="276" r:id="rId26"/>
    <p:sldId id="292" r:id="rId27"/>
    <p:sldId id="281" r:id="rId28"/>
    <p:sldId id="293" r:id="rId29"/>
    <p:sldId id="282" r:id="rId30"/>
    <p:sldId id="294" r:id="rId31"/>
    <p:sldId id="283" r:id="rId32"/>
    <p:sldId id="295" r:id="rId33"/>
    <p:sldId id="284" r:id="rId34"/>
    <p:sldId id="296" r:id="rId35"/>
    <p:sldId id="285" r:id="rId36"/>
    <p:sldId id="297" r:id="rId37"/>
    <p:sldId id="286" r:id="rId38"/>
    <p:sldId id="298" r:id="rId39"/>
    <p:sldId id="287" r:id="rId40"/>
    <p:sldId id="299" r:id="rId41"/>
    <p:sldId id="288" r:id="rId42"/>
    <p:sldId id="300" r:id="rId43"/>
    <p:sldId id="301" r:id="rId44"/>
    <p:sldId id="307" r:id="rId45"/>
    <p:sldId id="302" r:id="rId46"/>
    <p:sldId id="308" r:id="rId47"/>
    <p:sldId id="303" r:id="rId48"/>
    <p:sldId id="309" r:id="rId49"/>
    <p:sldId id="304" r:id="rId50"/>
    <p:sldId id="310" r:id="rId51"/>
    <p:sldId id="305" r:id="rId52"/>
    <p:sldId id="311" r:id="rId53"/>
    <p:sldId id="306" r:id="rId54"/>
    <p:sldId id="312" r:id="rId55"/>
    <p:sldId id="313" r:id="rId56"/>
    <p:sldId id="316" r:id="rId57"/>
    <p:sldId id="314" r:id="rId58"/>
    <p:sldId id="317" r:id="rId59"/>
    <p:sldId id="315" r:id="rId60"/>
    <p:sldId id="318" r:id="rId61"/>
    <p:sldId id="319" r:id="rId62"/>
    <p:sldId id="323" r:id="rId63"/>
    <p:sldId id="320" r:id="rId64"/>
    <p:sldId id="324" r:id="rId65"/>
    <p:sldId id="321" r:id="rId66"/>
    <p:sldId id="325" r:id="rId67"/>
    <p:sldId id="322" r:id="rId68"/>
    <p:sldId id="326" r:id="rId69"/>
    <p:sldId id="327" r:id="rId70"/>
    <p:sldId id="330" r:id="rId7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7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13.xml.rels><?xml version="1.0" encoding="UTF-8" standalone="yes"?>
<Relationships xmlns="http://schemas.openxmlformats.org/package/2006/relationships"><Relationship Id="rId1" Type="http://schemas.microsoft.com/office/2006/relationships/activeXControlBinary" Target="activeX13.bin"/></Relationships>
</file>

<file path=ppt/activeX/_rels/activeX14.xml.rels><?xml version="1.0" encoding="UTF-8" standalone="yes"?>
<Relationships xmlns="http://schemas.openxmlformats.org/package/2006/relationships"><Relationship Id="rId1" Type="http://schemas.microsoft.com/office/2006/relationships/activeXControlBinary" Target="activeX14.bin"/></Relationships>
</file>

<file path=ppt/activeX/_rels/activeX15.xml.rels><?xml version="1.0" encoding="UTF-8" standalone="yes"?>
<Relationships xmlns="http://schemas.openxmlformats.org/package/2006/relationships"><Relationship Id="rId1" Type="http://schemas.microsoft.com/office/2006/relationships/activeXControlBinary" Target="activeX15.bin"/></Relationships>
</file>

<file path=ppt/activeX/_rels/activeX16.xml.rels><?xml version="1.0" encoding="UTF-8" standalone="yes"?>
<Relationships xmlns="http://schemas.openxmlformats.org/package/2006/relationships"><Relationship Id="rId1" Type="http://schemas.microsoft.com/office/2006/relationships/activeXControlBinary" Target="activeX16.bin"/></Relationships>
</file>

<file path=ppt/activeX/_rels/activeX17.xml.rels><?xml version="1.0" encoding="UTF-8" standalone="yes"?>
<Relationships xmlns="http://schemas.openxmlformats.org/package/2006/relationships"><Relationship Id="rId1" Type="http://schemas.microsoft.com/office/2006/relationships/activeXControlBinary" Target="activeX17.bin"/></Relationships>
</file>

<file path=ppt/activeX/_rels/activeX18.xml.rels><?xml version="1.0" encoding="UTF-8" standalone="yes"?>
<Relationships xmlns="http://schemas.openxmlformats.org/package/2006/relationships"><Relationship Id="rId1" Type="http://schemas.microsoft.com/office/2006/relationships/activeXControlBinary" Target="activeX18.bin"/></Relationships>
</file>

<file path=ppt/activeX/_rels/activeX19.xml.rels><?xml version="1.0" encoding="UTF-8" standalone="yes"?>
<Relationships xmlns="http://schemas.openxmlformats.org/package/2006/relationships"><Relationship Id="rId1" Type="http://schemas.microsoft.com/office/2006/relationships/activeXControlBinary" Target="activeX19.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20.xml.rels><?xml version="1.0" encoding="UTF-8" standalone="yes"?>
<Relationships xmlns="http://schemas.openxmlformats.org/package/2006/relationships"><Relationship Id="rId1" Type="http://schemas.microsoft.com/office/2006/relationships/activeXControlBinary" Target="activeX20.bin"/></Relationships>
</file>

<file path=ppt/activeX/_rels/activeX21.xml.rels><?xml version="1.0" encoding="UTF-8" standalone="yes"?>
<Relationships xmlns="http://schemas.openxmlformats.org/package/2006/relationships"><Relationship Id="rId1" Type="http://schemas.microsoft.com/office/2006/relationships/activeXControlBinary" Target="activeX21.bin"/></Relationships>
</file>

<file path=ppt/activeX/_rels/activeX22.xml.rels><?xml version="1.0" encoding="UTF-8" standalone="yes"?>
<Relationships xmlns="http://schemas.openxmlformats.org/package/2006/relationships"><Relationship Id="rId1" Type="http://schemas.microsoft.com/office/2006/relationships/activeXControlBinary" Target="activeX22.bin"/></Relationships>
</file>

<file path=ppt/activeX/_rels/activeX23.xml.rels><?xml version="1.0" encoding="UTF-8" standalone="yes"?>
<Relationships xmlns="http://schemas.openxmlformats.org/package/2006/relationships"><Relationship Id="rId1" Type="http://schemas.microsoft.com/office/2006/relationships/activeXControlBinary" Target="activeX23.bin"/></Relationships>
</file>

<file path=ppt/activeX/_rels/activeX24.xml.rels><?xml version="1.0" encoding="UTF-8" standalone="yes"?>
<Relationships xmlns="http://schemas.openxmlformats.org/package/2006/relationships"><Relationship Id="rId1" Type="http://schemas.microsoft.com/office/2006/relationships/activeXControlBinary" Target="activeX24.bin"/></Relationships>
</file>

<file path=ppt/activeX/_rels/activeX25.xml.rels><?xml version="1.0" encoding="UTF-8" standalone="yes"?>
<Relationships xmlns="http://schemas.openxmlformats.org/package/2006/relationships"><Relationship Id="rId1" Type="http://schemas.microsoft.com/office/2006/relationships/activeXControlBinary" Target="activeX25.bin"/></Relationships>
</file>

<file path=ppt/activeX/_rels/activeX26.xml.rels><?xml version="1.0" encoding="UTF-8" standalone="yes"?>
<Relationships xmlns="http://schemas.openxmlformats.org/package/2006/relationships"><Relationship Id="rId1" Type="http://schemas.microsoft.com/office/2006/relationships/activeXControlBinary" Target="activeX26.bin"/></Relationships>
</file>

<file path=ppt/activeX/_rels/activeX27.xml.rels><?xml version="1.0" encoding="UTF-8" standalone="yes"?>
<Relationships xmlns="http://schemas.openxmlformats.org/package/2006/relationships"><Relationship Id="rId1" Type="http://schemas.microsoft.com/office/2006/relationships/activeXControlBinary" Target="activeX27.bin"/></Relationships>
</file>

<file path=ppt/activeX/_rels/activeX28.xml.rels><?xml version="1.0" encoding="UTF-8" standalone="yes"?>
<Relationships xmlns="http://schemas.openxmlformats.org/package/2006/relationships"><Relationship Id="rId1" Type="http://schemas.microsoft.com/office/2006/relationships/activeXControlBinary" Target="activeX28.bin"/></Relationships>
</file>

<file path=ppt/activeX/_rels/activeX29.xml.rels><?xml version="1.0" encoding="UTF-8" standalone="yes"?>
<Relationships xmlns="http://schemas.openxmlformats.org/package/2006/relationships"><Relationship Id="rId1" Type="http://schemas.microsoft.com/office/2006/relationships/activeXControlBinary" Target="activeX29.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30.xml.rels><?xml version="1.0" encoding="UTF-8" standalone="yes"?>
<Relationships xmlns="http://schemas.openxmlformats.org/package/2006/relationships"><Relationship Id="rId1" Type="http://schemas.microsoft.com/office/2006/relationships/activeXControlBinary" Target="activeX30.bin"/></Relationships>
</file>

<file path=ppt/activeX/_rels/activeX31.xml.rels><?xml version="1.0" encoding="UTF-8" standalone="yes"?>
<Relationships xmlns="http://schemas.openxmlformats.org/package/2006/relationships"><Relationship Id="rId1" Type="http://schemas.microsoft.com/office/2006/relationships/activeXControlBinary" Target="activeX31.bin"/></Relationships>
</file>

<file path=ppt/activeX/_rels/activeX32.xml.rels><?xml version="1.0" encoding="UTF-8" standalone="yes"?>
<Relationships xmlns="http://schemas.openxmlformats.org/package/2006/relationships"><Relationship Id="rId1" Type="http://schemas.microsoft.com/office/2006/relationships/activeXControlBinary" Target="activeX32.bin"/></Relationships>
</file>

<file path=ppt/activeX/_rels/activeX33.xml.rels><?xml version="1.0" encoding="UTF-8" standalone="yes"?>
<Relationships xmlns="http://schemas.openxmlformats.org/package/2006/relationships"><Relationship Id="rId1" Type="http://schemas.microsoft.com/office/2006/relationships/activeXControlBinary" Target="activeX33.bin"/></Relationships>
</file>

<file path=ppt/activeX/_rels/activeX34.xml.rels><?xml version="1.0" encoding="UTF-8" standalone="yes"?>
<Relationships xmlns="http://schemas.openxmlformats.org/package/2006/relationships"><Relationship Id="rId1" Type="http://schemas.microsoft.com/office/2006/relationships/activeXControlBinary" Target="activeX34.bin"/></Relationships>
</file>

<file path=ppt/activeX/_rels/activeX35.xml.rels><?xml version="1.0" encoding="UTF-8" standalone="yes"?>
<Relationships xmlns="http://schemas.openxmlformats.org/package/2006/relationships"><Relationship Id="rId1" Type="http://schemas.microsoft.com/office/2006/relationships/activeXControlBinary" Target="activeX35.bin"/></Relationships>
</file>

<file path=ppt/activeX/_rels/activeX36.xml.rels><?xml version="1.0" encoding="UTF-8" standalone="yes"?>
<Relationships xmlns="http://schemas.openxmlformats.org/package/2006/relationships"><Relationship Id="rId1" Type="http://schemas.microsoft.com/office/2006/relationships/activeXControlBinary" Target="activeX36.bin"/></Relationships>
</file>

<file path=ppt/activeX/_rels/activeX37.xml.rels><?xml version="1.0" encoding="UTF-8" standalone="yes"?>
<Relationships xmlns="http://schemas.openxmlformats.org/package/2006/relationships"><Relationship Id="rId1" Type="http://schemas.microsoft.com/office/2006/relationships/activeXControlBinary" Target="activeX37.bin"/></Relationships>
</file>

<file path=ppt/activeX/_rels/activeX38.xml.rels><?xml version="1.0" encoding="UTF-8" standalone="yes"?>
<Relationships xmlns="http://schemas.openxmlformats.org/package/2006/relationships"><Relationship Id="rId1" Type="http://schemas.microsoft.com/office/2006/relationships/activeXControlBinary" Target="activeX38.bin"/></Relationships>
</file>

<file path=ppt/activeX/_rels/activeX39.xml.rels><?xml version="1.0" encoding="UTF-8" standalone="yes"?>
<Relationships xmlns="http://schemas.openxmlformats.org/package/2006/relationships"><Relationship Id="rId1" Type="http://schemas.microsoft.com/office/2006/relationships/activeXControlBinary" Target="activeX39.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40.xml.rels><?xml version="1.0" encoding="UTF-8" standalone="yes"?>
<Relationships xmlns="http://schemas.openxmlformats.org/package/2006/relationships"><Relationship Id="rId1" Type="http://schemas.microsoft.com/office/2006/relationships/activeXControlBinary" Target="activeX40.bin"/></Relationships>
</file>

<file path=ppt/activeX/_rels/activeX41.xml.rels><?xml version="1.0" encoding="UTF-8" standalone="yes"?>
<Relationships xmlns="http://schemas.openxmlformats.org/package/2006/relationships"><Relationship Id="rId1" Type="http://schemas.microsoft.com/office/2006/relationships/activeXControlBinary" Target="activeX41.bin"/></Relationships>
</file>

<file path=ppt/activeX/_rels/activeX42.xml.rels><?xml version="1.0" encoding="UTF-8" standalone="yes"?>
<Relationships xmlns="http://schemas.openxmlformats.org/package/2006/relationships"><Relationship Id="rId1" Type="http://schemas.microsoft.com/office/2006/relationships/activeXControlBinary" Target="activeX42.bin"/></Relationships>
</file>

<file path=ppt/activeX/_rels/activeX43.xml.rels><?xml version="1.0" encoding="UTF-8" standalone="yes"?>
<Relationships xmlns="http://schemas.openxmlformats.org/package/2006/relationships"><Relationship Id="rId1" Type="http://schemas.microsoft.com/office/2006/relationships/activeXControlBinary" Target="activeX43.bin"/></Relationships>
</file>

<file path=ppt/activeX/_rels/activeX44.xml.rels><?xml version="1.0" encoding="UTF-8" standalone="yes"?>
<Relationships xmlns="http://schemas.openxmlformats.org/package/2006/relationships"><Relationship Id="rId1" Type="http://schemas.microsoft.com/office/2006/relationships/activeXControlBinary" Target="activeX44.bin"/></Relationships>
</file>

<file path=ppt/activeX/_rels/activeX45.xml.rels><?xml version="1.0" encoding="UTF-8" standalone="yes"?>
<Relationships xmlns="http://schemas.openxmlformats.org/package/2006/relationships"><Relationship Id="rId1" Type="http://schemas.microsoft.com/office/2006/relationships/activeXControlBinary" Target="activeX45.bin"/></Relationships>
</file>

<file path=ppt/activeX/_rels/activeX46.xml.rels><?xml version="1.0" encoding="UTF-8" standalone="yes"?>
<Relationships xmlns="http://schemas.openxmlformats.org/package/2006/relationships"><Relationship Id="rId1" Type="http://schemas.microsoft.com/office/2006/relationships/activeXControlBinary" Target="activeX46.bin"/></Relationships>
</file>

<file path=ppt/activeX/_rels/activeX47.xml.rels><?xml version="1.0" encoding="UTF-8" standalone="yes"?>
<Relationships xmlns="http://schemas.openxmlformats.org/package/2006/relationships"><Relationship Id="rId1" Type="http://schemas.microsoft.com/office/2006/relationships/activeXControlBinary" Target="activeX47.bin"/></Relationships>
</file>

<file path=ppt/activeX/_rels/activeX48.xml.rels><?xml version="1.0" encoding="UTF-8" standalone="yes"?>
<Relationships xmlns="http://schemas.openxmlformats.org/package/2006/relationships"><Relationship Id="rId1" Type="http://schemas.microsoft.com/office/2006/relationships/activeXControlBinary" Target="activeX48.bin"/></Relationships>
</file>

<file path=ppt/activeX/_rels/activeX49.xml.rels><?xml version="1.0" encoding="UTF-8" standalone="yes"?>
<Relationships xmlns="http://schemas.openxmlformats.org/package/2006/relationships"><Relationship Id="rId1" Type="http://schemas.microsoft.com/office/2006/relationships/activeXControlBinary" Target="activeX49.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50.xml.rels><?xml version="1.0" encoding="UTF-8" standalone="yes"?>
<Relationships xmlns="http://schemas.openxmlformats.org/package/2006/relationships"><Relationship Id="rId1" Type="http://schemas.microsoft.com/office/2006/relationships/activeXControlBinary" Target="activeX50.bin"/></Relationships>
</file>

<file path=ppt/activeX/_rels/activeX51.xml.rels><?xml version="1.0" encoding="UTF-8" standalone="yes"?>
<Relationships xmlns="http://schemas.openxmlformats.org/package/2006/relationships"><Relationship Id="rId1" Type="http://schemas.microsoft.com/office/2006/relationships/activeXControlBinary" Target="activeX51.bin"/></Relationships>
</file>

<file path=ppt/activeX/_rels/activeX52.xml.rels><?xml version="1.0" encoding="UTF-8" standalone="yes"?>
<Relationships xmlns="http://schemas.openxmlformats.org/package/2006/relationships"><Relationship Id="rId1" Type="http://schemas.microsoft.com/office/2006/relationships/activeXControlBinary" Target="activeX52.bin"/></Relationships>
</file>

<file path=ppt/activeX/_rels/activeX53.xml.rels><?xml version="1.0" encoding="UTF-8" standalone="yes"?>
<Relationships xmlns="http://schemas.openxmlformats.org/package/2006/relationships"><Relationship Id="rId1" Type="http://schemas.microsoft.com/office/2006/relationships/activeXControlBinary" Target="activeX53.bin"/></Relationships>
</file>

<file path=ppt/activeX/_rels/activeX54.xml.rels><?xml version="1.0" encoding="UTF-8" standalone="yes"?>
<Relationships xmlns="http://schemas.openxmlformats.org/package/2006/relationships"><Relationship Id="rId1" Type="http://schemas.microsoft.com/office/2006/relationships/activeXControlBinary" Target="activeX54.bin"/></Relationships>
</file>

<file path=ppt/activeX/_rels/activeX55.xml.rels><?xml version="1.0" encoding="UTF-8" standalone="yes"?>
<Relationships xmlns="http://schemas.openxmlformats.org/package/2006/relationships"><Relationship Id="rId1" Type="http://schemas.microsoft.com/office/2006/relationships/activeXControlBinary" Target="activeX55.bin"/></Relationships>
</file>

<file path=ppt/activeX/_rels/activeX56.xml.rels><?xml version="1.0" encoding="UTF-8" standalone="yes"?>
<Relationships xmlns="http://schemas.openxmlformats.org/package/2006/relationships"><Relationship Id="rId1" Type="http://schemas.microsoft.com/office/2006/relationships/activeXControlBinary" Target="activeX56.bin"/></Relationships>
</file>

<file path=ppt/activeX/_rels/activeX57.xml.rels><?xml version="1.0" encoding="UTF-8" standalone="yes"?>
<Relationships xmlns="http://schemas.openxmlformats.org/package/2006/relationships"><Relationship Id="rId1" Type="http://schemas.microsoft.com/office/2006/relationships/activeXControlBinary" Target="activeX57.bin"/></Relationships>
</file>

<file path=ppt/activeX/_rels/activeX58.xml.rels><?xml version="1.0" encoding="UTF-8" standalone="yes"?>
<Relationships xmlns="http://schemas.openxmlformats.org/package/2006/relationships"><Relationship Id="rId1" Type="http://schemas.microsoft.com/office/2006/relationships/activeXControlBinary" Target="activeX58.bin"/></Relationships>
</file>

<file path=ppt/activeX/_rels/activeX59.xml.rels><?xml version="1.0" encoding="UTF-8" standalone="yes"?>
<Relationships xmlns="http://schemas.openxmlformats.org/package/2006/relationships"><Relationship Id="rId1" Type="http://schemas.microsoft.com/office/2006/relationships/activeXControlBinary" Target="activeX59.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60.xml.rels><?xml version="1.0" encoding="UTF-8" standalone="yes"?>
<Relationships xmlns="http://schemas.openxmlformats.org/package/2006/relationships"><Relationship Id="rId1" Type="http://schemas.microsoft.com/office/2006/relationships/activeXControlBinary" Target="activeX60.bin"/></Relationships>
</file>

<file path=ppt/activeX/_rels/activeX61.xml.rels><?xml version="1.0" encoding="UTF-8" standalone="yes"?>
<Relationships xmlns="http://schemas.openxmlformats.org/package/2006/relationships"><Relationship Id="rId1" Type="http://schemas.microsoft.com/office/2006/relationships/activeXControlBinary" Target="activeX61.bin"/></Relationships>
</file>

<file path=ppt/activeX/_rels/activeX62.xml.rels><?xml version="1.0" encoding="UTF-8" standalone="yes"?>
<Relationships xmlns="http://schemas.openxmlformats.org/package/2006/relationships"><Relationship Id="rId1" Type="http://schemas.microsoft.com/office/2006/relationships/activeXControlBinary" Target="activeX62.bin"/></Relationships>
</file>

<file path=ppt/activeX/_rels/activeX63.xml.rels><?xml version="1.0" encoding="UTF-8" standalone="yes"?>
<Relationships xmlns="http://schemas.openxmlformats.org/package/2006/relationships"><Relationship Id="rId1" Type="http://schemas.microsoft.com/office/2006/relationships/activeXControlBinary" Target="activeX63.bin"/></Relationships>
</file>

<file path=ppt/activeX/_rels/activeX64.xml.rels><?xml version="1.0" encoding="UTF-8" standalone="yes"?>
<Relationships xmlns="http://schemas.openxmlformats.org/package/2006/relationships"><Relationship Id="rId1" Type="http://schemas.microsoft.com/office/2006/relationships/activeXControlBinary" Target="activeX64.bin"/></Relationships>
</file>

<file path=ppt/activeX/_rels/activeX65.xml.rels><?xml version="1.0" encoding="UTF-8" standalone="yes"?>
<Relationships xmlns="http://schemas.openxmlformats.org/package/2006/relationships"><Relationship Id="rId1" Type="http://schemas.microsoft.com/office/2006/relationships/activeXControlBinary" Target="activeX65.bin"/></Relationships>
</file>

<file path=ppt/activeX/_rels/activeX66.xml.rels><?xml version="1.0" encoding="UTF-8" standalone="yes"?>
<Relationships xmlns="http://schemas.openxmlformats.org/package/2006/relationships"><Relationship Id="rId1" Type="http://schemas.microsoft.com/office/2006/relationships/activeXControlBinary" Target="activeX66.bin"/></Relationships>
</file>

<file path=ppt/activeX/_rels/activeX67.xml.rels><?xml version="1.0" encoding="UTF-8" standalone="yes"?>
<Relationships xmlns="http://schemas.openxmlformats.org/package/2006/relationships"><Relationship Id="rId1" Type="http://schemas.microsoft.com/office/2006/relationships/activeXControlBinary" Target="activeX67.bin"/></Relationships>
</file>

<file path=ppt/activeX/_rels/activeX68.xml.rels><?xml version="1.0" encoding="UTF-8" standalone="yes"?>
<Relationships xmlns="http://schemas.openxmlformats.org/package/2006/relationships"><Relationship Id="rId1" Type="http://schemas.microsoft.com/office/2006/relationships/activeXControlBinary" Target="activeX68.bin"/></Relationships>
</file>

<file path=ppt/activeX/_rels/activeX69.xml.rels><?xml version="1.0" encoding="UTF-8" standalone="yes"?>
<Relationships xmlns="http://schemas.openxmlformats.org/package/2006/relationships"><Relationship Id="rId1" Type="http://schemas.microsoft.com/office/2006/relationships/activeXControlBinary" Target="activeX69.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70.xml.rels><?xml version="1.0" encoding="UTF-8" standalone="yes"?>
<Relationships xmlns="http://schemas.openxmlformats.org/package/2006/relationships"><Relationship Id="rId1" Type="http://schemas.microsoft.com/office/2006/relationships/activeXControlBinary" Target="activeX70.bin"/></Relationships>
</file>

<file path=ppt/activeX/_rels/activeX71.xml.rels><?xml version="1.0" encoding="UTF-8" standalone="yes"?>
<Relationships xmlns="http://schemas.openxmlformats.org/package/2006/relationships"><Relationship Id="rId1" Type="http://schemas.microsoft.com/office/2006/relationships/activeXControlBinary" Target="activeX71.bin"/></Relationships>
</file>

<file path=ppt/activeX/_rels/activeX72.xml.rels><?xml version="1.0" encoding="UTF-8" standalone="yes"?>
<Relationships xmlns="http://schemas.openxmlformats.org/package/2006/relationships"><Relationship Id="rId1" Type="http://schemas.microsoft.com/office/2006/relationships/activeXControlBinary" Target="activeX72.bin"/></Relationships>
</file>

<file path=ppt/activeX/_rels/activeX73.xml.rels><?xml version="1.0" encoding="UTF-8" standalone="yes"?>
<Relationships xmlns="http://schemas.openxmlformats.org/package/2006/relationships"><Relationship Id="rId1" Type="http://schemas.microsoft.com/office/2006/relationships/activeXControlBinary" Target="activeX73.bin"/></Relationships>
</file>

<file path=ppt/activeX/_rels/activeX74.xml.rels><?xml version="1.0" encoding="UTF-8" standalone="yes"?>
<Relationships xmlns="http://schemas.openxmlformats.org/package/2006/relationships"><Relationship Id="rId1" Type="http://schemas.microsoft.com/office/2006/relationships/activeXControlBinary" Target="activeX74.bin"/></Relationships>
</file>

<file path=ppt/activeX/_rels/activeX75.xml.rels><?xml version="1.0" encoding="UTF-8" standalone="yes"?>
<Relationships xmlns="http://schemas.openxmlformats.org/package/2006/relationships"><Relationship Id="rId1" Type="http://schemas.microsoft.com/office/2006/relationships/activeXControlBinary" Target="activeX75.bin"/></Relationships>
</file>

<file path=ppt/activeX/_rels/activeX76.xml.rels><?xml version="1.0" encoding="UTF-8" standalone="yes"?>
<Relationships xmlns="http://schemas.openxmlformats.org/package/2006/relationships"><Relationship Id="rId1" Type="http://schemas.microsoft.com/office/2006/relationships/activeXControlBinary" Target="activeX76.bin"/></Relationships>
</file>

<file path=ppt/activeX/_rels/activeX77.xml.rels><?xml version="1.0" encoding="UTF-8" standalone="yes"?>
<Relationships xmlns="http://schemas.openxmlformats.org/package/2006/relationships"><Relationship Id="rId1" Type="http://schemas.microsoft.com/office/2006/relationships/activeXControlBinary" Target="activeX77.bin"/></Relationships>
</file>

<file path=ppt/activeX/_rels/activeX78.xml.rels><?xml version="1.0" encoding="UTF-8" standalone="yes"?>
<Relationships xmlns="http://schemas.openxmlformats.org/package/2006/relationships"><Relationship Id="rId1" Type="http://schemas.microsoft.com/office/2006/relationships/activeXControlBinary" Target="activeX78.bin"/></Relationships>
</file>

<file path=ppt/activeX/_rels/activeX79.xml.rels><?xml version="1.0" encoding="UTF-8" standalone="yes"?>
<Relationships xmlns="http://schemas.openxmlformats.org/package/2006/relationships"><Relationship Id="rId1" Type="http://schemas.microsoft.com/office/2006/relationships/activeXControlBinary" Target="activeX79.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80.xml.rels><?xml version="1.0" encoding="UTF-8" standalone="yes"?>
<Relationships xmlns="http://schemas.openxmlformats.org/package/2006/relationships"><Relationship Id="rId1" Type="http://schemas.microsoft.com/office/2006/relationships/activeXControlBinary" Target="activeX80.bin"/></Relationships>
</file>

<file path=ppt/activeX/_rels/activeX81.xml.rels><?xml version="1.0" encoding="UTF-8" standalone="yes"?>
<Relationships xmlns="http://schemas.openxmlformats.org/package/2006/relationships"><Relationship Id="rId1" Type="http://schemas.microsoft.com/office/2006/relationships/activeXControlBinary" Target="activeX81.bin"/></Relationships>
</file>

<file path=ppt/activeX/_rels/activeX82.xml.rels><?xml version="1.0" encoding="UTF-8" standalone="yes"?>
<Relationships xmlns="http://schemas.openxmlformats.org/package/2006/relationships"><Relationship Id="rId1" Type="http://schemas.microsoft.com/office/2006/relationships/activeXControlBinary" Target="activeX82.bin"/></Relationships>
</file>

<file path=ppt/activeX/_rels/activeX83.xml.rels><?xml version="1.0" encoding="UTF-8" standalone="yes"?>
<Relationships xmlns="http://schemas.openxmlformats.org/package/2006/relationships"><Relationship Id="rId1" Type="http://schemas.microsoft.com/office/2006/relationships/activeXControlBinary" Target="activeX83.bin"/></Relationships>
</file>

<file path=ppt/activeX/_rels/activeX84.xml.rels><?xml version="1.0" encoding="UTF-8" standalone="yes"?>
<Relationships xmlns="http://schemas.openxmlformats.org/package/2006/relationships"><Relationship Id="rId1" Type="http://schemas.microsoft.com/office/2006/relationships/activeXControlBinary" Target="activeX84.bin"/></Relationships>
</file>

<file path=ppt/activeX/_rels/activeX85.xml.rels><?xml version="1.0" encoding="UTF-8" standalone="yes"?>
<Relationships xmlns="http://schemas.openxmlformats.org/package/2006/relationships"><Relationship Id="rId1" Type="http://schemas.microsoft.com/office/2006/relationships/activeXControlBinary" Target="activeX85.bin"/></Relationships>
</file>

<file path=ppt/activeX/_rels/activeX86.xml.rels><?xml version="1.0" encoding="UTF-8" standalone="yes"?>
<Relationships xmlns="http://schemas.openxmlformats.org/package/2006/relationships"><Relationship Id="rId1" Type="http://schemas.microsoft.com/office/2006/relationships/activeXControlBinary" Target="activeX86.bin"/></Relationships>
</file>

<file path=ppt/activeX/_rels/activeX87.xml.rels><?xml version="1.0" encoding="UTF-8" standalone="yes"?>
<Relationships xmlns="http://schemas.openxmlformats.org/package/2006/relationships"><Relationship Id="rId1" Type="http://schemas.microsoft.com/office/2006/relationships/activeXControlBinary" Target="activeX87.bin"/></Relationships>
</file>

<file path=ppt/activeX/_rels/activeX88.xml.rels><?xml version="1.0" encoding="UTF-8" standalone="yes"?>
<Relationships xmlns="http://schemas.openxmlformats.org/package/2006/relationships"><Relationship Id="rId1" Type="http://schemas.microsoft.com/office/2006/relationships/activeXControlBinary" Target="activeX88.bin"/></Relationships>
</file>

<file path=ppt/activeX/_rels/activeX89.xml.rels><?xml version="1.0" encoding="UTF-8" standalone="yes"?>
<Relationships xmlns="http://schemas.openxmlformats.org/package/2006/relationships"><Relationship Id="rId1" Type="http://schemas.microsoft.com/office/2006/relationships/activeXControlBinary" Target="activeX89.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_rels/activeX90.xml.rels><?xml version="1.0" encoding="UTF-8" standalone="yes"?>
<Relationships xmlns="http://schemas.openxmlformats.org/package/2006/relationships"><Relationship Id="rId1" Type="http://schemas.microsoft.com/office/2006/relationships/activeXControlBinary" Target="activeX90.bin"/></Relationships>
</file>

<file path=ppt/activeX/activeX1.xml><?xml version="1.0" encoding="utf-8"?>
<ax:ocx xmlns:ax="http://schemas.microsoft.com/office/2006/activeX" xmlns:r="http://schemas.openxmlformats.org/officeDocument/2006/relationships" ax:classid="{5512D118-5CC6-11CF-8D67-00AA00BDCE1D}" ax:persistence="persistStream" r:id="rId1"/>
</file>

<file path=ppt/activeX/activeX10.xml><?xml version="1.0" encoding="utf-8"?>
<ax:ocx xmlns:ax="http://schemas.microsoft.com/office/2006/activeX" xmlns:r="http://schemas.openxmlformats.org/officeDocument/2006/relationships" ax:classid="{5512D118-5CC6-11CF-8D67-00AA00BDCE1D}" ax:persistence="persistStream" r:id="rId1"/>
</file>

<file path=ppt/activeX/activeX11.xml><?xml version="1.0" encoding="utf-8"?>
<ax:ocx xmlns:ax="http://schemas.microsoft.com/office/2006/activeX" xmlns:r="http://schemas.openxmlformats.org/officeDocument/2006/relationships" ax:classid="{5512D118-5CC6-11CF-8D67-00AA00BDCE1D}" ax:persistence="persistStream" r:id="rId1"/>
</file>

<file path=ppt/activeX/activeX12.xml><?xml version="1.0" encoding="utf-8"?>
<ax:ocx xmlns:ax="http://schemas.microsoft.com/office/2006/activeX" xmlns:r="http://schemas.openxmlformats.org/officeDocument/2006/relationships" ax:classid="{5512D118-5CC6-11CF-8D67-00AA00BDCE1D}" ax:persistence="persistStream" r:id="rId1"/>
</file>

<file path=ppt/activeX/activeX13.xml><?xml version="1.0" encoding="utf-8"?>
<ax:ocx xmlns:ax="http://schemas.microsoft.com/office/2006/activeX" xmlns:r="http://schemas.openxmlformats.org/officeDocument/2006/relationships" ax:classid="{5512D118-5CC6-11CF-8D67-00AA00BDCE1D}" ax:persistence="persistStream" r:id="rId1"/>
</file>

<file path=ppt/activeX/activeX14.xml><?xml version="1.0" encoding="utf-8"?>
<ax:ocx xmlns:ax="http://schemas.microsoft.com/office/2006/activeX" xmlns:r="http://schemas.openxmlformats.org/officeDocument/2006/relationships" ax:classid="{5512D118-5CC6-11CF-8D67-00AA00BDCE1D}" ax:persistence="persistStream" r:id="rId1"/>
</file>

<file path=ppt/activeX/activeX15.xml><?xml version="1.0" encoding="utf-8"?>
<ax:ocx xmlns:ax="http://schemas.microsoft.com/office/2006/activeX" xmlns:r="http://schemas.openxmlformats.org/officeDocument/2006/relationships" ax:classid="{5512D118-5CC6-11CF-8D67-00AA00BDCE1D}" ax:persistence="persistStream" r:id="rId1"/>
</file>

<file path=ppt/activeX/activeX16.xml><?xml version="1.0" encoding="utf-8"?>
<ax:ocx xmlns:ax="http://schemas.microsoft.com/office/2006/activeX" xmlns:r="http://schemas.openxmlformats.org/officeDocument/2006/relationships" ax:classid="{5512D118-5CC6-11CF-8D67-00AA00BDCE1D}" ax:persistence="persistStream" r:id="rId1"/>
</file>

<file path=ppt/activeX/activeX17.xml><?xml version="1.0" encoding="utf-8"?>
<ax:ocx xmlns:ax="http://schemas.microsoft.com/office/2006/activeX" xmlns:r="http://schemas.openxmlformats.org/officeDocument/2006/relationships" ax:classid="{5512D118-5CC6-11CF-8D67-00AA00BDCE1D}" ax:persistence="persistStream" r:id="rId1"/>
</file>

<file path=ppt/activeX/activeX18.xml><?xml version="1.0" encoding="utf-8"?>
<ax:ocx xmlns:ax="http://schemas.microsoft.com/office/2006/activeX" xmlns:r="http://schemas.openxmlformats.org/officeDocument/2006/relationships" ax:classid="{5512D118-5CC6-11CF-8D67-00AA00BDCE1D}" ax:persistence="persistStream" r:id="rId1"/>
</file>

<file path=ppt/activeX/activeX19.xml><?xml version="1.0" encoding="utf-8"?>
<ax:ocx xmlns:ax="http://schemas.microsoft.com/office/2006/activeX" xmlns:r="http://schemas.openxmlformats.org/officeDocument/2006/relationships" ax:classid="{5512D118-5CC6-11CF-8D67-00AA00BDCE1D}" ax:persistence="persistStream" r:id="rId1"/>
</file>

<file path=ppt/activeX/activeX2.xml><?xml version="1.0" encoding="utf-8"?>
<ax:ocx xmlns:ax="http://schemas.microsoft.com/office/2006/activeX" xmlns:r="http://schemas.openxmlformats.org/officeDocument/2006/relationships" ax:classid="{5512D118-5CC6-11CF-8D67-00AA00BDCE1D}" ax:persistence="persistStream" r:id="rId1"/>
</file>

<file path=ppt/activeX/activeX20.xml><?xml version="1.0" encoding="utf-8"?>
<ax:ocx xmlns:ax="http://schemas.microsoft.com/office/2006/activeX" xmlns:r="http://schemas.openxmlformats.org/officeDocument/2006/relationships" ax:classid="{5512D118-5CC6-11CF-8D67-00AA00BDCE1D}" ax:persistence="persistStream" r:id="rId1"/>
</file>

<file path=ppt/activeX/activeX21.xml><?xml version="1.0" encoding="utf-8"?>
<ax:ocx xmlns:ax="http://schemas.microsoft.com/office/2006/activeX" xmlns:r="http://schemas.openxmlformats.org/officeDocument/2006/relationships" ax:classid="{5512D118-5CC6-11CF-8D67-00AA00BDCE1D}" ax:persistence="persistStream" r:id="rId1"/>
</file>

<file path=ppt/activeX/activeX22.xml><?xml version="1.0" encoding="utf-8"?>
<ax:ocx xmlns:ax="http://schemas.microsoft.com/office/2006/activeX" xmlns:r="http://schemas.openxmlformats.org/officeDocument/2006/relationships" ax:classid="{5512D118-5CC6-11CF-8D67-00AA00BDCE1D}" ax:persistence="persistStream" r:id="rId1"/>
</file>

<file path=ppt/activeX/activeX23.xml><?xml version="1.0" encoding="utf-8"?>
<ax:ocx xmlns:ax="http://schemas.microsoft.com/office/2006/activeX" xmlns:r="http://schemas.openxmlformats.org/officeDocument/2006/relationships" ax:classid="{5512D118-5CC6-11CF-8D67-00AA00BDCE1D}" ax:persistence="persistStream" r:id="rId1"/>
</file>

<file path=ppt/activeX/activeX24.xml><?xml version="1.0" encoding="utf-8"?>
<ax:ocx xmlns:ax="http://schemas.microsoft.com/office/2006/activeX" xmlns:r="http://schemas.openxmlformats.org/officeDocument/2006/relationships" ax:classid="{5512D118-5CC6-11CF-8D67-00AA00BDCE1D}" ax:persistence="persistStream" r:id="rId1"/>
</file>

<file path=ppt/activeX/activeX25.xml><?xml version="1.0" encoding="utf-8"?>
<ax:ocx xmlns:ax="http://schemas.microsoft.com/office/2006/activeX" xmlns:r="http://schemas.openxmlformats.org/officeDocument/2006/relationships" ax:classid="{5512D118-5CC6-11CF-8D67-00AA00BDCE1D}" ax:persistence="persistStream" r:id="rId1"/>
</file>

<file path=ppt/activeX/activeX26.xml><?xml version="1.0" encoding="utf-8"?>
<ax:ocx xmlns:ax="http://schemas.microsoft.com/office/2006/activeX" xmlns:r="http://schemas.openxmlformats.org/officeDocument/2006/relationships" ax:classid="{5512D118-5CC6-11CF-8D67-00AA00BDCE1D}" ax:persistence="persistStream" r:id="rId1"/>
</file>

<file path=ppt/activeX/activeX27.xml><?xml version="1.0" encoding="utf-8"?>
<ax:ocx xmlns:ax="http://schemas.microsoft.com/office/2006/activeX" xmlns:r="http://schemas.openxmlformats.org/officeDocument/2006/relationships" ax:classid="{5512D118-5CC6-11CF-8D67-00AA00BDCE1D}" ax:persistence="persistStream" r:id="rId1"/>
</file>

<file path=ppt/activeX/activeX28.xml><?xml version="1.0" encoding="utf-8"?>
<ax:ocx xmlns:ax="http://schemas.microsoft.com/office/2006/activeX" xmlns:r="http://schemas.openxmlformats.org/officeDocument/2006/relationships" ax:classid="{5512D118-5CC6-11CF-8D67-00AA00BDCE1D}" ax:persistence="persistStream" r:id="rId1"/>
</file>

<file path=ppt/activeX/activeX29.xml><?xml version="1.0" encoding="utf-8"?>
<ax:ocx xmlns:ax="http://schemas.microsoft.com/office/2006/activeX" xmlns:r="http://schemas.openxmlformats.org/officeDocument/2006/relationships" ax:classid="{5512D118-5CC6-11CF-8D67-00AA00BDCE1D}" ax:persistence="persistStream" r:id="rId1"/>
</file>

<file path=ppt/activeX/activeX3.xml><?xml version="1.0" encoding="utf-8"?>
<ax:ocx xmlns:ax="http://schemas.microsoft.com/office/2006/activeX" xmlns:r="http://schemas.openxmlformats.org/officeDocument/2006/relationships" ax:classid="{5512D118-5CC6-11CF-8D67-00AA00BDCE1D}" ax:persistence="persistStream" r:id="rId1"/>
</file>

<file path=ppt/activeX/activeX30.xml><?xml version="1.0" encoding="utf-8"?>
<ax:ocx xmlns:ax="http://schemas.microsoft.com/office/2006/activeX" xmlns:r="http://schemas.openxmlformats.org/officeDocument/2006/relationships" ax:classid="{5512D118-5CC6-11CF-8D67-00AA00BDCE1D}" ax:persistence="persistStream" r:id="rId1"/>
</file>

<file path=ppt/activeX/activeX31.xml><?xml version="1.0" encoding="utf-8"?>
<ax:ocx xmlns:ax="http://schemas.microsoft.com/office/2006/activeX" xmlns:r="http://schemas.openxmlformats.org/officeDocument/2006/relationships" ax:classid="{5512D118-5CC6-11CF-8D67-00AA00BDCE1D}" ax:persistence="persistStream" r:id="rId1"/>
</file>

<file path=ppt/activeX/activeX32.xml><?xml version="1.0" encoding="utf-8"?>
<ax:ocx xmlns:ax="http://schemas.microsoft.com/office/2006/activeX" xmlns:r="http://schemas.openxmlformats.org/officeDocument/2006/relationships" ax:classid="{5512D118-5CC6-11CF-8D67-00AA00BDCE1D}" ax:persistence="persistStream" r:id="rId1"/>
</file>

<file path=ppt/activeX/activeX33.xml><?xml version="1.0" encoding="utf-8"?>
<ax:ocx xmlns:ax="http://schemas.microsoft.com/office/2006/activeX" xmlns:r="http://schemas.openxmlformats.org/officeDocument/2006/relationships" ax:classid="{5512D118-5CC6-11CF-8D67-00AA00BDCE1D}" ax:persistence="persistStream" r:id="rId1"/>
</file>

<file path=ppt/activeX/activeX34.xml><?xml version="1.0" encoding="utf-8"?>
<ax:ocx xmlns:ax="http://schemas.microsoft.com/office/2006/activeX" xmlns:r="http://schemas.openxmlformats.org/officeDocument/2006/relationships" ax:classid="{5512D118-5CC6-11CF-8D67-00AA00BDCE1D}" ax:persistence="persistStream" r:id="rId1"/>
</file>

<file path=ppt/activeX/activeX35.xml><?xml version="1.0" encoding="utf-8"?>
<ax:ocx xmlns:ax="http://schemas.microsoft.com/office/2006/activeX" xmlns:r="http://schemas.openxmlformats.org/officeDocument/2006/relationships" ax:classid="{5512D118-5CC6-11CF-8D67-00AA00BDCE1D}" ax:persistence="persistStream" r:id="rId1"/>
</file>

<file path=ppt/activeX/activeX36.xml><?xml version="1.0" encoding="utf-8"?>
<ax:ocx xmlns:ax="http://schemas.microsoft.com/office/2006/activeX" xmlns:r="http://schemas.openxmlformats.org/officeDocument/2006/relationships" ax:classid="{5512D118-5CC6-11CF-8D67-00AA00BDCE1D}" ax:persistence="persistStream" r:id="rId1"/>
</file>

<file path=ppt/activeX/activeX37.xml><?xml version="1.0" encoding="utf-8"?>
<ax:ocx xmlns:ax="http://schemas.microsoft.com/office/2006/activeX" xmlns:r="http://schemas.openxmlformats.org/officeDocument/2006/relationships" ax:classid="{5512D118-5CC6-11CF-8D67-00AA00BDCE1D}" ax:persistence="persistStream" r:id="rId1"/>
</file>

<file path=ppt/activeX/activeX38.xml><?xml version="1.0" encoding="utf-8"?>
<ax:ocx xmlns:ax="http://schemas.microsoft.com/office/2006/activeX" xmlns:r="http://schemas.openxmlformats.org/officeDocument/2006/relationships" ax:classid="{5512D118-5CC6-11CF-8D67-00AA00BDCE1D}" ax:persistence="persistStream" r:id="rId1"/>
</file>

<file path=ppt/activeX/activeX39.xml><?xml version="1.0" encoding="utf-8"?>
<ax:ocx xmlns:ax="http://schemas.microsoft.com/office/2006/activeX" xmlns:r="http://schemas.openxmlformats.org/officeDocument/2006/relationships" ax:classid="{5512D118-5CC6-11CF-8D67-00AA00BDCE1D}" ax:persistence="persistStream" r:id="rId1"/>
</file>

<file path=ppt/activeX/activeX4.xml><?xml version="1.0" encoding="utf-8"?>
<ax:ocx xmlns:ax="http://schemas.microsoft.com/office/2006/activeX" xmlns:r="http://schemas.openxmlformats.org/officeDocument/2006/relationships" ax:classid="{5512D118-5CC6-11CF-8D67-00AA00BDCE1D}" ax:persistence="persistStream" r:id="rId1"/>
</file>

<file path=ppt/activeX/activeX40.xml><?xml version="1.0" encoding="utf-8"?>
<ax:ocx xmlns:ax="http://schemas.microsoft.com/office/2006/activeX" xmlns:r="http://schemas.openxmlformats.org/officeDocument/2006/relationships" ax:classid="{5512D118-5CC6-11CF-8D67-00AA00BDCE1D}" ax:persistence="persistStream" r:id="rId1"/>
</file>

<file path=ppt/activeX/activeX41.xml><?xml version="1.0" encoding="utf-8"?>
<ax:ocx xmlns:ax="http://schemas.microsoft.com/office/2006/activeX" xmlns:r="http://schemas.openxmlformats.org/officeDocument/2006/relationships" ax:classid="{5512D118-5CC6-11CF-8D67-00AA00BDCE1D}" ax:persistence="persistStream" r:id="rId1"/>
</file>

<file path=ppt/activeX/activeX42.xml><?xml version="1.0" encoding="utf-8"?>
<ax:ocx xmlns:ax="http://schemas.microsoft.com/office/2006/activeX" xmlns:r="http://schemas.openxmlformats.org/officeDocument/2006/relationships" ax:classid="{5512D118-5CC6-11CF-8D67-00AA00BDCE1D}" ax:persistence="persistStream" r:id="rId1"/>
</file>

<file path=ppt/activeX/activeX43.xml><?xml version="1.0" encoding="utf-8"?>
<ax:ocx xmlns:ax="http://schemas.microsoft.com/office/2006/activeX" xmlns:r="http://schemas.openxmlformats.org/officeDocument/2006/relationships" ax:classid="{5512D118-5CC6-11CF-8D67-00AA00BDCE1D}" ax:persistence="persistStream" r:id="rId1"/>
</file>

<file path=ppt/activeX/activeX44.xml><?xml version="1.0" encoding="utf-8"?>
<ax:ocx xmlns:ax="http://schemas.microsoft.com/office/2006/activeX" xmlns:r="http://schemas.openxmlformats.org/officeDocument/2006/relationships" ax:classid="{5512D118-5CC6-11CF-8D67-00AA00BDCE1D}" ax:persistence="persistStream" r:id="rId1"/>
</file>

<file path=ppt/activeX/activeX45.xml><?xml version="1.0" encoding="utf-8"?>
<ax:ocx xmlns:ax="http://schemas.microsoft.com/office/2006/activeX" xmlns:r="http://schemas.openxmlformats.org/officeDocument/2006/relationships" ax:classid="{5512D118-5CC6-11CF-8D67-00AA00BDCE1D}" ax:persistence="persistStream" r:id="rId1"/>
</file>

<file path=ppt/activeX/activeX46.xml><?xml version="1.0" encoding="utf-8"?>
<ax:ocx xmlns:ax="http://schemas.microsoft.com/office/2006/activeX" xmlns:r="http://schemas.openxmlformats.org/officeDocument/2006/relationships" ax:classid="{5512D118-5CC6-11CF-8D67-00AA00BDCE1D}" ax:persistence="persistStream" r:id="rId1"/>
</file>

<file path=ppt/activeX/activeX47.xml><?xml version="1.0" encoding="utf-8"?>
<ax:ocx xmlns:ax="http://schemas.microsoft.com/office/2006/activeX" xmlns:r="http://schemas.openxmlformats.org/officeDocument/2006/relationships" ax:classid="{5512D118-5CC6-11CF-8D67-00AA00BDCE1D}" ax:persistence="persistStream" r:id="rId1"/>
</file>

<file path=ppt/activeX/activeX48.xml><?xml version="1.0" encoding="utf-8"?>
<ax:ocx xmlns:ax="http://schemas.microsoft.com/office/2006/activeX" xmlns:r="http://schemas.openxmlformats.org/officeDocument/2006/relationships" ax:classid="{5512D118-5CC6-11CF-8D67-00AA00BDCE1D}" ax:persistence="persistStream" r:id="rId1"/>
</file>

<file path=ppt/activeX/activeX49.xml><?xml version="1.0" encoding="utf-8"?>
<ax:ocx xmlns:ax="http://schemas.microsoft.com/office/2006/activeX" xmlns:r="http://schemas.openxmlformats.org/officeDocument/2006/relationships" ax:classid="{5512D118-5CC6-11CF-8D67-00AA00BDCE1D}" ax:persistence="persistStream" r:id="rId1"/>
</file>

<file path=ppt/activeX/activeX5.xml><?xml version="1.0" encoding="utf-8"?>
<ax:ocx xmlns:ax="http://schemas.microsoft.com/office/2006/activeX" xmlns:r="http://schemas.openxmlformats.org/officeDocument/2006/relationships" ax:classid="{5512D118-5CC6-11CF-8D67-00AA00BDCE1D}" ax:persistence="persistStream" r:id="rId1"/>
</file>

<file path=ppt/activeX/activeX50.xml><?xml version="1.0" encoding="utf-8"?>
<ax:ocx xmlns:ax="http://schemas.microsoft.com/office/2006/activeX" xmlns:r="http://schemas.openxmlformats.org/officeDocument/2006/relationships" ax:classid="{5512D118-5CC6-11CF-8D67-00AA00BDCE1D}" ax:persistence="persistStream" r:id="rId1"/>
</file>

<file path=ppt/activeX/activeX51.xml><?xml version="1.0" encoding="utf-8"?>
<ax:ocx xmlns:ax="http://schemas.microsoft.com/office/2006/activeX" xmlns:r="http://schemas.openxmlformats.org/officeDocument/2006/relationships" ax:classid="{5512D118-5CC6-11CF-8D67-00AA00BDCE1D}" ax:persistence="persistStream" r:id="rId1"/>
</file>

<file path=ppt/activeX/activeX52.xml><?xml version="1.0" encoding="utf-8"?>
<ax:ocx xmlns:ax="http://schemas.microsoft.com/office/2006/activeX" xmlns:r="http://schemas.openxmlformats.org/officeDocument/2006/relationships" ax:classid="{5512D118-5CC6-11CF-8D67-00AA00BDCE1D}" ax:persistence="persistStream" r:id="rId1"/>
</file>

<file path=ppt/activeX/activeX53.xml><?xml version="1.0" encoding="utf-8"?>
<ax:ocx xmlns:ax="http://schemas.microsoft.com/office/2006/activeX" xmlns:r="http://schemas.openxmlformats.org/officeDocument/2006/relationships" ax:classid="{5512D118-5CC6-11CF-8D67-00AA00BDCE1D}" ax:persistence="persistStream" r:id="rId1"/>
</file>

<file path=ppt/activeX/activeX54.xml><?xml version="1.0" encoding="utf-8"?>
<ax:ocx xmlns:ax="http://schemas.microsoft.com/office/2006/activeX" xmlns:r="http://schemas.openxmlformats.org/officeDocument/2006/relationships" ax:classid="{5512D118-5CC6-11CF-8D67-00AA00BDCE1D}" ax:persistence="persistStream" r:id="rId1"/>
</file>

<file path=ppt/activeX/activeX55.xml><?xml version="1.0" encoding="utf-8"?>
<ax:ocx xmlns:ax="http://schemas.microsoft.com/office/2006/activeX" xmlns:r="http://schemas.openxmlformats.org/officeDocument/2006/relationships" ax:classid="{5512D118-5CC6-11CF-8D67-00AA00BDCE1D}" ax:persistence="persistStream" r:id="rId1"/>
</file>

<file path=ppt/activeX/activeX56.xml><?xml version="1.0" encoding="utf-8"?>
<ax:ocx xmlns:ax="http://schemas.microsoft.com/office/2006/activeX" xmlns:r="http://schemas.openxmlformats.org/officeDocument/2006/relationships" ax:classid="{5512D118-5CC6-11CF-8D67-00AA00BDCE1D}" ax:persistence="persistStream" r:id="rId1"/>
</file>

<file path=ppt/activeX/activeX57.xml><?xml version="1.0" encoding="utf-8"?>
<ax:ocx xmlns:ax="http://schemas.microsoft.com/office/2006/activeX" xmlns:r="http://schemas.openxmlformats.org/officeDocument/2006/relationships" ax:classid="{5512D118-5CC6-11CF-8D67-00AA00BDCE1D}" ax:persistence="persistStream" r:id="rId1"/>
</file>

<file path=ppt/activeX/activeX58.xml><?xml version="1.0" encoding="utf-8"?>
<ax:ocx xmlns:ax="http://schemas.microsoft.com/office/2006/activeX" xmlns:r="http://schemas.openxmlformats.org/officeDocument/2006/relationships" ax:classid="{5512D118-5CC6-11CF-8D67-00AA00BDCE1D}" ax:persistence="persistStream" r:id="rId1"/>
</file>

<file path=ppt/activeX/activeX59.xml><?xml version="1.0" encoding="utf-8"?>
<ax:ocx xmlns:ax="http://schemas.microsoft.com/office/2006/activeX" xmlns:r="http://schemas.openxmlformats.org/officeDocument/2006/relationships" ax:classid="{5512D118-5CC6-11CF-8D67-00AA00BDCE1D}" ax:persistence="persistStream" r:id="rId1"/>
</file>

<file path=ppt/activeX/activeX6.xml><?xml version="1.0" encoding="utf-8"?>
<ax:ocx xmlns:ax="http://schemas.microsoft.com/office/2006/activeX" xmlns:r="http://schemas.openxmlformats.org/officeDocument/2006/relationships" ax:classid="{5512D118-5CC6-11CF-8D67-00AA00BDCE1D}" ax:persistence="persistStream" r:id="rId1"/>
</file>

<file path=ppt/activeX/activeX60.xml><?xml version="1.0" encoding="utf-8"?>
<ax:ocx xmlns:ax="http://schemas.microsoft.com/office/2006/activeX" xmlns:r="http://schemas.openxmlformats.org/officeDocument/2006/relationships" ax:classid="{5512D118-5CC6-11CF-8D67-00AA00BDCE1D}" ax:persistence="persistStream" r:id="rId1"/>
</file>

<file path=ppt/activeX/activeX61.xml><?xml version="1.0" encoding="utf-8"?>
<ax:ocx xmlns:ax="http://schemas.microsoft.com/office/2006/activeX" xmlns:r="http://schemas.openxmlformats.org/officeDocument/2006/relationships" ax:classid="{5512D118-5CC6-11CF-8D67-00AA00BDCE1D}" ax:persistence="persistStream" r:id="rId1"/>
</file>

<file path=ppt/activeX/activeX62.xml><?xml version="1.0" encoding="utf-8"?>
<ax:ocx xmlns:ax="http://schemas.microsoft.com/office/2006/activeX" xmlns:r="http://schemas.openxmlformats.org/officeDocument/2006/relationships" ax:classid="{5512D118-5CC6-11CF-8D67-00AA00BDCE1D}" ax:persistence="persistStream" r:id="rId1"/>
</file>

<file path=ppt/activeX/activeX63.xml><?xml version="1.0" encoding="utf-8"?>
<ax:ocx xmlns:ax="http://schemas.microsoft.com/office/2006/activeX" xmlns:r="http://schemas.openxmlformats.org/officeDocument/2006/relationships" ax:classid="{5512D118-5CC6-11CF-8D67-00AA00BDCE1D}" ax:persistence="persistStream" r:id="rId1"/>
</file>

<file path=ppt/activeX/activeX64.xml><?xml version="1.0" encoding="utf-8"?>
<ax:ocx xmlns:ax="http://schemas.microsoft.com/office/2006/activeX" xmlns:r="http://schemas.openxmlformats.org/officeDocument/2006/relationships" ax:classid="{5512D118-5CC6-11CF-8D67-00AA00BDCE1D}" ax:persistence="persistStream" r:id="rId1"/>
</file>

<file path=ppt/activeX/activeX65.xml><?xml version="1.0" encoding="utf-8"?>
<ax:ocx xmlns:ax="http://schemas.microsoft.com/office/2006/activeX" xmlns:r="http://schemas.openxmlformats.org/officeDocument/2006/relationships" ax:classid="{5512D118-5CC6-11CF-8D67-00AA00BDCE1D}" ax:persistence="persistStream" r:id="rId1"/>
</file>

<file path=ppt/activeX/activeX66.xml><?xml version="1.0" encoding="utf-8"?>
<ax:ocx xmlns:ax="http://schemas.microsoft.com/office/2006/activeX" xmlns:r="http://schemas.openxmlformats.org/officeDocument/2006/relationships" ax:classid="{5512D118-5CC6-11CF-8D67-00AA00BDCE1D}" ax:persistence="persistStream" r:id="rId1"/>
</file>

<file path=ppt/activeX/activeX67.xml><?xml version="1.0" encoding="utf-8"?>
<ax:ocx xmlns:ax="http://schemas.microsoft.com/office/2006/activeX" xmlns:r="http://schemas.openxmlformats.org/officeDocument/2006/relationships" ax:classid="{5512D118-5CC6-11CF-8D67-00AA00BDCE1D}" ax:persistence="persistStream" r:id="rId1"/>
</file>

<file path=ppt/activeX/activeX68.xml><?xml version="1.0" encoding="utf-8"?>
<ax:ocx xmlns:ax="http://schemas.microsoft.com/office/2006/activeX" xmlns:r="http://schemas.openxmlformats.org/officeDocument/2006/relationships" ax:classid="{5512D118-5CC6-11CF-8D67-00AA00BDCE1D}" ax:persistence="persistStream" r:id="rId1"/>
</file>

<file path=ppt/activeX/activeX69.xml><?xml version="1.0" encoding="utf-8"?>
<ax:ocx xmlns:ax="http://schemas.microsoft.com/office/2006/activeX" xmlns:r="http://schemas.openxmlformats.org/officeDocument/2006/relationships" ax:classid="{5512D118-5CC6-11CF-8D67-00AA00BDCE1D}" ax:persistence="persistStream" r:id="rId1"/>
</file>

<file path=ppt/activeX/activeX7.xml><?xml version="1.0" encoding="utf-8"?>
<ax:ocx xmlns:ax="http://schemas.microsoft.com/office/2006/activeX" xmlns:r="http://schemas.openxmlformats.org/officeDocument/2006/relationships" ax:classid="{5512D118-5CC6-11CF-8D67-00AA00BDCE1D}" ax:persistence="persistStream" r:id="rId1"/>
</file>

<file path=ppt/activeX/activeX70.xml><?xml version="1.0" encoding="utf-8"?>
<ax:ocx xmlns:ax="http://schemas.microsoft.com/office/2006/activeX" xmlns:r="http://schemas.openxmlformats.org/officeDocument/2006/relationships" ax:classid="{5512D118-5CC6-11CF-8D67-00AA00BDCE1D}" ax:persistence="persistStream" r:id="rId1"/>
</file>

<file path=ppt/activeX/activeX71.xml><?xml version="1.0" encoding="utf-8"?>
<ax:ocx xmlns:ax="http://schemas.microsoft.com/office/2006/activeX" xmlns:r="http://schemas.openxmlformats.org/officeDocument/2006/relationships" ax:classid="{5512D118-5CC6-11CF-8D67-00AA00BDCE1D}" ax:persistence="persistStream" r:id="rId1"/>
</file>

<file path=ppt/activeX/activeX72.xml><?xml version="1.0" encoding="utf-8"?>
<ax:ocx xmlns:ax="http://schemas.microsoft.com/office/2006/activeX" xmlns:r="http://schemas.openxmlformats.org/officeDocument/2006/relationships" ax:classid="{5512D118-5CC6-11CF-8D67-00AA00BDCE1D}" ax:persistence="persistStream" r:id="rId1"/>
</file>

<file path=ppt/activeX/activeX73.xml><?xml version="1.0" encoding="utf-8"?>
<ax:ocx xmlns:ax="http://schemas.microsoft.com/office/2006/activeX" xmlns:r="http://schemas.openxmlformats.org/officeDocument/2006/relationships" ax:classid="{5512D118-5CC6-11CF-8D67-00AA00BDCE1D}" ax:persistence="persistStream" r:id="rId1"/>
</file>

<file path=ppt/activeX/activeX74.xml><?xml version="1.0" encoding="utf-8"?>
<ax:ocx xmlns:ax="http://schemas.microsoft.com/office/2006/activeX" xmlns:r="http://schemas.openxmlformats.org/officeDocument/2006/relationships" ax:classid="{5512D118-5CC6-11CF-8D67-00AA00BDCE1D}" ax:persistence="persistStream" r:id="rId1"/>
</file>

<file path=ppt/activeX/activeX75.xml><?xml version="1.0" encoding="utf-8"?>
<ax:ocx xmlns:ax="http://schemas.microsoft.com/office/2006/activeX" xmlns:r="http://schemas.openxmlformats.org/officeDocument/2006/relationships" ax:classid="{5512D118-5CC6-11CF-8D67-00AA00BDCE1D}" ax:persistence="persistStream" r:id="rId1"/>
</file>

<file path=ppt/activeX/activeX76.xml><?xml version="1.0" encoding="utf-8"?>
<ax:ocx xmlns:ax="http://schemas.microsoft.com/office/2006/activeX" xmlns:r="http://schemas.openxmlformats.org/officeDocument/2006/relationships" ax:classid="{5512D118-5CC6-11CF-8D67-00AA00BDCE1D}" ax:persistence="persistStream" r:id="rId1"/>
</file>

<file path=ppt/activeX/activeX77.xml><?xml version="1.0" encoding="utf-8"?>
<ax:ocx xmlns:ax="http://schemas.microsoft.com/office/2006/activeX" xmlns:r="http://schemas.openxmlformats.org/officeDocument/2006/relationships" ax:classid="{5512D118-5CC6-11CF-8D67-00AA00BDCE1D}" ax:persistence="persistStream" r:id="rId1"/>
</file>

<file path=ppt/activeX/activeX78.xml><?xml version="1.0" encoding="utf-8"?>
<ax:ocx xmlns:ax="http://schemas.microsoft.com/office/2006/activeX" xmlns:r="http://schemas.openxmlformats.org/officeDocument/2006/relationships" ax:classid="{5512D118-5CC6-11CF-8D67-00AA00BDCE1D}" ax:persistence="persistStream" r:id="rId1"/>
</file>

<file path=ppt/activeX/activeX79.xml><?xml version="1.0" encoding="utf-8"?>
<ax:ocx xmlns:ax="http://schemas.microsoft.com/office/2006/activeX" xmlns:r="http://schemas.openxmlformats.org/officeDocument/2006/relationships" ax:classid="{5512D118-5CC6-11CF-8D67-00AA00BDCE1D}" ax:persistence="persistStream" r:id="rId1"/>
</file>

<file path=ppt/activeX/activeX8.xml><?xml version="1.0" encoding="utf-8"?>
<ax:ocx xmlns:ax="http://schemas.microsoft.com/office/2006/activeX" xmlns:r="http://schemas.openxmlformats.org/officeDocument/2006/relationships" ax:classid="{5512D118-5CC6-11CF-8D67-00AA00BDCE1D}" ax:persistence="persistStream" r:id="rId1"/>
</file>

<file path=ppt/activeX/activeX80.xml><?xml version="1.0" encoding="utf-8"?>
<ax:ocx xmlns:ax="http://schemas.microsoft.com/office/2006/activeX" xmlns:r="http://schemas.openxmlformats.org/officeDocument/2006/relationships" ax:classid="{5512D118-5CC6-11CF-8D67-00AA00BDCE1D}" ax:persistence="persistStream" r:id="rId1"/>
</file>

<file path=ppt/activeX/activeX81.xml><?xml version="1.0" encoding="utf-8"?>
<ax:ocx xmlns:ax="http://schemas.microsoft.com/office/2006/activeX" xmlns:r="http://schemas.openxmlformats.org/officeDocument/2006/relationships" ax:classid="{5512D118-5CC6-11CF-8D67-00AA00BDCE1D}" ax:persistence="persistStream" r:id="rId1"/>
</file>

<file path=ppt/activeX/activeX82.xml><?xml version="1.0" encoding="utf-8"?>
<ax:ocx xmlns:ax="http://schemas.microsoft.com/office/2006/activeX" xmlns:r="http://schemas.openxmlformats.org/officeDocument/2006/relationships" ax:classid="{5512D118-5CC6-11CF-8D67-00AA00BDCE1D}" ax:persistence="persistStream" r:id="rId1"/>
</file>

<file path=ppt/activeX/activeX83.xml><?xml version="1.0" encoding="utf-8"?>
<ax:ocx xmlns:ax="http://schemas.microsoft.com/office/2006/activeX" xmlns:r="http://schemas.openxmlformats.org/officeDocument/2006/relationships" ax:classid="{5512D118-5CC6-11CF-8D67-00AA00BDCE1D}" ax:persistence="persistStream" r:id="rId1"/>
</file>

<file path=ppt/activeX/activeX84.xml><?xml version="1.0" encoding="utf-8"?>
<ax:ocx xmlns:ax="http://schemas.microsoft.com/office/2006/activeX" xmlns:r="http://schemas.openxmlformats.org/officeDocument/2006/relationships" ax:classid="{5512D118-5CC6-11CF-8D67-00AA00BDCE1D}" ax:persistence="persistStream" r:id="rId1"/>
</file>

<file path=ppt/activeX/activeX85.xml><?xml version="1.0" encoding="utf-8"?>
<ax:ocx xmlns:ax="http://schemas.microsoft.com/office/2006/activeX" xmlns:r="http://schemas.openxmlformats.org/officeDocument/2006/relationships" ax:classid="{5512D118-5CC6-11CF-8D67-00AA00BDCE1D}" ax:persistence="persistStream" r:id="rId1"/>
</file>

<file path=ppt/activeX/activeX86.xml><?xml version="1.0" encoding="utf-8"?>
<ax:ocx xmlns:ax="http://schemas.microsoft.com/office/2006/activeX" xmlns:r="http://schemas.openxmlformats.org/officeDocument/2006/relationships" ax:classid="{5512D118-5CC6-11CF-8D67-00AA00BDCE1D}" ax:persistence="persistStream" r:id="rId1"/>
</file>

<file path=ppt/activeX/activeX87.xml><?xml version="1.0" encoding="utf-8"?>
<ax:ocx xmlns:ax="http://schemas.microsoft.com/office/2006/activeX" xmlns:r="http://schemas.openxmlformats.org/officeDocument/2006/relationships" ax:classid="{5512D118-5CC6-11CF-8D67-00AA00BDCE1D}" ax:persistence="persistStream" r:id="rId1"/>
</file>

<file path=ppt/activeX/activeX88.xml><?xml version="1.0" encoding="utf-8"?>
<ax:ocx xmlns:ax="http://schemas.microsoft.com/office/2006/activeX" xmlns:r="http://schemas.openxmlformats.org/officeDocument/2006/relationships" ax:classid="{5512D118-5CC6-11CF-8D67-00AA00BDCE1D}" ax:persistence="persistStream" r:id="rId1"/>
</file>

<file path=ppt/activeX/activeX89.xml><?xml version="1.0" encoding="utf-8"?>
<ax:ocx xmlns:ax="http://schemas.microsoft.com/office/2006/activeX" xmlns:r="http://schemas.openxmlformats.org/officeDocument/2006/relationships" ax:classid="{5512D118-5CC6-11CF-8D67-00AA00BDCE1D}" ax:persistence="persistStream" r:id="rId1"/>
</file>

<file path=ppt/activeX/activeX9.xml><?xml version="1.0" encoding="utf-8"?>
<ax:ocx xmlns:ax="http://schemas.microsoft.com/office/2006/activeX" xmlns:r="http://schemas.openxmlformats.org/officeDocument/2006/relationships" ax:classid="{5512D118-5CC6-11CF-8D67-00AA00BDCE1D}" ax:persistence="persistStream" r:id="rId1"/>
</file>

<file path=ppt/activeX/activeX90.xml><?xml version="1.0" encoding="utf-8"?>
<ax:ocx xmlns:ax="http://schemas.microsoft.com/office/2006/activeX" xmlns:r="http://schemas.openxmlformats.org/officeDocument/2006/relationships" ax:classid="{5512D118-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20083AB5-4D98-45C9-BAEF-75347BA56167}" type="datetimeFigureOut">
              <a:rPr lang="pt-BR" smtClean="0"/>
              <a:pPr/>
              <a:t>20/06/2018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9147846-B23B-46B6-9CCA-80CD41E10555}"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83AB5-4D98-45C9-BAEF-75347BA56167}" type="datetimeFigureOut">
              <a:rPr lang="pt-BR" smtClean="0"/>
              <a:pPr/>
              <a:t>20/06/2018</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147846-B23B-46B6-9CCA-80CD41E10555}"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17.xml"/><Relationship Id="rId7" Type="http://schemas.openxmlformats.org/officeDocument/2006/relationships/slideLayout" Target="../slideLayouts/slideLayout7.xml"/><Relationship Id="rId2" Type="http://schemas.openxmlformats.org/officeDocument/2006/relationships/control" Target="../activeX/activeX16.xml"/><Relationship Id="rId1" Type="http://schemas.openxmlformats.org/officeDocument/2006/relationships/vmlDrawing" Target="../drawings/vmlDrawing4.vml"/><Relationship Id="rId6" Type="http://schemas.openxmlformats.org/officeDocument/2006/relationships/control" Target="../activeX/activeX20.xml"/><Relationship Id="rId5" Type="http://schemas.openxmlformats.org/officeDocument/2006/relationships/control" Target="../activeX/activeX19.xml"/><Relationship Id="rId4" Type="http://schemas.openxmlformats.org/officeDocument/2006/relationships/control" Target="../activeX/activeX18.xml"/></Relationships>
</file>

<file path=ppt/slides/_rels/slide11.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control" Target="../activeX/activeX22.xml"/><Relationship Id="rId7" Type="http://schemas.openxmlformats.org/officeDocument/2006/relationships/slideLayout" Target="../slideLayouts/slideLayout7.xml"/><Relationship Id="rId2" Type="http://schemas.openxmlformats.org/officeDocument/2006/relationships/control" Target="../activeX/activeX21.xml"/><Relationship Id="rId1" Type="http://schemas.openxmlformats.org/officeDocument/2006/relationships/vmlDrawing" Target="../drawings/vmlDrawing5.vml"/><Relationship Id="rId6" Type="http://schemas.openxmlformats.org/officeDocument/2006/relationships/control" Target="../activeX/activeX25.xml"/><Relationship Id="rId5" Type="http://schemas.openxmlformats.org/officeDocument/2006/relationships/control" Target="../activeX/activeX24.xml"/><Relationship Id="rId4" Type="http://schemas.openxmlformats.org/officeDocument/2006/relationships/control" Target="../activeX/activeX23.xml"/><Relationship Id="rId9" Type="http://schemas.openxmlformats.org/officeDocument/2006/relationships/image" Target="../media/image1.wmf"/></Relationships>
</file>

<file path=ppt/slides/_rels/slide1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control" Target="../activeX/activeX27.xml"/><Relationship Id="rId7" Type="http://schemas.openxmlformats.org/officeDocument/2006/relationships/slideLayout" Target="../slideLayouts/slideLayout7.xml"/><Relationship Id="rId2" Type="http://schemas.openxmlformats.org/officeDocument/2006/relationships/control" Target="../activeX/activeX26.xml"/><Relationship Id="rId1" Type="http://schemas.openxmlformats.org/officeDocument/2006/relationships/vmlDrawing" Target="../drawings/vmlDrawing6.vml"/><Relationship Id="rId6" Type="http://schemas.openxmlformats.org/officeDocument/2006/relationships/control" Target="../activeX/activeX30.xml"/><Relationship Id="rId5" Type="http://schemas.openxmlformats.org/officeDocument/2006/relationships/control" Target="../activeX/activeX29.xml"/><Relationship Id="rId4" Type="http://schemas.openxmlformats.org/officeDocument/2006/relationships/control" Target="../activeX/activeX28.xml"/><Relationship Id="rId9" Type="http://schemas.openxmlformats.org/officeDocument/2006/relationships/image" Target="../media/image1.wmf"/></Relationships>
</file>

<file path=ppt/slides/_rels/slide13.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32.xml"/><Relationship Id="rId7" Type="http://schemas.openxmlformats.org/officeDocument/2006/relationships/slideLayout" Target="../slideLayouts/slideLayout7.xml"/><Relationship Id="rId2" Type="http://schemas.openxmlformats.org/officeDocument/2006/relationships/control" Target="../activeX/activeX31.xml"/><Relationship Id="rId1" Type="http://schemas.openxmlformats.org/officeDocument/2006/relationships/vmlDrawing" Target="../drawings/vmlDrawing7.vml"/><Relationship Id="rId6" Type="http://schemas.openxmlformats.org/officeDocument/2006/relationships/control" Target="../activeX/activeX35.xml"/><Relationship Id="rId5" Type="http://schemas.openxmlformats.org/officeDocument/2006/relationships/control" Target="../activeX/activeX34.xml"/><Relationship Id="rId4" Type="http://schemas.openxmlformats.org/officeDocument/2006/relationships/control" Target="../activeX/activeX33.xml"/></Relationships>
</file>

<file path=ppt/slides/_rels/slide14.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37.xml"/><Relationship Id="rId7" Type="http://schemas.openxmlformats.org/officeDocument/2006/relationships/slideLayout" Target="../slideLayouts/slideLayout7.xml"/><Relationship Id="rId2" Type="http://schemas.openxmlformats.org/officeDocument/2006/relationships/control" Target="../activeX/activeX36.xml"/><Relationship Id="rId1" Type="http://schemas.openxmlformats.org/officeDocument/2006/relationships/vmlDrawing" Target="../drawings/vmlDrawing8.vml"/><Relationship Id="rId6" Type="http://schemas.openxmlformats.org/officeDocument/2006/relationships/control" Target="../activeX/activeX40.xml"/><Relationship Id="rId5" Type="http://schemas.openxmlformats.org/officeDocument/2006/relationships/control" Target="../activeX/activeX39.xml"/><Relationship Id="rId4" Type="http://schemas.openxmlformats.org/officeDocument/2006/relationships/control" Target="../activeX/activeX38.xml"/></Relationships>
</file>

<file path=ppt/slides/_rels/slide15.xml.rels><?xml version="1.0" encoding="UTF-8" standalone="yes"?>
<Relationships xmlns="http://schemas.openxmlformats.org/package/2006/relationships"><Relationship Id="rId3" Type="http://schemas.openxmlformats.org/officeDocument/2006/relationships/control" Target="../activeX/activeX42.xml"/><Relationship Id="rId2" Type="http://schemas.openxmlformats.org/officeDocument/2006/relationships/control" Target="../activeX/activeX41.xml"/><Relationship Id="rId1" Type="http://schemas.openxmlformats.org/officeDocument/2006/relationships/vmlDrawing" Target="../drawings/vmlDrawing9.vml"/><Relationship Id="rId5" Type="http://schemas.openxmlformats.org/officeDocument/2006/relationships/image" Target="../media/image1.wmf"/><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44.xml"/><Relationship Id="rId7" Type="http://schemas.openxmlformats.org/officeDocument/2006/relationships/slideLayout" Target="../slideLayouts/slideLayout7.xml"/><Relationship Id="rId2" Type="http://schemas.openxmlformats.org/officeDocument/2006/relationships/control" Target="../activeX/activeX43.xml"/><Relationship Id="rId1" Type="http://schemas.openxmlformats.org/officeDocument/2006/relationships/vmlDrawing" Target="../drawings/vmlDrawing10.vml"/><Relationship Id="rId6" Type="http://schemas.openxmlformats.org/officeDocument/2006/relationships/control" Target="../activeX/activeX47.xml"/><Relationship Id="rId5" Type="http://schemas.openxmlformats.org/officeDocument/2006/relationships/control" Target="../activeX/activeX46.xml"/><Relationship Id="rId4" Type="http://schemas.openxmlformats.org/officeDocument/2006/relationships/control" Target="../activeX/activeX45.xml"/></Relationships>
</file>

<file path=ppt/slides/_rels/slide1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49.xml"/><Relationship Id="rId7" Type="http://schemas.openxmlformats.org/officeDocument/2006/relationships/slideLayout" Target="../slideLayouts/slideLayout7.xml"/><Relationship Id="rId2" Type="http://schemas.openxmlformats.org/officeDocument/2006/relationships/control" Target="../activeX/activeX48.xml"/><Relationship Id="rId1" Type="http://schemas.openxmlformats.org/officeDocument/2006/relationships/vmlDrawing" Target="../drawings/vmlDrawing11.vml"/><Relationship Id="rId6" Type="http://schemas.openxmlformats.org/officeDocument/2006/relationships/control" Target="../activeX/activeX52.xml"/><Relationship Id="rId5" Type="http://schemas.openxmlformats.org/officeDocument/2006/relationships/control" Target="../activeX/activeX51.xml"/><Relationship Id="rId4" Type="http://schemas.openxmlformats.org/officeDocument/2006/relationships/control" Target="../activeX/activeX50.xml"/></Relationships>
</file>

<file path=ppt/slides/_rels/slide19.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54.xml"/><Relationship Id="rId7" Type="http://schemas.openxmlformats.org/officeDocument/2006/relationships/slideLayout" Target="../slideLayouts/slideLayout7.xml"/><Relationship Id="rId2" Type="http://schemas.openxmlformats.org/officeDocument/2006/relationships/control" Target="../activeX/activeX53.xml"/><Relationship Id="rId1" Type="http://schemas.openxmlformats.org/officeDocument/2006/relationships/vmlDrawing" Target="../drawings/vmlDrawing12.vml"/><Relationship Id="rId6" Type="http://schemas.openxmlformats.org/officeDocument/2006/relationships/control" Target="../activeX/activeX57.xml"/><Relationship Id="rId5" Type="http://schemas.openxmlformats.org/officeDocument/2006/relationships/control" Target="../activeX/activeX56.xml"/><Relationship Id="rId4" Type="http://schemas.openxmlformats.org/officeDocument/2006/relationships/control" Target="../activeX/activeX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59.xml"/><Relationship Id="rId7" Type="http://schemas.openxmlformats.org/officeDocument/2006/relationships/slideLayout" Target="../slideLayouts/slideLayout7.xml"/><Relationship Id="rId2" Type="http://schemas.openxmlformats.org/officeDocument/2006/relationships/control" Target="../activeX/activeX58.xml"/><Relationship Id="rId1" Type="http://schemas.openxmlformats.org/officeDocument/2006/relationships/vmlDrawing" Target="../drawings/vmlDrawing13.vml"/><Relationship Id="rId6" Type="http://schemas.openxmlformats.org/officeDocument/2006/relationships/control" Target="../activeX/activeX62.xml"/><Relationship Id="rId5" Type="http://schemas.openxmlformats.org/officeDocument/2006/relationships/control" Target="../activeX/activeX61.xml"/><Relationship Id="rId4" Type="http://schemas.openxmlformats.org/officeDocument/2006/relationships/control" Target="../activeX/activeX60.xml"/></Relationships>
</file>

<file path=ppt/slides/_rels/slide21.xml.rels><?xml version="1.0" encoding="UTF-8" standalone="yes"?>
<Relationships xmlns="http://schemas.openxmlformats.org/package/2006/relationships"><Relationship Id="rId3" Type="http://schemas.openxmlformats.org/officeDocument/2006/relationships/control" Target="../activeX/activeX64.xml"/><Relationship Id="rId7" Type="http://schemas.openxmlformats.org/officeDocument/2006/relationships/image" Target="../media/image1.wmf"/><Relationship Id="rId2" Type="http://schemas.openxmlformats.org/officeDocument/2006/relationships/control" Target="../activeX/activeX63.xml"/><Relationship Id="rId1"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control" Target="../activeX/activeX66.xml"/><Relationship Id="rId4" Type="http://schemas.openxmlformats.org/officeDocument/2006/relationships/control" Target="../activeX/activeX65.xml"/></Relationships>
</file>

<file path=ppt/slides/_rels/slide22.xml.rels><?xml version="1.0" encoding="UTF-8" standalone="yes"?>
<Relationships xmlns="http://schemas.openxmlformats.org/package/2006/relationships"><Relationship Id="rId3" Type="http://schemas.openxmlformats.org/officeDocument/2006/relationships/control" Target="../activeX/activeX68.xml"/><Relationship Id="rId7" Type="http://schemas.openxmlformats.org/officeDocument/2006/relationships/image" Target="../media/image1.wmf"/><Relationship Id="rId2" Type="http://schemas.openxmlformats.org/officeDocument/2006/relationships/control" Target="../activeX/activeX67.xml"/><Relationship Id="rId1" Type="http://schemas.openxmlformats.org/officeDocument/2006/relationships/vmlDrawing" Target="../drawings/vmlDrawing15.vml"/><Relationship Id="rId6" Type="http://schemas.openxmlformats.org/officeDocument/2006/relationships/slideLayout" Target="../slideLayouts/slideLayout7.xml"/><Relationship Id="rId5" Type="http://schemas.openxmlformats.org/officeDocument/2006/relationships/control" Target="../activeX/activeX70.xml"/><Relationship Id="rId4" Type="http://schemas.openxmlformats.org/officeDocument/2006/relationships/control" Target="../activeX/activeX69.xml"/></Relationships>
</file>

<file path=ppt/slides/_rels/slide23.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72.xml"/><Relationship Id="rId7" Type="http://schemas.openxmlformats.org/officeDocument/2006/relationships/slideLayout" Target="../slideLayouts/slideLayout7.xml"/><Relationship Id="rId2" Type="http://schemas.openxmlformats.org/officeDocument/2006/relationships/control" Target="../activeX/activeX71.xml"/><Relationship Id="rId1" Type="http://schemas.openxmlformats.org/officeDocument/2006/relationships/vmlDrawing" Target="../drawings/vmlDrawing16.vml"/><Relationship Id="rId6" Type="http://schemas.openxmlformats.org/officeDocument/2006/relationships/control" Target="../activeX/activeX75.xml"/><Relationship Id="rId5" Type="http://schemas.openxmlformats.org/officeDocument/2006/relationships/control" Target="../activeX/activeX74.xml"/><Relationship Id="rId4" Type="http://schemas.openxmlformats.org/officeDocument/2006/relationships/control" Target="../activeX/activeX73.xml"/></Relationships>
</file>

<file path=ppt/slides/_rels/slide24.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77.xml"/><Relationship Id="rId7" Type="http://schemas.openxmlformats.org/officeDocument/2006/relationships/slideLayout" Target="../slideLayouts/slideLayout7.xml"/><Relationship Id="rId2" Type="http://schemas.openxmlformats.org/officeDocument/2006/relationships/control" Target="../activeX/activeX76.xml"/><Relationship Id="rId1" Type="http://schemas.openxmlformats.org/officeDocument/2006/relationships/vmlDrawing" Target="../drawings/vmlDrawing17.vml"/><Relationship Id="rId6" Type="http://schemas.openxmlformats.org/officeDocument/2006/relationships/control" Target="../activeX/activeX80.xml"/><Relationship Id="rId5" Type="http://schemas.openxmlformats.org/officeDocument/2006/relationships/control" Target="../activeX/activeX79.xml"/><Relationship Id="rId4" Type="http://schemas.openxmlformats.org/officeDocument/2006/relationships/control" Target="../activeX/activeX7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82.xml"/><Relationship Id="rId7" Type="http://schemas.openxmlformats.org/officeDocument/2006/relationships/slideLayout" Target="../slideLayouts/slideLayout7.xml"/><Relationship Id="rId2" Type="http://schemas.openxmlformats.org/officeDocument/2006/relationships/control" Target="../activeX/activeX81.xml"/><Relationship Id="rId1" Type="http://schemas.openxmlformats.org/officeDocument/2006/relationships/vmlDrawing" Target="../drawings/vmlDrawing18.vml"/><Relationship Id="rId6" Type="http://schemas.openxmlformats.org/officeDocument/2006/relationships/control" Target="../activeX/activeX85.xml"/><Relationship Id="rId5" Type="http://schemas.openxmlformats.org/officeDocument/2006/relationships/control" Target="../activeX/activeX84.xml"/><Relationship Id="rId4" Type="http://schemas.openxmlformats.org/officeDocument/2006/relationships/control" Target="../activeX/activeX83.xml"/></Relationships>
</file>

<file path=ppt/slides/_rels/slide42.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87.xml"/><Relationship Id="rId7" Type="http://schemas.openxmlformats.org/officeDocument/2006/relationships/slideLayout" Target="../slideLayouts/slideLayout7.xml"/><Relationship Id="rId2" Type="http://schemas.openxmlformats.org/officeDocument/2006/relationships/control" Target="../activeX/activeX86.xml"/><Relationship Id="rId1" Type="http://schemas.openxmlformats.org/officeDocument/2006/relationships/vmlDrawing" Target="../drawings/vmlDrawing19.vml"/><Relationship Id="rId6" Type="http://schemas.openxmlformats.org/officeDocument/2006/relationships/control" Target="../activeX/activeX90.xml"/><Relationship Id="rId5" Type="http://schemas.openxmlformats.org/officeDocument/2006/relationships/control" Target="../activeX/activeX89.xml"/><Relationship Id="rId4" Type="http://schemas.openxmlformats.org/officeDocument/2006/relationships/control" Target="../activeX/activeX8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2.xml"/><Relationship Id="rId7"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control" Target="../activeX/activeX5.xml"/><Relationship Id="rId5" Type="http://schemas.openxmlformats.org/officeDocument/2006/relationships/control" Target="../activeX/activeX4.xml"/><Relationship Id="rId4" Type="http://schemas.openxmlformats.org/officeDocument/2006/relationships/control" Target="../activeX/activeX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7.xml"/><Relationship Id="rId7" Type="http://schemas.openxmlformats.org/officeDocument/2006/relationships/slideLayout" Target="../slideLayouts/slideLayout7.xml"/><Relationship Id="rId2" Type="http://schemas.openxmlformats.org/officeDocument/2006/relationships/control" Target="../activeX/activeX6.xml"/><Relationship Id="rId1" Type="http://schemas.openxmlformats.org/officeDocument/2006/relationships/vmlDrawing" Target="../drawings/vmlDrawing2.vml"/><Relationship Id="rId6" Type="http://schemas.openxmlformats.org/officeDocument/2006/relationships/control" Target="../activeX/activeX10.xml"/><Relationship Id="rId5" Type="http://schemas.openxmlformats.org/officeDocument/2006/relationships/control" Target="../activeX/activeX9.xml"/><Relationship Id="rId4" Type="http://schemas.openxmlformats.org/officeDocument/2006/relationships/control" Target="../activeX/activeX8.xml"/></Relationships>
</file>

<file path=ppt/slides/_rels/slide9.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control" Target="../activeX/activeX12.xml"/><Relationship Id="rId7" Type="http://schemas.openxmlformats.org/officeDocument/2006/relationships/slideLayout" Target="../slideLayouts/slideLayout7.xml"/><Relationship Id="rId2" Type="http://schemas.openxmlformats.org/officeDocument/2006/relationships/control" Target="../activeX/activeX11.xml"/><Relationship Id="rId1" Type="http://schemas.openxmlformats.org/officeDocument/2006/relationships/vmlDrawing" Target="../drawings/vmlDrawing3.vml"/><Relationship Id="rId6" Type="http://schemas.openxmlformats.org/officeDocument/2006/relationships/control" Target="../activeX/activeX15.xml"/><Relationship Id="rId5" Type="http://schemas.openxmlformats.org/officeDocument/2006/relationships/control" Target="../activeX/activeX14.xml"/><Relationship Id="rId4" Type="http://schemas.openxmlformats.org/officeDocument/2006/relationships/control" Target="../activeX/activeX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43608" y="1340768"/>
            <a:ext cx="7344816" cy="3785652"/>
          </a:xfrm>
          <a:prstGeom prst="rect">
            <a:avLst/>
          </a:prstGeom>
        </p:spPr>
        <p:txBody>
          <a:bodyPr wrap="square">
            <a:spAutoFit/>
          </a:bodyPr>
          <a:lstStyle/>
          <a:p>
            <a:pPr algn="just"/>
            <a:r>
              <a:rPr lang="pt-BR" sz="2400" dirty="0" smtClean="0"/>
              <a:t>Existem </a:t>
            </a:r>
            <a:r>
              <a:rPr lang="pt-BR" sz="2400" dirty="0"/>
              <a:t>vários padrões Ethernet em uso, que são utilizados pela maioria das tecnologias de rede local. Estes padrões permitem que produtos de diferentes fabricantes funcionem em conjunto. Qual das alternativas diz respeito ao padrão 802.11? </a:t>
            </a:r>
            <a:endParaRPr lang="pt-BR" sz="2400" dirty="0" smtClean="0"/>
          </a:p>
          <a:p>
            <a:pPr marL="342900" indent="-342900" algn="just">
              <a:buAutoNum type="alphaLcParenR"/>
            </a:pPr>
            <a:r>
              <a:rPr lang="pt-BR" sz="2400" dirty="0" smtClean="0"/>
              <a:t>Redes </a:t>
            </a:r>
            <a:r>
              <a:rPr lang="pt-BR" sz="2400" dirty="0" err="1"/>
              <a:t>cabeadas</a:t>
            </a:r>
            <a:r>
              <a:rPr lang="pt-BR" sz="2400" dirty="0"/>
              <a:t> </a:t>
            </a:r>
            <a:endParaRPr lang="pt-BR" sz="2400" dirty="0" smtClean="0"/>
          </a:p>
          <a:p>
            <a:pPr marL="342900" indent="-342900" algn="just"/>
            <a:r>
              <a:rPr lang="pt-BR" sz="2400" dirty="0" smtClean="0"/>
              <a:t>b</a:t>
            </a:r>
            <a:r>
              <a:rPr lang="pt-BR" sz="2400" dirty="0"/>
              <a:t>) Redes </a:t>
            </a:r>
            <a:r>
              <a:rPr lang="pt-BR" sz="2400" dirty="0" err="1"/>
              <a:t>Wi-Fi</a:t>
            </a:r>
            <a:r>
              <a:rPr lang="pt-BR" sz="2400" dirty="0"/>
              <a:t> </a:t>
            </a:r>
            <a:endParaRPr lang="pt-BR" sz="2400" dirty="0" smtClean="0"/>
          </a:p>
          <a:p>
            <a:pPr marL="342900" indent="-342900" algn="just"/>
            <a:r>
              <a:rPr lang="pt-BR" sz="2400" dirty="0" smtClean="0"/>
              <a:t>c)Redes </a:t>
            </a:r>
            <a:r>
              <a:rPr lang="pt-BR" sz="2400" dirty="0"/>
              <a:t>Bluetooth </a:t>
            </a:r>
            <a:endParaRPr lang="pt-BR" sz="2400" dirty="0" smtClean="0"/>
          </a:p>
          <a:p>
            <a:pPr marL="342900" indent="-342900" algn="just"/>
            <a:r>
              <a:rPr lang="pt-BR" sz="2400" dirty="0" smtClean="0"/>
              <a:t>d)Redes </a:t>
            </a:r>
            <a:r>
              <a:rPr lang="pt-BR" sz="2400" dirty="0" err="1"/>
              <a:t>Wimax</a:t>
            </a:r>
            <a:r>
              <a:rPr lang="pt-BR" sz="2400" dirty="0"/>
              <a:t> </a:t>
            </a:r>
            <a:endParaRPr lang="pt-BR" sz="2400" dirty="0" smtClean="0"/>
          </a:p>
          <a:p>
            <a:pPr marL="342900" indent="-342900" algn="just"/>
            <a:r>
              <a:rPr lang="pt-BR" sz="2400" dirty="0" smtClean="0"/>
              <a:t>e)Redes </a:t>
            </a:r>
            <a:r>
              <a:rPr lang="pt-BR" sz="2400" dirty="0" err="1"/>
              <a:t>Token</a:t>
            </a:r>
            <a:r>
              <a:rPr lang="pt-BR" sz="2400" dirty="0"/>
              <a:t> </a:t>
            </a:r>
            <a:r>
              <a:rPr lang="pt-BR" sz="2400" dirty="0" err="1"/>
              <a:t>Ring</a:t>
            </a:r>
            <a:r>
              <a:rPr lang="pt-BR" sz="2400" dirty="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539552" y="1685902"/>
            <a:ext cx="792088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A segurança em redes de computadores é um tema de grande debate atualmente, principalmente em redes sem fio (wireless). Assinale a alternativa que apresenta somente siglas de protocolos de segurança para redes wireless.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a)HTTPS, TFTP, ICMP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FF0000"/>
                </a:solidFill>
                <a:effectLst/>
                <a:latin typeface="+mj-lt"/>
                <a:ea typeface="Times New Roman" pitchFamily="18" charset="0"/>
                <a:cs typeface="Tahoma" pitchFamily="34" charset="0"/>
              </a:rPr>
              <a:t>b)</a:t>
            </a:r>
            <a:r>
              <a:rPr kumimoji="0" lang="pt-BR" sz="2400" b="0" i="0" u="none" strike="noStrike" cap="none" normalizeH="0" baseline="0" dirty="0" smtClean="0">
                <a:ln>
                  <a:noFill/>
                </a:ln>
                <a:solidFill>
                  <a:srgbClr val="FF0000"/>
                </a:solidFill>
                <a:effectLst/>
                <a:latin typeface="+mj-lt"/>
                <a:ea typeface="Times New Roman" pitchFamily="18" charset="0"/>
                <a:cs typeface="Tahoma" pitchFamily="34" charset="0"/>
              </a:rPr>
              <a:t>WEP, WPA, WPA-2</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c)DES, RSA, IDEA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d)CLP, HEC, GFC</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e)RST, FIN, ACK</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24583"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4584"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4585"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4586"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4587"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83568" y="1143328"/>
            <a:ext cx="770485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252525"/>
                </a:solidFill>
                <a:effectLst/>
                <a:latin typeface="+mj-lt"/>
                <a:ea typeface="Times New Roman" pitchFamily="18" charset="0"/>
                <a:cs typeface="Tahoma" pitchFamily="34" charset="0"/>
              </a:rPr>
              <a:t>A tecnologia de comunicação sem fio IEEE 802.11g, conhecida popularmente como </a:t>
            </a:r>
            <a:r>
              <a:rPr kumimoji="0" lang="pt-BR" sz="2400" b="1" i="0" u="none" strike="noStrike" cap="none" normalizeH="0" baseline="0" dirty="0" err="1" smtClean="0">
                <a:ln>
                  <a:noFill/>
                </a:ln>
                <a:solidFill>
                  <a:srgbClr val="252525"/>
                </a:solidFill>
                <a:effectLst/>
                <a:latin typeface="+mj-lt"/>
                <a:ea typeface="Times New Roman" pitchFamily="18" charset="0"/>
                <a:cs typeface="Tahoma" pitchFamily="34" charset="0"/>
              </a:rPr>
              <a:t>WiFi</a:t>
            </a:r>
            <a:r>
              <a:rPr kumimoji="0" lang="pt-BR" sz="2400" b="1" i="0" u="none" strike="noStrike" cap="none" normalizeH="0" baseline="0" dirty="0" smtClean="0">
                <a:ln>
                  <a:noFill/>
                </a:ln>
                <a:solidFill>
                  <a:srgbClr val="252525"/>
                </a:solidFill>
                <a:effectLst/>
                <a:latin typeface="+mj-lt"/>
                <a:ea typeface="Times New Roman" pitchFamily="18" charset="0"/>
                <a:cs typeface="Tahoma" pitchFamily="34" charset="0"/>
              </a:rPr>
              <a:t>, é muito vulnerável para a intrusão de usuários não autorizados. Uma forma básica para melhorar os aspectos de segurança, reduzindo a possibilidade de intrusão, é por meio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a)do desligamento da difusão do SSID.</a:t>
            </a: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b)da utilização de caracteres especiais no SSID.</a:t>
            </a: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c)do uso de canais adjacentes de radiofrequência.</a:t>
            </a: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d)da redução da potência do sinal de radiofrequência.</a:t>
            </a: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e)do desligamento da função da compatibilidade com as versões anteriores.</a:t>
            </a:r>
            <a:endParaRPr kumimoji="0" lang="pt-BR" sz="2400" b="1" i="0" u="none" strike="noStrike" cap="none" normalizeH="0" baseline="0" dirty="0" smtClean="0">
              <a:ln>
                <a:noFill/>
              </a:ln>
              <a:effectLst/>
              <a:latin typeface="+mj-lt"/>
              <a:cs typeface="Arial" pitchFamily="34" charset="0"/>
            </a:endParaRPr>
          </a:p>
        </p:txBody>
      </p:sp>
    </p:spTree>
    <p:controls>
      <mc:AlternateContent xmlns:mc="http://schemas.openxmlformats.org/markup-compatibility/2006">
        <mc:Choice xmlns:v="urn:schemas-microsoft-com:vml" Requires="v">
          <p:control spid="17415" name="HTMLOption1" r:id="rId2" imgW="257040" imgH="304920"/>
        </mc:Choice>
        <mc:Fallback>
          <p:control name="HTMLOption1" r:id="rId2" imgW="257040" imgH="304920">
            <p:pic>
              <p:nvPicPr>
                <p:cNvPr id="2"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416" name="DefaultOcx" r:id="rId3" imgW="257040" imgH="304920"/>
        </mc:Choice>
        <mc:Fallback>
          <p:control name="DefaultOcx" r:id="rId3" imgW="257040" imgH="304920">
            <p:pic>
              <p:nvPicPr>
                <p:cNvPr id="3" name="DefaultOcx"/>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417"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418"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7419"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683568" y="1143328"/>
            <a:ext cx="770485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252525"/>
                </a:solidFill>
                <a:effectLst/>
                <a:latin typeface="+mj-lt"/>
                <a:ea typeface="Times New Roman" pitchFamily="18" charset="0"/>
                <a:cs typeface="Tahoma" pitchFamily="34" charset="0"/>
              </a:rPr>
              <a:t>A tecnologia de comunicação sem fio IEEE 802.11g, conhecida popularmente como </a:t>
            </a:r>
            <a:r>
              <a:rPr kumimoji="0" lang="pt-BR" sz="2400" b="1" i="0" u="none" strike="noStrike" cap="none" normalizeH="0" baseline="0" dirty="0" err="1" smtClean="0">
                <a:ln>
                  <a:noFill/>
                </a:ln>
                <a:solidFill>
                  <a:srgbClr val="252525"/>
                </a:solidFill>
                <a:effectLst/>
                <a:latin typeface="+mj-lt"/>
                <a:ea typeface="Times New Roman" pitchFamily="18" charset="0"/>
                <a:cs typeface="Tahoma" pitchFamily="34" charset="0"/>
              </a:rPr>
              <a:t>WiFi</a:t>
            </a:r>
            <a:r>
              <a:rPr kumimoji="0" lang="pt-BR" sz="2400" b="1" i="0" u="none" strike="noStrike" cap="none" normalizeH="0" baseline="0" dirty="0" smtClean="0">
                <a:ln>
                  <a:noFill/>
                </a:ln>
                <a:solidFill>
                  <a:srgbClr val="252525"/>
                </a:solidFill>
                <a:effectLst/>
                <a:latin typeface="+mj-lt"/>
                <a:ea typeface="Times New Roman" pitchFamily="18" charset="0"/>
                <a:cs typeface="Tahoma" pitchFamily="34" charset="0"/>
              </a:rPr>
              <a:t>, é muito vulnerável para a intrusão de usuários não autorizados. Uma forma básica para melhorar os aspectos de segurança, reduzindo a possibilidade de intrusão, é por meio</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400" b="1"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FF0000"/>
                </a:solidFill>
                <a:effectLst/>
                <a:latin typeface="+mj-lt"/>
                <a:ea typeface="Times New Roman" pitchFamily="18" charset="0"/>
                <a:cs typeface="Tahoma" pitchFamily="34" charset="0"/>
              </a:rPr>
              <a:t>a)do desligamento da difusão do SSID.</a:t>
            </a:r>
            <a:endParaRPr kumimoji="0" lang="pt-BR" sz="2400" b="1"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525252"/>
                </a:solidFill>
                <a:effectLst/>
                <a:latin typeface="+mj-lt"/>
                <a:ea typeface="Times New Roman" pitchFamily="18" charset="0"/>
                <a:cs typeface="Tahoma" pitchFamily="34" charset="0"/>
              </a:rPr>
              <a:t>b)da utilização de caracteres especiais no SSID.</a:t>
            </a:r>
            <a:endParaRPr kumimoji="0" lang="pt-BR" sz="2400" b="1"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525252"/>
                </a:solidFill>
                <a:effectLst/>
                <a:latin typeface="+mj-lt"/>
                <a:ea typeface="Times New Roman" pitchFamily="18" charset="0"/>
                <a:cs typeface="Tahoma" pitchFamily="34" charset="0"/>
              </a:rPr>
              <a:t>c)do uso de canais adjacentes de radiofrequência.</a:t>
            </a:r>
            <a:endParaRPr kumimoji="0" lang="pt-BR" sz="2400" b="1"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525252"/>
                </a:solidFill>
                <a:effectLst/>
                <a:latin typeface="+mj-lt"/>
                <a:ea typeface="Times New Roman" pitchFamily="18" charset="0"/>
                <a:cs typeface="Tahoma" pitchFamily="34" charset="0"/>
              </a:rPr>
              <a:t>d)da redução da potência do sinal de radiofrequência.</a:t>
            </a:r>
            <a:endParaRPr kumimoji="0" lang="pt-BR" sz="2400" b="1"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525252"/>
                </a:solidFill>
                <a:effectLst/>
                <a:latin typeface="+mj-lt"/>
                <a:ea typeface="Times New Roman" pitchFamily="18" charset="0"/>
                <a:cs typeface="Tahoma" pitchFamily="34" charset="0"/>
              </a:rPr>
              <a:t>e)do desligamento da função da compatibilidade com as versões anteriores.</a:t>
            </a:r>
            <a:endParaRPr kumimoji="0" lang="pt-BR" sz="2400" b="1"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25607" name="HTMLOption1" r:id="rId2" imgW="257040" imgH="304920"/>
        </mc:Choice>
        <mc:Fallback>
          <p:control name="HTMLOption1" r:id="rId2" imgW="257040" imgH="304920">
            <p:pic>
              <p:nvPicPr>
                <p:cNvPr id="2"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5608" name="DefaultOcx" r:id="rId3" imgW="257040" imgH="304920"/>
        </mc:Choice>
        <mc:Fallback>
          <p:control name="DefaultOcx" r:id="rId3" imgW="257040" imgH="304920">
            <p:pic>
              <p:nvPicPr>
                <p:cNvPr id="3" name="DefaultOcx"/>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5609"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5610"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5611"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9"/>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755576" y="1738782"/>
            <a:ext cx="792088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Calibri" pitchFamily="34" charset="0"/>
                <a:ea typeface="Times New Roman" pitchFamily="18" charset="0"/>
                <a:cs typeface="Times New Roman" pitchFamily="18" charset="0"/>
              </a:rPr>
              <a:t>Assinale a alternativa que indica o padrão de segurança mais indicado para a proteção de redes </a:t>
            </a:r>
            <a:r>
              <a:rPr kumimoji="0" lang="pt-BR" sz="2400" b="0" i="1" u="none" strike="noStrike" cap="none" normalizeH="0" baseline="0" dirty="0" smtClean="0">
                <a:ln>
                  <a:noFill/>
                </a:ln>
                <a:solidFill>
                  <a:srgbClr val="252525"/>
                </a:solidFill>
                <a:effectLst/>
                <a:latin typeface="Calibri" pitchFamily="34" charset="0"/>
                <a:ea typeface="Times New Roman" pitchFamily="18" charset="0"/>
                <a:cs typeface="Times New Roman" pitchFamily="18" charset="0"/>
              </a:rPr>
              <a:t>wireless</a:t>
            </a:r>
            <a:r>
              <a:rPr kumimoji="0" lang="pt-BR" sz="2400" b="0" i="0" u="none" strike="noStrike" cap="none" normalizeH="0" baseline="0" dirty="0" smtClean="0">
                <a:ln>
                  <a:noFill/>
                </a:ln>
                <a:solidFill>
                  <a:srgbClr val="252525"/>
                </a:solidFill>
                <a:effectLst/>
                <a:latin typeface="Calibri" pitchFamily="34" charset="0"/>
                <a:ea typeface="Times New Roman" pitchFamily="18" charset="0"/>
                <a:cs typeface="Times New Roman" pitchFamily="18" charset="0"/>
              </a:rPr>
              <a:t>.</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a)MAC</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b)WPA</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c)WEP</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d)L2TP</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e)WPA2</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16391"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392"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393"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394"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6395"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755576" y="1738782"/>
            <a:ext cx="792088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Calibri" pitchFamily="34" charset="0"/>
                <a:ea typeface="Times New Roman" pitchFamily="18" charset="0"/>
                <a:cs typeface="Times New Roman" pitchFamily="18" charset="0"/>
              </a:rPr>
              <a:t>Assinale a alternativa que indica o padrão de segurança mais indicado para a proteção de redes </a:t>
            </a:r>
            <a:r>
              <a:rPr kumimoji="0" lang="pt-BR" sz="2400" b="0" i="1" u="none" strike="noStrike" cap="none" normalizeH="0" baseline="0" dirty="0" smtClean="0">
                <a:ln>
                  <a:noFill/>
                </a:ln>
                <a:solidFill>
                  <a:srgbClr val="252525"/>
                </a:solidFill>
                <a:effectLst/>
                <a:latin typeface="Calibri" pitchFamily="34" charset="0"/>
                <a:ea typeface="Times New Roman" pitchFamily="18" charset="0"/>
                <a:cs typeface="Times New Roman" pitchFamily="18" charset="0"/>
              </a:rPr>
              <a:t>wireless</a:t>
            </a:r>
            <a:r>
              <a:rPr kumimoji="0" lang="pt-BR" sz="2400" b="0" i="0" u="none" strike="noStrike" cap="none" normalizeH="0" baseline="0" dirty="0" smtClean="0">
                <a:ln>
                  <a:noFill/>
                </a:ln>
                <a:solidFill>
                  <a:srgbClr val="252525"/>
                </a:solidFill>
                <a:effectLst/>
                <a:latin typeface="Calibri" pitchFamily="34" charset="0"/>
                <a:ea typeface="Times New Roman" pitchFamily="18" charset="0"/>
                <a:cs typeface="Times New Roman" pitchFamily="18" charset="0"/>
              </a:rPr>
              <a:t>.</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a)MAC</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b)WPA</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c)WEP</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Tahoma" pitchFamily="34" charset="0"/>
                <a:ea typeface="Times New Roman" pitchFamily="18" charset="0"/>
                <a:cs typeface="Tahoma" pitchFamily="34" charset="0"/>
              </a:rPr>
              <a:t>d)L2TP</a:t>
            </a:r>
            <a:endParaRPr kumimoji="0" lang="pt-BR"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Calibri"/>
                <a:ea typeface="Times New Roman" pitchFamily="18" charset="0"/>
                <a:cs typeface="Tahoma" pitchFamily="34" charset="0"/>
              </a:rPr>
              <a:t> </a:t>
            </a:r>
            <a:r>
              <a:rPr kumimoji="0" lang="pt-BR" sz="2400" b="0" i="0" u="none" strike="noStrike" cap="none" normalizeH="0" baseline="0" dirty="0" smtClean="0">
                <a:ln>
                  <a:noFill/>
                </a:ln>
                <a:solidFill>
                  <a:srgbClr val="FF0000"/>
                </a:solidFill>
                <a:effectLst/>
                <a:latin typeface="Tahoma" pitchFamily="34" charset="0"/>
                <a:ea typeface="Times New Roman" pitchFamily="18" charset="0"/>
                <a:cs typeface="Tahoma" pitchFamily="34" charset="0"/>
              </a:rPr>
              <a:t>e)WPA2</a:t>
            </a:r>
            <a:endParaRPr kumimoji="0" lang="pt-BR" sz="2400" b="0" i="0" u="none" strike="noStrike" cap="none" normalizeH="0" baseline="0" dirty="0" smtClean="0">
              <a:ln>
                <a:noFill/>
              </a:ln>
              <a:solidFill>
                <a:srgbClr val="FF0000"/>
              </a:solidFill>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26631"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6632"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6633"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6634"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6635"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899592" y="2014435"/>
            <a:ext cx="7200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As redes sem fio que operam no padrão IEEE 802.11 funcionam segundo o padrão CSMA-CD.</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pt-BR" sz="2400" b="0" i="0" u="none" strike="noStrike" cap="none" normalizeH="0" baseline="0" dirty="0" smtClean="0">
                <a:ln>
                  <a:noFill/>
                </a:ln>
                <a:effectLst/>
                <a:latin typeface="+mj-lt"/>
                <a:ea typeface="Times New Roman" pitchFamily="18" charset="0"/>
                <a:cs typeface="Tahoma" pitchFamily="34" charset="0"/>
              </a:rPr>
              <a:t>Certo           Errado</a:t>
            </a:r>
            <a:endParaRPr kumimoji="0" lang="pt-BR" sz="2400" b="0" i="0" u="none" strike="noStrike" cap="none" normalizeH="0" baseline="0" dirty="0" smtClean="0">
              <a:ln>
                <a:noFill/>
              </a:ln>
              <a:effectLst/>
              <a:latin typeface="+mj-lt"/>
              <a:cs typeface="Arial" pitchFamily="34" charset="0"/>
            </a:endParaRPr>
          </a:p>
        </p:txBody>
      </p:sp>
    </p:spTree>
    <p:controls>
      <mc:AlternateContent xmlns:mc="http://schemas.openxmlformats.org/markup-compatibility/2006">
        <mc:Choice xmlns:v="urn:schemas-microsoft-com:vml" Requires="v">
          <p:control spid="32772"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5"/>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2773"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5"/>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899592" y="2014435"/>
            <a:ext cx="7200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As redes sem fio que operam no padrão IEEE 802.11 funcionam segundo o padrão CSMA-CD.</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pt-BR" sz="2400" b="0" i="0" u="none" strike="noStrike" cap="none" normalizeH="0" baseline="0" dirty="0" smtClean="0">
                <a:ln>
                  <a:noFill/>
                </a:ln>
                <a:effectLst/>
                <a:latin typeface="+mj-lt"/>
                <a:ea typeface="Times New Roman" pitchFamily="18" charset="0"/>
                <a:cs typeface="Tahoma" pitchFamily="34" charset="0"/>
              </a:rPr>
              <a:t>Certo           </a:t>
            </a:r>
            <a:r>
              <a:rPr kumimoji="0" lang="pt-BR" sz="2400" b="0" i="0" u="none" strike="noStrike" cap="none" normalizeH="0" baseline="0" dirty="0" smtClean="0">
                <a:ln>
                  <a:noFill/>
                </a:ln>
                <a:solidFill>
                  <a:srgbClr val="FF0000"/>
                </a:solidFill>
                <a:effectLst/>
                <a:latin typeface="+mj-lt"/>
                <a:ea typeface="Times New Roman" pitchFamily="18" charset="0"/>
                <a:cs typeface="Tahoma" pitchFamily="34" charset="0"/>
              </a:rPr>
              <a:t>Errado</a:t>
            </a:r>
            <a:endParaRPr kumimoji="0" lang="pt-BR" sz="2400" b="0" i="0" u="none" strike="noStrike" cap="none" normalizeH="0" baseline="0" dirty="0" smtClean="0">
              <a:ln>
                <a:noFill/>
              </a:ln>
              <a:solidFill>
                <a:srgbClr val="FF0000"/>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95536" y="1772816"/>
            <a:ext cx="849694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Assim como o padrão Ethernet (802.3), o padrão 802.11 também possui um protocolo no nível MAC para o controle da transmissão, conhecido por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a)OFDM.</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b)CSMA/CA.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c)</a:t>
            </a:r>
            <a:r>
              <a:rPr kumimoji="0" lang="pt-BR" sz="2400" b="0" i="0" u="none" strike="noStrike" cap="none" normalizeH="0" baseline="0" dirty="0" err="1" smtClean="0">
                <a:ln>
                  <a:noFill/>
                </a:ln>
                <a:solidFill>
                  <a:srgbClr val="525252"/>
                </a:solidFill>
                <a:effectLst/>
                <a:latin typeface="+mj-lt"/>
                <a:ea typeface="Times New Roman" pitchFamily="18" charset="0"/>
                <a:cs typeface="Tahoma" pitchFamily="34" charset="0"/>
              </a:rPr>
              <a:t>PPPoE</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d)ICMP.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e)MACMA/CD.</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31751"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1752"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1753"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1754"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1755"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95536" y="1772816"/>
            <a:ext cx="8496944"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Assim como o padrão Ethernet (802.3), o padrão 802.11 também possui um protocolo no nível MAC para o controle da transmissão, conhecido por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a)OFDM.</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FF0000"/>
                </a:solidFill>
                <a:effectLst/>
                <a:latin typeface="+mj-lt"/>
                <a:ea typeface="Times New Roman" pitchFamily="18" charset="0"/>
                <a:cs typeface="Tahoma" pitchFamily="34" charset="0"/>
              </a:rPr>
              <a:t>b)CSMA/CA.</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c)</a:t>
            </a:r>
            <a:r>
              <a:rPr kumimoji="0" lang="pt-BR" sz="2400" b="0" i="0" u="none" strike="noStrike" cap="none" normalizeH="0" baseline="0" dirty="0" err="1" smtClean="0">
                <a:ln>
                  <a:noFill/>
                </a:ln>
                <a:solidFill>
                  <a:srgbClr val="525252"/>
                </a:solidFill>
                <a:effectLst/>
                <a:latin typeface="+mj-lt"/>
                <a:ea typeface="Times New Roman" pitchFamily="18" charset="0"/>
                <a:cs typeface="Tahoma" pitchFamily="34" charset="0"/>
              </a:rPr>
              <a:t>PPPoE</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d)ICMP.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e)MACMA/CD.</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34823"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4824"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4825"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4826"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4827"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611560" y="1461559"/>
            <a:ext cx="763284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Os dois modos de operação das redes sem fio 802.11 são: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effectLst/>
                <a:latin typeface="+mj-lt"/>
                <a:ea typeface="Times New Roman" pitchFamily="18" charset="0"/>
                <a:cs typeface="Tahoma" pitchFamily="34" charset="0"/>
              </a:rPr>
              <a:t>a)</a:t>
            </a:r>
            <a:r>
              <a:rPr kumimoji="0" lang="pt-BR" sz="2400" b="0" i="0" u="none" strike="noStrike" cap="none" normalizeH="0" baseline="0" dirty="0" err="1" smtClean="0">
                <a:ln>
                  <a:noFill/>
                </a:ln>
                <a:effectLst/>
                <a:latin typeface="+mj-lt"/>
                <a:ea typeface="Times New Roman" pitchFamily="18" charset="0"/>
                <a:cs typeface="Tahoma" pitchFamily="34" charset="0"/>
              </a:rPr>
              <a:t>Cabeada</a:t>
            </a:r>
            <a:r>
              <a:rPr kumimoji="0" lang="pt-BR" sz="2400" b="0" i="0" u="none" strike="noStrike" cap="none" normalizeH="0" baseline="0" dirty="0" smtClean="0">
                <a:ln>
                  <a:noFill/>
                </a:ln>
                <a:effectLst/>
                <a:latin typeface="+mj-lt"/>
                <a:ea typeface="Times New Roman" pitchFamily="18" charset="0"/>
                <a:cs typeface="Tahoma" pitchFamily="34" charset="0"/>
              </a:rPr>
              <a:t> e sem cabos.</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b)CSMA/CD e CSMA/CA.</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c)802.11a/b e 802.11g</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d)RTS e CTS.</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e)Infraestrutura e </a:t>
            </a:r>
            <a:r>
              <a:rPr kumimoji="0" lang="pt-BR" sz="2400" b="0" i="0" u="none" strike="noStrike" cap="none" normalizeH="0" baseline="0" dirty="0" err="1" smtClean="0">
                <a:ln>
                  <a:noFill/>
                </a:ln>
                <a:effectLst/>
                <a:latin typeface="+mj-lt"/>
                <a:ea typeface="Times New Roman" pitchFamily="18" charset="0"/>
                <a:cs typeface="Tahoma" pitchFamily="34" charset="0"/>
              </a:rPr>
              <a:t>ad-hoc</a:t>
            </a:r>
            <a:r>
              <a:rPr kumimoji="0" lang="pt-BR"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30727"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0728"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0729"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0730"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0731"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043608" y="1340768"/>
            <a:ext cx="7344816" cy="3785652"/>
          </a:xfrm>
          <a:prstGeom prst="rect">
            <a:avLst/>
          </a:prstGeom>
        </p:spPr>
        <p:txBody>
          <a:bodyPr wrap="square">
            <a:spAutoFit/>
          </a:bodyPr>
          <a:lstStyle/>
          <a:p>
            <a:pPr algn="just"/>
            <a:r>
              <a:rPr lang="pt-BR" sz="2400" dirty="0" smtClean="0"/>
              <a:t>Existem </a:t>
            </a:r>
            <a:r>
              <a:rPr lang="pt-BR" sz="2400" dirty="0"/>
              <a:t>vários padrões Ethernet em uso, que são utilizados pela maioria das tecnologias de rede local. Estes padrões permitem que produtos de diferentes fabricantes funcionem em conjunto. Qual das alternativas diz respeito ao padrão 802.11? </a:t>
            </a:r>
            <a:endParaRPr lang="pt-BR" sz="2400" dirty="0" smtClean="0"/>
          </a:p>
          <a:p>
            <a:pPr marL="342900" indent="-342900" algn="just">
              <a:buAutoNum type="alphaLcParenR"/>
            </a:pPr>
            <a:r>
              <a:rPr lang="pt-BR" sz="2400" dirty="0" smtClean="0"/>
              <a:t>Redes </a:t>
            </a:r>
            <a:r>
              <a:rPr lang="pt-BR" sz="2400" dirty="0" err="1"/>
              <a:t>cabeadas</a:t>
            </a:r>
            <a:r>
              <a:rPr lang="pt-BR" sz="2400" dirty="0"/>
              <a:t> </a:t>
            </a:r>
            <a:endParaRPr lang="pt-BR" sz="2400" dirty="0" smtClean="0"/>
          </a:p>
          <a:p>
            <a:pPr marL="342900" indent="-342900" algn="just"/>
            <a:r>
              <a:rPr lang="pt-BR" sz="2400" dirty="0" smtClean="0">
                <a:solidFill>
                  <a:srgbClr val="FF0000"/>
                </a:solidFill>
              </a:rPr>
              <a:t>b</a:t>
            </a:r>
            <a:r>
              <a:rPr lang="pt-BR" sz="2400" dirty="0">
                <a:solidFill>
                  <a:srgbClr val="FF0000"/>
                </a:solidFill>
              </a:rPr>
              <a:t>) Redes </a:t>
            </a:r>
            <a:r>
              <a:rPr lang="pt-BR" sz="2400" dirty="0" err="1">
                <a:solidFill>
                  <a:srgbClr val="FF0000"/>
                </a:solidFill>
              </a:rPr>
              <a:t>Wi-Fi</a:t>
            </a:r>
            <a:r>
              <a:rPr lang="pt-BR" sz="2400" dirty="0">
                <a:solidFill>
                  <a:srgbClr val="FF0000"/>
                </a:solidFill>
              </a:rPr>
              <a:t> </a:t>
            </a:r>
            <a:endParaRPr lang="pt-BR" sz="2400" dirty="0" smtClean="0">
              <a:solidFill>
                <a:srgbClr val="FF0000"/>
              </a:solidFill>
            </a:endParaRPr>
          </a:p>
          <a:p>
            <a:pPr marL="342900" indent="-342900" algn="just"/>
            <a:r>
              <a:rPr lang="pt-BR" sz="2400" dirty="0" smtClean="0"/>
              <a:t>c)Redes </a:t>
            </a:r>
            <a:r>
              <a:rPr lang="pt-BR" sz="2400" dirty="0"/>
              <a:t>Bluetooth </a:t>
            </a:r>
            <a:endParaRPr lang="pt-BR" sz="2400" dirty="0" smtClean="0"/>
          </a:p>
          <a:p>
            <a:pPr marL="342900" indent="-342900" algn="just"/>
            <a:r>
              <a:rPr lang="pt-BR" sz="2400" dirty="0" smtClean="0"/>
              <a:t>d)Redes </a:t>
            </a:r>
            <a:r>
              <a:rPr lang="pt-BR" sz="2400" dirty="0" err="1"/>
              <a:t>Wimax</a:t>
            </a:r>
            <a:r>
              <a:rPr lang="pt-BR" sz="2400" dirty="0"/>
              <a:t> </a:t>
            </a:r>
            <a:endParaRPr lang="pt-BR" sz="2400" dirty="0" smtClean="0"/>
          </a:p>
          <a:p>
            <a:pPr marL="342900" indent="-342900" algn="just"/>
            <a:r>
              <a:rPr lang="pt-BR" sz="2400" dirty="0" smtClean="0"/>
              <a:t>e)Redes </a:t>
            </a:r>
            <a:r>
              <a:rPr lang="pt-BR" sz="2400" dirty="0" err="1"/>
              <a:t>Token</a:t>
            </a:r>
            <a:r>
              <a:rPr lang="pt-BR" sz="2400" dirty="0"/>
              <a:t> </a:t>
            </a:r>
            <a:r>
              <a:rPr lang="pt-BR" sz="2400" dirty="0" err="1"/>
              <a:t>Ring</a:t>
            </a:r>
            <a:r>
              <a:rPr lang="pt-BR" sz="2400" dirty="0"/>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611560" y="1461559"/>
            <a:ext cx="763284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Os dois modos de operação das redes sem fio 802.11 são: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effectLst/>
                <a:latin typeface="+mj-lt"/>
                <a:ea typeface="Times New Roman" pitchFamily="18" charset="0"/>
                <a:cs typeface="Tahoma" pitchFamily="34" charset="0"/>
              </a:rPr>
              <a:t>a)</a:t>
            </a:r>
            <a:r>
              <a:rPr kumimoji="0" lang="pt-BR" sz="2400" b="0" i="0" u="none" strike="noStrike" cap="none" normalizeH="0" baseline="0" dirty="0" err="1" smtClean="0">
                <a:ln>
                  <a:noFill/>
                </a:ln>
                <a:effectLst/>
                <a:latin typeface="+mj-lt"/>
                <a:ea typeface="Times New Roman" pitchFamily="18" charset="0"/>
                <a:cs typeface="Tahoma" pitchFamily="34" charset="0"/>
              </a:rPr>
              <a:t>Cabeada</a:t>
            </a:r>
            <a:r>
              <a:rPr kumimoji="0" lang="pt-BR" sz="2400" b="0" i="0" u="none" strike="noStrike" cap="none" normalizeH="0" baseline="0" dirty="0" smtClean="0">
                <a:ln>
                  <a:noFill/>
                </a:ln>
                <a:effectLst/>
                <a:latin typeface="+mj-lt"/>
                <a:ea typeface="Times New Roman" pitchFamily="18" charset="0"/>
                <a:cs typeface="Tahoma" pitchFamily="34" charset="0"/>
              </a:rPr>
              <a:t> e sem cabos.</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b)CSMA/CD e CSMA/CA.</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c)802.11a/b e 802.11g</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d)RTS e CTS.</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FF0000"/>
                </a:solidFill>
                <a:effectLst/>
                <a:latin typeface="+mj-lt"/>
                <a:ea typeface="Times New Roman" pitchFamily="18" charset="0"/>
                <a:cs typeface="Tahoma" pitchFamily="34" charset="0"/>
              </a:rPr>
              <a:t>e)Infraestrutura e </a:t>
            </a:r>
            <a:r>
              <a:rPr kumimoji="0" lang="pt-BR" sz="2400" b="0" i="0" u="none" strike="noStrike" cap="none" normalizeH="0" baseline="0" dirty="0" err="1" smtClean="0">
                <a:ln>
                  <a:noFill/>
                </a:ln>
                <a:solidFill>
                  <a:srgbClr val="FF0000"/>
                </a:solidFill>
                <a:effectLst/>
                <a:latin typeface="+mj-lt"/>
                <a:ea typeface="Times New Roman" pitchFamily="18" charset="0"/>
                <a:cs typeface="Tahoma" pitchFamily="34" charset="0"/>
              </a:rPr>
              <a:t>ad-hoc</a:t>
            </a:r>
            <a:r>
              <a:rPr kumimoji="0" lang="pt-BR" sz="2400" b="0" i="0" u="none" strike="noStrike" cap="none" normalizeH="0" baseline="0" dirty="0" smtClean="0">
                <a:ln>
                  <a:noFill/>
                </a:ln>
                <a:solidFill>
                  <a:srgbClr val="FF0000"/>
                </a:solidFill>
                <a:effectLst/>
                <a:latin typeface="+mj-lt"/>
                <a:ea typeface="Times New Roman" pitchFamily="18" charset="0"/>
                <a:cs typeface="Tahoma" pitchFamily="34" charset="0"/>
              </a:rPr>
              <a:t>.</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35847"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5848"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5849"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5850"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5851"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67544" y="1647384"/>
            <a:ext cx="7992888"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Os protocolos de segurança em redes sem fio </a:t>
            </a:r>
            <a:r>
              <a:rPr kumimoji="0" lang="pt-BR" sz="2400" b="0" i="0" u="none" strike="noStrike" cap="none" normalizeH="0" baseline="0" dirty="0" err="1" smtClean="0">
                <a:ln>
                  <a:noFill/>
                </a:ln>
                <a:effectLst/>
                <a:latin typeface="+mj-lt"/>
                <a:ea typeface="Times New Roman" pitchFamily="18" charset="0"/>
                <a:cs typeface="Tahoma" pitchFamily="34" charset="0"/>
              </a:rPr>
              <a:t>Wi-Fi</a:t>
            </a:r>
            <a:r>
              <a:rPr kumimoji="0" lang="pt-BR" sz="2400" b="0" i="0" u="none" strike="noStrike" cap="none" normalizeH="0" baseline="0" dirty="0" smtClean="0">
                <a:ln>
                  <a:noFill/>
                </a:ln>
                <a:effectLst/>
                <a:latin typeface="+mj-lt"/>
                <a:ea typeface="Times New Roman" pitchFamily="18" charset="0"/>
                <a:cs typeface="Tahoma" pitchFamily="34" charset="0"/>
              </a:rPr>
              <a:t> podem ser classificados, em ordem crescente de segurança, da seguinte forma: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A </a:t>
            </a:r>
            <a:r>
              <a:rPr kumimoji="0" lang="pt-BR" sz="2400" b="0" i="0" u="none" strike="noStrike" cap="none" normalizeH="0" baseline="0" dirty="0" smtClean="0">
                <a:ln>
                  <a:noFill/>
                </a:ln>
                <a:effectLst/>
                <a:latin typeface="+mj-lt"/>
                <a:ea typeface="Times New Roman" pitchFamily="18" charset="0"/>
                <a:cs typeface="Tahoma" pitchFamily="34" charset="0"/>
              </a:rPr>
              <a:t>TKIP, WEP, WPA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B </a:t>
            </a:r>
            <a:r>
              <a:rPr kumimoji="0" lang="pt-BR" sz="2400" b="0" i="0" u="none" strike="noStrike" cap="none" normalizeH="0" baseline="0" dirty="0" smtClean="0">
                <a:ln>
                  <a:noFill/>
                </a:ln>
                <a:effectLst/>
                <a:latin typeface="+mj-lt"/>
                <a:ea typeface="Times New Roman" pitchFamily="18" charset="0"/>
                <a:cs typeface="Tahoma" pitchFamily="34" charset="0"/>
              </a:rPr>
              <a:t>WPA2, WEP, TKIP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C </a:t>
            </a:r>
            <a:r>
              <a:rPr kumimoji="0" lang="pt-BR" sz="2400" b="0" i="0" u="none" strike="noStrike" cap="none" normalizeH="0" baseline="0" dirty="0" smtClean="0">
                <a:ln>
                  <a:noFill/>
                </a:ln>
                <a:effectLst/>
                <a:latin typeface="+mj-lt"/>
                <a:ea typeface="Times New Roman" pitchFamily="18" charset="0"/>
                <a:cs typeface="Tahoma" pitchFamily="34" charset="0"/>
              </a:rPr>
              <a:t>WPA, WEP, WPA2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D </a:t>
            </a:r>
            <a:r>
              <a:rPr kumimoji="0" lang="pt-BR" sz="2400" b="0" i="0" u="none" strike="noStrike" cap="none" normalizeH="0" baseline="0" dirty="0" smtClean="0">
                <a:ln>
                  <a:noFill/>
                </a:ln>
                <a:effectLst/>
                <a:latin typeface="+mj-lt"/>
                <a:ea typeface="Times New Roman" pitchFamily="18" charset="0"/>
                <a:cs typeface="Tahoma" pitchFamily="34" charset="0"/>
              </a:rPr>
              <a:t>WEP, WPA, WPA2</a:t>
            </a:r>
            <a:endParaRPr kumimoji="0" lang="pt-BR" sz="2400" b="0" i="0" u="none" strike="noStrike" cap="none" normalizeH="0" baseline="0" dirty="0" smtClean="0">
              <a:ln>
                <a:noFill/>
              </a:ln>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29702"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9703"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9704"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9705"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467544" y="1647384"/>
            <a:ext cx="7992888" cy="29546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Os protocolos de segurança em redes sem fio </a:t>
            </a:r>
            <a:r>
              <a:rPr kumimoji="0" lang="pt-BR" sz="2400" b="0" i="0" u="none" strike="noStrike" cap="none" normalizeH="0" baseline="0" dirty="0" err="1" smtClean="0">
                <a:ln>
                  <a:noFill/>
                </a:ln>
                <a:effectLst/>
                <a:latin typeface="+mj-lt"/>
                <a:ea typeface="Times New Roman" pitchFamily="18" charset="0"/>
                <a:cs typeface="Tahoma" pitchFamily="34" charset="0"/>
              </a:rPr>
              <a:t>Wi-Fi</a:t>
            </a:r>
            <a:r>
              <a:rPr kumimoji="0" lang="pt-BR" sz="2400" b="0" i="0" u="none" strike="noStrike" cap="none" normalizeH="0" baseline="0" dirty="0" smtClean="0">
                <a:ln>
                  <a:noFill/>
                </a:ln>
                <a:effectLst/>
                <a:latin typeface="+mj-lt"/>
                <a:ea typeface="Times New Roman" pitchFamily="18" charset="0"/>
                <a:cs typeface="Tahoma" pitchFamily="34" charset="0"/>
              </a:rPr>
              <a:t> podem ser classificados, em ordem crescente de segurança, da seguinte forma: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A </a:t>
            </a:r>
            <a:r>
              <a:rPr kumimoji="0" lang="pt-BR" sz="2400" b="0" i="0" u="none" strike="noStrike" cap="none" normalizeH="0" baseline="0" dirty="0" smtClean="0">
                <a:ln>
                  <a:noFill/>
                </a:ln>
                <a:effectLst/>
                <a:latin typeface="+mj-lt"/>
                <a:ea typeface="Times New Roman" pitchFamily="18" charset="0"/>
                <a:cs typeface="Tahoma" pitchFamily="34" charset="0"/>
              </a:rPr>
              <a:t>TKIP, WEP, WPA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B </a:t>
            </a:r>
            <a:r>
              <a:rPr kumimoji="0" lang="pt-BR" sz="2400" b="0" i="0" u="none" strike="noStrike" cap="none" normalizeH="0" baseline="0" dirty="0" smtClean="0">
                <a:ln>
                  <a:noFill/>
                </a:ln>
                <a:effectLst/>
                <a:latin typeface="+mj-lt"/>
                <a:ea typeface="Times New Roman" pitchFamily="18" charset="0"/>
                <a:cs typeface="Tahoma" pitchFamily="34" charset="0"/>
              </a:rPr>
              <a:t>WPA2, WEP, TKIP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C </a:t>
            </a:r>
            <a:r>
              <a:rPr kumimoji="0" lang="pt-BR" sz="2400" b="0" i="0" u="none" strike="noStrike" cap="none" normalizeH="0" baseline="0" dirty="0" smtClean="0">
                <a:ln>
                  <a:noFill/>
                </a:ln>
                <a:effectLst/>
                <a:latin typeface="+mj-lt"/>
                <a:ea typeface="Times New Roman" pitchFamily="18" charset="0"/>
                <a:cs typeface="Tahoma" pitchFamily="34" charset="0"/>
              </a:rPr>
              <a:t>WPA, WEP, WPA2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FF0000"/>
                </a:solidFill>
                <a:effectLst/>
                <a:latin typeface="+mj-lt"/>
                <a:ea typeface="Times New Roman" pitchFamily="18" charset="0"/>
                <a:cs typeface="Tahoma" pitchFamily="34" charset="0"/>
              </a:rPr>
              <a:t>D </a:t>
            </a:r>
            <a:r>
              <a:rPr kumimoji="0" lang="pt-BR" sz="2400" b="0" i="0" u="none" strike="noStrike" cap="none" normalizeH="0" baseline="0" dirty="0" smtClean="0">
                <a:ln>
                  <a:noFill/>
                </a:ln>
                <a:solidFill>
                  <a:srgbClr val="FF0000"/>
                </a:solidFill>
                <a:effectLst/>
                <a:latin typeface="+mj-lt"/>
                <a:ea typeface="Times New Roman" pitchFamily="18" charset="0"/>
                <a:cs typeface="Tahoma" pitchFamily="34" charset="0"/>
              </a:rPr>
              <a:t>WEP, WPA, WPA2</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sz="1800" b="0" i="0" u="none" strike="noStrike" cap="none" normalizeH="0" baseline="0" dirty="0" smtClean="0">
              <a:ln>
                <a:noFill/>
              </a:ln>
              <a:effectLst/>
              <a:latin typeface="Arial" pitchFamily="34" charset="0"/>
              <a:cs typeface="Arial" pitchFamily="34" charset="0"/>
            </a:endParaRPr>
          </a:p>
        </p:txBody>
      </p:sp>
    </p:spTree>
    <p:controls>
      <mc:AlternateContent xmlns:mc="http://schemas.openxmlformats.org/markup-compatibility/2006">
        <mc:Choice xmlns:v="urn:schemas-microsoft-com:vml" Requires="v">
          <p:control spid="36870"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6871"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6872"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6873"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7"/>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827584" y="2048073"/>
            <a:ext cx="734481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É uma rede metropolitana sem fio baseada no padrão 802.16 capaz de fornecer voz e dados a uma distância em torno de 48 km sem uso de cabos: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A </a:t>
            </a:r>
            <a:r>
              <a:rPr kumimoji="0" lang="pt-BR" sz="2400" b="0" i="0" u="none" strike="noStrike" cap="none" normalizeH="0" baseline="0" dirty="0" err="1" smtClean="0">
                <a:ln>
                  <a:noFill/>
                </a:ln>
                <a:effectLst/>
                <a:latin typeface="+mj-lt"/>
                <a:ea typeface="Times New Roman" pitchFamily="18" charset="0"/>
                <a:cs typeface="Tahoma" pitchFamily="34" charset="0"/>
              </a:rPr>
              <a:t>Wi-fi</a:t>
            </a:r>
            <a:r>
              <a:rPr kumimoji="0" lang="pt-BR"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B </a:t>
            </a:r>
            <a:r>
              <a:rPr kumimoji="0" lang="pt-BR" sz="2400" b="0" i="0" u="none" strike="noStrike" cap="none" normalizeH="0" baseline="0" dirty="0" smtClean="0">
                <a:ln>
                  <a:noFill/>
                </a:ln>
                <a:effectLst/>
                <a:latin typeface="+mj-lt"/>
                <a:ea typeface="Times New Roman" pitchFamily="18" charset="0"/>
                <a:cs typeface="Tahoma" pitchFamily="34" charset="0"/>
              </a:rPr>
              <a:t>RFID.</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Tahoma" pitchFamily="34" charset="0"/>
              </a:rPr>
              <a:t>C </a:t>
            </a:r>
            <a:r>
              <a:rPr kumimoji="0" lang="en-US" sz="2400" b="0" i="0" u="none" strike="noStrike" cap="none" normalizeH="0" baseline="0" dirty="0" err="1" smtClean="0">
                <a:ln>
                  <a:noFill/>
                </a:ln>
                <a:effectLst/>
                <a:latin typeface="+mj-lt"/>
                <a:ea typeface="Times New Roman" pitchFamily="18" charset="0"/>
                <a:cs typeface="Tahoma" pitchFamily="34" charset="0"/>
              </a:rPr>
              <a:t>WiMAX</a:t>
            </a:r>
            <a:r>
              <a:rPr kumimoji="0" lang="en-US" sz="2400" b="0" i="0" u="none" strike="noStrike" cap="none" normalizeH="0" baseline="0" dirty="0" smtClean="0">
                <a:ln>
                  <a:noFill/>
                </a:ln>
                <a:effectLst/>
                <a:latin typeface="+mj-lt"/>
                <a:ea typeface="Times New Roman" pitchFamily="18" charset="0"/>
                <a:cs typeface="Tahoma" pitchFamily="34" charset="0"/>
              </a:rPr>
              <a:t>.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Tahoma" pitchFamily="34" charset="0"/>
              </a:rPr>
              <a:t>D </a:t>
            </a:r>
            <a:r>
              <a:rPr kumimoji="0" lang="en-US" sz="2400" b="0" i="0" u="none" strike="noStrike" cap="none" normalizeH="0" baseline="0" dirty="0" err="1" smtClean="0">
                <a:ln>
                  <a:noFill/>
                </a:ln>
                <a:effectLst/>
                <a:latin typeface="+mj-lt"/>
                <a:ea typeface="Times New Roman" pitchFamily="18" charset="0"/>
                <a:cs typeface="Tahoma" pitchFamily="34" charset="0"/>
              </a:rPr>
              <a:t>Blutooth</a:t>
            </a:r>
            <a:r>
              <a:rPr kumimoji="0" lang="en-US"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E </a:t>
            </a:r>
            <a:r>
              <a:rPr kumimoji="0" lang="pt-BR" sz="2400" b="0" i="0" u="none" strike="noStrike" cap="none" normalizeH="0" baseline="0" dirty="0" err="1" smtClean="0">
                <a:ln>
                  <a:noFill/>
                </a:ln>
                <a:effectLst/>
                <a:latin typeface="+mj-lt"/>
                <a:ea typeface="Times New Roman" pitchFamily="18" charset="0"/>
                <a:cs typeface="Tahoma" pitchFamily="34" charset="0"/>
              </a:rPr>
              <a:t>Web-EDI</a:t>
            </a:r>
            <a:r>
              <a:rPr kumimoji="0" lang="pt-BR"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p:txBody>
      </p:sp>
    </p:spTree>
    <p:controls>
      <mc:AlternateContent xmlns:mc="http://schemas.openxmlformats.org/markup-compatibility/2006">
        <mc:Choice xmlns:v="urn:schemas-microsoft-com:vml" Requires="v">
          <p:control spid="28679"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8680"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8681"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8682"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8683"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827584" y="2048073"/>
            <a:ext cx="734481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Tahoma" pitchFamily="34" charset="0"/>
              </a:rPr>
              <a:t>É uma rede metropolitana sem fio baseada no padrão 802.16 capaz de fornecer voz e dados a uma distância em torno de 48 km sem uso de cabos: </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A </a:t>
            </a:r>
            <a:r>
              <a:rPr kumimoji="0" lang="pt-BR" sz="2400" b="0" i="0" u="none" strike="noStrike" cap="none" normalizeH="0" baseline="0" dirty="0" err="1" smtClean="0">
                <a:ln>
                  <a:noFill/>
                </a:ln>
                <a:effectLst/>
                <a:latin typeface="+mj-lt"/>
                <a:ea typeface="Times New Roman" pitchFamily="18" charset="0"/>
                <a:cs typeface="Tahoma" pitchFamily="34" charset="0"/>
              </a:rPr>
              <a:t>Wi-fi</a:t>
            </a:r>
            <a:r>
              <a:rPr kumimoji="0" lang="pt-BR"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B </a:t>
            </a:r>
            <a:r>
              <a:rPr kumimoji="0" lang="pt-BR" sz="2400" b="0" i="0" u="none" strike="noStrike" cap="none" normalizeH="0" baseline="0" dirty="0" smtClean="0">
                <a:ln>
                  <a:noFill/>
                </a:ln>
                <a:effectLst/>
                <a:latin typeface="+mj-lt"/>
                <a:ea typeface="Times New Roman" pitchFamily="18" charset="0"/>
                <a:cs typeface="Tahoma" pitchFamily="34" charset="0"/>
              </a:rPr>
              <a:t>RFID.</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mj-lt"/>
                <a:ea typeface="Times New Roman" pitchFamily="18" charset="0"/>
                <a:cs typeface="Tahoma" pitchFamily="34" charset="0"/>
              </a:rPr>
              <a:t>C </a:t>
            </a:r>
            <a:r>
              <a:rPr kumimoji="0" lang="en-US" sz="2400" b="0" i="0" u="none" strike="noStrike" cap="none" normalizeH="0" baseline="0" dirty="0" err="1" smtClean="0">
                <a:ln>
                  <a:noFill/>
                </a:ln>
                <a:solidFill>
                  <a:srgbClr val="FF0000"/>
                </a:solidFill>
                <a:effectLst/>
                <a:latin typeface="+mj-lt"/>
                <a:ea typeface="Times New Roman" pitchFamily="18" charset="0"/>
                <a:cs typeface="Tahoma" pitchFamily="34" charset="0"/>
              </a:rPr>
              <a:t>WiMAX</a:t>
            </a:r>
            <a:r>
              <a:rPr kumimoji="0" lang="en-US" sz="2400" b="0" i="0" u="none" strike="noStrike" cap="none" normalizeH="0" baseline="0" dirty="0" smtClean="0">
                <a:ln>
                  <a:noFill/>
                </a:ln>
                <a:solidFill>
                  <a:srgbClr val="FF0000"/>
                </a:solidFill>
                <a:effectLst/>
                <a:latin typeface="+mj-lt"/>
                <a:ea typeface="Times New Roman" pitchFamily="18" charset="0"/>
                <a:cs typeface="Tahoma" pitchFamily="34" charset="0"/>
              </a:rPr>
              <a:t>.  </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Tahoma" pitchFamily="34" charset="0"/>
              </a:rPr>
              <a:t>D </a:t>
            </a:r>
            <a:r>
              <a:rPr kumimoji="0" lang="en-US" sz="2400" b="0" i="0" u="none" strike="noStrike" cap="none" normalizeH="0" baseline="0" dirty="0" err="1" smtClean="0">
                <a:ln>
                  <a:noFill/>
                </a:ln>
                <a:effectLst/>
                <a:latin typeface="+mj-lt"/>
                <a:ea typeface="Times New Roman" pitchFamily="18" charset="0"/>
                <a:cs typeface="Tahoma" pitchFamily="34" charset="0"/>
              </a:rPr>
              <a:t>Blutooth</a:t>
            </a:r>
            <a:r>
              <a:rPr kumimoji="0" lang="en-US"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Tahoma" pitchFamily="34" charset="0"/>
              </a:rPr>
              <a:t>E </a:t>
            </a:r>
            <a:r>
              <a:rPr kumimoji="0" lang="pt-BR" sz="2400" b="0" i="0" u="none" strike="noStrike" cap="none" normalizeH="0" baseline="0" dirty="0" err="1" smtClean="0">
                <a:ln>
                  <a:noFill/>
                </a:ln>
                <a:effectLst/>
                <a:latin typeface="+mj-lt"/>
                <a:ea typeface="Times New Roman" pitchFamily="18" charset="0"/>
                <a:cs typeface="Tahoma" pitchFamily="34" charset="0"/>
              </a:rPr>
              <a:t>Web-EDI</a:t>
            </a:r>
            <a:r>
              <a:rPr kumimoji="0" lang="pt-BR" sz="2400" b="0" i="0" u="none" strike="noStrike" cap="none" normalizeH="0" baseline="0" dirty="0" smtClean="0">
                <a:ln>
                  <a:noFill/>
                </a:ln>
                <a:effectLst/>
                <a:latin typeface="+mj-lt"/>
                <a:ea typeface="Times New Roman" pitchFamily="18" charset="0"/>
                <a:cs typeface="Tahoma" pitchFamily="34" charset="0"/>
              </a:rPr>
              <a:t>.</a:t>
            </a:r>
            <a:endParaRPr kumimoji="0" lang="pt-BR" sz="2400" b="0" i="0" u="none" strike="noStrike" cap="none" normalizeH="0" baseline="0" dirty="0" smtClean="0">
              <a:ln>
                <a:noFill/>
              </a:ln>
              <a:effectLst/>
              <a:latin typeface="+mj-lt"/>
              <a:cs typeface="Arial" pitchFamily="34" charset="0"/>
            </a:endParaRPr>
          </a:p>
        </p:txBody>
      </p:sp>
    </p:spTree>
    <p:controls>
      <mc:AlternateContent xmlns:mc="http://schemas.openxmlformats.org/markup-compatibility/2006">
        <mc:Choice xmlns:v="urn:schemas-microsoft-com:vml" Requires="v">
          <p:control spid="48135"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48136"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48137"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48138"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48139"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755576" y="1665757"/>
            <a:ext cx="763284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Open Sans" pitchFamily="34" charset="0"/>
              </a:rPr>
              <a:t>Em uma rede sem fio (wireless) padrão IEEE 802.11, a identificação da rede é feita por meio do:</a:t>
            </a:r>
            <a:endParaRPr kumimoji="0" lang="pt-BR" sz="2400" b="0" i="0" u="none" strike="noStrike" cap="none" normalizeH="0" baseline="0" dirty="0" smtClean="0">
              <a:ln>
                <a:noFill/>
              </a:ln>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a)</a:t>
            </a:r>
            <a:r>
              <a:rPr kumimoji="0" lang="pt-BR" sz="2400" b="0" i="0" u="none" strike="noStrike" cap="none" normalizeH="0" baseline="0" dirty="0" smtClean="0">
                <a:ln>
                  <a:noFill/>
                </a:ln>
                <a:effectLst/>
                <a:latin typeface="+mj-lt"/>
                <a:ea typeface="Times New Roman" pitchFamily="18" charset="0"/>
                <a:cs typeface="Open Sans" pitchFamily="34" charset="0"/>
              </a:rPr>
              <a:t> AES.</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b)</a:t>
            </a:r>
            <a:r>
              <a:rPr kumimoji="0" lang="pt-BR" sz="2400" b="0" i="0" u="none" strike="noStrike" cap="none" normalizeH="0" baseline="0" dirty="0" smtClean="0">
                <a:ln>
                  <a:noFill/>
                </a:ln>
                <a:effectLst/>
                <a:latin typeface="+mj-lt"/>
                <a:ea typeface="Times New Roman" pitchFamily="18" charset="0"/>
                <a:cs typeface="Open Sans" pitchFamily="34" charset="0"/>
              </a:rPr>
              <a:t> SSID.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c)</a:t>
            </a:r>
            <a:r>
              <a:rPr kumimoji="0" lang="pt-BR" sz="2400" b="0" i="0" u="none" strike="noStrike" cap="none" normalizeH="0" baseline="0" dirty="0" smtClean="0">
                <a:ln>
                  <a:noFill/>
                </a:ln>
                <a:effectLst/>
                <a:latin typeface="+mj-lt"/>
                <a:ea typeface="Times New Roman" pitchFamily="18" charset="0"/>
                <a:cs typeface="Open Sans" pitchFamily="34" charset="0"/>
              </a:rPr>
              <a:t> TKIP.</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d)</a:t>
            </a:r>
            <a:r>
              <a:rPr kumimoji="0" lang="pt-BR" sz="2400" b="0" i="0" u="none" strike="noStrike" cap="none" normalizeH="0" baseline="0" dirty="0" smtClean="0">
                <a:ln>
                  <a:noFill/>
                </a:ln>
                <a:effectLst/>
                <a:latin typeface="+mj-lt"/>
                <a:ea typeface="Times New Roman" pitchFamily="18" charset="0"/>
                <a:cs typeface="Open Sans" pitchFamily="34" charset="0"/>
              </a:rPr>
              <a:t> WEP</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e)</a:t>
            </a:r>
            <a:r>
              <a:rPr kumimoji="0" lang="pt-BR" sz="2400" b="0" i="0" u="none" strike="noStrike" cap="none" normalizeH="0" baseline="0" dirty="0" smtClean="0">
                <a:ln>
                  <a:noFill/>
                </a:ln>
                <a:effectLst/>
                <a:latin typeface="+mj-lt"/>
                <a:ea typeface="Times New Roman" pitchFamily="18" charset="0"/>
                <a:cs typeface="Open Sans" pitchFamily="34" charset="0"/>
              </a:rPr>
              <a:t> WPA</a:t>
            </a:r>
            <a:endParaRPr kumimoji="0" lang="pt-BR" sz="2400" b="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755576" y="1665757"/>
            <a:ext cx="7632848"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Open Sans" pitchFamily="34" charset="0"/>
              </a:rPr>
              <a:t>Em uma rede sem fio (wireless) padrão IEEE 802.11, a identificação da rede é feita por meio do:</a:t>
            </a:r>
            <a:endParaRPr kumimoji="0" lang="pt-BR" sz="2400" b="0" i="0" u="none" strike="noStrike" cap="none" normalizeH="0" baseline="0" dirty="0" smtClean="0">
              <a:ln>
                <a:noFill/>
              </a:ln>
              <a:effectLst/>
              <a:latin typeface="+mj-lt"/>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a)</a:t>
            </a:r>
            <a:r>
              <a:rPr kumimoji="0" lang="pt-BR" sz="2400" b="0" i="0" u="none" strike="noStrike" cap="none" normalizeH="0" baseline="0" dirty="0" smtClean="0">
                <a:ln>
                  <a:noFill/>
                </a:ln>
                <a:effectLst/>
                <a:latin typeface="+mj-lt"/>
                <a:ea typeface="Times New Roman" pitchFamily="18" charset="0"/>
                <a:cs typeface="Open Sans" pitchFamily="34" charset="0"/>
              </a:rPr>
              <a:t> AES.</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solidFill>
                  <a:srgbClr val="FF0000"/>
                </a:solidFill>
                <a:effectLst/>
                <a:latin typeface="+mj-lt"/>
                <a:ea typeface="Times New Roman" pitchFamily="18" charset="0"/>
                <a:cs typeface="Open Sans" pitchFamily="34" charset="0"/>
              </a:rPr>
              <a:t>b)</a:t>
            </a:r>
            <a:r>
              <a:rPr kumimoji="0" lang="pt-BR" sz="2400" b="0" i="0" u="none" strike="noStrike" cap="none" normalizeH="0" baseline="0" dirty="0" smtClean="0">
                <a:ln>
                  <a:noFill/>
                </a:ln>
                <a:solidFill>
                  <a:srgbClr val="FF0000"/>
                </a:solidFill>
                <a:effectLst/>
                <a:latin typeface="+mj-lt"/>
                <a:ea typeface="Times New Roman" pitchFamily="18" charset="0"/>
                <a:cs typeface="Open Sans" pitchFamily="34" charset="0"/>
              </a:rPr>
              <a:t> SSID.    </a:t>
            </a:r>
            <a:r>
              <a:rPr kumimoji="0" lang="pt-BR" sz="2400" b="0" i="0" u="none" strike="noStrike" cap="none" normalizeH="0" baseline="0" dirty="0" smtClean="0">
                <a:ln>
                  <a:noFill/>
                </a:ln>
                <a:effectLst/>
                <a:latin typeface="+mj-lt"/>
                <a:ea typeface="Times New Roman" pitchFamily="18" charset="0"/>
                <a:cs typeface="Open Sans" pitchFamily="34" charset="0"/>
              </a:rPr>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c)</a:t>
            </a:r>
            <a:r>
              <a:rPr kumimoji="0" lang="pt-BR" sz="2400" b="0" i="0" u="none" strike="noStrike" cap="none" normalizeH="0" baseline="0" dirty="0" smtClean="0">
                <a:ln>
                  <a:noFill/>
                </a:ln>
                <a:effectLst/>
                <a:latin typeface="+mj-lt"/>
                <a:ea typeface="Times New Roman" pitchFamily="18" charset="0"/>
                <a:cs typeface="Open Sans" pitchFamily="34" charset="0"/>
              </a:rPr>
              <a:t> TKIP.</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d)</a:t>
            </a:r>
            <a:r>
              <a:rPr kumimoji="0" lang="pt-BR" sz="2400" b="0" i="0" u="none" strike="noStrike" cap="none" normalizeH="0" baseline="0" dirty="0" smtClean="0">
                <a:ln>
                  <a:noFill/>
                </a:ln>
                <a:effectLst/>
                <a:latin typeface="+mj-lt"/>
                <a:ea typeface="Times New Roman" pitchFamily="18" charset="0"/>
                <a:cs typeface="Open Sans" pitchFamily="34" charset="0"/>
              </a:rPr>
              <a:t> WEP</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1" i="0" u="none" strike="noStrike" cap="none" normalizeH="0" baseline="0" dirty="0" smtClean="0">
                <a:ln>
                  <a:noFill/>
                </a:ln>
                <a:effectLst/>
                <a:latin typeface="+mj-lt"/>
                <a:ea typeface="Times New Roman" pitchFamily="18" charset="0"/>
                <a:cs typeface="Open Sans" pitchFamily="34" charset="0"/>
              </a:rPr>
              <a:t>e)</a:t>
            </a:r>
            <a:r>
              <a:rPr kumimoji="0" lang="pt-BR" sz="2400" b="0" i="0" u="none" strike="noStrike" cap="none" normalizeH="0" baseline="0" dirty="0" smtClean="0">
                <a:ln>
                  <a:noFill/>
                </a:ln>
                <a:effectLst/>
                <a:latin typeface="+mj-lt"/>
                <a:ea typeface="Times New Roman" pitchFamily="18" charset="0"/>
                <a:cs typeface="Open Sans" pitchFamily="34" charset="0"/>
              </a:rPr>
              <a:t> WPA</a:t>
            </a:r>
            <a:endParaRPr kumimoji="0" lang="pt-BR" sz="2400" b="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539552" y="261015"/>
            <a:ext cx="7704856"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Na tentativa de dar seguran</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a durante o processo de autentica</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ão, prote</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ão e confiabilidade na comunica</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ão especifica entre os dispositivos Wireless, foram criados os protocolos. Assinale a alternativa correta:</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WPA</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(II) ARP</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(III) WPA2</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(IV) WEP</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Estão corretos os itens:</a:t>
            </a:r>
            <a:endParaRPr kumimoji="0" lang="pt-BR" sz="24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a)</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 II - III</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b)</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 II </a:t>
            </a:r>
            <a:r>
              <a:rPr kumimoji="0" lang="pt-BR" sz="2400" b="0" i="0" u="none" strike="noStrike" cap="none" normalizeH="0" baseline="0" dirty="0" smtClean="0">
                <a:ln>
                  <a:noFill/>
                </a:ln>
                <a:effectLst/>
                <a:latin typeface="Calibri"/>
                <a:ea typeface="Times New Roman" pitchFamily="18" charset="0"/>
                <a:cs typeface="Open Sans" pitchFamily="34" charset="0"/>
              </a:rPr>
              <a:t>–</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IV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c)</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 III </a:t>
            </a:r>
            <a:r>
              <a:rPr kumimoji="0" lang="pt-BR" sz="2400" b="0" i="0" u="none" strike="noStrike" cap="none" normalizeH="0" baseline="0" dirty="0" smtClean="0">
                <a:ln>
                  <a:noFill/>
                </a:ln>
                <a:effectLst/>
                <a:latin typeface="Calibri"/>
                <a:ea typeface="Times New Roman" pitchFamily="18" charset="0"/>
                <a:cs typeface="Open Sans" pitchFamily="34" charset="0"/>
              </a:rPr>
              <a:t>–</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IV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d)</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II - III </a:t>
            </a:r>
            <a:r>
              <a:rPr kumimoji="0" lang="pt-BR" sz="2400" b="0" i="0" u="none" strike="noStrike" cap="none" normalizeH="0" baseline="0" dirty="0" smtClean="0">
                <a:ln>
                  <a:noFill/>
                </a:ln>
                <a:effectLst/>
                <a:latin typeface="Calibri"/>
                <a:ea typeface="Times New Roman" pitchFamily="18" charset="0"/>
                <a:cs typeface="Open Sans" pitchFamily="34" charset="0"/>
              </a:rPr>
              <a:t>–</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IV</a:t>
            </a:r>
            <a:endParaRPr kumimoji="0" lang="pt-BR"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539552" y="261015"/>
            <a:ext cx="7704856"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Na tentativa de dar seguran</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a durante o processo de autentica</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ão, prote</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ão e confiabilidade na comunica</a:t>
            </a:r>
            <a:r>
              <a:rPr kumimoji="0" lang="pt-BR" sz="2400" b="0" i="0" u="none" strike="noStrike" cap="none" normalizeH="0" baseline="0" dirty="0" smtClean="0">
                <a:ln>
                  <a:noFill/>
                </a:ln>
                <a:effectLst/>
                <a:latin typeface="Calibri"/>
                <a:ea typeface="Times New Roman" pitchFamily="18" charset="0"/>
                <a:cs typeface="Open Sans" pitchFamily="34" charset="0"/>
              </a:rPr>
              <a:t>ç</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ão especifica entre os dispositivos Wireless, foram criados os protocolos. Assinale a alternativa correta:</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WPA</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(II) ARP</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(III) WPA2</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(IV) WEP</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Estão corretos os itens:</a:t>
            </a:r>
            <a:endParaRPr kumimoji="0" lang="pt-BR" sz="2400" b="0" i="0" u="none" strike="noStrike" cap="none" normalizeH="0" baseline="0" dirty="0" smtClean="0">
              <a:ln>
                <a:noFill/>
              </a:ln>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a)</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 II - III</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b)</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 - II </a:t>
            </a:r>
            <a:r>
              <a:rPr kumimoji="0" lang="pt-BR" sz="2400" b="0" i="0" u="none" strike="noStrike" cap="none" normalizeH="0" baseline="0" dirty="0" smtClean="0">
                <a:ln>
                  <a:noFill/>
                </a:ln>
                <a:effectLst/>
                <a:latin typeface="Calibri"/>
                <a:ea typeface="Times New Roman" pitchFamily="18" charset="0"/>
                <a:cs typeface="Open Sans" pitchFamily="34" charset="0"/>
              </a:rPr>
              <a:t>–</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IV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1" i="0" u="none" strike="noStrike" cap="none" normalizeH="0" baseline="0" dirty="0" smtClean="0">
                <a:ln>
                  <a:noFill/>
                </a:ln>
                <a:solidFill>
                  <a:srgbClr val="FF0000"/>
                </a:solidFill>
                <a:effectLst/>
                <a:latin typeface="Open Sans" pitchFamily="34" charset="0"/>
                <a:ea typeface="Times New Roman" pitchFamily="18" charset="0"/>
                <a:cs typeface="Open Sans" pitchFamily="34" charset="0"/>
              </a:rPr>
              <a:t>c)</a:t>
            </a:r>
            <a:r>
              <a:rPr kumimoji="0" lang="pt-BR" sz="2400" b="0" i="0" u="none" strike="noStrike" cap="none" normalizeH="0" baseline="0" dirty="0" smtClean="0">
                <a:ln>
                  <a:noFill/>
                </a:ln>
                <a:solidFill>
                  <a:srgbClr val="FF0000"/>
                </a:solidFill>
                <a:effectLst/>
                <a:latin typeface="Calibri"/>
                <a:ea typeface="Times New Roman" pitchFamily="18" charset="0"/>
                <a:cs typeface="Open Sans" pitchFamily="34" charset="0"/>
              </a:rPr>
              <a:t> </a:t>
            </a:r>
            <a:r>
              <a:rPr kumimoji="0" lang="pt-BR" sz="2400" b="0" i="0" u="none" strike="noStrike" cap="none" normalizeH="0" baseline="0" dirty="0" smtClean="0">
                <a:ln>
                  <a:noFill/>
                </a:ln>
                <a:solidFill>
                  <a:srgbClr val="FF0000"/>
                </a:solidFill>
                <a:effectLst/>
                <a:latin typeface="Open Sans" pitchFamily="34" charset="0"/>
                <a:ea typeface="Times New Roman" pitchFamily="18" charset="0"/>
                <a:cs typeface="Open Sans" pitchFamily="34" charset="0"/>
              </a:rPr>
              <a:t>I - III </a:t>
            </a:r>
            <a:r>
              <a:rPr kumimoji="0" lang="pt-BR" sz="2400" b="0" i="0" u="none" strike="noStrike" cap="none" normalizeH="0" baseline="0" dirty="0" smtClean="0">
                <a:ln>
                  <a:noFill/>
                </a:ln>
                <a:solidFill>
                  <a:srgbClr val="FF0000"/>
                </a:solidFill>
                <a:effectLst/>
                <a:latin typeface="Calibri"/>
                <a:ea typeface="Times New Roman" pitchFamily="18" charset="0"/>
                <a:cs typeface="Open Sans" pitchFamily="34" charset="0"/>
              </a:rPr>
              <a:t>–</a:t>
            </a:r>
            <a:r>
              <a:rPr kumimoji="0" lang="pt-BR" sz="2400" b="0" i="0" u="none" strike="noStrike" cap="none" normalizeH="0" baseline="0" dirty="0" smtClean="0">
                <a:ln>
                  <a:noFill/>
                </a:ln>
                <a:solidFill>
                  <a:srgbClr val="FF0000"/>
                </a:solidFill>
                <a:effectLst/>
                <a:latin typeface="Open Sans" pitchFamily="34" charset="0"/>
                <a:ea typeface="Times New Roman" pitchFamily="18" charset="0"/>
                <a:cs typeface="Open Sans" pitchFamily="34" charset="0"/>
              </a:rPr>
              <a:t> IV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a:r>
            <a:b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br>
            <a:r>
              <a:rPr kumimoji="0" lang="pt-BR" sz="2400" b="1" i="0" u="none" strike="noStrike" cap="none" normalizeH="0" baseline="0" dirty="0" smtClean="0">
                <a:ln>
                  <a:noFill/>
                </a:ln>
                <a:effectLst/>
                <a:latin typeface="Open Sans" pitchFamily="34" charset="0"/>
                <a:ea typeface="Times New Roman" pitchFamily="18" charset="0"/>
                <a:cs typeface="Open Sans" pitchFamily="34" charset="0"/>
              </a:rPr>
              <a:t>d)</a:t>
            </a:r>
            <a:r>
              <a:rPr kumimoji="0" lang="pt-BR" sz="2400" b="0" i="0" u="none" strike="noStrike" cap="none" normalizeH="0" baseline="0" dirty="0" smtClean="0">
                <a:ln>
                  <a:noFill/>
                </a:ln>
                <a:effectLst/>
                <a:latin typeface="Calibri"/>
                <a:ea typeface="Times New Roman" pitchFamily="18" charset="0"/>
                <a:cs typeface="Open Sans" pitchFamily="34" charset="0"/>
              </a:rPr>
              <a:t> </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II - III </a:t>
            </a:r>
            <a:r>
              <a:rPr kumimoji="0" lang="pt-BR" sz="2400" b="0" i="0" u="none" strike="noStrike" cap="none" normalizeH="0" baseline="0" dirty="0" smtClean="0">
                <a:ln>
                  <a:noFill/>
                </a:ln>
                <a:effectLst/>
                <a:latin typeface="Calibri"/>
                <a:ea typeface="Times New Roman" pitchFamily="18" charset="0"/>
                <a:cs typeface="Open Sans" pitchFamily="34" charset="0"/>
              </a:rPr>
              <a:t>–</a:t>
            </a:r>
            <a:r>
              <a:rPr kumimoji="0" lang="pt-BR" sz="2400" b="0" i="0" u="none" strike="noStrike" cap="none" normalizeH="0" baseline="0" dirty="0" smtClean="0">
                <a:ln>
                  <a:noFill/>
                </a:ln>
                <a:effectLst/>
                <a:latin typeface="Open Sans" pitchFamily="34" charset="0"/>
                <a:ea typeface="Times New Roman" pitchFamily="18" charset="0"/>
                <a:cs typeface="Open Sans" pitchFamily="34" charset="0"/>
              </a:rPr>
              <a:t> IV</a:t>
            </a:r>
            <a:endParaRPr kumimoji="0" lang="pt-BR" sz="2400" b="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1187624" y="1637313"/>
            <a:ext cx="6912768"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Open Sans" pitchFamily="34" charset="0"/>
              </a:rPr>
              <a:t>Existem vários padrões </a:t>
            </a:r>
            <a:r>
              <a:rPr kumimoji="0" lang="pt-BR" sz="2400" b="0" i="1" u="none" strike="noStrike" cap="none" normalizeH="0" baseline="0" dirty="0" smtClean="0">
                <a:ln>
                  <a:noFill/>
                </a:ln>
                <a:effectLst/>
                <a:latin typeface="+mj-lt"/>
                <a:ea typeface="Times New Roman" pitchFamily="18" charset="0"/>
                <a:cs typeface="Open Sans" pitchFamily="34" charset="0"/>
              </a:rPr>
              <a:t>Ethernet</a:t>
            </a:r>
            <a:r>
              <a:rPr kumimoji="0" lang="pt-BR" sz="2400" b="0" i="0" u="none" strike="noStrike" cap="none" normalizeH="0" baseline="0" dirty="0" smtClean="0">
                <a:ln>
                  <a:noFill/>
                </a:ln>
                <a:effectLst/>
                <a:latin typeface="+mj-lt"/>
                <a:ea typeface="Times New Roman" pitchFamily="18" charset="0"/>
                <a:cs typeface="Open Sans" pitchFamily="34" charset="0"/>
              </a:rPr>
              <a:t> em uso, que são utilizados pela maioria das tecnologias de rede local. Estes padrões permitem que produtos de diferentes fabricantes funcionem em conjunto. Qual das alternativas diz respeito ao padrão 802.11?</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a)</a:t>
            </a:r>
            <a:r>
              <a:rPr kumimoji="0" lang="pt-BR" sz="2400" b="0" i="0" u="none" strike="noStrike" cap="none" normalizeH="0" baseline="0" dirty="0" smtClean="0">
                <a:ln>
                  <a:noFill/>
                </a:ln>
                <a:effectLst/>
                <a:latin typeface="+mj-lt"/>
                <a:ea typeface="Times New Roman" pitchFamily="18" charset="0"/>
                <a:cs typeface="Open Sans" pitchFamily="34" charset="0"/>
              </a:rPr>
              <a:t> Redes </a:t>
            </a:r>
            <a:r>
              <a:rPr kumimoji="0" lang="pt-BR" sz="2400" b="0" i="0" u="none" strike="noStrike" cap="none" normalizeH="0" baseline="0" dirty="0" err="1" smtClean="0">
                <a:ln>
                  <a:noFill/>
                </a:ln>
                <a:effectLst/>
                <a:latin typeface="+mj-lt"/>
                <a:ea typeface="Times New Roman" pitchFamily="18" charset="0"/>
                <a:cs typeface="Open Sans" pitchFamily="34" charset="0"/>
              </a:rPr>
              <a:t>cabeadas</a:t>
            </a:r>
            <a:r>
              <a:rPr kumimoji="0" lang="pt-BR" sz="2400" b="0" i="0" u="none" strike="noStrike" cap="none" normalizeH="0" baseline="0" dirty="0" smtClean="0">
                <a:ln>
                  <a:noFill/>
                </a:ln>
                <a:effectLst/>
                <a:latin typeface="+mj-lt"/>
                <a:ea typeface="Times New Roman" pitchFamily="18" charset="0"/>
                <a:cs typeface="Open Sans"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strike="noStrike" cap="none" normalizeH="0" baseline="0" dirty="0" smtClean="0">
                <a:ln>
                  <a:noFill/>
                </a:ln>
                <a:effectLst/>
                <a:latin typeface="+mj-lt"/>
                <a:ea typeface="Times New Roman" pitchFamily="18" charset="0"/>
                <a:cs typeface="Open Sans" pitchFamily="34" charset="0"/>
              </a:rPr>
              <a:t>b)</a:t>
            </a:r>
            <a:r>
              <a:rPr kumimoji="0" lang="pt-BR" sz="2400" i="0" strike="noStrike" cap="none" normalizeH="0" baseline="0" dirty="0" smtClean="0">
                <a:ln>
                  <a:noFill/>
                </a:ln>
                <a:effectLst/>
                <a:latin typeface="+mj-lt"/>
                <a:ea typeface="Times New Roman" pitchFamily="18" charset="0"/>
                <a:cs typeface="Open Sans" pitchFamily="34" charset="0"/>
              </a:rPr>
              <a:t> Redes </a:t>
            </a:r>
            <a:r>
              <a:rPr kumimoji="0" lang="pt-BR" sz="2400" i="0" strike="noStrike" cap="none" normalizeH="0" baseline="0" dirty="0" err="1" smtClean="0">
                <a:ln>
                  <a:noFill/>
                </a:ln>
                <a:effectLst/>
                <a:latin typeface="+mj-lt"/>
                <a:ea typeface="Times New Roman" pitchFamily="18" charset="0"/>
                <a:cs typeface="Open Sans" pitchFamily="34" charset="0"/>
              </a:rPr>
              <a:t>Wi-Fi</a:t>
            </a:r>
            <a:r>
              <a:rPr kumimoji="0" lang="pt-BR" sz="2400" i="0" strike="noStrike" cap="none" normalizeH="0" baseline="0" dirty="0" smtClean="0">
                <a:ln>
                  <a:noFill/>
                </a:ln>
                <a:effectLst/>
                <a:latin typeface="+mj-lt"/>
                <a:ea typeface="Times New Roman" pitchFamily="18" charset="0"/>
                <a:cs typeface="Open Sans"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c)</a:t>
            </a:r>
            <a:r>
              <a:rPr kumimoji="0" lang="pt-BR" sz="2400" b="0" i="0" u="none" strike="noStrike" cap="none" normalizeH="0" baseline="0" dirty="0" smtClean="0">
                <a:ln>
                  <a:noFill/>
                </a:ln>
                <a:effectLst/>
                <a:latin typeface="+mj-lt"/>
                <a:ea typeface="Times New Roman" pitchFamily="18" charset="0"/>
                <a:cs typeface="Open Sans" pitchFamily="34" charset="0"/>
              </a:rPr>
              <a:t> Redes Bluetooth.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d)</a:t>
            </a:r>
            <a:r>
              <a:rPr kumimoji="0" lang="pt-BR" sz="2400" b="0" i="0" u="none" strike="noStrike" cap="none" normalizeH="0" baseline="0" dirty="0" smtClean="0">
                <a:ln>
                  <a:noFill/>
                </a:ln>
                <a:effectLst/>
                <a:latin typeface="+mj-lt"/>
                <a:ea typeface="Times New Roman" pitchFamily="18" charset="0"/>
                <a:cs typeface="Open Sans" pitchFamily="34" charset="0"/>
              </a:rPr>
              <a:t> Redes WIMAX.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e)</a:t>
            </a:r>
            <a:r>
              <a:rPr kumimoji="0" lang="pt-BR" sz="2400" b="0" i="0" u="none" strike="noStrike" cap="none" normalizeH="0" baseline="0" dirty="0" smtClean="0">
                <a:ln>
                  <a:noFill/>
                </a:ln>
                <a:effectLst/>
                <a:latin typeface="+mj-lt"/>
                <a:ea typeface="Times New Roman" pitchFamily="18" charset="0"/>
                <a:cs typeface="Open Sans" pitchFamily="34" charset="0"/>
              </a:rPr>
              <a:t> Redes </a:t>
            </a:r>
            <a:r>
              <a:rPr kumimoji="0" lang="pt-BR" sz="2400" b="0" i="0" u="none" strike="noStrike" cap="none" normalizeH="0" baseline="0" dirty="0" err="1" smtClean="0">
                <a:ln>
                  <a:noFill/>
                </a:ln>
                <a:effectLst/>
                <a:latin typeface="+mj-lt"/>
                <a:ea typeface="Times New Roman" pitchFamily="18" charset="0"/>
                <a:cs typeface="Open Sans" pitchFamily="34" charset="0"/>
              </a:rPr>
              <a:t>Token</a:t>
            </a:r>
            <a:r>
              <a:rPr kumimoji="0" lang="pt-BR" sz="2400" b="0" i="0" u="none" strike="noStrike" cap="none" normalizeH="0" baseline="0" dirty="0" smtClean="0">
                <a:ln>
                  <a:noFill/>
                </a:ln>
                <a:effectLst/>
                <a:latin typeface="+mj-lt"/>
                <a:ea typeface="Times New Roman" pitchFamily="18" charset="0"/>
                <a:cs typeface="Open Sans" pitchFamily="34" charset="0"/>
              </a:rPr>
              <a:t> </a:t>
            </a:r>
            <a:r>
              <a:rPr kumimoji="0" lang="pt-BR" sz="2400" b="0" i="0" u="none" strike="noStrike" cap="none" normalizeH="0" baseline="0" dirty="0" err="1" smtClean="0">
                <a:ln>
                  <a:noFill/>
                </a:ln>
                <a:effectLst/>
                <a:latin typeface="+mj-lt"/>
                <a:ea typeface="Times New Roman" pitchFamily="18" charset="0"/>
                <a:cs typeface="Open Sans" pitchFamily="34" charset="0"/>
              </a:rPr>
              <a:t>Ring</a:t>
            </a:r>
            <a:r>
              <a:rPr kumimoji="0" lang="pt-BR" sz="2400" b="0" i="0" u="none" strike="noStrike" cap="none" normalizeH="0" baseline="0" dirty="0" smtClean="0">
                <a:ln>
                  <a:noFill/>
                </a:ln>
                <a:effectLst/>
                <a:latin typeface="+mj-lt"/>
                <a:ea typeface="Times New Roman" pitchFamily="18" charset="0"/>
                <a:cs typeface="Open Sans" pitchFamily="34" charset="0"/>
              </a:rPr>
              <a:t>.</a:t>
            </a:r>
            <a:endParaRPr kumimoji="0" lang="pt-BR" sz="2400" b="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83568" y="2181655"/>
            <a:ext cx="80648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Uma impressora compatível com o padrão 802.11g: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Possui uma placa de rede de 11Gbps.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Imprime 11 páginas por segundo.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Pode fazer parte de uma rede sem fio.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É própria para gráficos vetoriais.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Tem resolução mínima de 9000 DPI.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1187624" y="1637313"/>
            <a:ext cx="6912768" cy="378565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Open Sans" pitchFamily="34" charset="0"/>
              </a:rPr>
              <a:t>Existem vários padrões </a:t>
            </a:r>
            <a:r>
              <a:rPr kumimoji="0" lang="pt-BR" sz="2400" b="0" i="1" u="none" strike="noStrike" cap="none" normalizeH="0" baseline="0" dirty="0" smtClean="0">
                <a:ln>
                  <a:noFill/>
                </a:ln>
                <a:effectLst/>
                <a:latin typeface="+mj-lt"/>
                <a:ea typeface="Times New Roman" pitchFamily="18" charset="0"/>
                <a:cs typeface="Open Sans" pitchFamily="34" charset="0"/>
              </a:rPr>
              <a:t>Ethernet</a:t>
            </a:r>
            <a:r>
              <a:rPr kumimoji="0" lang="pt-BR" sz="2400" b="0" i="0" u="none" strike="noStrike" cap="none" normalizeH="0" baseline="0" dirty="0" smtClean="0">
                <a:ln>
                  <a:noFill/>
                </a:ln>
                <a:effectLst/>
                <a:latin typeface="+mj-lt"/>
                <a:ea typeface="Times New Roman" pitchFamily="18" charset="0"/>
                <a:cs typeface="Open Sans" pitchFamily="34" charset="0"/>
              </a:rPr>
              <a:t> em uso, que são utilizados pela maioria das tecnologias de rede local. Estes padrões permitem que produtos de diferentes fabricantes funcionem em conjunto. Qual das alternativas diz respeito ao padrão 802.11?</a:t>
            </a:r>
            <a:endParaRPr kumimoji="0" lang="pt-BR" sz="2400" b="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a)</a:t>
            </a:r>
            <a:r>
              <a:rPr kumimoji="0" lang="pt-BR" sz="2400" b="0" i="0" u="none" strike="noStrike" cap="none" normalizeH="0" baseline="0" dirty="0" smtClean="0">
                <a:ln>
                  <a:noFill/>
                </a:ln>
                <a:effectLst/>
                <a:latin typeface="+mj-lt"/>
                <a:ea typeface="Times New Roman" pitchFamily="18" charset="0"/>
                <a:cs typeface="Open Sans" pitchFamily="34" charset="0"/>
              </a:rPr>
              <a:t> Redes </a:t>
            </a:r>
            <a:r>
              <a:rPr kumimoji="0" lang="pt-BR" sz="2400" b="0" i="0" u="none" strike="noStrike" cap="none" normalizeH="0" baseline="0" dirty="0" err="1" smtClean="0">
                <a:ln>
                  <a:noFill/>
                </a:ln>
                <a:effectLst/>
                <a:latin typeface="+mj-lt"/>
                <a:ea typeface="Times New Roman" pitchFamily="18" charset="0"/>
                <a:cs typeface="Open Sans" pitchFamily="34" charset="0"/>
              </a:rPr>
              <a:t>cabeadas</a:t>
            </a:r>
            <a:r>
              <a:rPr kumimoji="0" lang="pt-BR" sz="2400" b="0" i="0" u="none" strike="noStrike" cap="none" normalizeH="0" baseline="0" dirty="0" smtClean="0">
                <a:ln>
                  <a:noFill/>
                </a:ln>
                <a:effectLst/>
                <a:latin typeface="+mj-lt"/>
                <a:ea typeface="Times New Roman" pitchFamily="18" charset="0"/>
                <a:cs typeface="Open Sans"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strike="noStrike" cap="none" normalizeH="0" baseline="0" dirty="0" smtClean="0">
                <a:ln>
                  <a:noFill/>
                </a:ln>
                <a:solidFill>
                  <a:srgbClr val="FF0000"/>
                </a:solidFill>
                <a:effectLst/>
                <a:latin typeface="+mj-lt"/>
                <a:ea typeface="Times New Roman" pitchFamily="18" charset="0"/>
                <a:cs typeface="Open Sans" pitchFamily="34" charset="0"/>
              </a:rPr>
              <a:t>b)</a:t>
            </a:r>
            <a:r>
              <a:rPr kumimoji="0" lang="pt-BR" sz="2400" i="0" strike="noStrike" cap="none" normalizeH="0" baseline="0" dirty="0" smtClean="0">
                <a:ln>
                  <a:noFill/>
                </a:ln>
                <a:solidFill>
                  <a:srgbClr val="FF0000"/>
                </a:solidFill>
                <a:effectLst/>
                <a:latin typeface="+mj-lt"/>
                <a:ea typeface="Times New Roman" pitchFamily="18" charset="0"/>
                <a:cs typeface="Open Sans" pitchFamily="34" charset="0"/>
              </a:rPr>
              <a:t> Redes </a:t>
            </a:r>
            <a:r>
              <a:rPr kumimoji="0" lang="pt-BR" sz="2400" i="0" strike="noStrike" cap="none" normalizeH="0" baseline="0" dirty="0" err="1" smtClean="0">
                <a:ln>
                  <a:noFill/>
                </a:ln>
                <a:solidFill>
                  <a:srgbClr val="FF0000"/>
                </a:solidFill>
                <a:effectLst/>
                <a:latin typeface="+mj-lt"/>
                <a:ea typeface="Times New Roman" pitchFamily="18" charset="0"/>
                <a:cs typeface="Open Sans" pitchFamily="34" charset="0"/>
              </a:rPr>
              <a:t>Wi-Fi</a:t>
            </a:r>
            <a:r>
              <a:rPr kumimoji="0" lang="pt-BR" sz="2400" i="0" strike="noStrike" cap="none" normalizeH="0" baseline="0" dirty="0" smtClean="0">
                <a:ln>
                  <a:noFill/>
                </a:ln>
                <a:solidFill>
                  <a:srgbClr val="FF0000"/>
                </a:solidFill>
                <a:effectLst/>
                <a:latin typeface="+mj-lt"/>
                <a:ea typeface="Times New Roman" pitchFamily="18" charset="0"/>
                <a:cs typeface="Open Sans"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c)</a:t>
            </a:r>
            <a:r>
              <a:rPr kumimoji="0" lang="pt-BR" sz="2400" b="0" i="0" u="none" strike="noStrike" cap="none" normalizeH="0" baseline="0" dirty="0" smtClean="0">
                <a:ln>
                  <a:noFill/>
                </a:ln>
                <a:effectLst/>
                <a:latin typeface="+mj-lt"/>
                <a:ea typeface="Times New Roman" pitchFamily="18" charset="0"/>
                <a:cs typeface="Open Sans" pitchFamily="34" charset="0"/>
              </a:rPr>
              <a:t> Redes Bluetooth.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d)</a:t>
            </a:r>
            <a:r>
              <a:rPr kumimoji="0" lang="pt-BR" sz="2400" b="0" i="0" u="none" strike="noStrike" cap="none" normalizeH="0" baseline="0" dirty="0" smtClean="0">
                <a:ln>
                  <a:noFill/>
                </a:ln>
                <a:effectLst/>
                <a:latin typeface="+mj-lt"/>
                <a:ea typeface="Times New Roman" pitchFamily="18" charset="0"/>
                <a:cs typeface="Open Sans" pitchFamily="34" charset="0"/>
              </a:rPr>
              <a:t> Redes WIMAX.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effectLst/>
                <a:latin typeface="+mj-lt"/>
                <a:ea typeface="Times New Roman" pitchFamily="18" charset="0"/>
                <a:cs typeface="Open Sans" pitchFamily="34" charset="0"/>
              </a:rPr>
              <a:t>e)</a:t>
            </a:r>
            <a:r>
              <a:rPr kumimoji="0" lang="pt-BR" sz="2400" b="0" i="0" u="none" strike="noStrike" cap="none" normalizeH="0" baseline="0" dirty="0" smtClean="0">
                <a:ln>
                  <a:noFill/>
                </a:ln>
                <a:effectLst/>
                <a:latin typeface="+mj-lt"/>
                <a:ea typeface="Times New Roman" pitchFamily="18" charset="0"/>
                <a:cs typeface="Open Sans" pitchFamily="34" charset="0"/>
              </a:rPr>
              <a:t> Redes </a:t>
            </a:r>
            <a:r>
              <a:rPr kumimoji="0" lang="pt-BR" sz="2400" b="0" i="0" u="none" strike="noStrike" cap="none" normalizeH="0" baseline="0" dirty="0" err="1" smtClean="0">
                <a:ln>
                  <a:noFill/>
                </a:ln>
                <a:effectLst/>
                <a:latin typeface="+mj-lt"/>
                <a:ea typeface="Times New Roman" pitchFamily="18" charset="0"/>
                <a:cs typeface="Open Sans" pitchFamily="34" charset="0"/>
              </a:rPr>
              <a:t>Token</a:t>
            </a:r>
            <a:r>
              <a:rPr kumimoji="0" lang="pt-BR" sz="2400" b="0" i="0" u="none" strike="noStrike" cap="none" normalizeH="0" baseline="0" dirty="0" smtClean="0">
                <a:ln>
                  <a:noFill/>
                </a:ln>
                <a:effectLst/>
                <a:latin typeface="+mj-lt"/>
                <a:ea typeface="Times New Roman" pitchFamily="18" charset="0"/>
                <a:cs typeface="Open Sans" pitchFamily="34" charset="0"/>
              </a:rPr>
              <a:t> </a:t>
            </a:r>
            <a:r>
              <a:rPr kumimoji="0" lang="pt-BR" sz="2400" b="0" i="0" u="none" strike="noStrike" cap="none" normalizeH="0" baseline="0" dirty="0" err="1" smtClean="0">
                <a:ln>
                  <a:noFill/>
                </a:ln>
                <a:effectLst/>
                <a:latin typeface="+mj-lt"/>
                <a:ea typeface="Times New Roman" pitchFamily="18" charset="0"/>
                <a:cs typeface="Open Sans" pitchFamily="34" charset="0"/>
              </a:rPr>
              <a:t>Ring</a:t>
            </a:r>
            <a:r>
              <a:rPr kumimoji="0" lang="pt-BR" sz="2400" b="0" i="0" u="none" strike="noStrike" cap="none" normalizeH="0" baseline="0" dirty="0" smtClean="0">
                <a:ln>
                  <a:noFill/>
                </a:ln>
                <a:effectLst/>
                <a:latin typeface="+mj-lt"/>
                <a:ea typeface="Times New Roman" pitchFamily="18" charset="0"/>
                <a:cs typeface="Open Sans" pitchFamily="34" charset="0"/>
              </a:rPr>
              <a:t>.</a:t>
            </a:r>
            <a:endParaRPr kumimoji="0" lang="pt-BR" sz="2400" b="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107504" y="257735"/>
            <a:ext cx="8964488"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Open Sans" pitchFamily="34" charset="0"/>
              </a:rPr>
              <a:t>No Tribunal Regional do Trabalho da 15ª Região deseja-se implementar soluções de rede que privilegiem o uso de conexões sem fios. Ana tem a tarefa de fornecer soluções sem fio para 3 diferentes situações: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Situação 1: há diversos equipamentos como câmera digital, teclado, </a:t>
            </a:r>
            <a:r>
              <a:rPr kumimoji="0" lang="pt-BR" sz="2400" b="0" i="1" u="none" strike="noStrike" cap="none" normalizeH="0" baseline="0" dirty="0" smtClean="0">
                <a:ln>
                  <a:noFill/>
                </a:ln>
                <a:effectLst/>
                <a:latin typeface="+mj-lt"/>
                <a:ea typeface="Times New Roman" pitchFamily="18" charset="0"/>
                <a:cs typeface="Open Sans" pitchFamily="34" charset="0"/>
              </a:rPr>
              <a:t>mouse</a:t>
            </a:r>
            <a:r>
              <a:rPr kumimoji="0" lang="pt-BR" sz="2400" b="0" i="0" u="none" strike="noStrike" cap="none" normalizeH="0" baseline="0" dirty="0" smtClean="0">
                <a:ln>
                  <a:noFill/>
                </a:ln>
                <a:effectLst/>
                <a:latin typeface="+mj-lt"/>
                <a:ea typeface="Times New Roman" pitchFamily="18" charset="0"/>
                <a:cs typeface="Open Sans" pitchFamily="34" charset="0"/>
              </a:rPr>
              <a:t>, fone de ouvido etc. que devem ser conectados a um computador tipo </a:t>
            </a:r>
            <a:r>
              <a:rPr kumimoji="0" lang="pt-BR" sz="2400" b="0" i="1" u="none" strike="noStrike" cap="none" normalizeH="0" baseline="0" dirty="0" smtClean="0">
                <a:ln>
                  <a:noFill/>
                </a:ln>
                <a:effectLst/>
                <a:latin typeface="+mj-lt"/>
                <a:ea typeface="Times New Roman" pitchFamily="18" charset="0"/>
                <a:cs typeface="Open Sans" pitchFamily="34" charset="0"/>
              </a:rPr>
              <a:t>desktop.</a:t>
            </a:r>
            <a:r>
              <a:rPr kumimoji="0" lang="pt-BR" sz="2400" b="0" i="0" u="none" strike="noStrike" cap="none" normalizeH="0" baseline="0" dirty="0" smtClean="0">
                <a:ln>
                  <a:noFill/>
                </a:ln>
                <a:effectLst/>
                <a:latin typeface="+mj-lt"/>
                <a:ea typeface="Times New Roman" pitchFamily="18" charset="0"/>
                <a:cs typeface="Open Sans" pitchFamily="34" charset="0"/>
              </a:rPr>
              <a:t>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Situação 2: existe uma LAN formada por alguns computadores em uma sala. Os computadores possuem </a:t>
            </a:r>
            <a:r>
              <a:rPr kumimoji="0" lang="pt-BR" sz="2400" b="0" i="1" u="none" strike="noStrike" cap="none" normalizeH="0" baseline="0" dirty="0" err="1" smtClean="0">
                <a:ln>
                  <a:noFill/>
                </a:ln>
                <a:effectLst/>
                <a:latin typeface="+mj-lt"/>
                <a:ea typeface="Times New Roman" pitchFamily="18" charset="0"/>
                <a:cs typeface="Open Sans" pitchFamily="34" charset="0"/>
              </a:rPr>
              <a:t>Wi-Fi</a:t>
            </a:r>
            <a:r>
              <a:rPr kumimoji="0" lang="pt-BR" sz="2400" b="0" i="0" u="none" strike="noStrike" cap="none" normalizeH="0" baseline="0" dirty="0" smtClean="0">
                <a:ln>
                  <a:noFill/>
                </a:ln>
                <a:effectLst/>
                <a:latin typeface="+mj-lt"/>
                <a:ea typeface="Times New Roman" pitchFamily="18" charset="0"/>
                <a:cs typeface="Open Sans" pitchFamily="34" charset="0"/>
              </a:rPr>
              <a:t> e precisam ser interconectados.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Situação 3: as redes de acesso em banda larga que utilizam cabo e ADSL do Tribunal devem ser substituídas por uma tecnologia sem fio.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As soluções de tecnologia sem fio indicadas corretamente por Ana são:</a:t>
            </a: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strike="noStrike" cap="none" normalizeH="0" baseline="0" dirty="0" smtClean="0">
                <a:ln>
                  <a:noFill/>
                </a:ln>
                <a:effectLst/>
                <a:latin typeface="+mj-lt"/>
                <a:ea typeface="Times New Roman" pitchFamily="18" charset="0"/>
                <a:cs typeface="Open Sans" pitchFamily="34" charset="0"/>
              </a:rPr>
              <a:t>a)</a:t>
            </a:r>
            <a:r>
              <a:rPr kumimoji="0" lang="en-US" sz="2400" i="0" strike="noStrike" cap="none" normalizeH="0" baseline="0" dirty="0" smtClean="0">
                <a:ln>
                  <a:noFill/>
                </a:ln>
                <a:effectLst/>
                <a:latin typeface="+mj-lt"/>
                <a:ea typeface="Times New Roman" pitchFamily="18" charset="0"/>
                <a:cs typeface="Open Sans" pitchFamily="34" charset="0"/>
              </a:rPr>
              <a:t> 1- Bluetooth; 2-IEEE 802.11; 3- IEEE 802.16.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b)</a:t>
            </a:r>
            <a:r>
              <a:rPr kumimoji="0" lang="en-US" sz="2400" b="0" i="0" u="none" strike="noStrike" cap="none" normalizeH="0" baseline="0" dirty="0" smtClean="0">
                <a:ln>
                  <a:noFill/>
                </a:ln>
                <a:effectLst/>
                <a:latin typeface="+mj-lt"/>
                <a:ea typeface="Times New Roman" pitchFamily="18" charset="0"/>
                <a:cs typeface="Open Sans" pitchFamily="34" charset="0"/>
              </a:rPr>
              <a:t> 1- Ethernet; 2-3G; 3- 4G.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c)</a:t>
            </a:r>
            <a:r>
              <a:rPr kumimoji="0" lang="en-US" sz="2400" b="0" i="0" u="none" strike="noStrike" cap="none" normalizeH="0" baseline="0" dirty="0" smtClean="0">
                <a:ln>
                  <a:noFill/>
                </a:ln>
                <a:effectLst/>
                <a:latin typeface="+mj-lt"/>
                <a:ea typeface="Times New Roman" pitchFamily="18" charset="0"/>
                <a:cs typeface="Open Sans" pitchFamily="34" charset="0"/>
              </a:rPr>
              <a:t> 1- IEEE 802.11; 2-Ethernet; 3- </a:t>
            </a:r>
            <a:r>
              <a:rPr kumimoji="0" lang="en-US" sz="2400" b="0" i="0" u="none" strike="noStrike" cap="none" normalizeH="0" baseline="0" dirty="0" err="1" smtClean="0">
                <a:ln>
                  <a:noFill/>
                </a:ln>
                <a:effectLst/>
                <a:latin typeface="+mj-lt"/>
                <a:ea typeface="Times New Roman" pitchFamily="18" charset="0"/>
                <a:cs typeface="Open Sans" pitchFamily="34" charset="0"/>
              </a:rPr>
              <a:t>WiMax</a:t>
            </a:r>
            <a:r>
              <a:rPr kumimoji="0" lang="en-US" sz="2400" b="0" i="0" u="none" strike="noStrike" cap="none" normalizeH="0" baseline="0" dirty="0" smtClean="0">
                <a:ln>
                  <a:noFill/>
                </a:ln>
                <a:effectLst/>
                <a:latin typeface="+mj-lt"/>
                <a:ea typeface="Times New Roman" pitchFamily="18" charset="0"/>
                <a:cs typeface="Open Sans"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d)</a:t>
            </a:r>
            <a:r>
              <a:rPr kumimoji="0" lang="en-US" sz="2400" b="0" i="0" u="none" strike="noStrike" cap="none" normalizeH="0" baseline="0" dirty="0" smtClean="0">
                <a:ln>
                  <a:noFill/>
                </a:ln>
                <a:effectLst/>
                <a:latin typeface="+mj-lt"/>
                <a:ea typeface="Times New Roman" pitchFamily="18" charset="0"/>
                <a:cs typeface="Open Sans" pitchFamily="34" charset="0"/>
              </a:rPr>
              <a:t> 1- Wi-Fi; 2- Bluetooth; 3-IEEE 802.16.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e)</a:t>
            </a:r>
            <a:r>
              <a:rPr kumimoji="0" lang="en-US" sz="2400" b="0" i="0" u="none" strike="noStrike" cap="none" normalizeH="0" baseline="0" dirty="0" smtClean="0">
                <a:ln>
                  <a:noFill/>
                </a:ln>
                <a:effectLst/>
                <a:latin typeface="+mj-lt"/>
                <a:ea typeface="Times New Roman" pitchFamily="18" charset="0"/>
                <a:cs typeface="Open Sans" pitchFamily="34" charset="0"/>
              </a:rPr>
              <a:t> 1- IEEE 802.11; 2-IEEE 802.16; 3- 4G</a:t>
            </a:r>
            <a:endParaRPr kumimoji="0" lang="en-US" sz="2400" b="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107504" y="257735"/>
            <a:ext cx="8964488" cy="637097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effectLst/>
                <a:latin typeface="+mj-lt"/>
                <a:ea typeface="Times New Roman" pitchFamily="18" charset="0"/>
                <a:cs typeface="Open Sans" pitchFamily="34" charset="0"/>
              </a:rPr>
              <a:t>No Tribunal Regional do Trabalho da 15ª Região deseja-se implementar soluções de rede que privilegiem o uso de conexões sem fios. Ana tem a tarefa de fornecer soluções sem fio para 3 diferentes situações: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Situação 1: há diversos equipamentos como câmera digital, teclado, </a:t>
            </a:r>
            <a:r>
              <a:rPr kumimoji="0" lang="pt-BR" sz="2400" b="0" i="1" u="none" strike="noStrike" cap="none" normalizeH="0" baseline="0" dirty="0" smtClean="0">
                <a:ln>
                  <a:noFill/>
                </a:ln>
                <a:effectLst/>
                <a:latin typeface="+mj-lt"/>
                <a:ea typeface="Times New Roman" pitchFamily="18" charset="0"/>
                <a:cs typeface="Open Sans" pitchFamily="34" charset="0"/>
              </a:rPr>
              <a:t>mouse</a:t>
            </a:r>
            <a:r>
              <a:rPr kumimoji="0" lang="pt-BR" sz="2400" b="0" i="0" u="none" strike="noStrike" cap="none" normalizeH="0" baseline="0" dirty="0" smtClean="0">
                <a:ln>
                  <a:noFill/>
                </a:ln>
                <a:effectLst/>
                <a:latin typeface="+mj-lt"/>
                <a:ea typeface="Times New Roman" pitchFamily="18" charset="0"/>
                <a:cs typeface="Open Sans" pitchFamily="34" charset="0"/>
              </a:rPr>
              <a:t>, fone de ouvido etc. que devem ser conectados a um computador tipo </a:t>
            </a:r>
            <a:r>
              <a:rPr kumimoji="0" lang="pt-BR" sz="2400" b="0" i="1" u="none" strike="noStrike" cap="none" normalizeH="0" baseline="0" dirty="0" smtClean="0">
                <a:ln>
                  <a:noFill/>
                </a:ln>
                <a:effectLst/>
                <a:latin typeface="+mj-lt"/>
                <a:ea typeface="Times New Roman" pitchFamily="18" charset="0"/>
                <a:cs typeface="Open Sans" pitchFamily="34" charset="0"/>
              </a:rPr>
              <a:t>desktop.</a:t>
            </a:r>
            <a:r>
              <a:rPr kumimoji="0" lang="pt-BR" sz="2400" b="0" i="0" u="none" strike="noStrike" cap="none" normalizeH="0" baseline="0" dirty="0" smtClean="0">
                <a:ln>
                  <a:noFill/>
                </a:ln>
                <a:effectLst/>
                <a:latin typeface="+mj-lt"/>
                <a:ea typeface="Times New Roman" pitchFamily="18" charset="0"/>
                <a:cs typeface="Open Sans" pitchFamily="34" charset="0"/>
              </a:rPr>
              <a:t>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Situação 2: existe uma LAN formada por alguns computadores em uma sala. Os computadores possuem </a:t>
            </a:r>
            <a:r>
              <a:rPr kumimoji="0" lang="pt-BR" sz="2400" b="0" i="1" u="none" strike="noStrike" cap="none" normalizeH="0" baseline="0" dirty="0" err="1" smtClean="0">
                <a:ln>
                  <a:noFill/>
                </a:ln>
                <a:effectLst/>
                <a:latin typeface="+mj-lt"/>
                <a:ea typeface="Times New Roman" pitchFamily="18" charset="0"/>
                <a:cs typeface="Open Sans" pitchFamily="34" charset="0"/>
              </a:rPr>
              <a:t>Wi-Fi</a:t>
            </a:r>
            <a:r>
              <a:rPr kumimoji="0" lang="pt-BR" sz="2400" b="0" i="0" u="none" strike="noStrike" cap="none" normalizeH="0" baseline="0" dirty="0" smtClean="0">
                <a:ln>
                  <a:noFill/>
                </a:ln>
                <a:effectLst/>
                <a:latin typeface="+mj-lt"/>
                <a:ea typeface="Times New Roman" pitchFamily="18" charset="0"/>
                <a:cs typeface="Open Sans" pitchFamily="34" charset="0"/>
              </a:rPr>
              <a:t> e precisam ser interconectados.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Situação 3: as redes de acesso em banda larga que utilizam cabo e ADSL do Tribunal devem ser substituídas por uma tecnologia sem fio.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
            </a:r>
            <a:br>
              <a:rPr kumimoji="0" lang="pt-BR" sz="2400" b="0" i="0" u="none" strike="noStrike" cap="none" normalizeH="0" baseline="0" dirty="0" smtClean="0">
                <a:ln>
                  <a:noFill/>
                </a:ln>
                <a:effectLst/>
                <a:latin typeface="+mj-lt"/>
                <a:ea typeface="Times New Roman" pitchFamily="18" charset="0"/>
                <a:cs typeface="Open Sans" pitchFamily="34" charset="0"/>
              </a:rPr>
            </a:br>
            <a:r>
              <a:rPr kumimoji="0" lang="pt-BR" sz="2400" b="0" i="0" u="none" strike="noStrike" cap="none" normalizeH="0" baseline="0" dirty="0" smtClean="0">
                <a:ln>
                  <a:noFill/>
                </a:ln>
                <a:effectLst/>
                <a:latin typeface="+mj-lt"/>
                <a:ea typeface="Times New Roman" pitchFamily="18" charset="0"/>
                <a:cs typeface="Open Sans" pitchFamily="34" charset="0"/>
              </a:rPr>
              <a:t>As soluções de tecnologia sem fio indicadas corretamente por Ana são:</a:t>
            </a:r>
            <a:endParaRPr kumimoji="0" lang="pt-BR" sz="2400" b="1"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strike="noStrike" cap="none" normalizeH="0" baseline="0" dirty="0" smtClean="0">
                <a:ln>
                  <a:noFill/>
                </a:ln>
                <a:solidFill>
                  <a:srgbClr val="FF0000"/>
                </a:solidFill>
                <a:effectLst/>
                <a:latin typeface="+mj-lt"/>
                <a:ea typeface="Times New Roman" pitchFamily="18" charset="0"/>
                <a:cs typeface="Open Sans" pitchFamily="34" charset="0"/>
              </a:rPr>
              <a:t>a)</a:t>
            </a:r>
            <a:r>
              <a:rPr kumimoji="0" lang="en-US" sz="2400" i="0" strike="noStrike" cap="none" normalizeH="0" baseline="0" dirty="0" smtClean="0">
                <a:ln>
                  <a:noFill/>
                </a:ln>
                <a:solidFill>
                  <a:srgbClr val="FF0000"/>
                </a:solidFill>
                <a:effectLst/>
                <a:latin typeface="+mj-lt"/>
                <a:ea typeface="Times New Roman" pitchFamily="18" charset="0"/>
                <a:cs typeface="Open Sans" pitchFamily="34" charset="0"/>
              </a:rPr>
              <a:t> 1- Bluetooth; 2-IEEE 802.11; 3- IEEE 802.16.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b)</a:t>
            </a:r>
            <a:r>
              <a:rPr kumimoji="0" lang="en-US" sz="2400" b="0" i="0" u="none" strike="noStrike" cap="none" normalizeH="0" baseline="0" dirty="0" smtClean="0">
                <a:ln>
                  <a:noFill/>
                </a:ln>
                <a:effectLst/>
                <a:latin typeface="+mj-lt"/>
                <a:ea typeface="Times New Roman" pitchFamily="18" charset="0"/>
                <a:cs typeface="Open Sans" pitchFamily="34" charset="0"/>
              </a:rPr>
              <a:t> 1- Ethernet; 2-3G; 3- 4G.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c)</a:t>
            </a:r>
            <a:r>
              <a:rPr kumimoji="0" lang="en-US" sz="2400" b="0" i="0" u="none" strike="noStrike" cap="none" normalizeH="0" baseline="0" dirty="0" smtClean="0">
                <a:ln>
                  <a:noFill/>
                </a:ln>
                <a:effectLst/>
                <a:latin typeface="+mj-lt"/>
                <a:ea typeface="Times New Roman" pitchFamily="18" charset="0"/>
                <a:cs typeface="Open Sans" pitchFamily="34" charset="0"/>
              </a:rPr>
              <a:t> 1- IEEE 802.11; 2-Ethernet; 3- </a:t>
            </a:r>
            <a:r>
              <a:rPr kumimoji="0" lang="en-US" sz="2400" b="0" i="0" u="none" strike="noStrike" cap="none" normalizeH="0" baseline="0" dirty="0" err="1" smtClean="0">
                <a:ln>
                  <a:noFill/>
                </a:ln>
                <a:effectLst/>
                <a:latin typeface="+mj-lt"/>
                <a:ea typeface="Times New Roman" pitchFamily="18" charset="0"/>
                <a:cs typeface="Open Sans" pitchFamily="34" charset="0"/>
              </a:rPr>
              <a:t>WiMax</a:t>
            </a:r>
            <a:r>
              <a:rPr kumimoji="0" lang="en-US" sz="2400" b="0" i="0" u="none" strike="noStrike" cap="none" normalizeH="0" baseline="0" dirty="0" smtClean="0">
                <a:ln>
                  <a:noFill/>
                </a:ln>
                <a:effectLst/>
                <a:latin typeface="+mj-lt"/>
                <a:ea typeface="Times New Roman" pitchFamily="18" charset="0"/>
                <a:cs typeface="Open Sans"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d)</a:t>
            </a:r>
            <a:r>
              <a:rPr kumimoji="0" lang="en-US" sz="2400" b="0" i="0" u="none" strike="noStrike" cap="none" normalizeH="0" baseline="0" dirty="0" smtClean="0">
                <a:ln>
                  <a:noFill/>
                </a:ln>
                <a:effectLst/>
                <a:latin typeface="+mj-lt"/>
                <a:ea typeface="Times New Roman" pitchFamily="18" charset="0"/>
                <a:cs typeface="Open Sans" pitchFamily="34" charset="0"/>
              </a:rPr>
              <a:t> 1- Wi-Fi; 2- Bluetooth; 3-IEEE 802.16.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effectLst/>
                <a:latin typeface="+mj-lt"/>
                <a:ea typeface="Times New Roman" pitchFamily="18" charset="0"/>
                <a:cs typeface="Open Sans" pitchFamily="34" charset="0"/>
              </a:rPr>
              <a:t>e)</a:t>
            </a:r>
            <a:r>
              <a:rPr kumimoji="0" lang="en-US" sz="2400" b="0" i="0" u="none" strike="noStrike" cap="none" normalizeH="0" baseline="0" dirty="0" smtClean="0">
                <a:ln>
                  <a:noFill/>
                </a:ln>
                <a:effectLst/>
                <a:latin typeface="+mj-lt"/>
                <a:ea typeface="Times New Roman" pitchFamily="18" charset="0"/>
                <a:cs typeface="Open Sans" pitchFamily="34" charset="0"/>
              </a:rPr>
              <a:t> 1- IEEE 802.11; 2-IEEE 802.16; 3- 4G</a:t>
            </a:r>
            <a:endParaRPr kumimoji="0" lang="en-US" sz="2400" b="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rot="10800000" flipV="1">
            <a:off x="467544" y="1808849"/>
            <a:ext cx="8352928" cy="30469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Esquema criptográfico integrante do padrão 802.11, frequentemente usado em redes sem fio, apesar de poder ser facilmente decodificado por terceiros. </a:t>
            </a:r>
            <a:r>
              <a:rPr kumimoji="0" lang="en-US" sz="2400" b="0" i="0" u="none" strike="noStrike" cap="none" normalizeH="0" baseline="0" dirty="0" err="1" smtClean="0">
                <a:ln>
                  <a:noFill/>
                </a:ln>
                <a:solidFill>
                  <a:srgbClr val="798289"/>
                </a:solidFill>
                <a:effectLst/>
                <a:latin typeface="+mj-lt"/>
                <a:ea typeface="Times New Roman" pitchFamily="18" charset="0"/>
                <a:cs typeface="Open Sans" pitchFamily="34" charset="0"/>
              </a:rPr>
              <a:t>Refere</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-se a: </a:t>
            </a:r>
            <a:endParaRPr kumimoji="0" lang="pt-BR" sz="2400" b="0" i="0" u="none" strike="noStrike" cap="none" normalizeH="0" baseline="0" dirty="0" smtClean="0">
              <a:ln>
                <a:noFill/>
              </a:ln>
              <a:solidFill>
                <a:schemeClr val="tx1"/>
              </a:solidFill>
              <a:effectLst/>
              <a:latin typeface="+mj-l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tabLst/>
            </a:pPr>
            <a:r>
              <a:rPr kumimoji="0" lang="en-US" sz="2400" i="0" u="none" strike="noStrike" cap="none" normalizeH="0" baseline="0" dirty="0" smtClean="0">
                <a:ln>
                  <a:noFill/>
                </a:ln>
                <a:solidFill>
                  <a:srgbClr val="798289"/>
                </a:solidFill>
                <a:effectLst/>
                <a:latin typeface="+mj-lt"/>
                <a:ea typeface="Times New Roman" pitchFamily="18" charset="0"/>
                <a:cs typeface="Open Sans" pitchFamily="34" charset="0"/>
              </a:rPr>
              <a:t>a)Wired Equivalent Privacy (WEP)  </a:t>
            </a:r>
            <a:endParaRPr kumimoji="0" lang="pt-BR" sz="2400" i="0" u="none" strike="noStrike" cap="none" normalizeH="0" baseline="0" dirty="0" smtClean="0">
              <a:ln>
                <a:noFill/>
              </a:ln>
              <a:solidFill>
                <a:schemeClr val="tx1"/>
              </a:solidFill>
              <a:effectLst/>
              <a:latin typeface="+mj-l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b)Wi-Fi Protected Access (WPA)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98289"/>
                </a:solidFill>
                <a:effectLst/>
                <a:latin typeface="+mj-lt"/>
                <a:ea typeface="Times New Roman" pitchFamily="18" charset="0"/>
                <a:cs typeface="Open Sans" pitchFamily="34" charset="0"/>
              </a:rPr>
              <a:t>c)</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 Wireless Application Protocol (WAP).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98289"/>
                </a:solidFill>
                <a:effectLst/>
                <a:latin typeface="+mj-lt"/>
                <a:ea typeface="Times New Roman" pitchFamily="18" charset="0"/>
                <a:cs typeface="Open Sans" pitchFamily="34" charset="0"/>
              </a:rPr>
              <a:t>d)</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 Wireless Intrusion Prevention System (WIPS).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98289"/>
                </a:solidFill>
                <a:effectLst/>
                <a:latin typeface="+mj-lt"/>
                <a:ea typeface="Times New Roman" pitchFamily="18" charset="0"/>
                <a:cs typeface="Open Sans" pitchFamily="34" charset="0"/>
              </a:rPr>
              <a:t>e)</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 WLAN Authentication and Privacy Infrastructure (WAPI).</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rot="10800000" flipV="1">
            <a:off x="467544" y="1808849"/>
            <a:ext cx="8352928" cy="30469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Esquema criptográfico integrante do padrão 802.11, frequentemente usado em redes sem fio, apesar de poder ser facilmente decodificado por terceiros. </a:t>
            </a:r>
            <a:r>
              <a:rPr kumimoji="0" lang="en-US" sz="2400" b="0" i="0" u="none" strike="noStrike" cap="none" normalizeH="0" baseline="0" dirty="0" err="1" smtClean="0">
                <a:ln>
                  <a:noFill/>
                </a:ln>
                <a:solidFill>
                  <a:srgbClr val="798289"/>
                </a:solidFill>
                <a:effectLst/>
                <a:latin typeface="+mj-lt"/>
                <a:ea typeface="Times New Roman" pitchFamily="18" charset="0"/>
                <a:cs typeface="Open Sans" pitchFamily="34" charset="0"/>
              </a:rPr>
              <a:t>Refere</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-se a: </a:t>
            </a:r>
            <a:endParaRPr kumimoji="0" lang="pt-BR" sz="2400" b="0" i="0" u="none" strike="noStrike" cap="none" normalizeH="0" baseline="0" dirty="0" smtClean="0">
              <a:ln>
                <a:noFill/>
              </a:ln>
              <a:solidFill>
                <a:schemeClr val="tx1"/>
              </a:solidFill>
              <a:effectLst/>
              <a:latin typeface="+mj-l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tabLst/>
            </a:pPr>
            <a:r>
              <a:rPr kumimoji="0" lang="en-US" sz="2400" i="0" u="none" strike="noStrike" cap="none" normalizeH="0" baseline="0" dirty="0" smtClean="0">
                <a:ln>
                  <a:noFill/>
                </a:ln>
                <a:solidFill>
                  <a:srgbClr val="FF0000"/>
                </a:solidFill>
                <a:effectLst/>
                <a:latin typeface="+mj-lt"/>
                <a:ea typeface="Times New Roman" pitchFamily="18" charset="0"/>
                <a:cs typeface="Open Sans" pitchFamily="34" charset="0"/>
              </a:rPr>
              <a:t>a)Wired Equivalent Privacy (WEP)</a:t>
            </a:r>
            <a:r>
              <a:rPr kumimoji="0" lang="en-US" sz="2400" i="0" u="none" strike="noStrike" cap="none" normalizeH="0" baseline="0" dirty="0" smtClean="0">
                <a:ln>
                  <a:noFill/>
                </a:ln>
                <a:solidFill>
                  <a:srgbClr val="798289"/>
                </a:solidFill>
                <a:effectLst/>
                <a:latin typeface="+mj-lt"/>
                <a:ea typeface="Times New Roman" pitchFamily="18" charset="0"/>
                <a:cs typeface="Open Sans" pitchFamily="34" charset="0"/>
              </a:rPr>
              <a:t>  </a:t>
            </a:r>
            <a:endParaRPr kumimoji="0" lang="pt-BR" sz="2400" i="0" u="none" strike="noStrike" cap="none" normalizeH="0" baseline="0" dirty="0" smtClean="0">
              <a:ln>
                <a:noFill/>
              </a:ln>
              <a:solidFill>
                <a:schemeClr val="tx1"/>
              </a:solidFill>
              <a:effectLst/>
              <a:latin typeface="+mj-l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b)Wi-Fi Protected Access (WPA)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98289"/>
                </a:solidFill>
                <a:effectLst/>
                <a:latin typeface="+mj-lt"/>
                <a:ea typeface="Times New Roman" pitchFamily="18" charset="0"/>
                <a:cs typeface="Open Sans" pitchFamily="34" charset="0"/>
              </a:rPr>
              <a:t>c)</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 Wireless Application Protocol (WAP).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98289"/>
                </a:solidFill>
                <a:effectLst/>
                <a:latin typeface="+mj-lt"/>
                <a:ea typeface="Times New Roman" pitchFamily="18" charset="0"/>
                <a:cs typeface="Open Sans" pitchFamily="34" charset="0"/>
              </a:rPr>
              <a:t>d)</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 Wireless Intrusion Prevention System (WIPS).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798289"/>
                </a:solidFill>
                <a:effectLst/>
                <a:latin typeface="+mj-lt"/>
                <a:ea typeface="Times New Roman" pitchFamily="18" charset="0"/>
                <a:cs typeface="Open Sans" pitchFamily="34" charset="0"/>
              </a:rPr>
              <a:t>e)</a:t>
            </a:r>
            <a:r>
              <a:rPr kumimoji="0" lang="en-US" sz="2400" b="0" i="0" u="none" strike="noStrike" cap="none" normalizeH="0" baseline="0" dirty="0" smtClean="0">
                <a:ln>
                  <a:noFill/>
                </a:ln>
                <a:solidFill>
                  <a:srgbClr val="798289"/>
                </a:solidFill>
                <a:effectLst/>
                <a:latin typeface="+mj-lt"/>
                <a:ea typeface="Times New Roman" pitchFamily="18" charset="0"/>
                <a:cs typeface="Open Sans" pitchFamily="34" charset="0"/>
              </a:rPr>
              <a:t> WLAN Authentication and Privacy Infrastructure (WAPI).</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827584" y="2724681"/>
            <a:ext cx="7272808"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A </a:t>
            </a:r>
            <a:r>
              <a:rPr kumimoji="0" lang="pt-BR" sz="2400" b="0" i="1" u="none" strike="noStrike" cap="none" normalizeH="0" baseline="0" dirty="0" err="1" smtClean="0">
                <a:ln>
                  <a:noFill/>
                </a:ln>
                <a:solidFill>
                  <a:srgbClr val="798289"/>
                </a:solidFill>
                <a:effectLst/>
                <a:latin typeface="+mj-lt"/>
                <a:ea typeface="Times New Roman" pitchFamily="18" charset="0"/>
                <a:cs typeface="Open Sans" pitchFamily="34" charset="0"/>
              </a:rPr>
              <a:t>Wi-Fi</a:t>
            </a:r>
            <a:r>
              <a:rPr kumimoji="0" lang="pt-BR" sz="2400" b="0" i="1" u="none" strike="noStrike" cap="none" normalizeH="0" baseline="0" dirty="0" smtClean="0">
                <a:ln>
                  <a:noFill/>
                </a:ln>
                <a:solidFill>
                  <a:srgbClr val="798289"/>
                </a:solidFill>
                <a:effectLst/>
                <a:latin typeface="+mj-lt"/>
                <a:ea typeface="Times New Roman" pitchFamily="18" charset="0"/>
                <a:cs typeface="Open Sans" pitchFamily="34" charset="0"/>
              </a:rPr>
              <a:t> </a:t>
            </a:r>
            <a:r>
              <a:rPr kumimoji="0" lang="pt-BR" sz="2400" b="0" i="1" u="none" strike="noStrike" cap="none" normalizeH="0" baseline="0" dirty="0" err="1" smtClean="0">
                <a:ln>
                  <a:noFill/>
                </a:ln>
                <a:solidFill>
                  <a:srgbClr val="798289"/>
                </a:solidFill>
                <a:effectLst/>
                <a:latin typeface="+mj-lt"/>
                <a:ea typeface="Times New Roman" pitchFamily="18" charset="0"/>
                <a:cs typeface="Open Sans" pitchFamily="34" charset="0"/>
              </a:rPr>
              <a:t>Alliance</a:t>
            </a:r>
            <a:r>
              <a:rPr kumimoji="0" lang="pt-BR" sz="2400" b="0" i="1" u="none" strike="noStrike" cap="none" normalizeH="0" baseline="0" dirty="0" smtClean="0">
                <a:ln>
                  <a:noFill/>
                </a:ln>
                <a:solidFill>
                  <a:srgbClr val="798289"/>
                </a:solidFill>
                <a:effectLst/>
                <a:latin typeface="+mj-lt"/>
                <a:ea typeface="Times New Roman" pitchFamily="18" charset="0"/>
                <a:cs typeface="Open Sans" pitchFamily="34" charset="0"/>
              </a:rPr>
              <a:t> </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(WFA), em substituição ao protocolo WEP</a:t>
            </a:r>
            <a:r>
              <a:rPr kumimoji="0" lang="pt-BR" sz="2400" b="0" i="0" u="none" strike="noStrike" cap="none" normalizeH="0" dirty="0" smtClean="0">
                <a:ln>
                  <a:noFill/>
                </a:ln>
                <a:solidFill>
                  <a:srgbClr val="798289"/>
                </a:solidFill>
                <a:effectLst/>
                <a:latin typeface="+mj-lt"/>
                <a:ea typeface="Times New Roman" pitchFamily="18" charset="0"/>
                <a:cs typeface="Open Sans" pitchFamily="34" charset="0"/>
              </a:rPr>
              <a:t> </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lançou o: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a)</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TXOP.    </a:t>
            </a: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b)</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DES.     </a:t>
            </a: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c)</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AES.     </a:t>
            </a: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d)</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TKIP.     </a:t>
            </a:r>
            <a:r>
              <a:rPr kumimoji="0" lang="pt-BR" sz="2400" i="0" strike="noStrike" cap="none" normalizeH="0" baseline="0" dirty="0" smtClean="0">
                <a:ln>
                  <a:noFill/>
                </a:ln>
                <a:solidFill>
                  <a:srgbClr val="798289"/>
                </a:solidFill>
                <a:effectLst/>
                <a:latin typeface="+mj-lt"/>
                <a:ea typeface="Times New Roman" pitchFamily="18" charset="0"/>
                <a:cs typeface="Open Sans" pitchFamily="34" charset="0"/>
              </a:rPr>
              <a:t>e) WPA.</a:t>
            </a:r>
            <a:endParaRPr kumimoji="0" lang="pt-BR" sz="2400" i="0"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827584" y="2724681"/>
            <a:ext cx="7272808"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A </a:t>
            </a:r>
            <a:r>
              <a:rPr kumimoji="0" lang="pt-BR" sz="2400" b="0" i="1" u="none" strike="noStrike" cap="none" normalizeH="0" baseline="0" dirty="0" err="1" smtClean="0">
                <a:ln>
                  <a:noFill/>
                </a:ln>
                <a:solidFill>
                  <a:srgbClr val="798289"/>
                </a:solidFill>
                <a:effectLst/>
                <a:latin typeface="+mj-lt"/>
                <a:ea typeface="Times New Roman" pitchFamily="18" charset="0"/>
                <a:cs typeface="Open Sans" pitchFamily="34" charset="0"/>
              </a:rPr>
              <a:t>Wi-Fi</a:t>
            </a:r>
            <a:r>
              <a:rPr kumimoji="0" lang="pt-BR" sz="2400" b="0" i="1" u="none" strike="noStrike" cap="none" normalizeH="0" baseline="0" dirty="0" smtClean="0">
                <a:ln>
                  <a:noFill/>
                </a:ln>
                <a:solidFill>
                  <a:srgbClr val="798289"/>
                </a:solidFill>
                <a:effectLst/>
                <a:latin typeface="+mj-lt"/>
                <a:ea typeface="Times New Roman" pitchFamily="18" charset="0"/>
                <a:cs typeface="Open Sans" pitchFamily="34" charset="0"/>
              </a:rPr>
              <a:t> </a:t>
            </a:r>
            <a:r>
              <a:rPr kumimoji="0" lang="pt-BR" sz="2400" b="0" i="1" u="none" strike="noStrike" cap="none" normalizeH="0" baseline="0" dirty="0" err="1" smtClean="0">
                <a:ln>
                  <a:noFill/>
                </a:ln>
                <a:solidFill>
                  <a:srgbClr val="798289"/>
                </a:solidFill>
                <a:effectLst/>
                <a:latin typeface="+mj-lt"/>
                <a:ea typeface="Times New Roman" pitchFamily="18" charset="0"/>
                <a:cs typeface="Open Sans" pitchFamily="34" charset="0"/>
              </a:rPr>
              <a:t>Alliance</a:t>
            </a:r>
            <a:r>
              <a:rPr kumimoji="0" lang="pt-BR" sz="2400" b="0" i="1" u="none" strike="noStrike" cap="none" normalizeH="0" baseline="0" dirty="0" smtClean="0">
                <a:ln>
                  <a:noFill/>
                </a:ln>
                <a:solidFill>
                  <a:srgbClr val="798289"/>
                </a:solidFill>
                <a:effectLst/>
                <a:latin typeface="+mj-lt"/>
                <a:ea typeface="Times New Roman" pitchFamily="18" charset="0"/>
                <a:cs typeface="Open Sans" pitchFamily="34" charset="0"/>
              </a:rPr>
              <a:t> </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(WFA), em substituição ao protocolo WEP</a:t>
            </a:r>
            <a:r>
              <a:rPr kumimoji="0" lang="pt-BR" sz="2400" b="0" i="0" u="none" strike="noStrike" cap="none" normalizeH="0" dirty="0" smtClean="0">
                <a:ln>
                  <a:noFill/>
                </a:ln>
                <a:solidFill>
                  <a:srgbClr val="798289"/>
                </a:solidFill>
                <a:effectLst/>
                <a:latin typeface="+mj-lt"/>
                <a:ea typeface="Times New Roman" pitchFamily="18" charset="0"/>
                <a:cs typeface="Open Sans" pitchFamily="34" charset="0"/>
              </a:rPr>
              <a:t> </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lançou o: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a)</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TXOP.    </a:t>
            </a: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b)</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DES.     </a:t>
            </a: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c)</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AES.     </a:t>
            </a:r>
            <a:r>
              <a:rPr kumimoji="0" lang="pt-BR" sz="2400" b="1" i="0" u="none" strike="noStrike" cap="none" normalizeH="0" baseline="0" dirty="0" smtClean="0">
                <a:ln>
                  <a:noFill/>
                </a:ln>
                <a:solidFill>
                  <a:srgbClr val="798289"/>
                </a:solidFill>
                <a:effectLst/>
                <a:latin typeface="+mj-lt"/>
                <a:ea typeface="Times New Roman" pitchFamily="18" charset="0"/>
                <a:cs typeface="Open Sans" pitchFamily="34" charset="0"/>
              </a:rPr>
              <a:t>d)</a:t>
            </a:r>
            <a:r>
              <a:rPr kumimoji="0" lang="pt-BR" sz="2400" b="0" i="0" u="none" strike="noStrike" cap="none" normalizeH="0" baseline="0" dirty="0" smtClean="0">
                <a:ln>
                  <a:noFill/>
                </a:ln>
                <a:solidFill>
                  <a:srgbClr val="798289"/>
                </a:solidFill>
                <a:effectLst/>
                <a:latin typeface="+mj-lt"/>
                <a:ea typeface="Times New Roman" pitchFamily="18" charset="0"/>
                <a:cs typeface="Open Sans" pitchFamily="34" charset="0"/>
              </a:rPr>
              <a:t> TKIP.     </a:t>
            </a:r>
            <a:r>
              <a:rPr kumimoji="0" lang="pt-BR" sz="2400" i="0" strike="noStrike" cap="none" normalizeH="0" baseline="0" dirty="0" smtClean="0">
                <a:ln>
                  <a:noFill/>
                </a:ln>
                <a:solidFill>
                  <a:srgbClr val="FF0000"/>
                </a:solidFill>
                <a:effectLst/>
                <a:latin typeface="+mj-lt"/>
                <a:ea typeface="Times New Roman" pitchFamily="18" charset="0"/>
                <a:cs typeface="Open Sans" pitchFamily="34" charset="0"/>
              </a:rPr>
              <a:t>e) WPA.</a:t>
            </a:r>
            <a:endParaRPr kumimoji="0" lang="pt-BR" sz="2400" i="0" strike="noStrike" cap="none" normalizeH="0" baseline="0" dirty="0" smtClean="0">
              <a:ln>
                <a:noFill/>
              </a:ln>
              <a:solidFill>
                <a:srgbClr val="FF0000"/>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611560" y="1522038"/>
            <a:ext cx="7200800" cy="30469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O padrão IEEE 802.11 especifica o CSMA/CA para controlar a transmissão no canal de dados em uma faixa de 2,4 GHz, de uso p</a:t>
            </a:r>
            <a:r>
              <a:rPr kumimoji="0" lang="pt-BR" sz="2400" i="0" u="none" strike="noStrike" cap="none" normalizeH="0" baseline="0" dirty="0" smtClean="0">
                <a:ln>
                  <a:noFill/>
                </a:ln>
                <a:effectLst/>
                <a:latin typeface="Calibri"/>
                <a:ea typeface="Times New Roman" pitchFamily="18" charset="0"/>
                <a:cs typeface="Open Sans" pitchFamily="34" charset="0"/>
              </a:rPr>
              <a:t>ú</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blico. Nessa faixa de frequência, pode-se usar os m</a:t>
            </a:r>
            <a:r>
              <a:rPr kumimoji="0" lang="pt-BR" sz="2400" i="0" u="none" strike="noStrike" cap="none" normalizeH="0" baseline="0" dirty="0" smtClean="0">
                <a:ln>
                  <a:noFill/>
                </a:ln>
                <a:effectLst/>
                <a:latin typeface="Calibri"/>
                <a:ea typeface="Times New Roman" pitchFamily="18" charset="0"/>
                <a:cs typeface="Open Sans" pitchFamily="34" charset="0"/>
              </a:rPr>
              <a:t>é</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todos FHSS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frequency</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hopping</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spread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spectrum</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e DSSS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direct</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sequence</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spread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spectrum</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 com mudan</a:t>
            </a:r>
            <a:r>
              <a:rPr kumimoji="0" lang="pt-BR" sz="2400" i="0" u="none" strike="noStrike" cap="none" normalizeH="0" baseline="0" dirty="0" smtClean="0">
                <a:ln>
                  <a:noFill/>
                </a:ln>
                <a:effectLst/>
                <a:latin typeface="Calibri"/>
                <a:ea typeface="Times New Roman" pitchFamily="18" charset="0"/>
                <a:cs typeface="Open Sans" pitchFamily="34" charset="0"/>
              </a:rPr>
              <a:t>ç</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a de canal aleat</a:t>
            </a:r>
            <a:r>
              <a:rPr kumimoji="0" lang="pt-BR" sz="2400" i="0" u="none" strike="noStrike" cap="none" normalizeH="0" baseline="0" dirty="0" smtClean="0">
                <a:ln>
                  <a:noFill/>
                </a:ln>
                <a:effectLst/>
                <a:latin typeface="Calibri"/>
                <a:ea typeface="Times New Roman" pitchFamily="18" charset="0"/>
                <a:cs typeface="Open Sans" pitchFamily="34" charset="0"/>
              </a:rPr>
              <a:t>ó</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ria e sequencial, respectivamente.</a:t>
            </a:r>
            <a:endParaRPr kumimoji="0" lang="pt-BR" sz="240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strike="noStrike" cap="none" normalizeH="0" baseline="0" dirty="0" smtClean="0">
                <a:ln>
                  <a:noFill/>
                </a:ln>
                <a:effectLst/>
                <a:latin typeface="Open Sans" pitchFamily="34" charset="0"/>
                <a:ea typeface="Times New Roman" pitchFamily="18" charset="0"/>
                <a:cs typeface="Open Sans" pitchFamily="34" charset="0"/>
              </a:rPr>
              <a:t>                Certo</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                 Errado</a:t>
            </a:r>
            <a:endParaRPr kumimoji="0" lang="pt-BR" sz="240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611560" y="1522038"/>
            <a:ext cx="7200800" cy="3046988"/>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O padrão IEEE 802.11 especifica o CSMA/CA para controlar a transmissão no canal de dados em uma faixa de 2,4 GHz, de uso p</a:t>
            </a:r>
            <a:r>
              <a:rPr kumimoji="0" lang="pt-BR" sz="2400" i="0" u="none" strike="noStrike" cap="none" normalizeH="0" baseline="0" dirty="0" smtClean="0">
                <a:ln>
                  <a:noFill/>
                </a:ln>
                <a:effectLst/>
                <a:latin typeface="Calibri"/>
                <a:ea typeface="Times New Roman" pitchFamily="18" charset="0"/>
                <a:cs typeface="Open Sans" pitchFamily="34" charset="0"/>
              </a:rPr>
              <a:t>ú</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blico. Nessa faixa de frequência, pode-se usar os m</a:t>
            </a:r>
            <a:r>
              <a:rPr kumimoji="0" lang="pt-BR" sz="2400" i="0" u="none" strike="noStrike" cap="none" normalizeH="0" baseline="0" dirty="0" smtClean="0">
                <a:ln>
                  <a:noFill/>
                </a:ln>
                <a:effectLst/>
                <a:latin typeface="Calibri"/>
                <a:ea typeface="Times New Roman" pitchFamily="18" charset="0"/>
                <a:cs typeface="Open Sans" pitchFamily="34" charset="0"/>
              </a:rPr>
              <a:t>é</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todos FHSS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frequency</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hopping</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spread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spectrum</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e DSSS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direct</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sequence</a:t>
            </a:r>
            <a:r>
              <a:rPr kumimoji="0" lang="pt-BR" sz="2400" i="1" u="none" strike="noStrike" cap="none" normalizeH="0" baseline="0" dirty="0" smtClean="0">
                <a:ln>
                  <a:noFill/>
                </a:ln>
                <a:effectLst/>
                <a:latin typeface="Open Sans" pitchFamily="34" charset="0"/>
                <a:ea typeface="Times New Roman" pitchFamily="18" charset="0"/>
                <a:cs typeface="Open Sans" pitchFamily="34" charset="0"/>
              </a:rPr>
              <a:t> spread </a:t>
            </a:r>
            <a:r>
              <a:rPr kumimoji="0" lang="pt-BR" sz="2400" i="1" u="none" strike="noStrike" cap="none" normalizeH="0" baseline="0" dirty="0" err="1" smtClean="0">
                <a:ln>
                  <a:noFill/>
                </a:ln>
                <a:effectLst/>
                <a:latin typeface="Open Sans" pitchFamily="34" charset="0"/>
                <a:ea typeface="Times New Roman" pitchFamily="18" charset="0"/>
                <a:cs typeface="Open Sans" pitchFamily="34" charset="0"/>
              </a:rPr>
              <a:t>spectrum</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 com mudan</a:t>
            </a:r>
            <a:r>
              <a:rPr kumimoji="0" lang="pt-BR" sz="2400" i="0" u="none" strike="noStrike" cap="none" normalizeH="0" baseline="0" dirty="0" smtClean="0">
                <a:ln>
                  <a:noFill/>
                </a:ln>
                <a:effectLst/>
                <a:latin typeface="Calibri"/>
                <a:ea typeface="Times New Roman" pitchFamily="18" charset="0"/>
                <a:cs typeface="Open Sans" pitchFamily="34" charset="0"/>
              </a:rPr>
              <a:t>ç</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a de canal aleat</a:t>
            </a:r>
            <a:r>
              <a:rPr kumimoji="0" lang="pt-BR" sz="2400" i="0" u="none" strike="noStrike" cap="none" normalizeH="0" baseline="0" dirty="0" smtClean="0">
                <a:ln>
                  <a:noFill/>
                </a:ln>
                <a:effectLst/>
                <a:latin typeface="Calibri"/>
                <a:ea typeface="Times New Roman" pitchFamily="18" charset="0"/>
                <a:cs typeface="Open Sans" pitchFamily="34" charset="0"/>
              </a:rPr>
              <a:t>ó</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ria e sequencial, respectivamente.</a:t>
            </a:r>
            <a:endParaRPr kumimoji="0" lang="pt-BR" sz="2400" i="0" u="none" strike="noStrike" cap="none" normalizeH="0" baseline="0" dirty="0" smtClean="0">
              <a:ln>
                <a:noFill/>
              </a:ln>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strike="noStrike" cap="none" normalizeH="0" baseline="0" dirty="0" smtClean="0">
                <a:ln>
                  <a:noFill/>
                </a:ln>
                <a:solidFill>
                  <a:srgbClr val="FF0000"/>
                </a:solidFill>
                <a:effectLst/>
                <a:latin typeface="Open Sans" pitchFamily="34" charset="0"/>
                <a:ea typeface="Times New Roman" pitchFamily="18" charset="0"/>
                <a:cs typeface="Open Sans" pitchFamily="34" charset="0"/>
              </a:rPr>
              <a:t>                Certo</a:t>
            </a:r>
            <a:r>
              <a:rPr kumimoji="0" lang="pt-BR" sz="2400" i="0" u="none" strike="noStrike" cap="none" normalizeH="0" baseline="0" dirty="0" smtClean="0">
                <a:ln>
                  <a:noFill/>
                </a:ln>
                <a:solidFill>
                  <a:srgbClr val="FF0000"/>
                </a:solidFill>
                <a:effectLst/>
                <a:latin typeface="Open Sans" pitchFamily="34" charset="0"/>
                <a:ea typeface="Times New Roman" pitchFamily="18" charset="0"/>
                <a:cs typeface="Open Sans" pitchFamily="34" charset="0"/>
              </a:rPr>
              <a:t>                 </a:t>
            </a:r>
            <a:r>
              <a:rPr kumimoji="0" lang="pt-BR" sz="2400" i="0" u="none" strike="noStrike" cap="none" normalizeH="0" baseline="0" dirty="0" smtClean="0">
                <a:ln>
                  <a:noFill/>
                </a:ln>
                <a:effectLst/>
                <a:latin typeface="Open Sans" pitchFamily="34" charset="0"/>
                <a:ea typeface="Times New Roman" pitchFamily="18" charset="0"/>
                <a:cs typeface="Open Sans" pitchFamily="34" charset="0"/>
              </a:rPr>
              <a:t>Errado</a:t>
            </a:r>
            <a:endParaRPr kumimoji="0" lang="pt-BR" sz="2400" i="0" u="none" strike="noStrike" cap="none" normalizeH="0" baseline="0" dirty="0" smtClean="0">
              <a:ln>
                <a:noFill/>
              </a:ln>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47664" y="2918847"/>
            <a:ext cx="6120680" cy="46166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400" strike="noStrike" cap="none" normalizeH="0" baseline="0" dirty="0" smtClean="0">
              <a:ln>
                <a:noFill/>
              </a:ln>
              <a:effectLst/>
              <a:latin typeface="+mj-lt"/>
              <a:cs typeface="Arial" pitchFamily="34" charset="0"/>
            </a:endParaRPr>
          </a:p>
        </p:txBody>
      </p:sp>
      <p:sp>
        <p:nvSpPr>
          <p:cNvPr id="40962" name="Rectangle 2"/>
          <p:cNvSpPr>
            <a:spLocks noChangeArrowheads="1"/>
          </p:cNvSpPr>
          <p:nvPr/>
        </p:nvSpPr>
        <p:spPr bwMode="auto">
          <a:xfrm>
            <a:off x="899592" y="1428766"/>
            <a:ext cx="7056784"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strike="noStrike" cap="none" normalizeH="0" baseline="0" dirty="0" smtClean="0">
                <a:ln>
                  <a:noFill/>
                </a:ln>
                <a:effectLst/>
                <a:latin typeface="+mj-lt"/>
                <a:ea typeface="Times New Roman" pitchFamily="18" charset="0"/>
                <a:cs typeface="Open Sans" pitchFamily="34" charset="0"/>
              </a:rPr>
              <a:t>O padrão IEEE 802.11 define a transmissão Ethernet sem fio. Nesse contexto, o SSID tem a função de</a:t>
            </a:r>
            <a:endParaRPr kumimoji="0" lang="pt-BR" sz="2400"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strike="noStrike" cap="none" normalizeH="0" baseline="0" dirty="0" smtClean="0">
                <a:ln>
                  <a:noFill/>
                </a:ln>
                <a:effectLst/>
                <a:latin typeface="+mj-lt"/>
                <a:ea typeface="Times New Roman" pitchFamily="18" charset="0"/>
                <a:cs typeface="Open Sans" pitchFamily="34" charset="0"/>
              </a:rPr>
              <a:t>a) definir o identificador de criptografia da rede.   b) configurar o tipo de segurança utilizado.     c) identificar a rede por meio de um nome.     d) estabelecer a chave de segurança de acesso à rede.         e) selecionar o Shell seguro utilizado na transmissão.</a:t>
            </a:r>
            <a:endParaRPr kumimoji="0" lang="pt-BR" sz="2400"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683568" y="2181655"/>
            <a:ext cx="8064896"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Uma impressora compatível com o padrão 802.11g: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Possui uma placa de rede de 11Gbps.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Imprime 11 páginas por segundo.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FF0000"/>
                </a:solidFill>
                <a:effectLst/>
                <a:latin typeface="+mj-lt"/>
                <a:ea typeface="Times New Roman" pitchFamily="18" charset="0"/>
                <a:cs typeface="Open Sans" pitchFamily="34" charset="0"/>
              </a:rPr>
              <a:t>Pode fazer parte de uma rede sem fio.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É própria para gráficos vetoriais. </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Tem resolução mínima de 9000 DPI.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1547664" y="2918847"/>
            <a:ext cx="6120680" cy="46166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pt-BR" sz="2400" strike="noStrike" cap="none" normalizeH="0" baseline="0" dirty="0" smtClean="0">
              <a:ln>
                <a:noFill/>
              </a:ln>
              <a:effectLst/>
              <a:latin typeface="+mj-lt"/>
              <a:cs typeface="Arial" pitchFamily="34" charset="0"/>
            </a:endParaRPr>
          </a:p>
        </p:txBody>
      </p:sp>
      <p:sp>
        <p:nvSpPr>
          <p:cNvPr id="40962" name="Rectangle 2"/>
          <p:cNvSpPr>
            <a:spLocks noChangeArrowheads="1"/>
          </p:cNvSpPr>
          <p:nvPr/>
        </p:nvSpPr>
        <p:spPr bwMode="auto">
          <a:xfrm>
            <a:off x="899592" y="1428766"/>
            <a:ext cx="7056784"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strike="noStrike" cap="none" normalizeH="0" baseline="0" dirty="0" smtClean="0">
                <a:ln>
                  <a:noFill/>
                </a:ln>
                <a:effectLst/>
                <a:latin typeface="+mj-lt"/>
                <a:ea typeface="Times New Roman" pitchFamily="18" charset="0"/>
                <a:cs typeface="Open Sans" pitchFamily="34" charset="0"/>
              </a:rPr>
              <a:t>O padrão IEEE 802.11 define a transmissão Ethernet sem fio. Nesse contexto, o SSID tem a função de</a:t>
            </a:r>
            <a:endParaRPr kumimoji="0" lang="pt-BR" sz="2400"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strike="noStrike" cap="none" normalizeH="0" baseline="0" dirty="0" smtClean="0">
                <a:ln>
                  <a:noFill/>
                </a:ln>
                <a:effectLst/>
                <a:latin typeface="+mj-lt"/>
                <a:ea typeface="Times New Roman" pitchFamily="18" charset="0"/>
                <a:cs typeface="Open Sans" pitchFamily="34" charset="0"/>
              </a:rPr>
              <a:t>a) definir o identificador de criptografia da rede.   b) configurar o tipo de segurança utilizado.     </a:t>
            </a:r>
            <a:r>
              <a:rPr kumimoji="0" lang="pt-BR" sz="2400" strike="noStrike" cap="none" normalizeH="0" baseline="0" dirty="0" smtClean="0">
                <a:ln>
                  <a:noFill/>
                </a:ln>
                <a:solidFill>
                  <a:srgbClr val="FF0000"/>
                </a:solidFill>
                <a:effectLst/>
                <a:latin typeface="+mj-lt"/>
                <a:ea typeface="Times New Roman" pitchFamily="18" charset="0"/>
                <a:cs typeface="Open Sans" pitchFamily="34" charset="0"/>
              </a:rPr>
              <a:t>c) identificar a rede por meio de um nome.     </a:t>
            </a:r>
            <a:r>
              <a:rPr kumimoji="0" lang="pt-BR" sz="2400" strike="noStrike" cap="none" normalizeH="0" baseline="0" dirty="0" smtClean="0">
                <a:ln>
                  <a:noFill/>
                </a:ln>
                <a:effectLst/>
                <a:latin typeface="+mj-lt"/>
                <a:ea typeface="Times New Roman" pitchFamily="18" charset="0"/>
                <a:cs typeface="Open Sans" pitchFamily="34" charset="0"/>
              </a:rPr>
              <a:t>d) estabelecer a chave de segurança de acesso à rede.         e) selecionar o Shell seguro utilizado na transmissão.</a:t>
            </a:r>
            <a:endParaRPr kumimoji="0" lang="pt-BR" sz="2400"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23528" y="856020"/>
            <a:ext cx="8352928" cy="2021026"/>
          </a:xfrm>
          <a:prstGeom prst="rect">
            <a:avLst/>
          </a:prstGeom>
          <a:noFill/>
          <a:ln w="9525">
            <a:noFill/>
            <a:miter lim="800000"/>
            <a:headEnd/>
            <a:tailEnd/>
          </a:ln>
          <a:effectLst/>
        </p:spPr>
        <p:txBody>
          <a:bodyPr vert="horz" wrap="square" lIns="91440" tIns="45720" rIns="91440" bIns="12696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solidFill>
                  <a:srgbClr val="000000"/>
                </a:solidFill>
                <a:effectLst/>
                <a:latin typeface="+mj-lt"/>
                <a:ea typeface="Times New Roman" pitchFamily="18" charset="0"/>
                <a:cs typeface="Open Sans" pitchFamily="34" charset="0"/>
              </a:rPr>
              <a:t>Um dos procedimentos que podem ser adotados para aumentar a segurança de redes locais sem fio é permitir que somente os equipamentos com placas de redes cadastradas possam acessá-la. Para tal, na configuração do roteador dessa rede sem fio, deve-se </a:t>
            </a:r>
            <a:endParaRPr kumimoji="0" lang="pt-BR" sz="240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400" i="0" u="none" strike="noStrike" cap="none" normalizeH="0" baseline="0" dirty="0" smtClean="0">
              <a:ln>
                <a:noFill/>
              </a:ln>
              <a:solidFill>
                <a:schemeClr val="tx1"/>
              </a:solidFill>
              <a:effectLst/>
              <a:latin typeface="+mj-lt"/>
              <a:cs typeface="Arial" pitchFamily="34" charset="0"/>
            </a:endParaRPr>
          </a:p>
        </p:txBody>
      </p:sp>
      <p:sp>
        <p:nvSpPr>
          <p:cNvPr id="39939" name="Rectangle 3"/>
          <p:cNvSpPr>
            <a:spLocks noChangeArrowheads="1"/>
          </p:cNvSpPr>
          <p:nvPr/>
        </p:nvSpPr>
        <p:spPr bwMode="auto">
          <a:xfrm>
            <a:off x="395536" y="2818383"/>
            <a:ext cx="874846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000000"/>
                </a:solidFill>
                <a:effectLst/>
                <a:latin typeface="Calibri"/>
                <a:ea typeface="Times New Roman" pitchFamily="18" charset="0"/>
                <a:cs typeface="Open Sans" pitchFamily="34" charset="0"/>
              </a:rPr>
              <a:t> </a:t>
            </a: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a) usar IP fixos em vez de habilitar o DHCP.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b) usar o protocolo de segurança WPA em vez do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c) usar uma lista de controle de acesso baseada nos endereços MAC</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d) desabilitar o broadcast do SSID.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e) mudar a chave criptográfica padrão.</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39945"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946"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947"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948"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39949"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323528" y="856020"/>
            <a:ext cx="8352928" cy="2021026"/>
          </a:xfrm>
          <a:prstGeom prst="rect">
            <a:avLst/>
          </a:prstGeom>
          <a:noFill/>
          <a:ln w="9525">
            <a:noFill/>
            <a:miter lim="800000"/>
            <a:headEnd/>
            <a:tailEnd/>
          </a:ln>
          <a:effectLst/>
        </p:spPr>
        <p:txBody>
          <a:bodyPr vert="horz" wrap="square" lIns="91440" tIns="45720" rIns="91440" bIns="12696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solidFill>
                  <a:srgbClr val="000000"/>
                </a:solidFill>
                <a:effectLst/>
                <a:latin typeface="+mj-lt"/>
                <a:ea typeface="Times New Roman" pitchFamily="18" charset="0"/>
                <a:cs typeface="Open Sans" pitchFamily="34" charset="0"/>
              </a:rPr>
              <a:t>Um dos procedimentos que podem ser adotados para aumentar a segurança de redes locais sem fio é permitir que somente os equipamentos com placas de redes cadastradas possam acessá-la. Para tal, na configuração do roteador dessa rede sem fio, deve-se </a:t>
            </a:r>
            <a:endParaRPr kumimoji="0" lang="pt-BR" sz="240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sz="2400" i="0" u="none" strike="noStrike" cap="none" normalizeH="0" baseline="0" dirty="0" smtClean="0">
              <a:ln>
                <a:noFill/>
              </a:ln>
              <a:solidFill>
                <a:schemeClr val="tx1"/>
              </a:solidFill>
              <a:effectLst/>
              <a:latin typeface="+mj-lt"/>
              <a:cs typeface="Arial" pitchFamily="34" charset="0"/>
            </a:endParaRPr>
          </a:p>
        </p:txBody>
      </p:sp>
      <p:sp>
        <p:nvSpPr>
          <p:cNvPr id="39939" name="Rectangle 3"/>
          <p:cNvSpPr>
            <a:spLocks noChangeArrowheads="1"/>
          </p:cNvSpPr>
          <p:nvPr/>
        </p:nvSpPr>
        <p:spPr bwMode="auto">
          <a:xfrm>
            <a:off x="395536" y="2818383"/>
            <a:ext cx="8748464"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1000" b="0" i="0" u="none" strike="noStrike" cap="none" normalizeH="0" baseline="0" dirty="0" smtClean="0">
                <a:ln>
                  <a:noFill/>
                </a:ln>
                <a:solidFill>
                  <a:srgbClr val="000000"/>
                </a:solidFill>
                <a:effectLst/>
                <a:latin typeface="Calibri"/>
                <a:ea typeface="Times New Roman" pitchFamily="18" charset="0"/>
                <a:cs typeface="Open Sans" pitchFamily="34" charset="0"/>
              </a:rPr>
              <a:t> </a:t>
            </a: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a) usar IP fixos em vez de habilitar o DHCP.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b) usar o protocolo de segurança WPA em vez do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FF0000"/>
                </a:solidFill>
                <a:effectLst/>
                <a:latin typeface="+mj-lt"/>
                <a:ea typeface="Times New Roman" pitchFamily="18" charset="0"/>
                <a:cs typeface="Open Sans" pitchFamily="34" charset="0"/>
              </a:rPr>
              <a:t> c) usar uma lista de controle de acesso baseada nos endereços MAC</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d) desabilitar o broadcast do SSID.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000000"/>
                </a:solidFill>
                <a:effectLst/>
                <a:latin typeface="+mj-lt"/>
                <a:ea typeface="Times New Roman" pitchFamily="18" charset="0"/>
                <a:cs typeface="Open Sans" pitchFamily="34" charset="0"/>
              </a:rPr>
              <a:t> e) mudar a chave criptográfica padrão.</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57351"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57352"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57353"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57354"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57355"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03648" y="1720840"/>
            <a:ext cx="6696744" cy="4154984"/>
          </a:xfrm>
          <a:prstGeom prst="rect">
            <a:avLst/>
          </a:prstGeom>
        </p:spPr>
        <p:txBody>
          <a:bodyPr wrap="square">
            <a:spAutoFit/>
          </a:bodyPr>
          <a:lstStyle/>
          <a:p>
            <a:pPr algn="just"/>
            <a:r>
              <a:rPr lang="pt-BR" sz="2400" dirty="0" smtClean="0">
                <a:latin typeface="+mj-lt"/>
              </a:rPr>
              <a:t>Deseja-se implementar uma rede sem fio a partir de uma rede </a:t>
            </a:r>
            <a:r>
              <a:rPr lang="pt-BR" sz="2400" dirty="0" err="1" smtClean="0">
                <a:latin typeface="+mj-lt"/>
              </a:rPr>
              <a:t>cabeada</a:t>
            </a:r>
            <a:r>
              <a:rPr lang="pt-BR" sz="2400" dirty="0" smtClean="0">
                <a:latin typeface="+mj-lt"/>
              </a:rPr>
              <a:t> convencional. O equipamento normalmente utilizado para essa finalidade, e que tem apenas a função de receber, armazenar e transmitir os dados entre uma rede </a:t>
            </a:r>
            <a:r>
              <a:rPr lang="pt-BR" sz="2400" dirty="0" err="1" smtClean="0">
                <a:latin typeface="+mj-lt"/>
              </a:rPr>
              <a:t>cabeada</a:t>
            </a:r>
            <a:r>
              <a:rPr lang="pt-BR" sz="2400" dirty="0" smtClean="0">
                <a:latin typeface="+mj-lt"/>
              </a:rPr>
              <a:t> e uma rede sem fio, é denominado: </a:t>
            </a:r>
          </a:p>
          <a:p>
            <a:pPr algn="just"/>
            <a:r>
              <a:rPr lang="pt-BR" sz="2400" dirty="0" smtClean="0">
                <a:latin typeface="+mj-lt"/>
              </a:rPr>
              <a:t>A. </a:t>
            </a:r>
            <a:r>
              <a:rPr lang="pt-BR" sz="2400" dirty="0" err="1" smtClean="0">
                <a:latin typeface="+mj-lt"/>
              </a:rPr>
              <a:t>Chaveador</a:t>
            </a:r>
            <a:r>
              <a:rPr lang="pt-BR" sz="2400" dirty="0" smtClean="0">
                <a:latin typeface="+mj-lt"/>
              </a:rPr>
              <a:t> (Switch). </a:t>
            </a:r>
          </a:p>
          <a:p>
            <a:pPr algn="just"/>
            <a:r>
              <a:rPr lang="pt-BR" sz="2400" dirty="0" smtClean="0">
                <a:latin typeface="+mj-lt"/>
              </a:rPr>
              <a:t>B. Concentrador (Hub). </a:t>
            </a:r>
          </a:p>
          <a:p>
            <a:pPr algn="just"/>
            <a:r>
              <a:rPr lang="pt-BR" sz="2400" dirty="0" smtClean="0">
                <a:latin typeface="+mj-lt"/>
              </a:rPr>
              <a:t>C. Conversor (Converter). </a:t>
            </a:r>
          </a:p>
          <a:p>
            <a:pPr algn="just"/>
            <a:r>
              <a:rPr lang="pt-BR" sz="2400" dirty="0" smtClean="0">
                <a:latin typeface="+mj-lt"/>
              </a:rPr>
              <a:t>D. Ponte (</a:t>
            </a:r>
            <a:r>
              <a:rPr lang="pt-BR" sz="2400" dirty="0" err="1" smtClean="0">
                <a:latin typeface="+mj-lt"/>
              </a:rPr>
              <a:t>Bridge</a:t>
            </a:r>
            <a:r>
              <a:rPr lang="pt-BR" sz="2400" dirty="0" smtClean="0">
                <a:latin typeface="+mj-lt"/>
              </a:rPr>
              <a:t>). </a:t>
            </a:r>
          </a:p>
          <a:p>
            <a:pPr algn="just"/>
            <a:r>
              <a:rPr lang="pt-BR" sz="2400" dirty="0" smtClean="0">
                <a:latin typeface="+mj-lt"/>
              </a:rPr>
              <a:t>E. Ponto de Acesso (Access </a:t>
            </a:r>
            <a:r>
              <a:rPr lang="pt-BR" sz="2400" dirty="0" err="1" smtClean="0">
                <a:latin typeface="+mj-lt"/>
              </a:rPr>
              <a:t>Point</a:t>
            </a:r>
            <a:r>
              <a:rPr lang="pt-BR" sz="2400" dirty="0" smtClean="0">
                <a:latin typeface="+mj-lt"/>
              </a:rPr>
              <a:t>). </a:t>
            </a:r>
            <a:endParaRPr lang="pt-BR" sz="2400" dirty="0">
              <a:latin typeface="+mj-l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403648" y="1720840"/>
            <a:ext cx="6696744" cy="4154984"/>
          </a:xfrm>
          <a:prstGeom prst="rect">
            <a:avLst/>
          </a:prstGeom>
        </p:spPr>
        <p:txBody>
          <a:bodyPr wrap="square">
            <a:spAutoFit/>
          </a:bodyPr>
          <a:lstStyle/>
          <a:p>
            <a:pPr algn="just"/>
            <a:r>
              <a:rPr lang="pt-BR" sz="2400" dirty="0" smtClean="0">
                <a:latin typeface="+mj-lt"/>
              </a:rPr>
              <a:t>Deseja-se implementar uma rede sem fio a partir de uma rede </a:t>
            </a:r>
            <a:r>
              <a:rPr lang="pt-BR" sz="2400" dirty="0" err="1" smtClean="0">
                <a:latin typeface="+mj-lt"/>
              </a:rPr>
              <a:t>cabeada</a:t>
            </a:r>
            <a:r>
              <a:rPr lang="pt-BR" sz="2400" dirty="0" smtClean="0">
                <a:latin typeface="+mj-lt"/>
              </a:rPr>
              <a:t> convencional. O equipamento normalmente utilizado para essa finalidade, e que tem apenas a função de receber, armazenar e transmitir os dados entre uma rede </a:t>
            </a:r>
            <a:r>
              <a:rPr lang="pt-BR" sz="2400" dirty="0" err="1" smtClean="0">
                <a:latin typeface="+mj-lt"/>
              </a:rPr>
              <a:t>cabeada</a:t>
            </a:r>
            <a:r>
              <a:rPr lang="pt-BR" sz="2400" dirty="0" smtClean="0">
                <a:latin typeface="+mj-lt"/>
              </a:rPr>
              <a:t> e uma rede sem fio, é denominado: </a:t>
            </a:r>
          </a:p>
          <a:p>
            <a:pPr algn="just"/>
            <a:r>
              <a:rPr lang="pt-BR" sz="2400" dirty="0" smtClean="0">
                <a:latin typeface="+mj-lt"/>
              </a:rPr>
              <a:t>A. </a:t>
            </a:r>
            <a:r>
              <a:rPr lang="pt-BR" sz="2400" dirty="0" err="1" smtClean="0">
                <a:latin typeface="+mj-lt"/>
              </a:rPr>
              <a:t>Chaveador</a:t>
            </a:r>
            <a:r>
              <a:rPr lang="pt-BR" sz="2400" dirty="0" smtClean="0">
                <a:latin typeface="+mj-lt"/>
              </a:rPr>
              <a:t> (Switch). </a:t>
            </a:r>
          </a:p>
          <a:p>
            <a:pPr algn="just"/>
            <a:r>
              <a:rPr lang="pt-BR" sz="2400" dirty="0" smtClean="0">
                <a:latin typeface="+mj-lt"/>
              </a:rPr>
              <a:t>B. Concentrador (Hub). </a:t>
            </a:r>
          </a:p>
          <a:p>
            <a:pPr algn="just"/>
            <a:r>
              <a:rPr lang="pt-BR" sz="2400" dirty="0" smtClean="0">
                <a:latin typeface="+mj-lt"/>
              </a:rPr>
              <a:t>C. Conversor (Converter). </a:t>
            </a:r>
          </a:p>
          <a:p>
            <a:pPr algn="just"/>
            <a:r>
              <a:rPr lang="pt-BR" sz="2400" dirty="0" smtClean="0">
                <a:latin typeface="+mj-lt"/>
              </a:rPr>
              <a:t>D. Ponte (</a:t>
            </a:r>
            <a:r>
              <a:rPr lang="pt-BR" sz="2400" dirty="0" err="1" smtClean="0">
                <a:latin typeface="+mj-lt"/>
              </a:rPr>
              <a:t>Bridge</a:t>
            </a:r>
            <a:r>
              <a:rPr lang="pt-BR" sz="2400" dirty="0" smtClean="0">
                <a:latin typeface="+mj-lt"/>
              </a:rPr>
              <a:t>). </a:t>
            </a:r>
          </a:p>
          <a:p>
            <a:pPr algn="just"/>
            <a:r>
              <a:rPr lang="pt-BR" sz="2400" dirty="0" smtClean="0">
                <a:solidFill>
                  <a:srgbClr val="FF0000"/>
                </a:solidFill>
                <a:latin typeface="+mj-lt"/>
              </a:rPr>
              <a:t>E. Ponto de Acesso (Access </a:t>
            </a:r>
            <a:r>
              <a:rPr lang="pt-BR" sz="2400" dirty="0" err="1" smtClean="0">
                <a:solidFill>
                  <a:srgbClr val="FF0000"/>
                </a:solidFill>
                <a:latin typeface="+mj-lt"/>
              </a:rPr>
              <a:t>Point</a:t>
            </a:r>
            <a:r>
              <a:rPr lang="pt-BR" sz="2400" dirty="0" smtClean="0">
                <a:solidFill>
                  <a:srgbClr val="FF0000"/>
                </a:solidFill>
                <a:latin typeface="+mj-lt"/>
              </a:rPr>
              <a:t>).</a:t>
            </a:r>
            <a:r>
              <a:rPr lang="pt-BR" sz="2400" dirty="0" smtClean="0">
                <a:latin typeface="+mj-lt"/>
              </a:rPr>
              <a:t> </a:t>
            </a:r>
            <a:endParaRPr lang="pt-BR" sz="2400" dirty="0">
              <a:latin typeface="+mj-l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755576" y="1988840"/>
            <a:ext cx="712879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02- Redes sem fio utilizam protocolos de segurança para melhorar confiabilidade da comunicação entre os dispositivos. São exemplos desses protocolos: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IMAP e WPA.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B. POP3 e WPA2.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C. SNMP e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D. WEP e WPA.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 WPA2 e HTTP.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755576" y="1988840"/>
            <a:ext cx="7128792"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02- Redes sem fio utilizam protocolos de segurança para melhorar confiabilidade da comunicação entre os dispositivos. São exemplos desses protocolos: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IMAP e WPA.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B. POP3 e WPA2.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C. SNMP e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FF0000"/>
                </a:solidFill>
                <a:effectLst/>
                <a:latin typeface="+mj-lt"/>
                <a:ea typeface="Times New Roman" pitchFamily="18" charset="0"/>
                <a:cs typeface="Arial" pitchFamily="34" charset="0"/>
              </a:rPr>
              <a:t>D. WEP e WPA.     </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 WPA2 e HTTP.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683568" y="1087577"/>
            <a:ext cx="734481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As redes sem fio são classificadas de acordo com alguns padrões definidos pelo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Institute</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of</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Electrical</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and</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Electronics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Engineers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(IEEE). As diferenças entre um padrão e outro estão relacionadas a velocidade e técnicas de modulação, entre outras. Os padrões de rede sem fio, que opera com velocidade limite de transferência de 54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Mbps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são:</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802.11a e 802.11g.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B. 802.11a e 802.11b.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C. 802.11a e 802.11n.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D. 802.11b e 802.11g.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 802.11b e 802.11n.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683568" y="1087577"/>
            <a:ext cx="734481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As redes sem fio são classificadas de acordo com alguns padrões definidos pelo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Institute</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of</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Electrical</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and</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Electronics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Engineers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(IEEE). As diferenças entre um padrão e outro estão relacionadas a velocidade e técnicas de modulação, entre outras. Os padrões de rede sem fio, que opera com velocidade limite de transferência de 54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Mbps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são:</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FF0000"/>
                </a:solidFill>
                <a:effectLst/>
                <a:latin typeface="+mj-lt"/>
                <a:ea typeface="Times New Roman" pitchFamily="18" charset="0"/>
                <a:cs typeface="Arial" pitchFamily="34" charset="0"/>
              </a:rPr>
              <a:t>A. 802.11a e 802.11g.     </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B. 802.11a e 802.11b.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C. 802.11a e 802.11n.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D. 802.11b e 802.11g.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 802.11b e 802.11n.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1997839"/>
            <a:ext cx="8280920" cy="3046988"/>
          </a:xfrm>
          <a:prstGeom prst="rect">
            <a:avLst/>
          </a:prstGeom>
        </p:spPr>
        <p:txBody>
          <a:bodyPr wrap="square">
            <a:spAutoFit/>
          </a:bodyPr>
          <a:lstStyle/>
          <a:p>
            <a:pPr algn="just"/>
            <a:r>
              <a:rPr lang="pt-BR" sz="2400" dirty="0" smtClean="0">
                <a:latin typeface="+mj-lt"/>
              </a:rPr>
              <a:t>No que diz respeito à segurança de redes sem fio, assinale a alternativa que apresenta o algoritmo que utiliza o sistema de chave compartilhada para criptografar dados, usando uma chave de 40 ou 104 bits e não é mais considerado como algoritmo de criptografia seguro.</a:t>
            </a:r>
          </a:p>
          <a:p>
            <a:r>
              <a:rPr lang="pt-BR" sz="2400" dirty="0" smtClean="0">
                <a:latin typeface="+mj-lt"/>
              </a:rPr>
              <a:t> </a:t>
            </a:r>
          </a:p>
          <a:p>
            <a:pPr marL="457200" indent="-457200"/>
            <a:r>
              <a:rPr lang="pt-BR" sz="2400" dirty="0" smtClean="0">
                <a:latin typeface="+mj-lt"/>
              </a:rPr>
              <a:t>A. WPA              B. WEP         C. RC4            D. WPA-PSK       </a:t>
            </a:r>
          </a:p>
          <a:p>
            <a:pPr marL="457200" indent="-457200"/>
            <a:r>
              <a:rPr lang="pt-BR" sz="2400" dirty="0" smtClean="0">
                <a:latin typeface="+mj-lt"/>
              </a:rPr>
              <a:t>E. </a:t>
            </a:r>
            <a:r>
              <a:rPr lang="pt-BR" sz="2400" dirty="0" err="1" smtClean="0">
                <a:latin typeface="+mj-lt"/>
              </a:rPr>
              <a:t>WPA-Enterprise</a:t>
            </a:r>
            <a:r>
              <a:rPr lang="pt-BR" sz="2400" dirty="0" smtClean="0">
                <a:latin typeface="+mj-lt"/>
              </a:rPr>
              <a:t> </a:t>
            </a:r>
            <a:endParaRPr lang="pt-BR" sz="2400" dirty="0">
              <a:latin typeface="+mj-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11560" y="1309117"/>
            <a:ext cx="799288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Quando dois ou mais dispositivos se comunicam através de uma conexão Bluetooth, eles formam uma rede denominada ___________________ , na qual podem existir </a:t>
            </a: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até___________</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dispositivos. A alternativa que completa corretamente as lacunas é:</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isanet</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4.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piconet</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4.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intranet, 4.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piconet</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8.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intranet, 8.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95536" y="1997839"/>
            <a:ext cx="8280920" cy="3046988"/>
          </a:xfrm>
          <a:prstGeom prst="rect">
            <a:avLst/>
          </a:prstGeom>
        </p:spPr>
        <p:txBody>
          <a:bodyPr wrap="square">
            <a:spAutoFit/>
          </a:bodyPr>
          <a:lstStyle/>
          <a:p>
            <a:pPr algn="just"/>
            <a:r>
              <a:rPr lang="pt-BR" sz="2400" dirty="0" smtClean="0">
                <a:latin typeface="+mj-lt"/>
              </a:rPr>
              <a:t>No que diz respeito à segurança de redes sem fio, assinale a alternativa que apresenta o algoritmo que utiliza o sistema de chave compartilhada para criptografar dados, usando uma chave de 40 ou 104 bits e não é mais considerado como algoritmo de criptografia seguro.</a:t>
            </a:r>
          </a:p>
          <a:p>
            <a:r>
              <a:rPr lang="pt-BR" sz="2400" dirty="0" smtClean="0">
                <a:latin typeface="+mj-lt"/>
              </a:rPr>
              <a:t> </a:t>
            </a:r>
          </a:p>
          <a:p>
            <a:pPr marL="457200" indent="-457200"/>
            <a:r>
              <a:rPr lang="pt-BR" sz="2400" dirty="0" smtClean="0">
                <a:latin typeface="+mj-lt"/>
              </a:rPr>
              <a:t>A. WPA              </a:t>
            </a:r>
            <a:r>
              <a:rPr lang="pt-BR" sz="2400" dirty="0" smtClean="0">
                <a:solidFill>
                  <a:srgbClr val="FF0000"/>
                </a:solidFill>
                <a:latin typeface="+mj-lt"/>
              </a:rPr>
              <a:t>B. WEP         </a:t>
            </a:r>
            <a:r>
              <a:rPr lang="pt-BR" sz="2400" dirty="0" smtClean="0">
                <a:latin typeface="+mj-lt"/>
              </a:rPr>
              <a:t>C. RC4            D. WPA-PSK       </a:t>
            </a:r>
          </a:p>
          <a:p>
            <a:pPr marL="457200" indent="-457200"/>
            <a:r>
              <a:rPr lang="pt-BR" sz="2400" dirty="0" smtClean="0">
                <a:latin typeface="+mj-lt"/>
              </a:rPr>
              <a:t>E. </a:t>
            </a:r>
            <a:r>
              <a:rPr lang="pt-BR" sz="2400" dirty="0" err="1" smtClean="0">
                <a:latin typeface="+mj-lt"/>
              </a:rPr>
              <a:t>WPA-Enterprise</a:t>
            </a:r>
            <a:r>
              <a:rPr lang="pt-BR" sz="2400" dirty="0" smtClean="0">
                <a:latin typeface="+mj-lt"/>
              </a:rPr>
              <a:t> </a:t>
            </a:r>
            <a:endParaRPr lang="pt-BR" sz="2400" dirty="0">
              <a:latin typeface="+mj-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1403648" y="1599220"/>
            <a:ext cx="648072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conexão de câmeras digitais, teclados, mouses, </a:t>
            </a:r>
            <a:r>
              <a:rPr kumimoji="0" lang="pt-BR" sz="2400" b="0" i="1" u="none" strike="noStrike" cap="none" normalizeH="0" baseline="0" dirty="0" smtClean="0">
                <a:ln>
                  <a:noFill/>
                </a:ln>
                <a:solidFill>
                  <a:schemeClr val="tx1"/>
                </a:solidFill>
                <a:effectLst/>
                <a:latin typeface="+mj-lt"/>
                <a:ea typeface="Times New Roman" pitchFamily="18" charset="0"/>
                <a:cs typeface="Arial" pitchFamily="34" charset="0"/>
              </a:rPr>
              <a:t>scanners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 outros dispositivos a um computador pode ser feita por intermédio de uma rede pessoal sem fio de alcance limitado chamada: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A. </a:t>
            </a:r>
            <a:r>
              <a:rPr kumimoji="0" lang="en-US" sz="2400" b="0" i="1" u="none" strike="noStrike" cap="none" normalizeH="0" baseline="0" dirty="0" smtClean="0">
                <a:ln>
                  <a:noFill/>
                </a:ln>
                <a:solidFill>
                  <a:schemeClr val="tx1"/>
                </a:solidFill>
                <a:effectLst/>
                <a:latin typeface="+mj-lt"/>
                <a:ea typeface="Times New Roman" pitchFamily="18" charset="0"/>
                <a:cs typeface="Arial" pitchFamily="34" charset="0"/>
              </a:rPr>
              <a:t>Token Bus.</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B. WAN.</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C. </a:t>
            </a:r>
            <a:r>
              <a:rPr kumimoji="0" lang="en-US" sz="2400" b="0" i="1" u="none" strike="noStrike" cap="none" normalizeH="0" baseline="0" dirty="0" smtClean="0">
                <a:ln>
                  <a:noFill/>
                </a:ln>
                <a:solidFill>
                  <a:schemeClr val="tx1"/>
                </a:solidFill>
                <a:effectLst/>
                <a:latin typeface="+mj-lt"/>
                <a:ea typeface="Times New Roman" pitchFamily="18" charset="0"/>
                <a:cs typeface="Arial" pitchFamily="34" charset="0"/>
              </a:rPr>
              <a:t>Token Ring.</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D. </a:t>
            </a:r>
            <a:r>
              <a:rPr kumimoji="0" lang="en-US" sz="2400" b="0" i="1" u="none" strike="noStrike" cap="none" normalizeH="0" baseline="0" dirty="0" smtClean="0">
                <a:ln>
                  <a:noFill/>
                </a:ln>
                <a:solidFill>
                  <a:schemeClr val="tx1"/>
                </a:solidFill>
                <a:effectLst/>
                <a:latin typeface="+mj-lt"/>
                <a:ea typeface="Times New Roman" pitchFamily="18" charset="0"/>
                <a:cs typeface="Arial" pitchFamily="34" charset="0"/>
              </a:rPr>
              <a:t>Bluetooth.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E. MAN.</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ChangeArrowheads="1"/>
          </p:cNvSpPr>
          <p:nvPr/>
        </p:nvSpPr>
        <p:spPr bwMode="auto">
          <a:xfrm>
            <a:off x="1403648" y="1599220"/>
            <a:ext cx="648072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conexão de câmeras digitais, teclados, mouses, </a:t>
            </a:r>
            <a:r>
              <a:rPr kumimoji="0" lang="pt-BR" sz="2400" b="0" i="1" u="none" strike="noStrike" cap="none" normalizeH="0" baseline="0" dirty="0" smtClean="0">
                <a:ln>
                  <a:noFill/>
                </a:ln>
                <a:solidFill>
                  <a:schemeClr val="tx1"/>
                </a:solidFill>
                <a:effectLst/>
                <a:latin typeface="+mj-lt"/>
                <a:ea typeface="Times New Roman" pitchFamily="18" charset="0"/>
                <a:cs typeface="Arial" pitchFamily="34" charset="0"/>
              </a:rPr>
              <a:t>scanners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 outros dispositivos a um computador pode ser feita por intermédio de uma rede pessoal sem fio de alcance limitado chamada: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A. </a:t>
            </a:r>
            <a:r>
              <a:rPr kumimoji="0" lang="en-US" sz="2400" b="0" i="1" u="none" strike="noStrike" cap="none" normalizeH="0" baseline="0" dirty="0" smtClean="0">
                <a:ln>
                  <a:noFill/>
                </a:ln>
                <a:solidFill>
                  <a:schemeClr val="tx1"/>
                </a:solidFill>
                <a:effectLst/>
                <a:latin typeface="+mj-lt"/>
                <a:ea typeface="Times New Roman" pitchFamily="18" charset="0"/>
                <a:cs typeface="Arial" pitchFamily="34" charset="0"/>
              </a:rPr>
              <a:t>Token Bus.</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B. WAN.</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C. </a:t>
            </a:r>
            <a:r>
              <a:rPr kumimoji="0" lang="en-US" sz="2400" b="0" i="1" u="none" strike="noStrike" cap="none" normalizeH="0" baseline="0" dirty="0" smtClean="0">
                <a:ln>
                  <a:noFill/>
                </a:ln>
                <a:solidFill>
                  <a:schemeClr val="tx1"/>
                </a:solidFill>
                <a:effectLst/>
                <a:latin typeface="+mj-lt"/>
                <a:ea typeface="Times New Roman" pitchFamily="18" charset="0"/>
                <a:cs typeface="Arial" pitchFamily="34" charset="0"/>
              </a:rPr>
              <a:t>Token Ring.</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mj-lt"/>
                <a:ea typeface="Times New Roman" pitchFamily="18" charset="0"/>
                <a:cs typeface="Arial" pitchFamily="34" charset="0"/>
              </a:rPr>
              <a:t>D. </a:t>
            </a:r>
            <a:r>
              <a:rPr kumimoji="0" lang="en-US" sz="2400" b="0" i="1" u="none" strike="noStrike" cap="none" normalizeH="0" baseline="0" dirty="0" smtClean="0">
                <a:ln>
                  <a:noFill/>
                </a:ln>
                <a:solidFill>
                  <a:srgbClr val="FF0000"/>
                </a:solidFill>
                <a:effectLst/>
                <a:latin typeface="+mj-lt"/>
                <a:ea typeface="Times New Roman" pitchFamily="18" charset="0"/>
                <a:cs typeface="Arial" pitchFamily="34" charset="0"/>
              </a:rPr>
              <a:t>Bluetooth.    </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E. MAN.</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539552" y="448518"/>
            <a:ext cx="7488832"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arquitetura </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(1)</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se refere a redes sem fio que utilizam o padrão 802.11, uma das principais desvantagens dessa tecnologia reside na falta de segurança. Devido a suas características, uma rede sem fios é extremamente suscetível a invasões. Para protegê-las podem ser utilizados protocolos de segurança como o</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 (2)</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que é o padrão básico de segurança para redes sem fio, ou o </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(3)</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(acesso protegido sem fio), que é mais avançado e seguro que o primeiro. A opção que substitui corretamente os números 1, 2 e 3 pelos termos corretos é:</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A. Wi-Fi, WEP, WAP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B. Bluetooth, WAP,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C. Bluetooth, WEP, WAP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D. Bluetooth, WPA,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E. Wi-Fi, WEP, WPA      </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539552" y="448518"/>
            <a:ext cx="7488832"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 arquitetura </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(1)</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se refere a redes sem fio que utilizam o padrão 802.11, uma das principais desvantagens dessa tecnologia reside na falta de segurança. Devido a suas características, uma rede sem fios é extremamente suscetível a invasões. Para protegê-las podem ser utilizados protocolos de segurança como o</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 (2)</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que é o padrão básico de segurança para redes sem fio, ou o </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(3)</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(acesso protegido sem fio), que é mais avançado e seguro que o primeiro. A opção que substitui corretamente os números 1, 2 e 3 pelos termos corretos é:</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A. Wi-Fi, WEP, WAP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B. Bluetooth, WAP,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C. Bluetooth, WEP, WAP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D. Bluetooth, WPA, WEP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FF0000"/>
                </a:solidFill>
                <a:effectLst/>
                <a:latin typeface="+mj-lt"/>
                <a:ea typeface="Times New Roman" pitchFamily="18" charset="0"/>
                <a:cs typeface="Arial" pitchFamily="34" charset="0"/>
              </a:rPr>
              <a:t>E. Wi-Fi, WEP, WPA      </a:t>
            </a:r>
            <a:endParaRPr kumimoji="0" lang="en-US" sz="2400" b="0" i="0" u="none" strike="noStrike" cap="none" normalizeH="0" baseline="0" dirty="0" smtClean="0">
              <a:ln>
                <a:noFill/>
              </a:ln>
              <a:solidFill>
                <a:srgbClr val="FF0000"/>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31640" y="2551837"/>
            <a:ext cx="6048672" cy="830997"/>
          </a:xfrm>
          <a:prstGeom prst="rect">
            <a:avLst/>
          </a:prstGeom>
        </p:spPr>
        <p:txBody>
          <a:bodyPr wrap="square">
            <a:spAutoFit/>
          </a:bodyPr>
          <a:lstStyle/>
          <a:p>
            <a:pPr algn="just"/>
            <a:r>
              <a:rPr lang="pt-BR" sz="2400" dirty="0" smtClean="0">
                <a:latin typeface="+mj-lt"/>
              </a:rPr>
              <a:t>O que você entende por PICONET e SCATTERNET?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331640" y="2551837"/>
            <a:ext cx="6048672" cy="2308324"/>
          </a:xfrm>
          <a:prstGeom prst="rect">
            <a:avLst/>
          </a:prstGeom>
        </p:spPr>
        <p:txBody>
          <a:bodyPr wrap="square">
            <a:spAutoFit/>
          </a:bodyPr>
          <a:lstStyle/>
          <a:p>
            <a:pPr algn="just"/>
            <a:r>
              <a:rPr lang="pt-BR" sz="2400" dirty="0" smtClean="0">
                <a:latin typeface="+mj-lt"/>
              </a:rPr>
              <a:t>O que você entende por PICONET e SCATTERNET? </a:t>
            </a:r>
          </a:p>
          <a:p>
            <a:pPr algn="just"/>
            <a:r>
              <a:rPr lang="pt-BR" sz="2400" dirty="0" smtClean="0">
                <a:solidFill>
                  <a:srgbClr val="FF0000"/>
                </a:solidFill>
                <a:latin typeface="+mj-lt"/>
              </a:rPr>
              <a:t>R.: </a:t>
            </a:r>
            <a:r>
              <a:rPr lang="pt-BR" sz="2400" dirty="0" err="1" smtClean="0">
                <a:solidFill>
                  <a:srgbClr val="FF0000"/>
                </a:solidFill>
                <a:latin typeface="+mj-lt"/>
              </a:rPr>
              <a:t>Piconet</a:t>
            </a:r>
            <a:r>
              <a:rPr lang="pt-BR" sz="2400" dirty="0" smtClean="0">
                <a:solidFill>
                  <a:srgbClr val="FF0000"/>
                </a:solidFill>
                <a:latin typeface="+mj-lt"/>
              </a:rPr>
              <a:t> é um conjunto de dispositivos Bluetooth interligados. </a:t>
            </a:r>
          </a:p>
          <a:p>
            <a:pPr algn="just"/>
            <a:r>
              <a:rPr lang="pt-BR" sz="2400" dirty="0" smtClean="0">
                <a:solidFill>
                  <a:srgbClr val="FF0000"/>
                </a:solidFill>
                <a:latin typeface="+mj-lt"/>
              </a:rPr>
              <a:t>SCATTERNET: é um conjunto de </a:t>
            </a:r>
            <a:r>
              <a:rPr lang="pt-BR" sz="2400" dirty="0" err="1" smtClean="0">
                <a:solidFill>
                  <a:srgbClr val="FF0000"/>
                </a:solidFill>
                <a:latin typeface="+mj-lt"/>
              </a:rPr>
              <a:t>PICONETs</a:t>
            </a:r>
            <a:r>
              <a:rPr lang="pt-BR" sz="2400" dirty="0" smtClean="0">
                <a:solidFill>
                  <a:srgbClr val="FF0000"/>
                </a:solidFill>
                <a:latin typeface="+mj-lt"/>
              </a:rPr>
              <a:t> conectadas.</a:t>
            </a:r>
            <a:endParaRPr lang="pt-BR" sz="2400" dirty="0">
              <a:solidFill>
                <a:srgbClr val="FF0000"/>
              </a:solidFill>
              <a:latin typeface="+mj-lt"/>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ChangeArrowheads="1"/>
          </p:cNvSpPr>
          <p:nvPr/>
        </p:nvSpPr>
        <p:spPr bwMode="auto">
          <a:xfrm>
            <a:off x="179512" y="3250475"/>
            <a:ext cx="8784976"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Descreva as características e a grande diferença entre as redes IBSS (AD-HOC) e as redes BSS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infra-estruturadas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ChangeArrowheads="1"/>
          </p:cNvSpPr>
          <p:nvPr/>
        </p:nvSpPr>
        <p:spPr bwMode="auto">
          <a:xfrm>
            <a:off x="179512" y="1003706"/>
            <a:ext cx="8784976"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000" b="0" i="0" u="none" strike="noStrike" cap="none" normalizeH="0" baseline="0" dirty="0" smtClean="0">
                <a:ln>
                  <a:noFill/>
                </a:ln>
                <a:solidFill>
                  <a:schemeClr val="tx1"/>
                </a:solidFill>
                <a:effectLst/>
                <a:latin typeface="+mj-lt"/>
                <a:ea typeface="Times New Roman" pitchFamily="18" charset="0"/>
                <a:cs typeface="Arial" pitchFamily="34" charset="0"/>
              </a:rPr>
              <a:t>Descreva as características e a grande diferença entre as redes IBSS (AD-HOC) e as redes BSS (</a:t>
            </a:r>
            <a:r>
              <a:rPr kumimoji="0" lang="pt-BR" sz="2000" b="0" i="0" u="none" strike="noStrike" cap="none" normalizeH="0" baseline="0" dirty="0" err="1" smtClean="0">
                <a:ln>
                  <a:noFill/>
                </a:ln>
                <a:solidFill>
                  <a:schemeClr val="tx1"/>
                </a:solidFill>
                <a:effectLst/>
                <a:latin typeface="+mj-lt"/>
                <a:ea typeface="Times New Roman" pitchFamily="18" charset="0"/>
                <a:cs typeface="Arial" pitchFamily="34" charset="0"/>
              </a:rPr>
              <a:t>infra-estruturadas</a:t>
            </a:r>
            <a:r>
              <a:rPr kumimoji="0" lang="pt-BR" sz="2000" b="0" i="0" u="none" strike="noStrike" cap="none" normalizeH="0" baseline="0" dirty="0" smtClean="0">
                <a:ln>
                  <a:noFill/>
                </a:ln>
                <a:solidFill>
                  <a:schemeClr val="tx1"/>
                </a:solidFill>
                <a:effectLst/>
                <a:latin typeface="+mj-lt"/>
                <a:ea typeface="Times New Roman" pitchFamily="18" charset="0"/>
                <a:cs typeface="Arial" pitchFamily="34" charset="0"/>
              </a:rPr>
              <a:t>).</a:t>
            </a:r>
            <a:endParaRPr kumimoji="0" lang="pt-BR" sz="20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mj-lt"/>
                <a:ea typeface="Times New Roman" pitchFamily="18" charset="0"/>
                <a:cs typeface="Times New Roman" pitchFamily="18" charset="0"/>
              </a:rPr>
              <a:t>R.: INDEPENDENT BASIC SERVICE SET (IBSS) </a:t>
            </a:r>
            <a:endParaRPr kumimoji="0" lang="pt-BR" sz="20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Uma rede IBSS consiste de pelo menos duas estações conectadas diretamente entre si, onde não há ponto de acesso que conecte a rede a um sistema de distribuição. Essa rede também é conhecida como uma rede sem fio </a:t>
            </a:r>
            <a:r>
              <a:rPr kumimoji="0" lang="pt-BR" sz="2000" b="0" i="1" u="none" strike="noStrike" cap="none" normalizeH="0" baseline="0" dirty="0" err="1" smtClean="0">
                <a:ln>
                  <a:noFill/>
                </a:ln>
                <a:solidFill>
                  <a:srgbClr val="FF0000"/>
                </a:solidFill>
                <a:effectLst/>
                <a:latin typeface="+mj-lt"/>
                <a:ea typeface="Times New Roman" pitchFamily="18" charset="0"/>
                <a:cs typeface="Arial" pitchFamily="34" charset="0"/>
              </a:rPr>
              <a:t>Ad–hoc</a:t>
            </a:r>
            <a:r>
              <a:rPr kumimoji="0" lang="pt-BR" sz="2000" b="0" i="1" u="none" strike="noStrike" cap="none" normalizeH="0" baseline="0" dirty="0" smtClean="0">
                <a:ln>
                  <a:noFill/>
                </a:ln>
                <a:solidFill>
                  <a:srgbClr val="FF0000"/>
                </a:solidFill>
                <a:effectLst/>
                <a:latin typeface="+mj-lt"/>
                <a:ea typeface="Times New Roman" pitchFamily="18" charset="0"/>
                <a:cs typeface="Arial" pitchFamily="34" charset="0"/>
              </a:rPr>
              <a:t> </a:t>
            </a:r>
            <a:r>
              <a:rPr lang="pt-BR" sz="2000" dirty="0" smtClean="0">
                <a:solidFill>
                  <a:srgbClr val="FF0000"/>
                </a:solidFill>
                <a:latin typeface="+mj-lt"/>
                <a:ea typeface="Times New Roman" pitchFamily="18" charset="0"/>
                <a:cs typeface="Arial" pitchFamily="34" charset="0"/>
              </a:rPr>
              <a:t>.</a:t>
            </a:r>
            <a:endParaRPr kumimoji="0" lang="pt-BR" sz="20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BASIC SERVICE SET (BSS) </a:t>
            </a:r>
            <a:endParaRPr kumimoji="0" lang="pt-BR" sz="20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Uma rede BSS consiste de um simples Ponto de Acesso (AP – </a:t>
            </a:r>
            <a:r>
              <a:rPr kumimoji="0" lang="pt-BR" sz="2000" b="0" i="1" u="none" strike="noStrike" cap="none" normalizeH="0" baseline="0" dirty="0" smtClean="0">
                <a:ln>
                  <a:noFill/>
                </a:ln>
                <a:solidFill>
                  <a:srgbClr val="FF0000"/>
                </a:solidFill>
                <a:effectLst/>
                <a:latin typeface="+mj-lt"/>
                <a:ea typeface="Times New Roman" pitchFamily="18" charset="0"/>
                <a:cs typeface="Arial" pitchFamily="34" charset="0"/>
              </a:rPr>
              <a:t>Access </a:t>
            </a:r>
            <a:r>
              <a:rPr kumimoji="0" lang="pt-BR" sz="2000" b="0" i="1" u="none" strike="noStrike" cap="none" normalizeH="0" baseline="0" dirty="0" err="1" smtClean="0">
                <a:ln>
                  <a:noFill/>
                </a:ln>
                <a:solidFill>
                  <a:srgbClr val="FF0000"/>
                </a:solidFill>
                <a:effectLst/>
                <a:latin typeface="+mj-lt"/>
                <a:ea typeface="Times New Roman" pitchFamily="18" charset="0"/>
                <a:cs typeface="Arial" pitchFamily="34" charset="0"/>
              </a:rPr>
              <a:t>Point</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 que suporta uma ou mais estações sem fio. Essa rede é também conhecida como Rede </a:t>
            </a:r>
            <a:r>
              <a:rPr kumimoji="0" lang="pt-BR" sz="2000" b="0" i="0" u="none" strike="noStrike" cap="none" normalizeH="0" baseline="0" dirty="0" err="1" smtClean="0">
                <a:ln>
                  <a:noFill/>
                </a:ln>
                <a:solidFill>
                  <a:srgbClr val="FF0000"/>
                </a:solidFill>
                <a:effectLst/>
                <a:latin typeface="+mj-lt"/>
                <a:ea typeface="Times New Roman" pitchFamily="18" charset="0"/>
                <a:cs typeface="Arial" pitchFamily="34" charset="0"/>
              </a:rPr>
              <a:t>Infra–estruturada</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 (</a:t>
            </a:r>
            <a:r>
              <a:rPr kumimoji="0" lang="pt-BR" sz="2000" b="0" i="1" u="none" strike="noStrike" cap="none" normalizeH="0" baseline="0" dirty="0" err="1" smtClean="0">
                <a:ln>
                  <a:noFill/>
                </a:ln>
                <a:solidFill>
                  <a:srgbClr val="FF0000"/>
                </a:solidFill>
                <a:effectLst/>
                <a:latin typeface="+mj-lt"/>
                <a:ea typeface="Times New Roman" pitchFamily="18" charset="0"/>
                <a:cs typeface="Arial" pitchFamily="34" charset="0"/>
              </a:rPr>
              <a:t>Infrastructure</a:t>
            </a:r>
            <a:r>
              <a:rPr kumimoji="0" lang="pt-BR" sz="2000" b="0" i="1" u="none" strike="noStrike" cap="none" normalizeH="0" baseline="0" dirty="0" smtClean="0">
                <a:ln>
                  <a:noFill/>
                </a:ln>
                <a:solidFill>
                  <a:srgbClr val="FF0000"/>
                </a:solidFill>
                <a:effectLst/>
                <a:latin typeface="+mj-lt"/>
                <a:ea typeface="Times New Roman" pitchFamily="18" charset="0"/>
                <a:cs typeface="Arial" pitchFamily="34" charset="0"/>
              </a:rPr>
              <a:t> Wireless Network</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 Nessa rede todas as estações se comunicam entre si através do AP. Esse tipo de rede tem o inconveniente de consumir o dobro da banda, mas um dos grandes benefícios é o armazenamento dos dados enquanto as estações estão em modo de economia de energia (</a:t>
            </a:r>
            <a:r>
              <a:rPr kumimoji="0" lang="pt-BR" sz="2000" b="0" i="1" u="none" strike="noStrike" cap="none" normalizeH="0" baseline="0" dirty="0" smtClean="0">
                <a:ln>
                  <a:noFill/>
                </a:ln>
                <a:solidFill>
                  <a:srgbClr val="FF0000"/>
                </a:solidFill>
                <a:effectLst/>
                <a:latin typeface="+mj-lt"/>
                <a:ea typeface="Times New Roman" pitchFamily="18" charset="0"/>
                <a:cs typeface="Arial" pitchFamily="34" charset="0"/>
              </a:rPr>
              <a:t>Power </a:t>
            </a:r>
            <a:r>
              <a:rPr kumimoji="0" lang="pt-BR" sz="2000" b="0" i="1" u="none" strike="noStrike" cap="none" normalizeH="0" baseline="0" dirty="0" err="1" smtClean="0">
                <a:ln>
                  <a:noFill/>
                </a:ln>
                <a:solidFill>
                  <a:srgbClr val="FF0000"/>
                </a:solidFill>
                <a:effectLst/>
                <a:latin typeface="+mj-lt"/>
                <a:ea typeface="Times New Roman" pitchFamily="18" charset="0"/>
                <a:cs typeface="Arial" pitchFamily="34" charset="0"/>
              </a:rPr>
              <a:t>Save</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a:t>
            </a:r>
            <a:endParaRPr kumimoji="0" lang="pt-BR" sz="20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O AP provê conectividade entre as estações e a rede </a:t>
            </a:r>
            <a:r>
              <a:rPr kumimoji="0" lang="pt-BR" sz="2000" b="0" i="0" u="none" strike="noStrike" cap="none" normalizeH="0" baseline="0" dirty="0" err="1" smtClean="0">
                <a:ln>
                  <a:noFill/>
                </a:ln>
                <a:solidFill>
                  <a:srgbClr val="FF0000"/>
                </a:solidFill>
                <a:effectLst/>
                <a:latin typeface="+mj-lt"/>
                <a:ea typeface="Times New Roman" pitchFamily="18" charset="0"/>
                <a:cs typeface="Arial" pitchFamily="34" charset="0"/>
              </a:rPr>
              <a:t>cabeada</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 e fornece também funcionalidade de </a:t>
            </a:r>
            <a:r>
              <a:rPr kumimoji="0" lang="pt-BR" sz="2000" b="0" i="1" u="none" strike="noStrike" cap="none" normalizeH="0" baseline="0" dirty="0" err="1" smtClean="0">
                <a:ln>
                  <a:noFill/>
                </a:ln>
                <a:solidFill>
                  <a:srgbClr val="FF0000"/>
                </a:solidFill>
                <a:effectLst/>
                <a:latin typeface="+mj-lt"/>
                <a:ea typeface="Times New Roman" pitchFamily="18" charset="0"/>
                <a:cs typeface="Arial" pitchFamily="34" charset="0"/>
              </a:rPr>
              <a:t>bridge</a:t>
            </a:r>
            <a:r>
              <a:rPr kumimoji="0" lang="pt-BR" sz="2000" b="0" i="1" u="none" strike="noStrike" cap="none" normalizeH="0" baseline="0" dirty="0" smtClean="0">
                <a:ln>
                  <a:noFill/>
                </a:ln>
                <a:solidFill>
                  <a:srgbClr val="FF0000"/>
                </a:solidFill>
                <a:effectLst/>
                <a:latin typeface="+mj-lt"/>
                <a:ea typeface="Times New Roman" pitchFamily="18" charset="0"/>
                <a:cs typeface="Arial" pitchFamily="34" charset="0"/>
              </a:rPr>
              <a:t> </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quando uma estação inicia a comunicação com outra estação ou com uma estação do sistema de distribuição (</a:t>
            </a:r>
            <a:r>
              <a:rPr kumimoji="0" lang="pt-BR" sz="2000" b="0" i="1" u="none" strike="noStrike" cap="none" normalizeH="0" baseline="0" dirty="0" err="1" smtClean="0">
                <a:ln>
                  <a:noFill/>
                </a:ln>
                <a:solidFill>
                  <a:srgbClr val="FF0000"/>
                </a:solidFill>
                <a:effectLst/>
                <a:latin typeface="+mj-lt"/>
                <a:ea typeface="Times New Roman" pitchFamily="18" charset="0"/>
                <a:cs typeface="Arial" pitchFamily="34" charset="0"/>
              </a:rPr>
              <a:t>Distribution</a:t>
            </a:r>
            <a:r>
              <a:rPr kumimoji="0" lang="pt-BR" sz="2000" b="0" i="1" u="none" strike="noStrike" cap="none" normalizeH="0" baseline="0" dirty="0" smtClean="0">
                <a:ln>
                  <a:noFill/>
                </a:ln>
                <a:solidFill>
                  <a:srgbClr val="FF0000"/>
                </a:solidFill>
                <a:effectLst/>
                <a:latin typeface="+mj-lt"/>
                <a:ea typeface="Times New Roman" pitchFamily="18" charset="0"/>
                <a:cs typeface="Arial" pitchFamily="34" charset="0"/>
              </a:rPr>
              <a:t> System – DS</a:t>
            </a:r>
            <a:r>
              <a:rPr kumimoji="0" lang="pt-BR" sz="2000" b="0" i="0" u="none" strike="noStrike" cap="none" normalizeH="0" baseline="0" dirty="0" smtClean="0">
                <a:ln>
                  <a:noFill/>
                </a:ln>
                <a:solidFill>
                  <a:srgbClr val="FF0000"/>
                </a:solidFill>
                <a:effectLst/>
                <a:latin typeface="+mj-lt"/>
                <a:ea typeface="Times New Roman" pitchFamily="18" charset="0"/>
                <a:cs typeface="Arial" pitchFamily="34" charset="0"/>
              </a:rPr>
              <a:t>).</a:t>
            </a:r>
            <a:endParaRPr kumimoji="0" lang="pt-BR" sz="2000" b="0" i="0" u="none" strike="noStrike" cap="none" normalizeH="0" baseline="0" dirty="0" smtClean="0">
              <a:ln>
                <a:noFill/>
              </a:ln>
              <a:solidFill>
                <a:srgbClr val="FF0000"/>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rot="10800000" flipV="1">
            <a:off x="251518" y="2274657"/>
            <a:ext cx="8352929"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effectLst/>
                <a:latin typeface="+mj-lt"/>
                <a:ea typeface="Times New Roman" pitchFamily="18" charset="0"/>
                <a:cs typeface="Arial" pitchFamily="34" charset="0"/>
              </a:rPr>
              <a:t>É uma rede metropolitana sem fio baseada no padrão 802.16 capaz de fornecer voz e dados a uma distância em torno de 48 km sem uso de cabos:</a:t>
            </a:r>
            <a:endParaRPr kumimoji="0" lang="pt-BR" sz="240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400" i="0" u="none" strike="noStrike" cap="none" normalizeH="0" baseline="0" dirty="0" smtClean="0">
                <a:ln>
                  <a:noFill/>
                </a:ln>
                <a:effectLst/>
                <a:latin typeface="+mj-lt"/>
                <a:ea typeface="Times New Roman" pitchFamily="18" charset="0"/>
                <a:cs typeface="Arial" pitchFamily="34" charset="0"/>
              </a:rPr>
              <a:t>A)</a:t>
            </a:r>
            <a:r>
              <a:rPr kumimoji="0" lang="en-US" sz="2400" i="0" u="none" strike="noStrike" cap="none" normalizeH="0" baseline="0" dirty="0" err="1" smtClean="0">
                <a:ln>
                  <a:noFill/>
                </a:ln>
                <a:effectLst/>
                <a:latin typeface="+mj-lt"/>
                <a:ea typeface="Times New Roman" pitchFamily="18" charset="0"/>
                <a:cs typeface="Arial" pitchFamily="34" charset="0"/>
              </a:rPr>
              <a:t>Wi</a:t>
            </a:r>
            <a:r>
              <a:rPr kumimoji="0" lang="en-US" sz="2400" i="0" u="none" strike="noStrike" cap="none" normalizeH="0" baseline="0" dirty="0" smtClean="0">
                <a:ln>
                  <a:noFill/>
                </a:ln>
                <a:effectLst/>
                <a:latin typeface="+mj-lt"/>
                <a:ea typeface="Times New Roman" pitchFamily="18" charset="0"/>
                <a:cs typeface="Arial" pitchFamily="34" charset="0"/>
              </a:rPr>
              <a:t>-FI     B) RFID      C) WIMAX        D) Bluetooth      E) WEB-EDI</a:t>
            </a:r>
            <a:endParaRPr kumimoji="0" lang="en-US" sz="240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611560" y="1309117"/>
            <a:ext cx="7992888"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Quando dois ou mais dispositivos se comunicam através de uma conexão Bluetooth, eles formam uma rede denominada ___________________ , na qual podem existir </a:t>
            </a: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até___________</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dispositivos. A alternativa que completa corretamente as lacunas é:</a:t>
            </a:r>
          </a:p>
          <a:p>
            <a:pPr marL="457200" marR="0" lvl="0" indent="-457200" algn="just" defTabSz="914400" rtl="0" eaLnBrk="1" fontAlgn="base" latinLnBrk="0" hangingPunct="1">
              <a:lnSpc>
                <a:spcPct val="100000"/>
              </a:lnSpc>
              <a:spcBef>
                <a:spcPct val="0"/>
              </a:spcBef>
              <a:spcAft>
                <a:spcPct val="0"/>
              </a:spcAft>
              <a:buClrTx/>
              <a:buSzTx/>
              <a:buFontTx/>
              <a:buAutoNum type="alphaLcParenR"/>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isanet</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4.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err="1" smtClean="0">
                <a:ln>
                  <a:noFill/>
                </a:ln>
                <a:solidFill>
                  <a:srgbClr val="404040"/>
                </a:solidFill>
                <a:effectLst/>
                <a:latin typeface="+mj-lt"/>
                <a:ea typeface="Times New Roman" pitchFamily="18" charset="0"/>
                <a:cs typeface="Open Sans" pitchFamily="34" charset="0"/>
              </a:rPr>
              <a:t>piconet</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4.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intranet, 4.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err="1" smtClean="0">
                <a:ln>
                  <a:noFill/>
                </a:ln>
                <a:solidFill>
                  <a:srgbClr val="FF0000"/>
                </a:solidFill>
                <a:effectLst/>
                <a:latin typeface="+mj-lt"/>
                <a:ea typeface="Times New Roman" pitchFamily="18" charset="0"/>
                <a:cs typeface="Open Sans" pitchFamily="34" charset="0"/>
              </a:rPr>
              <a:t>piconet</a:t>
            </a:r>
            <a:r>
              <a:rPr kumimoji="0" lang="pt-BR" sz="2400" b="0" i="0" u="none" strike="noStrike" cap="none" normalizeH="0" baseline="0" dirty="0" smtClean="0">
                <a:ln>
                  <a:noFill/>
                </a:ln>
                <a:solidFill>
                  <a:srgbClr val="FF0000"/>
                </a:solidFill>
                <a:effectLst/>
                <a:latin typeface="+mj-lt"/>
                <a:ea typeface="Times New Roman" pitchFamily="18" charset="0"/>
                <a:cs typeface="Open Sans" pitchFamily="34" charset="0"/>
              </a:rPr>
              <a:t>, 8.</a:t>
            </a: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 </a:t>
            </a:r>
          </a:p>
          <a:p>
            <a:pPr marL="457200" marR="0" lvl="0" indent="-457200" algn="just" defTabSz="914400" rtl="0" eaLnBrk="1" fontAlgn="base" latinLnBrk="0" hangingPunct="1">
              <a:lnSpc>
                <a:spcPct val="100000"/>
              </a:lnSpc>
              <a:spcBef>
                <a:spcPct val="0"/>
              </a:spcBef>
              <a:spcAft>
                <a:spcPct val="0"/>
              </a:spcAft>
              <a:buClrTx/>
              <a:buSzTx/>
              <a:buAutoNum type="alphaLcParenR" startAt="2"/>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pt-BR" sz="2400" b="0" i="0" u="none" strike="noStrike" cap="none" normalizeH="0" baseline="0" dirty="0" smtClean="0">
                <a:ln>
                  <a:noFill/>
                </a:ln>
                <a:solidFill>
                  <a:srgbClr val="404040"/>
                </a:solidFill>
                <a:effectLst/>
                <a:latin typeface="+mj-lt"/>
                <a:ea typeface="Times New Roman" pitchFamily="18" charset="0"/>
                <a:cs typeface="Open Sans" pitchFamily="34" charset="0"/>
              </a:rPr>
              <a:t>intranet, 8.  </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rot="10800000" flipV="1">
            <a:off x="251518" y="2274657"/>
            <a:ext cx="8352929" cy="156966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effectLst/>
                <a:latin typeface="+mj-lt"/>
                <a:ea typeface="Times New Roman" pitchFamily="18" charset="0"/>
                <a:cs typeface="Arial" pitchFamily="34" charset="0"/>
              </a:rPr>
              <a:t>É uma rede metropolitana sem fio baseada no padrão 802.16 capaz de fornecer voz e dados a uma distância em torno de 48 km sem uso de cabos:</a:t>
            </a:r>
            <a:endParaRPr kumimoji="0" lang="pt-BR" sz="2400" i="0" u="none" strike="noStrike" cap="none" normalizeH="0" baseline="0" dirty="0" smtClean="0">
              <a:ln>
                <a:noFill/>
              </a:ln>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2400" i="0" u="none" strike="noStrike" cap="none" normalizeH="0" baseline="0" dirty="0" smtClean="0">
                <a:ln>
                  <a:noFill/>
                </a:ln>
                <a:effectLst/>
                <a:latin typeface="+mj-lt"/>
                <a:ea typeface="Times New Roman" pitchFamily="18" charset="0"/>
                <a:cs typeface="Arial" pitchFamily="34" charset="0"/>
              </a:rPr>
              <a:t>A)</a:t>
            </a:r>
            <a:r>
              <a:rPr kumimoji="0" lang="en-US" sz="2400" i="0" u="none" strike="noStrike" cap="none" normalizeH="0" baseline="0" dirty="0" err="1" smtClean="0">
                <a:ln>
                  <a:noFill/>
                </a:ln>
                <a:effectLst/>
                <a:latin typeface="+mj-lt"/>
                <a:ea typeface="Times New Roman" pitchFamily="18" charset="0"/>
                <a:cs typeface="Arial" pitchFamily="34" charset="0"/>
              </a:rPr>
              <a:t>Wi</a:t>
            </a:r>
            <a:r>
              <a:rPr kumimoji="0" lang="en-US" sz="2400" i="0" u="none" strike="noStrike" cap="none" normalizeH="0" baseline="0" dirty="0" smtClean="0">
                <a:ln>
                  <a:noFill/>
                </a:ln>
                <a:effectLst/>
                <a:latin typeface="+mj-lt"/>
                <a:ea typeface="Times New Roman" pitchFamily="18" charset="0"/>
                <a:cs typeface="Arial" pitchFamily="34" charset="0"/>
              </a:rPr>
              <a:t>-FI     B) RFID      </a:t>
            </a:r>
            <a:r>
              <a:rPr kumimoji="0" lang="en-US" sz="2400" i="0" u="none" strike="noStrike" cap="none" normalizeH="0" baseline="0" dirty="0" smtClean="0">
                <a:ln>
                  <a:noFill/>
                </a:ln>
                <a:solidFill>
                  <a:srgbClr val="FF0000"/>
                </a:solidFill>
                <a:effectLst/>
                <a:latin typeface="+mj-lt"/>
                <a:ea typeface="Times New Roman" pitchFamily="18" charset="0"/>
                <a:cs typeface="Arial" pitchFamily="34" charset="0"/>
              </a:rPr>
              <a:t>C) WIMAX</a:t>
            </a:r>
            <a:r>
              <a:rPr kumimoji="0" lang="en-US" sz="2400" i="0" u="none" strike="noStrike" cap="none" normalizeH="0" baseline="0" dirty="0" smtClean="0">
                <a:ln>
                  <a:noFill/>
                </a:ln>
                <a:effectLst/>
                <a:latin typeface="+mj-lt"/>
                <a:ea typeface="Times New Roman" pitchFamily="18" charset="0"/>
                <a:cs typeface="Arial" pitchFamily="34" charset="0"/>
              </a:rPr>
              <a:t>        D) Bluetooth      E) WEB-EDI</a:t>
            </a:r>
            <a:endParaRPr kumimoji="0" lang="en-US" sz="2400" i="0" u="none" strike="noStrike" cap="none" normalizeH="0" baseline="0" dirty="0" smtClean="0">
              <a:ln>
                <a:noFill/>
              </a:ln>
              <a:effectLst/>
              <a:latin typeface="+mj-lt"/>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rot="10800000" flipV="1">
            <a:off x="611560" y="2846557"/>
            <a:ext cx="7704856"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solidFill>
                  <a:schemeClr val="tx1"/>
                </a:solidFill>
                <a:effectLst/>
                <a:latin typeface="+mj-lt"/>
                <a:ea typeface="Times New Roman" pitchFamily="18" charset="0"/>
                <a:cs typeface="Arial" pitchFamily="34" charset="0"/>
              </a:rPr>
              <a:t>Em uma rede sem fio padrão IEEE 802.11, a identificação da rede é feita por meio do:</a:t>
            </a:r>
            <a:endParaRPr kumimoji="0" lang="pt-BR" sz="240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i="0" u="none" strike="noStrike" cap="none" normalizeH="0" baseline="0" dirty="0" smtClean="0">
                <a:ln>
                  <a:noFill/>
                </a:ln>
                <a:solidFill>
                  <a:schemeClr val="tx1"/>
                </a:solidFill>
                <a:effectLst/>
                <a:latin typeface="+mj-lt"/>
                <a:ea typeface="Times New Roman" pitchFamily="18" charset="0"/>
                <a:cs typeface="Arial" pitchFamily="34" charset="0"/>
              </a:rPr>
              <a:t>a) AES.       b) SSID.    c) TKIP     d) WEP         e) WPA</a:t>
            </a:r>
            <a:endParaRPr kumimoji="0" lang="pt-BR" sz="240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rot="10800000" flipV="1">
            <a:off x="611560" y="2846557"/>
            <a:ext cx="7704856"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i="0" u="none" strike="noStrike" cap="none" normalizeH="0" baseline="0" dirty="0" smtClean="0">
                <a:ln>
                  <a:noFill/>
                </a:ln>
                <a:solidFill>
                  <a:schemeClr val="tx1"/>
                </a:solidFill>
                <a:effectLst/>
                <a:latin typeface="+mj-lt"/>
                <a:ea typeface="Times New Roman" pitchFamily="18" charset="0"/>
                <a:cs typeface="Arial" pitchFamily="34" charset="0"/>
              </a:rPr>
              <a:t>Em uma rede sem fio padrão IEEE 802.11, a identificação da rede é feita por meio do:</a:t>
            </a:r>
            <a:endParaRPr kumimoji="0" lang="pt-BR" sz="240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i="0" u="none" strike="noStrike" cap="none" normalizeH="0" baseline="0" dirty="0" smtClean="0">
                <a:ln>
                  <a:noFill/>
                </a:ln>
                <a:solidFill>
                  <a:schemeClr val="tx1"/>
                </a:solidFill>
                <a:effectLst/>
                <a:latin typeface="+mj-lt"/>
                <a:ea typeface="Times New Roman" pitchFamily="18" charset="0"/>
                <a:cs typeface="Arial" pitchFamily="34" charset="0"/>
              </a:rPr>
              <a:t>a) AES.       </a:t>
            </a:r>
            <a:r>
              <a:rPr kumimoji="0" lang="pt-BR" sz="2400" i="0" u="none" strike="noStrike" cap="none" normalizeH="0" baseline="0" dirty="0" smtClean="0">
                <a:ln>
                  <a:noFill/>
                </a:ln>
                <a:solidFill>
                  <a:srgbClr val="FF0000"/>
                </a:solidFill>
                <a:effectLst/>
                <a:latin typeface="+mj-lt"/>
                <a:ea typeface="Times New Roman" pitchFamily="18" charset="0"/>
                <a:cs typeface="Arial" pitchFamily="34" charset="0"/>
              </a:rPr>
              <a:t>b) SSID.    </a:t>
            </a:r>
            <a:r>
              <a:rPr kumimoji="0" lang="pt-BR" sz="2400" i="0" u="none" strike="noStrike" cap="none" normalizeH="0" baseline="0" dirty="0" smtClean="0">
                <a:ln>
                  <a:noFill/>
                </a:ln>
                <a:solidFill>
                  <a:schemeClr val="tx1"/>
                </a:solidFill>
                <a:effectLst/>
                <a:latin typeface="+mj-lt"/>
                <a:ea typeface="Times New Roman" pitchFamily="18" charset="0"/>
                <a:cs typeface="Arial" pitchFamily="34" charset="0"/>
              </a:rPr>
              <a:t>c) TKIP     d) WEP         e) WPA</a:t>
            </a:r>
            <a:endParaRPr kumimoji="0" lang="pt-BR" sz="240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611560" y="1547231"/>
            <a:ext cx="7272808"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O padrão IEEE 802.11 define a transmissão Ethernet sem fio. Nesse contexto, o SSID tem a função de</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a) definir o identificador de criptografia da rede.   b) configurar o tipo de segurança utilizado.     c) identificar a rede por meio de um nome.     d) estabelecer a chave de segurança de acesso à rede.         e) selecionar o Shell seguro utilizado na transmissão.</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611560" y="1547231"/>
            <a:ext cx="7272808" cy="2677656"/>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O padrão IEEE 802.11 define a transmissão Ethernet sem fio. Nesse contexto, o SSID tem a função de</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a) definir o identificador de criptografia da rede.   b) configurar o tipo de segurança utilizado.     </a:t>
            </a:r>
            <a:r>
              <a:rPr kumimoji="0" lang="pt-BR" sz="2400" b="1" i="0" u="none" strike="noStrike" cap="none" normalizeH="0" baseline="0" dirty="0" smtClean="0">
                <a:ln>
                  <a:noFill/>
                </a:ln>
                <a:solidFill>
                  <a:srgbClr val="FF0000"/>
                </a:solidFill>
                <a:effectLst/>
                <a:latin typeface="+mj-lt"/>
                <a:ea typeface="Times New Roman" pitchFamily="18" charset="0"/>
                <a:cs typeface="Arial" pitchFamily="34" charset="0"/>
              </a:rPr>
              <a:t>c) identificar a rede por meio de um nome.     </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d) estabelecer a chave de segurança de acesso à rede.         e) selecionar o Shell seguro utilizado na transmissão.</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395536" y="1602689"/>
            <a:ext cx="8352928"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Assim como o padrão Ethernet (802.3), o padrão 802.11 também possui um protocolo no nível MAC para o controle da transmissão, conhecido por:</a:t>
            </a:r>
            <a:endParaRPr kumimoji="0" lang="pt-BR" sz="2400" b="0" i="0" u="none" strike="noStrike" cap="none" normalizeH="0" baseline="0" dirty="0" smtClean="0">
              <a:ln>
                <a:noFill/>
              </a:ln>
              <a:solidFill>
                <a:schemeClr val="tx1"/>
              </a:solidFill>
              <a:effectLst/>
              <a:latin typeface="+mj-lt"/>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UcParenR"/>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OFDM      B) CSMA/CA          C) </a:t>
            </a:r>
            <a:r>
              <a:rPr kumimoji="0" lang="pt-BR" sz="2400" b="1" i="0" u="none" strike="noStrike" cap="none" normalizeH="0" baseline="0" dirty="0" err="1" smtClean="0">
                <a:ln>
                  <a:noFill/>
                </a:ln>
                <a:solidFill>
                  <a:schemeClr val="tx1"/>
                </a:solidFill>
                <a:effectLst/>
                <a:latin typeface="+mj-lt"/>
                <a:ea typeface="Times New Roman" pitchFamily="18" charset="0"/>
                <a:cs typeface="Arial" pitchFamily="34" charset="0"/>
              </a:rPr>
              <a:t>PPPoE</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        </a:t>
            </a:r>
          </a:p>
          <a:p>
            <a:pPr marL="457200" marR="0" lvl="0" indent="-457200" algn="l" defTabSz="914400" rtl="0" eaLnBrk="0" fontAlgn="base" latinLnBrk="0" hangingPunct="0">
              <a:lnSpc>
                <a:spcPct val="100000"/>
              </a:lnSpc>
              <a:spcBef>
                <a:spcPct val="0"/>
              </a:spcBef>
              <a:spcAft>
                <a:spcPct val="0"/>
              </a:spcAft>
              <a:buClrTx/>
              <a:buSzTx/>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D) ICMP         E) CSMA/CD</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395536" y="1602689"/>
            <a:ext cx="8352928" cy="193899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Assim como o padrão Ethernet (802.3), o padrão 802.11 também possui um protocolo no nível MAC para o controle da transmissão, conhecido por:</a:t>
            </a:r>
            <a:endParaRPr kumimoji="0" lang="pt-BR" sz="2400" b="0" i="0" u="none" strike="noStrike" cap="none" normalizeH="0" baseline="0" dirty="0" smtClean="0">
              <a:ln>
                <a:noFill/>
              </a:ln>
              <a:solidFill>
                <a:schemeClr val="tx1"/>
              </a:solidFill>
              <a:effectLst/>
              <a:latin typeface="+mj-lt"/>
              <a:cs typeface="Arial" pitchFamily="34" charset="0"/>
            </a:endParaRPr>
          </a:p>
          <a:p>
            <a:pPr marL="457200" marR="0" lvl="0" indent="-457200" algn="l" defTabSz="914400" rtl="0" eaLnBrk="0" fontAlgn="base" latinLnBrk="0" hangingPunct="0">
              <a:lnSpc>
                <a:spcPct val="100000"/>
              </a:lnSpc>
              <a:spcBef>
                <a:spcPct val="0"/>
              </a:spcBef>
              <a:spcAft>
                <a:spcPct val="0"/>
              </a:spcAft>
              <a:buClrTx/>
              <a:buSzTx/>
              <a:buFontTx/>
              <a:buAutoNum type="alphaUcParenR"/>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OFDM      </a:t>
            </a:r>
            <a:r>
              <a:rPr kumimoji="0" lang="pt-BR" sz="2400" b="1" i="0" u="none" strike="noStrike" cap="none" normalizeH="0" baseline="0" dirty="0" smtClean="0">
                <a:ln>
                  <a:noFill/>
                </a:ln>
                <a:solidFill>
                  <a:srgbClr val="FF0000"/>
                </a:solidFill>
                <a:effectLst/>
                <a:latin typeface="+mj-lt"/>
                <a:ea typeface="Times New Roman" pitchFamily="18" charset="0"/>
                <a:cs typeface="Arial" pitchFamily="34" charset="0"/>
              </a:rPr>
              <a:t>B) CSMA/CA          </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C) </a:t>
            </a:r>
            <a:r>
              <a:rPr kumimoji="0" lang="pt-BR" sz="2400" b="1" i="0" u="none" strike="noStrike" cap="none" normalizeH="0" baseline="0" dirty="0" err="1" smtClean="0">
                <a:ln>
                  <a:noFill/>
                </a:ln>
                <a:solidFill>
                  <a:schemeClr val="tx1"/>
                </a:solidFill>
                <a:effectLst/>
                <a:latin typeface="+mj-lt"/>
                <a:ea typeface="Times New Roman" pitchFamily="18" charset="0"/>
                <a:cs typeface="Arial" pitchFamily="34" charset="0"/>
              </a:rPr>
              <a:t>PPPoE</a:t>
            </a: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        </a:t>
            </a:r>
          </a:p>
          <a:p>
            <a:pPr marL="457200" marR="0" lvl="0" indent="-457200" algn="l" defTabSz="914400" rtl="0" eaLnBrk="0" fontAlgn="base" latinLnBrk="0" hangingPunct="0">
              <a:lnSpc>
                <a:spcPct val="100000"/>
              </a:lnSpc>
              <a:spcBef>
                <a:spcPct val="0"/>
              </a:spcBef>
              <a:spcAft>
                <a:spcPct val="0"/>
              </a:spcAft>
              <a:buClrTx/>
              <a:buSzTx/>
              <a:tabLst/>
            </a:pPr>
            <a:r>
              <a:rPr kumimoji="0" lang="pt-BR" sz="2400" b="1" i="0" u="none" strike="noStrike" cap="none" normalizeH="0" baseline="0" dirty="0" smtClean="0">
                <a:ln>
                  <a:noFill/>
                </a:ln>
                <a:solidFill>
                  <a:schemeClr val="tx1"/>
                </a:solidFill>
                <a:effectLst/>
                <a:latin typeface="+mj-lt"/>
                <a:ea typeface="Times New Roman" pitchFamily="18" charset="0"/>
                <a:cs typeface="Arial" pitchFamily="34" charset="0"/>
              </a:rPr>
              <a:t>D) ICMP         E) CSMA/CD</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ChangeArrowheads="1"/>
          </p:cNvSpPr>
          <p:nvPr/>
        </p:nvSpPr>
        <p:spPr bwMode="auto">
          <a:xfrm>
            <a:off x="323528" y="1467383"/>
            <a:ext cx="8496944"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Existem vários padrões </a:t>
            </a:r>
            <a:r>
              <a:rPr kumimoji="0" lang="pt-BR" sz="2400" b="0" i="1" u="none" strike="noStrike" cap="none" normalizeH="0" baseline="0" dirty="0" smtClean="0">
                <a:ln>
                  <a:noFill/>
                </a:ln>
                <a:solidFill>
                  <a:schemeClr val="tx1"/>
                </a:solidFill>
                <a:effectLst/>
                <a:latin typeface="+mj-lt"/>
                <a:ea typeface="Times New Roman" pitchFamily="18" charset="0"/>
                <a:cs typeface="Arial" pitchFamily="34" charset="0"/>
              </a:rPr>
              <a:t>Ethernet</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em uso, que são utilizados pela maioria das tecnologias de rede local. Estes padrões permitem que produtos de diferentes fabricantes funcionem em conjunto. Qual das alternativas diz respeito ao padrão 802.5 e 802.11, respectivamente?</a:t>
            </a:r>
            <a:endPar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a)  Bluetooth e Wi-Fi     b) WIMAX e Bluetooth     c) Token Ring e WIMAX    d) Token Ring e Wi-Fi   e) Bluetooth e WIMAX</a:t>
            </a:r>
            <a:r>
              <a:rPr kumimoji="0" lang="pt-BR" sz="2400" b="0" i="0" u="none" strike="noStrike" cap="none" normalizeH="0" baseline="0" dirty="0" smtClean="0">
                <a:ln>
                  <a:noFill/>
                </a:ln>
                <a:solidFill>
                  <a:schemeClr val="tx1"/>
                </a:solidFill>
                <a:effectLst/>
                <a:latin typeface="+mj-lt"/>
                <a:cs typeface="Arial" pitchFamily="34" charset="0"/>
              </a:rPr>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ChangeArrowheads="1"/>
          </p:cNvSpPr>
          <p:nvPr/>
        </p:nvSpPr>
        <p:spPr bwMode="auto">
          <a:xfrm>
            <a:off x="323528" y="1467383"/>
            <a:ext cx="8496944"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Existem vários padrões </a:t>
            </a:r>
            <a:r>
              <a:rPr kumimoji="0" lang="pt-BR" sz="2400" b="0" i="1" u="none" strike="noStrike" cap="none" normalizeH="0" baseline="0" dirty="0" smtClean="0">
                <a:ln>
                  <a:noFill/>
                </a:ln>
                <a:solidFill>
                  <a:schemeClr val="tx1"/>
                </a:solidFill>
                <a:effectLst/>
                <a:latin typeface="+mj-lt"/>
                <a:ea typeface="Times New Roman" pitchFamily="18" charset="0"/>
                <a:cs typeface="Arial" pitchFamily="34" charset="0"/>
              </a:rPr>
              <a:t>Ethernet</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em uso, que são utilizados pela maioria das tecnologias de rede local. Estes padrões permitem que produtos de diferentes fabricantes funcionem em conjunto. Qual das alternativas diz respeito ao padrão 802.5 e 802.11, respectivamente?</a:t>
            </a:r>
            <a:endPar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a)  Bluetooth e Wi-Fi     b) WIMAX e Bluetooth     c) Token Ring e WIMAX    </a:t>
            </a:r>
            <a:r>
              <a:rPr kumimoji="0" lang="en-US" sz="2400" b="0" i="0" u="none" strike="noStrike" cap="none" normalizeH="0" baseline="0" dirty="0" smtClean="0">
                <a:ln>
                  <a:noFill/>
                </a:ln>
                <a:solidFill>
                  <a:srgbClr val="FF0000"/>
                </a:solidFill>
                <a:effectLst/>
                <a:latin typeface="+mj-lt"/>
                <a:ea typeface="Times New Roman" pitchFamily="18" charset="0"/>
                <a:cs typeface="Arial" pitchFamily="34" charset="0"/>
              </a:rPr>
              <a:t>d) Token Ring e Wi-Fi   </a:t>
            </a:r>
            <a:r>
              <a:rPr kumimoji="0" lang="en-US" sz="2400" b="0" i="0" u="none" strike="noStrike" cap="none" normalizeH="0" baseline="0" dirty="0" smtClean="0">
                <a:ln>
                  <a:noFill/>
                </a:ln>
                <a:solidFill>
                  <a:schemeClr val="tx1"/>
                </a:solidFill>
                <a:effectLst/>
                <a:latin typeface="+mj-lt"/>
                <a:ea typeface="Times New Roman" pitchFamily="18" charset="0"/>
                <a:cs typeface="Arial" pitchFamily="34" charset="0"/>
              </a:rPr>
              <a:t>e) Bluetooth e WIMAX</a:t>
            </a:r>
            <a:r>
              <a:rPr kumimoji="0" lang="pt-BR" sz="2400" b="0" i="0" u="none" strike="noStrike" cap="none" normalizeH="0" baseline="0" dirty="0" smtClean="0">
                <a:ln>
                  <a:noFill/>
                </a:ln>
                <a:solidFill>
                  <a:schemeClr val="tx1"/>
                </a:solidFill>
                <a:effectLst/>
                <a:latin typeface="+mj-lt"/>
                <a:cs typeface="Arial" pitchFamily="34" charset="0"/>
              </a:rPr>
              <a: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9552" y="1167760"/>
            <a:ext cx="770485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Protocolos de Acesso ao meio padronizados para Redes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cabeadas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 Redes Sem Fio, são, respectivamente:</a:t>
            </a:r>
            <a:endParaRPr kumimoji="0" lang="pt-BR" sz="2400" b="0" i="0" u="none" strike="noStrike" cap="none" normalizeH="0" baseline="0" dirty="0" smtClean="0">
              <a:ln>
                <a:noFill/>
              </a:ln>
              <a:solidFill>
                <a:schemeClr val="tx1"/>
              </a:solidFill>
              <a:effectLst/>
              <a:latin typeface="+mj-l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Tx/>
              <a:buAutoNum type="alphaLcParenR"/>
              <a:tabLst/>
            </a:pP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Cabeada</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 sem cabos. </a:t>
            </a:r>
          </a:p>
          <a:p>
            <a:pPr marL="457200" marR="0" lvl="0" indent="-457200" algn="just" defTabSz="914400" rtl="0" eaLnBrk="0" fontAlgn="base" latinLnBrk="0" hangingPunct="0">
              <a:lnSpc>
                <a:spcPct val="100000"/>
              </a:lnSpc>
              <a:spcBef>
                <a:spcPct val="0"/>
              </a:spcBef>
              <a:spcAft>
                <a:spcPct val="0"/>
              </a:spcAft>
              <a:buClrTx/>
              <a:buSzTx/>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b) CSMA/CD e CSMA/CA.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c) 802.11a/b e 802.11g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d) RTS e CTS.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 Infraestrutura e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ad-hoc</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t>
            </a:r>
            <a:r>
              <a:rPr kumimoji="0" lang="pt-BR" sz="2400" b="0" i="0" u="none" strike="noStrike" cap="none" normalizeH="0" baseline="0" dirty="0" smtClean="0">
                <a:ln>
                  <a:noFill/>
                </a:ln>
                <a:solidFill>
                  <a:schemeClr val="tx1"/>
                </a:solidFill>
                <a:effectLst/>
                <a:latin typeface="+mj-lt"/>
                <a:cs typeface="Arial" pitchFamily="34" charset="0"/>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95536" y="1811186"/>
            <a:ext cx="842493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imes New Roman" pitchFamily="18" charset="0"/>
              </a:rPr>
              <a:t>Esquema criptográfico integrante do padrão 802.11, frequentemente usado em redes sem fio, apesar de poder ser facilmente decodificado por terceiros. Refere-se 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a)</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Wired Equivalent Privacy (WEP).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b)</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Wi-Fi Protected Access (WPA).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c)</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Wireless Application Protocol (WAP).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d)</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Wireless Intrusion Prevention System (WIPS).</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e)</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WLAN Authentication and Privacy Infrastructure (WAPI).</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19463"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9464"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9465"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9466"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9467"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539552" y="1167760"/>
            <a:ext cx="770485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Protocolos de Acesso ao meio padronizados para Redes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cabeadas</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 Redes Sem Fio, são, respectivamente:</a:t>
            </a:r>
            <a:endParaRPr kumimoji="0" lang="pt-BR" sz="2400" b="0" i="0" u="none" strike="noStrike" cap="none" normalizeH="0" baseline="0" dirty="0" smtClean="0">
              <a:ln>
                <a:noFill/>
              </a:ln>
              <a:solidFill>
                <a:schemeClr val="tx1"/>
              </a:solidFill>
              <a:effectLst/>
              <a:latin typeface="+mj-lt"/>
              <a:cs typeface="Arial" pitchFamily="34" charset="0"/>
            </a:endParaRPr>
          </a:p>
          <a:p>
            <a:pPr marL="457200" marR="0" lvl="0" indent="-457200" algn="just" defTabSz="914400" rtl="0" eaLnBrk="0" fontAlgn="base" latinLnBrk="0" hangingPunct="0">
              <a:lnSpc>
                <a:spcPct val="100000"/>
              </a:lnSpc>
              <a:spcBef>
                <a:spcPct val="0"/>
              </a:spcBef>
              <a:spcAft>
                <a:spcPct val="0"/>
              </a:spcAft>
              <a:buClrTx/>
              <a:buSzTx/>
              <a:buFontTx/>
              <a:buAutoNum type="alphaLcParenR"/>
              <a:tabLst/>
            </a:pP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Cabeada</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 e sem cabos. </a:t>
            </a:r>
          </a:p>
          <a:p>
            <a:pPr marL="457200" marR="0" lvl="0" indent="-457200" algn="just" defTabSz="914400" rtl="0" eaLnBrk="0" fontAlgn="base" latinLnBrk="0" hangingPunct="0">
              <a:lnSpc>
                <a:spcPct val="100000"/>
              </a:lnSpc>
              <a:spcBef>
                <a:spcPct val="0"/>
              </a:spcBef>
              <a:spcAft>
                <a:spcPct val="0"/>
              </a:spcAft>
              <a:buClrTx/>
              <a:buSzTx/>
              <a:tabLst/>
            </a:pPr>
            <a:r>
              <a:rPr kumimoji="0" lang="pt-BR" sz="2400" b="0" i="0" u="none" strike="noStrike" cap="none" normalizeH="0" baseline="0" dirty="0" smtClean="0">
                <a:ln>
                  <a:noFill/>
                </a:ln>
                <a:solidFill>
                  <a:srgbClr val="FF0000"/>
                </a:solidFill>
                <a:effectLst/>
                <a:latin typeface="+mj-lt"/>
                <a:ea typeface="Times New Roman" pitchFamily="18" charset="0"/>
                <a:cs typeface="Arial" pitchFamily="34" charset="0"/>
              </a:rPr>
              <a:t>b) CSMA/CD e CSMA/CA.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c) 802.11a/b e 802.11g</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d) RTS e CTS.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e) Infraestrutura e </a:t>
            </a:r>
            <a:r>
              <a:rPr kumimoji="0" lang="pt-BR" sz="2400" b="0" i="0" u="none" strike="noStrike" cap="none" normalizeH="0" baseline="0" dirty="0" err="1" smtClean="0">
                <a:ln>
                  <a:noFill/>
                </a:ln>
                <a:solidFill>
                  <a:schemeClr val="tx1"/>
                </a:solidFill>
                <a:effectLst/>
                <a:latin typeface="+mj-lt"/>
                <a:ea typeface="Times New Roman" pitchFamily="18" charset="0"/>
                <a:cs typeface="Arial" pitchFamily="34" charset="0"/>
              </a:rPr>
              <a:t>ad-hoc</a:t>
            </a:r>
            <a:r>
              <a:rPr kumimoji="0" lang="pt-BR" sz="2400" b="0" i="0" u="none" strike="noStrike" cap="none" normalizeH="0" baseline="0" dirty="0" smtClean="0">
                <a:ln>
                  <a:noFill/>
                </a:ln>
                <a:solidFill>
                  <a:schemeClr val="tx1"/>
                </a:solidFill>
                <a:effectLst/>
                <a:latin typeface="+mj-lt"/>
                <a:ea typeface="Times New Roman" pitchFamily="18" charset="0"/>
                <a:cs typeface="Arial" pitchFamily="34" charset="0"/>
              </a:rPr>
              <a:t>.</a:t>
            </a:r>
            <a:r>
              <a:rPr kumimoji="0" lang="pt-BR" sz="2400" b="0" i="0" u="none" strike="noStrike" cap="none" normalizeH="0" baseline="0" dirty="0" smtClean="0">
                <a:ln>
                  <a:noFill/>
                </a:ln>
                <a:solidFill>
                  <a:schemeClr val="tx1"/>
                </a:solidFill>
                <a:effectLst/>
                <a:latin typeface="+mj-lt"/>
                <a:cs typeface="Arial" pitchFamily="34"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95536" y="1811186"/>
            <a:ext cx="8424936"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imes New Roman" pitchFamily="18" charset="0"/>
              </a:rPr>
              <a:t>Esquema criptográfico integrante do padrão 802.11, frequentemente usado em redes sem fio, apesar de poder ser facilmente decodificado por terceiros. Refere-se 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FF0000"/>
                </a:solidFill>
                <a:effectLst/>
                <a:latin typeface="+mj-lt"/>
                <a:ea typeface="Times New Roman" pitchFamily="18" charset="0"/>
                <a:cs typeface="Tahoma" pitchFamily="34" charset="0"/>
              </a:rPr>
              <a:t>a)</a:t>
            </a:r>
            <a:r>
              <a:rPr kumimoji="0" lang="en-US" sz="2400" b="0" i="1" u="none" strike="noStrike" cap="none" normalizeH="0" baseline="0" dirty="0" smtClean="0">
                <a:ln>
                  <a:noFill/>
                </a:ln>
                <a:solidFill>
                  <a:srgbClr val="FF0000"/>
                </a:solidFill>
                <a:effectLst/>
                <a:latin typeface="+mj-lt"/>
                <a:ea typeface="Times New Roman" pitchFamily="18" charset="0"/>
                <a:cs typeface="Tahoma" pitchFamily="34" charset="0"/>
              </a:rPr>
              <a:t>Wired Equivalent Privacy (WEP).</a:t>
            </a:r>
            <a:endParaRPr kumimoji="0" lang="pt-BR" sz="2400" b="0" i="0" u="none" strike="noStrike" cap="none" normalizeH="0" baseline="0" dirty="0" smtClean="0">
              <a:ln>
                <a:noFill/>
              </a:ln>
              <a:solidFill>
                <a:srgbClr val="FF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b)</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Wi-Fi Protected Access (WPA).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c)</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Wireless Application Protocol (WAP).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d)</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Wireless Intrusion Prevention System (WIPS).</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e)</a:t>
            </a:r>
            <a:r>
              <a:rPr kumimoji="0" lang="en-US" sz="2400" b="0" i="1" u="none" strike="noStrike" cap="none" normalizeH="0" baseline="0" dirty="0" smtClean="0">
                <a:ln>
                  <a:noFill/>
                </a:ln>
                <a:solidFill>
                  <a:srgbClr val="525252"/>
                </a:solidFill>
                <a:effectLst/>
                <a:latin typeface="+mj-lt"/>
                <a:ea typeface="Times New Roman" pitchFamily="18" charset="0"/>
                <a:cs typeface="Tahoma" pitchFamily="34" charset="0"/>
              </a:rPr>
              <a:t>WLAN Authentication and Privacy Infrastructure (WAPI).</a:t>
            </a:r>
            <a:endParaRPr kumimoji="0" lang="en-US"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23559"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560"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561"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562"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23563"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539552" y="1685902"/>
            <a:ext cx="792088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252525"/>
                </a:solidFill>
                <a:effectLst/>
                <a:latin typeface="+mj-lt"/>
                <a:ea typeface="Times New Roman" pitchFamily="18" charset="0"/>
                <a:cs typeface="Tahoma" pitchFamily="34" charset="0"/>
              </a:rPr>
              <a:t>A segurança em redes de computadores é um tema de grande debate atualmente, principalmente em redes sem fio (wireless). Assinale a alternativa que apresenta somente siglas de protocolos de segurança para redes wireless. </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a)HTTPS, TFTP, ICMP</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en-US" sz="2400" b="0" i="0" u="none" strike="noStrike" cap="none" normalizeH="0" baseline="0" dirty="0" smtClean="0">
                <a:ln>
                  <a:noFill/>
                </a:ln>
                <a:solidFill>
                  <a:srgbClr val="525252"/>
                </a:solidFill>
                <a:effectLst/>
                <a:latin typeface="+mj-lt"/>
                <a:ea typeface="Times New Roman" pitchFamily="18" charset="0"/>
                <a:cs typeface="Tahoma" pitchFamily="34" charset="0"/>
              </a:rPr>
              <a:t>b)</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WEP, WPA, WPA-2</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c)DES, RSA, IDEA</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d)CLP, HEC, GFC</a:t>
            </a:r>
            <a:endParaRPr kumimoji="0" lang="pt-BR" sz="24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pt-BR" sz="2400" b="0" i="0" u="none" strike="noStrike" cap="none" normalizeH="0" baseline="0" dirty="0" smtClean="0">
                <a:ln>
                  <a:noFill/>
                </a:ln>
                <a:solidFill>
                  <a:srgbClr val="58585B"/>
                </a:solidFill>
                <a:effectLst/>
                <a:latin typeface="+mj-lt"/>
                <a:ea typeface="Times New Roman" pitchFamily="18" charset="0"/>
                <a:cs typeface="Tahoma" pitchFamily="34" charset="0"/>
              </a:rPr>
              <a:t> </a:t>
            </a:r>
            <a:r>
              <a:rPr kumimoji="0" lang="pt-BR" sz="2400" b="0" i="0" u="none" strike="noStrike" cap="none" normalizeH="0" baseline="0" dirty="0" smtClean="0">
                <a:ln>
                  <a:noFill/>
                </a:ln>
                <a:solidFill>
                  <a:srgbClr val="525252"/>
                </a:solidFill>
                <a:effectLst/>
                <a:latin typeface="+mj-lt"/>
                <a:ea typeface="Times New Roman" pitchFamily="18" charset="0"/>
                <a:cs typeface="Tahoma" pitchFamily="34" charset="0"/>
              </a:rPr>
              <a:t>e)RST, FIN, ACK</a:t>
            </a:r>
            <a:endParaRPr kumimoji="0" lang="pt-BR" sz="2400" b="0" i="0" u="none" strike="noStrike" cap="none" normalizeH="0" baseline="0" dirty="0" smtClean="0">
              <a:ln>
                <a:noFill/>
              </a:ln>
              <a:solidFill>
                <a:schemeClr val="tx1"/>
              </a:solidFill>
              <a:effectLst/>
              <a:latin typeface="+mj-lt"/>
              <a:cs typeface="Arial" pitchFamily="34" charset="0"/>
            </a:endParaRPr>
          </a:p>
        </p:txBody>
      </p:sp>
    </p:spTree>
    <p:controls>
      <mc:AlternateContent xmlns:mc="http://schemas.openxmlformats.org/markup-compatibility/2006">
        <mc:Choice xmlns:v="urn:schemas-microsoft-com:vml" Requires="v">
          <p:control spid="18439" name="DefaultOcx" r:id="rId2" imgW="257040" imgH="304920"/>
        </mc:Choice>
        <mc:Fallback>
          <p:control name="DefaultOcx" r:id="rId2" imgW="257040" imgH="304920">
            <p:pic>
              <p:nvPicPr>
                <p:cNvPr id="2" name="DefaultOcx"/>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8440" name="HTMLOption1" r:id="rId3" imgW="257040" imgH="304920"/>
        </mc:Choice>
        <mc:Fallback>
          <p:control name="HTMLOption1" r:id="rId3" imgW="257040" imgH="304920">
            <p:pic>
              <p:nvPicPr>
                <p:cNvPr id="3" name="HTMLOption1"/>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8441" name="HTMLOption2" r:id="rId4" imgW="257040" imgH="304920"/>
        </mc:Choice>
        <mc:Fallback>
          <p:control name="HTMLOption2" r:id="rId4" imgW="257040" imgH="304920">
            <p:pic>
              <p:nvPicPr>
                <p:cNvPr id="4" name="HTMLOption2"/>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8442" name="HTMLOption3" r:id="rId5" imgW="257040" imgH="304920"/>
        </mc:Choice>
        <mc:Fallback>
          <p:control name="HTMLOption3" r:id="rId5" imgW="257040" imgH="304920">
            <p:pic>
              <p:nvPicPr>
                <p:cNvPr id="5" name="HTMLOption3"/>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mc:AlternateContent xmlns:mc="http://schemas.openxmlformats.org/markup-compatibility/2006">
        <mc:Choice xmlns:v="urn:schemas-microsoft-com:vml" Requires="v">
          <p:control spid="18443" name="HTMLOption4" r:id="rId6" imgW="257040" imgH="304920"/>
        </mc:Choice>
        <mc:Fallback>
          <p:control name="HTMLOption4" r:id="rId6" imgW="257040" imgH="304920">
            <p:pic>
              <p:nvPicPr>
                <p:cNvPr id="6" name="HTMLOption4"/>
                <p:cNvPicPr preferRelativeResize="0">
                  <a:picLocks noChangeArrowheads="1" noChangeShapeType="1"/>
                </p:cNvPicPr>
                <p:nvPr/>
              </p:nvPicPr>
              <p:blipFill>
                <a:blip r:embed="rId8"/>
                <a:srcRect/>
                <a:stretch>
                  <a:fillRect/>
                </a:stretch>
              </p:blipFill>
              <p:spPr bwMode="auto">
                <a:xfrm>
                  <a:off x="0" y="0"/>
                  <a:ext cx="1371600" cy="274638"/>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2843</Words>
  <Application>Microsoft Office PowerPoint</Application>
  <PresentationFormat>Apresentação na tela (4:3)</PresentationFormat>
  <Paragraphs>317</Paragraphs>
  <Slides>70</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70</vt:i4>
      </vt:variant>
    </vt:vector>
  </HeadingPairs>
  <TitlesOfParts>
    <vt:vector size="76" baseType="lpstr">
      <vt:lpstr>Arial</vt:lpstr>
      <vt:lpstr>Calibri</vt:lpstr>
      <vt:lpstr>Open Sans</vt:lpstr>
      <vt:lpstr>Tahoma</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Marcio</dc:creator>
  <cp:lastModifiedBy>TALIS EDUARDO DA SILVA E TOLEDO</cp:lastModifiedBy>
  <cp:revision>22</cp:revision>
  <dcterms:created xsi:type="dcterms:W3CDTF">2018-06-13T14:27:37Z</dcterms:created>
  <dcterms:modified xsi:type="dcterms:W3CDTF">2018-06-20T22:26:05Z</dcterms:modified>
</cp:coreProperties>
</file>