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74" r:id="rId17"/>
    <p:sldId id="265" r:id="rId18"/>
    <p:sldId id="275" r:id="rId19"/>
    <p:sldId id="266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7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4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4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4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3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82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72E8-624D-4D0E-AA7D-BF789B77E9CA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FB55-0BB1-4294-9597-E48B517E7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79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03336" y="1630040"/>
            <a:ext cx="9980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1-Qual a grande vantagem do Frame Relay em relação ao X.25 e cite o motivo dessa vantagem</a:t>
            </a:r>
            <a:r>
              <a:rPr lang="pt-BR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8902" y="2129927"/>
            <a:ext cx="10569844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5- Qual a diferença entre as redes roteadas e as redes comutadas?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R.: Em redes roteadas os roteadores definem a rota dinamicamente, dependendo do trafego no momento da conexão enquanto as redes comutadas, após estabelecida a comunicação entre os computadores ou entre o transmissor e o receptor, durante a conexão, o caminho usado será sempre o mesmo, o que chamamos de caminho virtual.</a:t>
            </a:r>
            <a:endParaRPr lang="pt-BR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8970" y="1103864"/>
            <a:ext cx="11685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6 – Qual a principal característica do protocolo ATM</a:t>
            </a:r>
            <a:r>
              <a:rPr lang="pt-BR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??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1478" y="1305342"/>
            <a:ext cx="116857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6 – Qual a principal característica do protocolo ATM??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R.: As redes ATM, tais como as redes Frame Relay, funcionam com o mesmo principio das redes X.25 (são redes comutadas orientadas a conexão). A grande diferença nesse tipo de rede é que ela é feita para funcionar sobre uma conexão através um meio de transmissão digital e imune a ruídos (erros), que é a fibra ótica. Outra característica peculiar das redes ATM se dão por conta do tamanho das células que são de </a:t>
            </a:r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53 bytes (48 dados e </a:t>
            </a:r>
            <a:r>
              <a:rPr lang="pt-BR" sz="2400" b="1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 cabeçalho).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Essa característica em teoria vai em contrapartida com o desempenho de rede, uma vez que os roteadores devem trabalhar em altíssimas velocidades de chaveamento para não comprometerem o desempenho da rede durante o chaveamento desses minúsculos pacotes.</a:t>
            </a:r>
            <a:endParaRPr lang="pt-BR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04814" y="2561956"/>
            <a:ext cx="11856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7- Descreva resumidamente as três camadas das redes X.25</a:t>
            </a:r>
            <a:r>
              <a:rPr lang="pt-BR" sz="20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485" y="128723"/>
            <a:ext cx="1185620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7- Descreva resumidamente as três camadas das redes X.25.</a:t>
            </a:r>
            <a:endParaRPr lang="pt-BR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R.: </a:t>
            </a:r>
            <a:r>
              <a:rPr lang="pt-BR" sz="2000" b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Nível Físico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Define as características mecânicas e elétricas da interface do Terminal e Rede. O padrão adotado é a interface serial RS-232, adotado internacionalmente pelo ITU-T como V.24. Para as velocidades de acesso igual ou superior a 64 </a:t>
            </a:r>
            <a:r>
              <a:rPr lang="pt-BR" sz="20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kbps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a interface normalmente utilizada é a V.35 ou V.36 (V.11).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Nível de Quadros (Enlace):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Nível de quadros (Nível 2) estabelece o protocolo de linha usado para: inicializar, verificar, controlar e encerrar a transmissão dos dados na ligação física entre o DTE (Host) e a Rede de Pacotes (X25).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Este nível é responsável pela troca eficiente de dados entre o Terminal (host) e a Rede, pelo sincronismo da conexão, </a:t>
            </a:r>
            <a:r>
              <a:rPr lang="pt-BR" sz="20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deteção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e correção de erros através de retransmissões, identificação e informação de procedimentos de erro para o nível acima (Rede) para recuperação.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Nível de Pacotes (Rede):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Nível de pacotes (Nível 3) define como as chamadas são estabelecidas, mantidas e terminadas, e como os dados e informações de controle são formatados ou empacotados.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 endereçamento nesse nível é independente daquele utilizado pelas camadas inferiores. Entre dois endereços de rede, pode existir mais de uma conexão de rede estabelecida (múltiplos circuitos virtuais). </a:t>
            </a:r>
            <a:endParaRPr lang="pt-BR" sz="20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 nível de pacotes também pode fornecer serviços de controle de fluxo e sequenciamento de informações transmitidas para dada conexão de rede.</a:t>
            </a:r>
            <a:endParaRPr lang="pt-BR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2440" y="2975675"/>
            <a:ext cx="11499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8- O Frame Relay utiliza o conceito de circuito virtual, podendo ser de dois tipos. Descreva cada um deles</a:t>
            </a:r>
            <a:r>
              <a:rPr lang="pt-BR" sz="2000" b="1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6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3952" y="0"/>
            <a:ext cx="114997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8- O Frame Relay utiliza o conceito de circuito virtual, podendo ser de dois tipos. Descreva cada um deles.</a:t>
            </a:r>
            <a:endParaRPr lang="pt-BR" sz="2000" dirty="0"/>
          </a:p>
          <a:p>
            <a:pPr lvl="0" algn="just"/>
            <a:r>
              <a:rPr lang="pt-BR" sz="2000" b="1" dirty="0">
                <a:solidFill>
                  <a:srgbClr val="FF0000"/>
                </a:solidFill>
              </a:rPr>
              <a:t>R.: Os circuitos virtuais podem ser de dois tipos: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PVC: </a:t>
            </a:r>
            <a:r>
              <a:rPr lang="pt-BR" sz="2000" b="1" dirty="0" err="1">
                <a:solidFill>
                  <a:srgbClr val="FF0000"/>
                </a:solidFill>
              </a:rPr>
              <a:t>Permanent</a:t>
            </a:r>
            <a:r>
              <a:rPr lang="pt-BR" sz="2000" b="1" dirty="0">
                <a:solidFill>
                  <a:srgbClr val="FF0000"/>
                </a:solidFill>
              </a:rPr>
              <a:t> Virtual </a:t>
            </a:r>
            <a:r>
              <a:rPr lang="pt-BR" sz="2000" b="1" dirty="0" err="1">
                <a:solidFill>
                  <a:srgbClr val="FF0000"/>
                </a:solidFill>
              </a:rPr>
              <a:t>Circuits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Caminhos fixos configurados pelo operador do sistema.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Caminhos fixos configurados pelo operador do sistema.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Os caminhos são definidos pelos pontos de origem e destino.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O trajeto exato pode variar de tempos em tempos se for adotada uma estratégia de </a:t>
            </a:r>
            <a:r>
              <a:rPr lang="pt-BR" sz="2000" b="1" dirty="0" err="1">
                <a:solidFill>
                  <a:srgbClr val="FF0000"/>
                </a:solidFill>
              </a:rPr>
              <a:t>re-roteamento</a:t>
            </a:r>
            <a:r>
              <a:rPr lang="pt-BR" sz="2000" b="1" dirty="0">
                <a:solidFill>
                  <a:srgbClr val="FF0000"/>
                </a:solidFill>
              </a:rPr>
              <a:t> automático.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A definição dos caminhos é feita através de uma análise global do tráfego e da banda disponível na rede.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 </a:t>
            </a:r>
            <a:r>
              <a:rPr lang="pt-BR" sz="2000" b="1" dirty="0" smtClean="0">
                <a:solidFill>
                  <a:srgbClr val="FF0000"/>
                </a:solidFill>
              </a:rPr>
              <a:t>SVC</a:t>
            </a:r>
            <a:r>
              <a:rPr lang="pt-BR" sz="2000" b="1" dirty="0">
                <a:solidFill>
                  <a:srgbClr val="FF0000"/>
                </a:solidFill>
              </a:rPr>
              <a:t>: </a:t>
            </a:r>
            <a:r>
              <a:rPr lang="pt-BR" sz="2000" b="1" dirty="0" err="1">
                <a:solidFill>
                  <a:srgbClr val="FF0000"/>
                </a:solidFill>
              </a:rPr>
              <a:t>Switched</a:t>
            </a:r>
            <a:r>
              <a:rPr lang="pt-BR" sz="2000" b="1" dirty="0">
                <a:solidFill>
                  <a:srgbClr val="FF0000"/>
                </a:solidFill>
              </a:rPr>
              <a:t> Virtual </a:t>
            </a:r>
            <a:r>
              <a:rPr lang="pt-BR" sz="2000" b="1" dirty="0" err="1">
                <a:solidFill>
                  <a:srgbClr val="FF0000"/>
                </a:solidFill>
              </a:rPr>
              <a:t>Circuits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Caminhos criados automaticamente por um protocolo de sinalização . 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Os SVC são criados dinamicamente, baseados na requisição feitas por vários usuários.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A rede se encarrega de avaliar o uso de banda gerado por cada usuário e cobrar de acordo.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A implementação de SVC é mais complexa que PVC, e não foi suportada na primeira geração de equipamentos frame-relay.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 </a:t>
            </a:r>
            <a:r>
              <a:rPr lang="pt-BR" sz="2000" b="1" dirty="0" smtClean="0">
                <a:solidFill>
                  <a:srgbClr val="FF0000"/>
                </a:solidFill>
              </a:rPr>
              <a:t>Resumindo</a:t>
            </a:r>
            <a:r>
              <a:rPr lang="pt-BR" sz="2000" b="1" dirty="0">
                <a:solidFill>
                  <a:srgbClr val="FF0000"/>
                </a:solidFill>
              </a:rPr>
              <a:t>: Há dois tipos de conexões: </a:t>
            </a:r>
            <a:endParaRPr lang="pt-BR" sz="2000" dirty="0">
              <a:solidFill>
                <a:srgbClr val="FF0000"/>
              </a:solidFill>
            </a:endParaRPr>
          </a:p>
          <a:p>
            <a:pPr lvl="0" algn="just"/>
            <a:r>
              <a:rPr lang="pt-BR" sz="2000" b="1" dirty="0">
                <a:solidFill>
                  <a:srgbClr val="FF0000"/>
                </a:solidFill>
              </a:rPr>
              <a:t> PVC – </a:t>
            </a:r>
            <a:r>
              <a:rPr lang="pt-BR" sz="2000" b="1" dirty="0" err="1">
                <a:solidFill>
                  <a:srgbClr val="FF0000"/>
                </a:solidFill>
              </a:rPr>
              <a:t>Permant</a:t>
            </a:r>
            <a:r>
              <a:rPr lang="pt-BR" sz="2000" b="1" dirty="0">
                <a:solidFill>
                  <a:srgbClr val="FF0000"/>
                </a:solidFill>
              </a:rPr>
              <a:t> Virtual </a:t>
            </a:r>
            <a:r>
              <a:rPr lang="pt-BR" sz="2000" b="1" dirty="0" err="1">
                <a:solidFill>
                  <a:srgbClr val="FF0000"/>
                </a:solidFill>
              </a:rPr>
              <a:t>Circuit</a:t>
            </a:r>
            <a:r>
              <a:rPr lang="pt-BR" sz="2000" b="1" dirty="0">
                <a:solidFill>
                  <a:srgbClr val="FF0000"/>
                </a:solidFill>
              </a:rPr>
              <a:t> – Circuito Virtual Permanente.</a:t>
            </a:r>
            <a:endParaRPr lang="pt-BR" sz="2000" dirty="0">
              <a:solidFill>
                <a:srgbClr val="FF0000"/>
              </a:solidFill>
            </a:endParaRPr>
          </a:p>
          <a:p>
            <a:pPr lvl="1" algn="just"/>
            <a:r>
              <a:rPr lang="pt-BR" sz="2000" b="1" dirty="0">
                <a:solidFill>
                  <a:srgbClr val="FF0000"/>
                </a:solidFill>
              </a:rPr>
              <a:t>Conexões estabelecidas de forma permanente, por processos de gerência </a:t>
            </a:r>
            <a:endParaRPr lang="pt-BR" sz="2000" dirty="0">
              <a:solidFill>
                <a:srgbClr val="FF0000"/>
              </a:solidFill>
            </a:endParaRPr>
          </a:p>
          <a:p>
            <a:pPr lvl="0" algn="just"/>
            <a:r>
              <a:rPr lang="pt-BR" sz="2000" b="1" dirty="0">
                <a:solidFill>
                  <a:srgbClr val="FF0000"/>
                </a:solidFill>
              </a:rPr>
              <a:t> SVC – </a:t>
            </a:r>
            <a:r>
              <a:rPr lang="pt-BR" sz="2000" b="1" dirty="0" err="1">
                <a:solidFill>
                  <a:srgbClr val="FF0000"/>
                </a:solidFill>
              </a:rPr>
              <a:t>Switched</a:t>
            </a:r>
            <a:r>
              <a:rPr lang="pt-BR" sz="2000" b="1" dirty="0">
                <a:solidFill>
                  <a:srgbClr val="FF0000"/>
                </a:solidFill>
              </a:rPr>
              <a:t> Virtual </a:t>
            </a:r>
            <a:r>
              <a:rPr lang="pt-BR" sz="2000" b="1" dirty="0" err="1">
                <a:solidFill>
                  <a:srgbClr val="FF0000"/>
                </a:solidFill>
              </a:rPr>
              <a:t>Circuit</a:t>
            </a:r>
            <a:r>
              <a:rPr lang="pt-BR" sz="2000" b="1" dirty="0">
                <a:solidFill>
                  <a:srgbClr val="FF0000"/>
                </a:solidFill>
              </a:rPr>
              <a:t> – Circuito Virtual Comutado;</a:t>
            </a:r>
            <a:endParaRPr lang="pt-BR" sz="2000" dirty="0">
              <a:solidFill>
                <a:srgbClr val="FF0000"/>
              </a:solidFill>
            </a:endParaRPr>
          </a:p>
          <a:p>
            <a:pPr lvl="1" algn="just"/>
            <a:r>
              <a:rPr lang="pt-BR" sz="2000" b="1" dirty="0">
                <a:solidFill>
                  <a:srgbClr val="FF0000"/>
                </a:solidFill>
              </a:rPr>
              <a:t>Conexões estabelecidas sob demanda, através de sinalização.</a:t>
            </a:r>
            <a:endParaRPr lang="pt-BR" sz="2000" dirty="0">
              <a:solidFill>
                <a:srgbClr val="FF0000"/>
              </a:solidFill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endParaRPr lang="pt-BR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6908" y="1574349"/>
            <a:ext cx="10771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9- Quais os dois motivos para que ocorra um congestionamento em uma rede Frame relay?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6908" y="1574349"/>
            <a:ext cx="107713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9- Quais os dois motivos para que ocorra um congestionamento em uma rede Frame relay?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R.: O congestionamento numa rede frame-relay pode acontecer por duas razões: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tabLst>
                <a:tab pos="457200" algn="l"/>
                <a:tab pos="914400" algn="l"/>
              </a:tabLst>
            </a:pPr>
            <a:r>
              <a:rPr lang="pt-BR" sz="2400" b="1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Receiver</a:t>
            </a: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Congestion</a:t>
            </a: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  <a:tab pos="1371600" algn="l"/>
              </a:tabLst>
            </a:pP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nó recebe mais quadros do que pode processar.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tabLst>
                <a:tab pos="457200" algn="l"/>
                <a:tab pos="914400" algn="l"/>
              </a:tabLst>
            </a:pPr>
            <a:r>
              <a:rPr lang="pt-BR" sz="2400" b="1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Line</a:t>
            </a: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Congestion</a:t>
            </a: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  <a:tab pos="1371600" algn="l"/>
              </a:tabLst>
            </a:pP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nó precisa enviar mais quadros para uma dada linha numa velocidade superior ao que a linha permite.</a:t>
            </a:r>
            <a:endParaRPr lang="pt-BR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2374" y="1540910"/>
            <a:ext cx="9841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10- O Frame Relay garante uma taxa mínima de transferência em cada circuito virtual. Tal garantia consiste na especificação de um parâmetro. Descreva resumidamente esse parâmetro.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03336" y="1630040"/>
            <a:ext cx="9980907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1-Qual a grande vantagem do Frame Relay em relação ao X.25 e cite o motivo dessa vantagem.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R.: A grande vantagem é a velocidade, em virtude do frame relay ser uma rede orientada a conexão sem controles de erro e nenhum controle de fluxo.</a:t>
            </a:r>
            <a:endParaRPr lang="pt-BR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2374" y="1540910"/>
            <a:ext cx="98414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4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10- O Frame Relay garante uma taxa mínima de transferência em cada circuito virtual. Tal garantia consiste na especificação de um parâmetro. Descreva resumidamente esse parâmetro.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R.: CIR (Committed Information Rate). 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</a:tabLst>
            </a:pP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CIR é a informação da capacidade média do circuito virtual em bits por segundo. 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Quando um usuário contrata um canal junto a um provedor de serviço frame relay, ele especifica um CIR dependendo da capacidade de rede que ele estima precisar.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57200" algn="l"/>
              </a:tabLst>
            </a:pPr>
            <a:r>
              <a:rPr lang="pt-BR" sz="24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O CIR determina a vazão mínima a ser oferecida em um dado canal virtual.</a:t>
            </a:r>
            <a:endParaRPr lang="pt-BR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1959" y="1675956"/>
            <a:ext cx="11375756" cy="1490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2-O ATM tem seu próprio modelo de referencia, diferente do modelo OSI ou TCP/IP. É um modelo que consiste em três camadas. Descreva cada uma delas.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4948" y="1474478"/>
            <a:ext cx="11375756" cy="378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2-O ATM tem seu próprio modelo de referencia, diferente do modelo OSI ou TCP/IP. É um modelo que consiste em três camadas. Descreva cada uma delas.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R.: Camada física: trata do meio físico, voltagens, sincronização de bits e outras questões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Camada ATM: lida com células e com o transporte de células. Ela define o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lay-out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de uma célula e revela o significado dos campos do cabeçalho.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Adaptação ATM: Camada acima da camada ATM cuja finalidade é permitir aos usuários enviarem pacotes maiores que uma célula.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1409" y="1833489"/>
            <a:ext cx="10585343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3-O que caracteriza uma rede orientada a conexão? Por que as operadoras preferem esse tipo de rede?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1409" y="1833489"/>
            <a:ext cx="10585343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3-O que caracteriza uma rede orientada a conexão? Por que as operadoras preferem esse tipo de rede?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R.: </a:t>
            </a:r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rede orientada a conexão garante a entrega dos pacotes. As operadoras preferem esse tipo de rede pela qualidade de serviço e pelo faturamento, pois cobram pelo tempo de conexão.</a:t>
            </a:r>
            <a:endParaRPr lang="pt-BR" sz="2400" dirty="0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39863" y="2545425"/>
            <a:ext cx="9763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4-O que você entende por circuito virtual</a:t>
            </a:r>
            <a:r>
              <a:rPr lang="pt-BR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39863" y="2545425"/>
            <a:ext cx="9763933" cy="1582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4-O que você entende por circuito virtual?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R.: É o caminho estabelecido entre o transmissor e o receptor em redes comutadas. Após essa conexão ser estabelecida, ela não se altera até que seja desconectada</a:t>
            </a:r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05912" y="1881955"/>
            <a:ext cx="10569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100"/>
              </a:spcAft>
            </a:pP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5- Qual a diferença entre as redes roteadas e as redes comutadas</a:t>
            </a:r>
            <a:r>
              <a:rPr lang="pt-BR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  <a:endParaRPr lang="pt-BR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1049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Maestrello</dc:creator>
  <cp:lastModifiedBy>TALIS EDUARDO DA SILVA E TOLEDO</cp:lastModifiedBy>
  <cp:revision>3</cp:revision>
  <dcterms:created xsi:type="dcterms:W3CDTF">2018-05-23T23:48:34Z</dcterms:created>
  <dcterms:modified xsi:type="dcterms:W3CDTF">2018-06-20T23:18:44Z</dcterms:modified>
</cp:coreProperties>
</file>