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2" r:id="rId6"/>
    <p:sldId id="260" r:id="rId7"/>
    <p:sldId id="259" r:id="rId8"/>
    <p:sldId id="731" r:id="rId9"/>
    <p:sldId id="264" r:id="rId10"/>
    <p:sldId id="274" r:id="rId11"/>
    <p:sldId id="272" r:id="rId12"/>
    <p:sldId id="276" r:id="rId13"/>
    <p:sldId id="270" r:id="rId14"/>
    <p:sldId id="275" r:id="rId15"/>
    <p:sldId id="269" r:id="rId16"/>
    <p:sldId id="277" r:id="rId17"/>
    <p:sldId id="268" r:id="rId18"/>
    <p:sldId id="278" r:id="rId19"/>
    <p:sldId id="267" r:id="rId20"/>
    <p:sldId id="279" r:id="rId21"/>
    <p:sldId id="283" r:id="rId22"/>
    <p:sldId id="614" r:id="rId23"/>
    <p:sldId id="284" r:id="rId24"/>
    <p:sldId id="615" r:id="rId25"/>
    <p:sldId id="285" r:id="rId26"/>
    <p:sldId id="616" r:id="rId27"/>
    <p:sldId id="286" r:id="rId28"/>
    <p:sldId id="617" r:id="rId29"/>
    <p:sldId id="287" r:id="rId30"/>
    <p:sldId id="618" r:id="rId31"/>
    <p:sldId id="288" r:id="rId32"/>
    <p:sldId id="619" r:id="rId33"/>
    <p:sldId id="289" r:id="rId34"/>
    <p:sldId id="620" r:id="rId35"/>
    <p:sldId id="290" r:id="rId36"/>
    <p:sldId id="621" r:id="rId37"/>
    <p:sldId id="291" r:id="rId38"/>
    <p:sldId id="622" r:id="rId39"/>
    <p:sldId id="292" r:id="rId40"/>
    <p:sldId id="623" r:id="rId41"/>
    <p:sldId id="293" r:id="rId42"/>
    <p:sldId id="732" r:id="rId43"/>
    <p:sldId id="294" r:id="rId44"/>
    <p:sldId id="625" r:id="rId45"/>
    <p:sldId id="295" r:id="rId46"/>
    <p:sldId id="626" r:id="rId47"/>
    <p:sldId id="296" r:id="rId48"/>
    <p:sldId id="627" r:id="rId49"/>
    <p:sldId id="297" r:id="rId50"/>
    <p:sldId id="628" r:id="rId51"/>
    <p:sldId id="298" r:id="rId52"/>
    <p:sldId id="629" r:id="rId53"/>
    <p:sldId id="299" r:id="rId54"/>
    <p:sldId id="630" r:id="rId55"/>
    <p:sldId id="300" r:id="rId56"/>
    <p:sldId id="631" r:id="rId57"/>
    <p:sldId id="301" r:id="rId58"/>
    <p:sldId id="632" r:id="rId59"/>
    <p:sldId id="303" r:id="rId60"/>
    <p:sldId id="633" r:id="rId61"/>
    <p:sldId id="304" r:id="rId62"/>
    <p:sldId id="634" r:id="rId63"/>
    <p:sldId id="305" r:id="rId64"/>
    <p:sldId id="635" r:id="rId65"/>
    <p:sldId id="306" r:id="rId66"/>
    <p:sldId id="636" r:id="rId67"/>
    <p:sldId id="307" r:id="rId68"/>
    <p:sldId id="637" r:id="rId69"/>
    <p:sldId id="308" r:id="rId70"/>
    <p:sldId id="638" r:id="rId71"/>
    <p:sldId id="309" r:id="rId72"/>
    <p:sldId id="639" r:id="rId73"/>
    <p:sldId id="310" r:id="rId74"/>
    <p:sldId id="640" r:id="rId75"/>
    <p:sldId id="311" r:id="rId76"/>
    <p:sldId id="641" r:id="rId77"/>
    <p:sldId id="312" r:id="rId78"/>
    <p:sldId id="642" r:id="rId79"/>
    <p:sldId id="313" r:id="rId80"/>
    <p:sldId id="643" r:id="rId81"/>
    <p:sldId id="314" r:id="rId82"/>
    <p:sldId id="644" r:id="rId83"/>
    <p:sldId id="315" r:id="rId84"/>
    <p:sldId id="645" r:id="rId85"/>
    <p:sldId id="316" r:id="rId86"/>
    <p:sldId id="646" r:id="rId87"/>
    <p:sldId id="317" r:id="rId88"/>
    <p:sldId id="647" r:id="rId89"/>
    <p:sldId id="318" r:id="rId90"/>
    <p:sldId id="648" r:id="rId91"/>
    <p:sldId id="319" r:id="rId92"/>
    <p:sldId id="649" r:id="rId93"/>
    <p:sldId id="320" r:id="rId94"/>
    <p:sldId id="650" r:id="rId95"/>
    <p:sldId id="321" r:id="rId96"/>
    <p:sldId id="651" r:id="rId97"/>
    <p:sldId id="322" r:id="rId98"/>
    <p:sldId id="652" r:id="rId99"/>
    <p:sldId id="323" r:id="rId100"/>
    <p:sldId id="653" r:id="rId101"/>
    <p:sldId id="324" r:id="rId102"/>
    <p:sldId id="654" r:id="rId103"/>
    <p:sldId id="325" r:id="rId104"/>
    <p:sldId id="655" r:id="rId105"/>
    <p:sldId id="326" r:id="rId106"/>
    <p:sldId id="656" r:id="rId107"/>
    <p:sldId id="327" r:id="rId108"/>
    <p:sldId id="657" r:id="rId109"/>
    <p:sldId id="328" r:id="rId110"/>
    <p:sldId id="658" r:id="rId111"/>
    <p:sldId id="329" r:id="rId112"/>
    <p:sldId id="659" r:id="rId113"/>
    <p:sldId id="330" r:id="rId114"/>
    <p:sldId id="660" r:id="rId115"/>
    <p:sldId id="331" r:id="rId116"/>
    <p:sldId id="661" r:id="rId117"/>
    <p:sldId id="332" r:id="rId118"/>
    <p:sldId id="662" r:id="rId119"/>
    <p:sldId id="333" r:id="rId120"/>
    <p:sldId id="663" r:id="rId121"/>
    <p:sldId id="334" r:id="rId122"/>
    <p:sldId id="664" r:id="rId123"/>
    <p:sldId id="335" r:id="rId124"/>
    <p:sldId id="665" r:id="rId125"/>
    <p:sldId id="336" r:id="rId126"/>
    <p:sldId id="666" r:id="rId127"/>
    <p:sldId id="337" r:id="rId128"/>
    <p:sldId id="667" r:id="rId129"/>
    <p:sldId id="338" r:id="rId130"/>
    <p:sldId id="668" r:id="rId131"/>
    <p:sldId id="339" r:id="rId132"/>
    <p:sldId id="669" r:id="rId133"/>
    <p:sldId id="340" r:id="rId134"/>
    <p:sldId id="670" r:id="rId135"/>
    <p:sldId id="341" r:id="rId136"/>
    <p:sldId id="671" r:id="rId137"/>
    <p:sldId id="342" r:id="rId138"/>
    <p:sldId id="672" r:id="rId139"/>
    <p:sldId id="344" r:id="rId140"/>
    <p:sldId id="673" r:id="rId141"/>
    <p:sldId id="345" r:id="rId142"/>
    <p:sldId id="674" r:id="rId143"/>
    <p:sldId id="346" r:id="rId144"/>
    <p:sldId id="675" r:id="rId145"/>
    <p:sldId id="347" r:id="rId146"/>
    <p:sldId id="676" r:id="rId147"/>
    <p:sldId id="348" r:id="rId148"/>
    <p:sldId id="677" r:id="rId149"/>
    <p:sldId id="349" r:id="rId150"/>
    <p:sldId id="678" r:id="rId151"/>
    <p:sldId id="350" r:id="rId152"/>
    <p:sldId id="679" r:id="rId153"/>
    <p:sldId id="351" r:id="rId154"/>
    <p:sldId id="680" r:id="rId155"/>
    <p:sldId id="352" r:id="rId156"/>
    <p:sldId id="681" r:id="rId157"/>
    <p:sldId id="353" r:id="rId158"/>
    <p:sldId id="683" r:id="rId159"/>
    <p:sldId id="682" r:id="rId160"/>
    <p:sldId id="684" r:id="rId161"/>
    <p:sldId id="354" r:id="rId162"/>
    <p:sldId id="685" r:id="rId163"/>
    <p:sldId id="355" r:id="rId164"/>
    <p:sldId id="686" r:id="rId165"/>
    <p:sldId id="356" r:id="rId166"/>
    <p:sldId id="687" r:id="rId167"/>
    <p:sldId id="357" r:id="rId168"/>
    <p:sldId id="688" r:id="rId169"/>
    <p:sldId id="358" r:id="rId170"/>
    <p:sldId id="689" r:id="rId171"/>
    <p:sldId id="359" r:id="rId172"/>
    <p:sldId id="690" r:id="rId173"/>
    <p:sldId id="360" r:id="rId174"/>
    <p:sldId id="691" r:id="rId175"/>
    <p:sldId id="361" r:id="rId176"/>
    <p:sldId id="692" r:id="rId177"/>
    <p:sldId id="362" r:id="rId178"/>
    <p:sldId id="693" r:id="rId179"/>
    <p:sldId id="363" r:id="rId180"/>
    <p:sldId id="694" r:id="rId181"/>
    <p:sldId id="364" r:id="rId182"/>
    <p:sldId id="695" r:id="rId183"/>
    <p:sldId id="365" r:id="rId184"/>
    <p:sldId id="696" r:id="rId185"/>
    <p:sldId id="366" r:id="rId186"/>
    <p:sldId id="697" r:id="rId187"/>
    <p:sldId id="367" r:id="rId188"/>
    <p:sldId id="698" r:id="rId189"/>
    <p:sldId id="368" r:id="rId190"/>
    <p:sldId id="699" r:id="rId191"/>
    <p:sldId id="369" r:id="rId192"/>
    <p:sldId id="700" r:id="rId193"/>
    <p:sldId id="370" r:id="rId194"/>
    <p:sldId id="701" r:id="rId195"/>
    <p:sldId id="371" r:id="rId196"/>
    <p:sldId id="702" r:id="rId197"/>
    <p:sldId id="372" r:id="rId198"/>
    <p:sldId id="703" r:id="rId199"/>
    <p:sldId id="373" r:id="rId200"/>
    <p:sldId id="704" r:id="rId201"/>
    <p:sldId id="374" r:id="rId202"/>
    <p:sldId id="705" r:id="rId203"/>
    <p:sldId id="375" r:id="rId204"/>
    <p:sldId id="706" r:id="rId205"/>
    <p:sldId id="376" r:id="rId206"/>
    <p:sldId id="707" r:id="rId207"/>
    <p:sldId id="377" r:id="rId208"/>
    <p:sldId id="708" r:id="rId209"/>
    <p:sldId id="378" r:id="rId210"/>
    <p:sldId id="709" r:id="rId211"/>
    <p:sldId id="379" r:id="rId212"/>
    <p:sldId id="710" r:id="rId213"/>
    <p:sldId id="380" r:id="rId214"/>
    <p:sldId id="711" r:id="rId215"/>
    <p:sldId id="381" r:id="rId216"/>
    <p:sldId id="712" r:id="rId217"/>
    <p:sldId id="382" r:id="rId218"/>
    <p:sldId id="713" r:id="rId219"/>
    <p:sldId id="383" r:id="rId220"/>
    <p:sldId id="714" r:id="rId221"/>
    <p:sldId id="384" r:id="rId222"/>
    <p:sldId id="715" r:id="rId223"/>
    <p:sldId id="385" r:id="rId224"/>
    <p:sldId id="716" r:id="rId225"/>
    <p:sldId id="386" r:id="rId226"/>
    <p:sldId id="717" r:id="rId227"/>
    <p:sldId id="387" r:id="rId228"/>
    <p:sldId id="718" r:id="rId229"/>
    <p:sldId id="388" r:id="rId230"/>
    <p:sldId id="719" r:id="rId231"/>
    <p:sldId id="389" r:id="rId232"/>
    <p:sldId id="720" r:id="rId233"/>
    <p:sldId id="390" r:id="rId234"/>
    <p:sldId id="721" r:id="rId235"/>
    <p:sldId id="391" r:id="rId236"/>
    <p:sldId id="722" r:id="rId237"/>
    <p:sldId id="392" r:id="rId238"/>
    <p:sldId id="723" r:id="rId239"/>
    <p:sldId id="393" r:id="rId240"/>
    <p:sldId id="724" r:id="rId241"/>
    <p:sldId id="394" r:id="rId242"/>
    <p:sldId id="725" r:id="rId243"/>
    <p:sldId id="395" r:id="rId244"/>
    <p:sldId id="726" r:id="rId245"/>
    <p:sldId id="396" r:id="rId246"/>
    <p:sldId id="727" r:id="rId247"/>
    <p:sldId id="397" r:id="rId248"/>
    <p:sldId id="728" r:id="rId249"/>
    <p:sldId id="398" r:id="rId250"/>
    <p:sldId id="729" r:id="rId251"/>
    <p:sldId id="399" r:id="rId252"/>
    <p:sldId id="730" r:id="rId25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66" autoAdjust="0"/>
    <p:restoredTop sz="94660"/>
  </p:normalViewPr>
  <p:slideViewPr>
    <p:cSldViewPr snapToGrid="0">
      <p:cViewPr varScale="1">
        <p:scale>
          <a:sx n="62" d="100"/>
          <a:sy n="62" d="100"/>
        </p:scale>
        <p:origin x="78"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presProps" Target="pres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viewProps" Target="view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tableStyles" Target="tableStyles.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E49368CB-35DA-43B6-B629-3CAE32191B96}" type="datetimeFigureOut">
              <a:rPr lang="pt-BR" smtClean="0"/>
              <a:t>28/03/2018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8667B42-1FB1-4B72-ADAB-A09933100947}" type="slidenum">
              <a:rPr lang="pt-BR" smtClean="0"/>
              <a:t>‹nº›</a:t>
            </a:fld>
            <a:endParaRPr lang="pt-BR"/>
          </a:p>
        </p:txBody>
      </p:sp>
    </p:spTree>
    <p:extLst>
      <p:ext uri="{BB962C8B-B14F-4D97-AF65-F5344CB8AC3E}">
        <p14:creationId xmlns:p14="http://schemas.microsoft.com/office/powerpoint/2010/main" val="1701009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49368CB-35DA-43B6-B629-3CAE32191B96}" type="datetimeFigureOut">
              <a:rPr lang="pt-BR" smtClean="0"/>
              <a:t>28/03/2018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8667B42-1FB1-4B72-ADAB-A09933100947}" type="slidenum">
              <a:rPr lang="pt-BR" smtClean="0"/>
              <a:t>‹nº›</a:t>
            </a:fld>
            <a:endParaRPr lang="pt-BR"/>
          </a:p>
        </p:txBody>
      </p:sp>
    </p:spTree>
    <p:extLst>
      <p:ext uri="{BB962C8B-B14F-4D97-AF65-F5344CB8AC3E}">
        <p14:creationId xmlns:p14="http://schemas.microsoft.com/office/powerpoint/2010/main" val="52233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49368CB-35DA-43B6-B629-3CAE32191B96}" type="datetimeFigureOut">
              <a:rPr lang="pt-BR" smtClean="0"/>
              <a:t>28/03/2018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8667B42-1FB1-4B72-ADAB-A09933100947}" type="slidenum">
              <a:rPr lang="pt-BR" smtClean="0"/>
              <a:t>‹nº›</a:t>
            </a:fld>
            <a:endParaRPr lang="pt-BR"/>
          </a:p>
        </p:txBody>
      </p:sp>
    </p:spTree>
    <p:extLst>
      <p:ext uri="{BB962C8B-B14F-4D97-AF65-F5344CB8AC3E}">
        <p14:creationId xmlns:p14="http://schemas.microsoft.com/office/powerpoint/2010/main" val="1278190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49368CB-35DA-43B6-B629-3CAE32191B96}" type="datetimeFigureOut">
              <a:rPr lang="pt-BR" smtClean="0"/>
              <a:t>28/03/2018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8667B42-1FB1-4B72-ADAB-A09933100947}" type="slidenum">
              <a:rPr lang="pt-BR" smtClean="0"/>
              <a:t>‹nº›</a:t>
            </a:fld>
            <a:endParaRPr lang="pt-BR"/>
          </a:p>
        </p:txBody>
      </p:sp>
    </p:spTree>
    <p:extLst>
      <p:ext uri="{BB962C8B-B14F-4D97-AF65-F5344CB8AC3E}">
        <p14:creationId xmlns:p14="http://schemas.microsoft.com/office/powerpoint/2010/main" val="3616645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E49368CB-35DA-43B6-B629-3CAE32191B96}" type="datetimeFigureOut">
              <a:rPr lang="pt-BR" smtClean="0"/>
              <a:t>28/03/2018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8667B42-1FB1-4B72-ADAB-A09933100947}" type="slidenum">
              <a:rPr lang="pt-BR" smtClean="0"/>
              <a:t>‹nº›</a:t>
            </a:fld>
            <a:endParaRPr lang="pt-BR"/>
          </a:p>
        </p:txBody>
      </p:sp>
    </p:spTree>
    <p:extLst>
      <p:ext uri="{BB962C8B-B14F-4D97-AF65-F5344CB8AC3E}">
        <p14:creationId xmlns:p14="http://schemas.microsoft.com/office/powerpoint/2010/main" val="520287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E49368CB-35DA-43B6-B629-3CAE32191B96}" type="datetimeFigureOut">
              <a:rPr lang="pt-BR" smtClean="0"/>
              <a:t>28/03/2018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8667B42-1FB1-4B72-ADAB-A09933100947}" type="slidenum">
              <a:rPr lang="pt-BR" smtClean="0"/>
              <a:t>‹nº›</a:t>
            </a:fld>
            <a:endParaRPr lang="pt-BR"/>
          </a:p>
        </p:txBody>
      </p:sp>
    </p:spTree>
    <p:extLst>
      <p:ext uri="{BB962C8B-B14F-4D97-AF65-F5344CB8AC3E}">
        <p14:creationId xmlns:p14="http://schemas.microsoft.com/office/powerpoint/2010/main" val="3669622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E49368CB-35DA-43B6-B629-3CAE32191B96}" type="datetimeFigureOut">
              <a:rPr lang="pt-BR" smtClean="0"/>
              <a:t>28/03/2018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D8667B42-1FB1-4B72-ADAB-A09933100947}" type="slidenum">
              <a:rPr lang="pt-BR" smtClean="0"/>
              <a:t>‹nº›</a:t>
            </a:fld>
            <a:endParaRPr lang="pt-BR"/>
          </a:p>
        </p:txBody>
      </p:sp>
    </p:spTree>
    <p:extLst>
      <p:ext uri="{BB962C8B-B14F-4D97-AF65-F5344CB8AC3E}">
        <p14:creationId xmlns:p14="http://schemas.microsoft.com/office/powerpoint/2010/main" val="3109332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E49368CB-35DA-43B6-B629-3CAE32191B96}" type="datetimeFigureOut">
              <a:rPr lang="pt-BR" smtClean="0"/>
              <a:t>28/03/2018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D8667B42-1FB1-4B72-ADAB-A09933100947}" type="slidenum">
              <a:rPr lang="pt-BR" smtClean="0"/>
              <a:t>‹nº›</a:t>
            </a:fld>
            <a:endParaRPr lang="pt-BR"/>
          </a:p>
        </p:txBody>
      </p:sp>
    </p:spTree>
    <p:extLst>
      <p:ext uri="{BB962C8B-B14F-4D97-AF65-F5344CB8AC3E}">
        <p14:creationId xmlns:p14="http://schemas.microsoft.com/office/powerpoint/2010/main" val="270345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E49368CB-35DA-43B6-B629-3CAE32191B96}" type="datetimeFigureOut">
              <a:rPr lang="pt-BR" smtClean="0"/>
              <a:t>28/03/2018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D8667B42-1FB1-4B72-ADAB-A09933100947}" type="slidenum">
              <a:rPr lang="pt-BR" smtClean="0"/>
              <a:t>‹nº›</a:t>
            </a:fld>
            <a:endParaRPr lang="pt-BR"/>
          </a:p>
        </p:txBody>
      </p:sp>
    </p:spTree>
    <p:extLst>
      <p:ext uri="{BB962C8B-B14F-4D97-AF65-F5344CB8AC3E}">
        <p14:creationId xmlns:p14="http://schemas.microsoft.com/office/powerpoint/2010/main" val="7827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E49368CB-35DA-43B6-B629-3CAE32191B96}" type="datetimeFigureOut">
              <a:rPr lang="pt-BR" smtClean="0"/>
              <a:t>28/03/2018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8667B42-1FB1-4B72-ADAB-A09933100947}" type="slidenum">
              <a:rPr lang="pt-BR" smtClean="0"/>
              <a:t>‹nº›</a:t>
            </a:fld>
            <a:endParaRPr lang="pt-BR"/>
          </a:p>
        </p:txBody>
      </p:sp>
    </p:spTree>
    <p:extLst>
      <p:ext uri="{BB962C8B-B14F-4D97-AF65-F5344CB8AC3E}">
        <p14:creationId xmlns:p14="http://schemas.microsoft.com/office/powerpoint/2010/main" val="4080329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E49368CB-35DA-43B6-B629-3CAE32191B96}" type="datetimeFigureOut">
              <a:rPr lang="pt-BR" smtClean="0"/>
              <a:t>28/03/2018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8667B42-1FB1-4B72-ADAB-A09933100947}" type="slidenum">
              <a:rPr lang="pt-BR" smtClean="0"/>
              <a:t>‹nº›</a:t>
            </a:fld>
            <a:endParaRPr lang="pt-BR"/>
          </a:p>
        </p:txBody>
      </p:sp>
    </p:spTree>
    <p:extLst>
      <p:ext uri="{BB962C8B-B14F-4D97-AF65-F5344CB8AC3E}">
        <p14:creationId xmlns:p14="http://schemas.microsoft.com/office/powerpoint/2010/main" val="2867266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9368CB-35DA-43B6-B629-3CAE32191B96}" type="datetimeFigureOut">
              <a:rPr lang="pt-BR" smtClean="0"/>
              <a:t>28/03/2018</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667B42-1FB1-4B72-ADAB-A09933100947}" type="slidenum">
              <a:rPr lang="pt-BR" smtClean="0"/>
              <a:t>‹nº›</a:t>
            </a:fld>
            <a:endParaRPr lang="pt-BR"/>
          </a:p>
        </p:txBody>
      </p:sp>
    </p:spTree>
    <p:extLst>
      <p:ext uri="{BB962C8B-B14F-4D97-AF65-F5344CB8AC3E}">
        <p14:creationId xmlns:p14="http://schemas.microsoft.com/office/powerpoint/2010/main" val="3176424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3048000" y="2267913"/>
            <a:ext cx="6096000" cy="2322174"/>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01.</a:t>
            </a:r>
            <a:r>
              <a:rPr lang="pt-BR" dirty="0">
                <a:solidFill>
                  <a:srgbClr val="000000"/>
                </a:solidFill>
                <a:latin typeface="ff2"/>
                <a:ea typeface="Times New Roman" panose="02020603050405020304" pitchFamily="18" charset="0"/>
                <a:cs typeface="Arial" panose="020B0604020202020204" pitchFamily="34" charset="0"/>
              </a:rPr>
              <a:t> Qual é a operação lógica  utilizada para  determinar a  Rede / </a:t>
            </a:r>
            <a:r>
              <a:rPr lang="pt-BR" dirty="0" err="1">
                <a:solidFill>
                  <a:srgbClr val="000000"/>
                </a:solidFill>
                <a:latin typeface="ff2"/>
                <a:ea typeface="Times New Roman" panose="02020603050405020304" pitchFamily="18" charset="0"/>
                <a:cs typeface="Arial" panose="020B0604020202020204" pitchFamily="34" charset="0"/>
              </a:rPr>
              <a:t>Sub-Rede</a:t>
            </a:r>
            <a:r>
              <a:rPr lang="pt-BR" dirty="0">
                <a:solidFill>
                  <a:srgbClr val="000000"/>
                </a:solidFill>
                <a:latin typeface="ff2"/>
                <a:ea typeface="Times New Roman" panose="02020603050405020304" pitchFamily="18" charset="0"/>
                <a:cs typeface="Arial" panose="020B0604020202020204" pitchFamily="34" charset="0"/>
              </a:rPr>
              <a:t> de origem  de um endereço I 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Arial" panose="020B0604020202020204" pitchFamily="34" charset="0"/>
              </a:rPr>
              <a:t>1.</a:t>
            </a:r>
            <a:r>
              <a:rPr lang="pt-BR" spc="2085" dirty="0">
                <a:latin typeface="ff3"/>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AND</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IF</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NOT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ELSE</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3011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108639"/>
            <a:ext cx="6096000" cy="2640723"/>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05. </a:t>
            </a:r>
            <a:r>
              <a:rPr lang="pt-BR" dirty="0">
                <a:solidFill>
                  <a:srgbClr val="000000"/>
                </a:solidFill>
                <a:latin typeface="ff2"/>
                <a:ea typeface="Times New Roman" panose="02020603050405020304" pitchFamily="18" charset="0"/>
                <a:cs typeface="Arial" panose="020B0604020202020204" pitchFamily="34" charset="0"/>
              </a:rPr>
              <a:t>Quais dispositivos de rede abaixo trabalham nas camadas 1, 2, 3 da pilha de protocolos TCP/IP?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Bridge, Placa de Rede, Switch e Roteador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solidFill>
                  <a:srgbClr val="000000"/>
                </a:solidFill>
                <a:latin typeface="ff2"/>
                <a:ea typeface="Times New Roman" panose="02020603050405020304" pitchFamily="18" charset="0"/>
                <a:cs typeface="Arial" panose="020B0604020202020204" pitchFamily="34" charset="0"/>
              </a:rPr>
              <a:t>2.</a:t>
            </a:r>
            <a:r>
              <a:rPr lang="en-US" spc="2305" dirty="0">
                <a:solidFill>
                  <a:srgbClr val="000000"/>
                </a:solidFill>
                <a:latin typeface="ff4"/>
                <a:ea typeface="Times New Roman" panose="02020603050405020304" pitchFamily="18" charset="0"/>
                <a:cs typeface="Arial" panose="020B0604020202020204" pitchFamily="34" charset="0"/>
              </a:rPr>
              <a:t> </a:t>
            </a:r>
            <a:r>
              <a:rPr lang="en-US" dirty="0">
                <a:solidFill>
                  <a:srgbClr val="000000"/>
                </a:solidFill>
                <a:latin typeface="ff2"/>
                <a:ea typeface="Times New Roman" panose="02020603050405020304" pitchFamily="18" charset="0"/>
                <a:cs typeface="Arial" panose="020B0604020202020204" pitchFamily="34" charset="0"/>
              </a:rPr>
              <a:t>Hub, Switch, </a:t>
            </a:r>
            <a:r>
              <a:rPr lang="en-US" dirty="0" err="1">
                <a:solidFill>
                  <a:srgbClr val="000000"/>
                </a:solidFill>
                <a:latin typeface="ff2"/>
                <a:ea typeface="Times New Roman" panose="02020603050405020304" pitchFamily="18" charset="0"/>
                <a:cs typeface="Arial" panose="020B0604020202020204" pitchFamily="34" charset="0"/>
              </a:rPr>
              <a:t>Roteador</a:t>
            </a:r>
            <a:r>
              <a:rPr lang="en-US" dirty="0">
                <a:solidFill>
                  <a:srgbClr val="000000"/>
                </a:solidFill>
                <a:latin typeface="ff2"/>
                <a:ea typeface="Times New Roman" panose="02020603050405020304" pitchFamily="18" charset="0"/>
                <a:cs typeface="Arial" panose="020B0604020202020204" pitchFamily="34" charset="0"/>
              </a:rPr>
              <a:t> e Firewall</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solidFill>
                  <a:srgbClr val="000000"/>
                </a:solidFill>
                <a:latin typeface="ff2"/>
                <a:ea typeface="Times New Roman" panose="02020603050405020304" pitchFamily="18" charset="0"/>
                <a:cs typeface="Arial" panose="020B0604020202020204" pitchFamily="34" charset="0"/>
              </a:rPr>
              <a:t>3.</a:t>
            </a:r>
            <a:r>
              <a:rPr lang="en-US" spc="2305" dirty="0">
                <a:solidFill>
                  <a:srgbClr val="000000"/>
                </a:solidFill>
                <a:latin typeface="ff4"/>
                <a:ea typeface="Times New Roman" panose="02020603050405020304" pitchFamily="18" charset="0"/>
                <a:cs typeface="Arial" panose="020B0604020202020204" pitchFamily="34" charset="0"/>
              </a:rPr>
              <a:t> </a:t>
            </a:r>
            <a:r>
              <a:rPr lang="en-US" dirty="0" err="1">
                <a:solidFill>
                  <a:srgbClr val="000000"/>
                </a:solidFill>
                <a:latin typeface="ff2"/>
                <a:ea typeface="Times New Roman" panose="02020603050405020304" pitchFamily="18" charset="0"/>
                <a:cs typeface="Arial" panose="020B0604020202020204" pitchFamily="34" charset="0"/>
              </a:rPr>
              <a:t>Roteador</a:t>
            </a:r>
            <a:r>
              <a:rPr lang="en-US" dirty="0">
                <a:solidFill>
                  <a:srgbClr val="000000"/>
                </a:solidFill>
                <a:latin typeface="ff2"/>
                <a:ea typeface="Times New Roman" panose="02020603050405020304" pitchFamily="18" charset="0"/>
                <a:cs typeface="Arial" panose="020B0604020202020204" pitchFamily="34" charset="0"/>
              </a:rPr>
              <a:t>, </a:t>
            </a:r>
            <a:r>
              <a:rPr lang="en-US" dirty="0" err="1">
                <a:solidFill>
                  <a:srgbClr val="000000"/>
                </a:solidFill>
                <a:latin typeface="ff2"/>
                <a:ea typeface="Times New Roman" panose="02020603050405020304" pitchFamily="18" charset="0"/>
                <a:cs typeface="Arial" panose="020B0604020202020204" pitchFamily="34" charset="0"/>
              </a:rPr>
              <a:t>Placa</a:t>
            </a:r>
            <a:r>
              <a:rPr lang="en-US" dirty="0">
                <a:solidFill>
                  <a:srgbClr val="000000"/>
                </a:solidFill>
                <a:latin typeface="ff2"/>
                <a:ea typeface="Times New Roman" panose="02020603050405020304" pitchFamily="18" charset="0"/>
                <a:cs typeface="Arial" panose="020B0604020202020204" pitchFamily="34" charset="0"/>
              </a:rPr>
              <a:t> de </a:t>
            </a:r>
            <a:r>
              <a:rPr lang="en-US" dirty="0" err="1">
                <a:solidFill>
                  <a:srgbClr val="000000"/>
                </a:solidFill>
                <a:latin typeface="ff2"/>
                <a:ea typeface="Times New Roman" panose="02020603050405020304" pitchFamily="18" charset="0"/>
                <a:cs typeface="Arial" panose="020B0604020202020204" pitchFamily="34" charset="0"/>
              </a:rPr>
              <a:t>Rede</a:t>
            </a:r>
            <a:r>
              <a:rPr lang="en-US" dirty="0">
                <a:solidFill>
                  <a:srgbClr val="000000"/>
                </a:solidFill>
                <a:latin typeface="ff2"/>
                <a:ea typeface="Times New Roman" panose="02020603050405020304" pitchFamily="18" charset="0"/>
                <a:cs typeface="Arial" panose="020B0604020202020204" pitchFamily="34" charset="0"/>
              </a:rPr>
              <a:t>, Switch e Access Point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solidFill>
                  <a:srgbClr val="000000"/>
                </a:solidFill>
                <a:latin typeface="ff2"/>
                <a:ea typeface="Times New Roman" panose="02020603050405020304" pitchFamily="18" charset="0"/>
                <a:cs typeface="Arial" panose="020B0604020202020204" pitchFamily="34" charset="0"/>
              </a:rPr>
              <a:t>4.</a:t>
            </a:r>
            <a:r>
              <a:rPr lang="en-US" spc="2305" dirty="0">
                <a:solidFill>
                  <a:srgbClr val="000000"/>
                </a:solidFill>
                <a:latin typeface="ff4"/>
                <a:ea typeface="Times New Roman" panose="02020603050405020304" pitchFamily="18" charset="0"/>
                <a:cs typeface="Arial" panose="020B0604020202020204" pitchFamily="34" charset="0"/>
              </a:rPr>
              <a:t> </a:t>
            </a:r>
            <a:r>
              <a:rPr lang="en-US" dirty="0" err="1">
                <a:solidFill>
                  <a:srgbClr val="000000"/>
                </a:solidFill>
                <a:latin typeface="ff2"/>
                <a:ea typeface="Times New Roman" panose="02020603050405020304" pitchFamily="18" charset="0"/>
                <a:cs typeface="Arial" panose="020B0604020202020204" pitchFamily="34" charset="0"/>
              </a:rPr>
              <a:t>Roteador</a:t>
            </a:r>
            <a:r>
              <a:rPr lang="en-US" dirty="0">
                <a:solidFill>
                  <a:srgbClr val="000000"/>
                </a:solidFill>
                <a:latin typeface="ff2"/>
                <a:ea typeface="Times New Roman" panose="02020603050405020304" pitchFamily="18" charset="0"/>
                <a:cs typeface="Arial" panose="020B0604020202020204" pitchFamily="34" charset="0"/>
              </a:rPr>
              <a:t>, Bridge, Switch e Firewall</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solidFill>
                  <a:srgbClr val="FF0000"/>
                </a:solidFill>
                <a:latin typeface="ff1"/>
                <a:ea typeface="Times New Roman" panose="02020603050405020304" pitchFamily="18" charset="0"/>
                <a:cs typeface="Arial" panose="020B0604020202020204" pitchFamily="34" charset="0"/>
              </a:rPr>
              <a:t>5.</a:t>
            </a:r>
            <a:r>
              <a:rPr lang="en-US" spc="2085" dirty="0">
                <a:solidFill>
                  <a:srgbClr val="FF0000"/>
                </a:solidFill>
                <a:latin typeface="ff3"/>
                <a:ea typeface="Times New Roman" panose="02020603050405020304" pitchFamily="18" charset="0"/>
                <a:cs typeface="Arial" panose="020B0604020202020204" pitchFamily="34" charset="0"/>
              </a:rPr>
              <a:t> </a:t>
            </a:r>
            <a:r>
              <a:rPr lang="en-US" dirty="0">
                <a:solidFill>
                  <a:srgbClr val="FF0000"/>
                </a:solidFill>
                <a:latin typeface="ff1"/>
                <a:ea typeface="Times New Roman" panose="02020603050405020304" pitchFamily="18" charset="0"/>
                <a:cs typeface="Arial" panose="020B0604020202020204" pitchFamily="34" charset="0"/>
              </a:rPr>
              <a:t>Switch (</a:t>
            </a:r>
            <a:r>
              <a:rPr lang="en-US" dirty="0" err="1">
                <a:solidFill>
                  <a:srgbClr val="FF0000"/>
                </a:solidFill>
                <a:latin typeface="ff1"/>
                <a:ea typeface="Times New Roman" panose="02020603050405020304" pitchFamily="18" charset="0"/>
                <a:cs typeface="Arial" panose="020B0604020202020204" pitchFamily="34" charset="0"/>
              </a:rPr>
              <a:t>comutador</a:t>
            </a:r>
            <a:r>
              <a:rPr lang="en-US" dirty="0">
                <a:solidFill>
                  <a:srgbClr val="FF0000"/>
                </a:solidFill>
                <a:latin typeface="ff1"/>
                <a:ea typeface="Times New Roman" panose="02020603050405020304" pitchFamily="18" charset="0"/>
                <a:cs typeface="Arial" panose="020B0604020202020204" pitchFamily="34" charset="0"/>
              </a:rPr>
              <a:t>), </a:t>
            </a:r>
            <a:r>
              <a:rPr lang="en-US" dirty="0" err="1">
                <a:solidFill>
                  <a:srgbClr val="FF0000"/>
                </a:solidFill>
                <a:latin typeface="ff1"/>
                <a:ea typeface="Times New Roman" panose="02020603050405020304" pitchFamily="18" charset="0"/>
                <a:cs typeface="Arial" panose="020B0604020202020204" pitchFamily="34" charset="0"/>
              </a:rPr>
              <a:t>Roteador</a:t>
            </a:r>
            <a:r>
              <a:rPr lang="en-US" dirty="0">
                <a:solidFill>
                  <a:srgbClr val="FF0000"/>
                </a:solidFill>
                <a:latin typeface="ff1"/>
                <a:ea typeface="Times New Roman" panose="02020603050405020304" pitchFamily="18" charset="0"/>
                <a:cs typeface="Arial" panose="020B0604020202020204" pitchFamily="34" charset="0"/>
              </a:rPr>
              <a:t>, Firewall e Wireless  router</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961764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108639"/>
            <a:ext cx="7798676"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50</a:t>
            </a:r>
            <a:r>
              <a:rPr lang="pt-BR" dirty="0">
                <a:solidFill>
                  <a:srgbClr val="000000"/>
                </a:solidFill>
                <a:latin typeface="ff2"/>
                <a:ea typeface="Times New Roman" panose="02020603050405020304" pitchFamily="18" charset="0"/>
                <a:cs typeface="Times New Roman" panose="02020603050405020304" pitchFamily="18" charset="0"/>
              </a:rPr>
              <a:t>. Com relação à classificação de rede, assinale a alternativa que define  os dois tipos  de redes estudados  até o momento: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Redes ponto a  ponto e redes </a:t>
            </a:r>
            <a:r>
              <a:rPr lang="pt-BR" dirty="0" err="1">
                <a:solidFill>
                  <a:srgbClr val="000000"/>
                </a:solidFill>
                <a:latin typeface="ff2"/>
                <a:ea typeface="Times New Roman" panose="02020603050405020304" pitchFamily="18" charset="0"/>
                <a:cs typeface="Times New Roman" panose="02020603050405020304" pitchFamily="18" charset="0"/>
              </a:rPr>
              <a:t>palmer</a:t>
            </a:r>
            <a:r>
              <a:rPr lang="pt-BR" dirty="0">
                <a:solidFill>
                  <a:srgbClr val="000000"/>
                </a:solidFill>
                <a:latin typeface="ff2"/>
                <a:ea typeface="Times New Roman" panose="02020603050405020304" pitchFamily="18" charset="0"/>
                <a:cs typeface="Times New Roman" panose="02020603050405020304" pitchFamily="18"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Redes server/cliente e rede  Windows;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Times New Roman" panose="02020603050405020304" pitchFamily="18" charset="0"/>
              </a:rPr>
              <a:t>3.</a:t>
            </a:r>
            <a:r>
              <a:rPr lang="pt-BR" spc="2305" dirty="0">
                <a:solidFill>
                  <a:srgbClr val="FF0000"/>
                </a:solidFill>
                <a:latin typeface="ff4"/>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Rede ponto a ponto e redes cliente/servidor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Redes ponto a  ponto e redes </a:t>
            </a:r>
            <a:r>
              <a:rPr lang="pt-BR" dirty="0" err="1">
                <a:solidFill>
                  <a:srgbClr val="000000"/>
                </a:solidFill>
                <a:latin typeface="ff2"/>
                <a:ea typeface="Times New Roman" panose="02020603050405020304" pitchFamily="18" charset="0"/>
                <a:cs typeface="Times New Roman" panose="02020603050405020304" pitchFamily="18" charset="0"/>
              </a:rPr>
              <a:t>wi-fi</a:t>
            </a:r>
            <a:r>
              <a:rPr lang="pt-BR" dirty="0">
                <a:solidFill>
                  <a:srgbClr val="000000"/>
                </a:solidFill>
                <a:latin typeface="ff2"/>
                <a:ea typeface="Times New Roman" panose="02020603050405020304" pitchFamily="18" charset="0"/>
                <a:cs typeface="Times New Roman" panose="02020603050405020304" pitchFamily="18"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Redes wireless e rede cliente/servidor.</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564673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677917" y="1152993"/>
            <a:ext cx="10878207" cy="2959272"/>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51.</a:t>
            </a:r>
            <a:r>
              <a:rPr lang="pt-BR" dirty="0">
                <a:solidFill>
                  <a:srgbClr val="000000"/>
                </a:solidFill>
                <a:latin typeface="ff2"/>
                <a:ea typeface="Times New Roman" panose="02020603050405020304" pitchFamily="18" charset="0"/>
                <a:cs typeface="Arial" panose="020B0604020202020204" pitchFamily="34" charset="0"/>
              </a:rPr>
              <a:t> Qual das alternativas está  correta: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 Internet é uma WAN que se originou na Rússia, antiga União Soviética, na época da guerra fria, devido ao medo de ocorrer uma guerra nuclear que pudesse destruir os </a:t>
            </a:r>
            <a:r>
              <a:rPr lang="pt-BR" dirty="0" err="1">
                <a:solidFill>
                  <a:srgbClr val="000000"/>
                </a:solidFill>
                <a:latin typeface="ff2"/>
                <a:ea typeface="Times New Roman" panose="02020603050405020304" pitchFamily="18" charset="0"/>
                <a:cs typeface="Arial" panose="020B0604020202020204" pitchFamily="34" charset="0"/>
              </a:rPr>
              <a:t>CPDs</a:t>
            </a:r>
            <a:r>
              <a:rPr lang="pt-BR" dirty="0">
                <a:solidFill>
                  <a:srgbClr val="000000"/>
                </a:solidFill>
                <a:latin typeface="ff2"/>
                <a:ea typeface="Times New Roman" panose="02020603050405020304" pitchFamily="18" charset="0"/>
                <a:cs typeface="Arial" panose="020B0604020202020204" pitchFamily="34"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 Internet é um  tipo de LAN  que funciona g raças ao protocolo TCP/IP,  o qual permite a comunicação entre </a:t>
            </a:r>
            <a:r>
              <a:rPr lang="pt-BR" dirty="0">
                <a:latin typeface="ff2"/>
                <a:ea typeface="Times New Roman" panose="02020603050405020304" pitchFamily="18" charset="0"/>
                <a:cs typeface="Arial" panose="020B0604020202020204" pitchFamily="34" charset="0"/>
              </a:rPr>
              <a:t>dispositivos finais  diferentes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A Internet se originou a partir da rede AR PANET, a qual era uma rede d e uso comercial;</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Nenhuma das  anteriores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5.</a:t>
            </a:r>
            <a:r>
              <a:rPr lang="pt-BR" spc="2300"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A Internet é um a WAN que  faz uso do protocolo TCP/ IP, o qual permite a comunicação entre dispositivos finais diferentes .</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732392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677917" y="1152993"/>
            <a:ext cx="10878207" cy="2959272"/>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51.</a:t>
            </a:r>
            <a:r>
              <a:rPr lang="pt-BR" dirty="0">
                <a:solidFill>
                  <a:srgbClr val="000000"/>
                </a:solidFill>
                <a:latin typeface="ff2"/>
                <a:ea typeface="Times New Roman" panose="02020603050405020304" pitchFamily="18" charset="0"/>
                <a:cs typeface="Arial" panose="020B0604020202020204" pitchFamily="34" charset="0"/>
              </a:rPr>
              <a:t> Qual das alternativas está  correta: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 Internet é uma WAN que se originou na Rússia, antiga União Soviética, na época da guerra fria, devido ao medo de ocorrer uma guerra nuclear que pudesse destruir os </a:t>
            </a:r>
            <a:r>
              <a:rPr lang="pt-BR" dirty="0" err="1">
                <a:solidFill>
                  <a:srgbClr val="000000"/>
                </a:solidFill>
                <a:latin typeface="ff2"/>
                <a:ea typeface="Times New Roman" panose="02020603050405020304" pitchFamily="18" charset="0"/>
                <a:cs typeface="Arial" panose="020B0604020202020204" pitchFamily="34" charset="0"/>
              </a:rPr>
              <a:t>CPDs</a:t>
            </a:r>
            <a:r>
              <a:rPr lang="pt-BR" dirty="0">
                <a:solidFill>
                  <a:srgbClr val="000000"/>
                </a:solidFill>
                <a:latin typeface="ff2"/>
                <a:ea typeface="Times New Roman" panose="02020603050405020304" pitchFamily="18" charset="0"/>
                <a:cs typeface="Arial" panose="020B0604020202020204" pitchFamily="34"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 Internet é um  tipo de LAN  que funciona g raças ao protocolo TCP/IP,  o qual permite a comunicação entre dispositivos finais  diferentes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 Internet se originou a partir da rede AR PANET, a qual era uma rede d e uso comercial;</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Nenhuma das  anteriores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5.</a:t>
            </a:r>
            <a:r>
              <a:rPr lang="pt-BR" spc="2300"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A Internet é um a WAN que  faz uso do protocolo TCP/ IP, o qual permite a comunicação entre dispositivos finais diferentes .</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729622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82869" y="1152993"/>
            <a:ext cx="10689021" cy="2959272"/>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52.</a:t>
            </a:r>
            <a:r>
              <a:rPr lang="pt-BR" dirty="0">
                <a:solidFill>
                  <a:srgbClr val="000000"/>
                </a:solidFill>
                <a:latin typeface="ff2"/>
                <a:ea typeface="Times New Roman" panose="02020603050405020304" pitchFamily="18" charset="0"/>
                <a:cs typeface="Arial" panose="020B0604020202020204" pitchFamily="34" charset="0"/>
              </a:rPr>
              <a:t> Qual das alternativas está  correta: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Nenhuma das  anteriores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A Internet é um tipo de LAN que funciona g raças ao protocolo TCP/IP, o qual permite a comunicação entre dispositivos finais diferentes;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0"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A Internet é um a WAN que  faz uso do protocolo TCP/ IP, o qual permite a comunicação entre dispositivos finais diferentes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A Internet é uma  WAN que se originou na Rússia, antiga União Soviética, na  época da guerra  fria, devido ao medo e ocorrer uma guerra nuclear que pudesse destruir os </a:t>
            </a:r>
            <a:r>
              <a:rPr lang="pt-BR" dirty="0" err="1">
                <a:latin typeface="ff2"/>
                <a:ea typeface="Times New Roman" panose="02020603050405020304" pitchFamily="18" charset="0"/>
                <a:cs typeface="Arial" panose="020B0604020202020204" pitchFamily="34" charset="0"/>
              </a:rPr>
              <a:t>CPDs</a:t>
            </a:r>
            <a:r>
              <a:rPr lang="pt-BR" dirty="0">
                <a:latin typeface="ff2"/>
                <a:ea typeface="Times New Roman" panose="02020603050405020304" pitchFamily="18" charset="0"/>
                <a:cs typeface="Arial" panose="020B0604020202020204" pitchFamily="34"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5.</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A Internet se originou a partir da rede ARPANET, a qual era uma rede d e uso comercial;</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198609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82869" y="1152993"/>
            <a:ext cx="10689021" cy="2959272"/>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52.</a:t>
            </a:r>
            <a:r>
              <a:rPr lang="pt-BR" dirty="0">
                <a:solidFill>
                  <a:srgbClr val="000000"/>
                </a:solidFill>
                <a:latin typeface="ff2"/>
                <a:ea typeface="Times New Roman" panose="02020603050405020304" pitchFamily="18" charset="0"/>
                <a:cs typeface="Arial" panose="020B0604020202020204" pitchFamily="34" charset="0"/>
              </a:rPr>
              <a:t> Qual das alternativas está  correta: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Nenhuma das  anteriores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 Internet é um tipo de LAN que funciona g raças ao protocolo TCP/IP, o qual permite a comunicação entre dispositivos finais diferentes;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3.</a:t>
            </a:r>
            <a:r>
              <a:rPr lang="pt-BR" spc="2300"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A Internet é um a WAN que  faz uso do protocolo TCP/ IP, o qual permite a comunicação entre dispositivos finais diferentes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 Internet é uma  WAN que se originou na Rússia, antiga União Soviética, na  época da guerra  fria, devido ao medo e ocorrer uma guerra nuclear que pudesse destruir os </a:t>
            </a:r>
            <a:r>
              <a:rPr lang="pt-BR" dirty="0" err="1">
                <a:solidFill>
                  <a:srgbClr val="000000"/>
                </a:solidFill>
                <a:latin typeface="ff2"/>
                <a:ea typeface="Times New Roman" panose="02020603050405020304" pitchFamily="18" charset="0"/>
                <a:cs typeface="Arial" panose="020B0604020202020204" pitchFamily="34" charset="0"/>
              </a:rPr>
              <a:t>CPDs</a:t>
            </a:r>
            <a:r>
              <a:rPr lang="pt-BR" dirty="0">
                <a:solidFill>
                  <a:srgbClr val="000000"/>
                </a:solidFill>
                <a:latin typeface="ff2"/>
                <a:ea typeface="Times New Roman" panose="02020603050405020304" pitchFamily="18" charset="0"/>
                <a:cs typeface="Arial" panose="020B0604020202020204" pitchFamily="34"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 Internet se originou a partir da rede ARPANET, a qual era uma rede d e uso comercial;</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738981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096815" y="1949364"/>
            <a:ext cx="9301654"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53.</a:t>
            </a:r>
            <a:r>
              <a:rPr lang="pt-BR" dirty="0">
                <a:solidFill>
                  <a:srgbClr val="000000"/>
                </a:solidFill>
                <a:latin typeface="ff2"/>
                <a:ea typeface="Times New Roman" panose="02020603050405020304" pitchFamily="18" charset="0"/>
                <a:cs typeface="Arial" panose="020B0604020202020204" pitchFamily="34" charset="0"/>
              </a:rPr>
              <a:t> Se uma Empresa, </a:t>
            </a:r>
            <a:r>
              <a:rPr lang="pt-BR" dirty="0">
                <a:latin typeface="ff2"/>
                <a:ea typeface="Times New Roman" panose="02020603050405020304" pitchFamily="18" charset="0"/>
                <a:cs typeface="Arial" panose="020B0604020202020204" pitchFamily="34" charset="0"/>
              </a:rPr>
              <a:t>localizada em São Paulo, precisar  estabelecer uma conexão  com uma Filial, localizada em Minas Gerais, qual equipamento é  mais recomendado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Roteador.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Switch </a:t>
            </a:r>
            <a:r>
              <a:rPr lang="pt-BR" dirty="0" err="1">
                <a:latin typeface="ff2"/>
                <a:ea typeface="Times New Roman" panose="02020603050405020304" pitchFamily="18" charset="0"/>
                <a:cs typeface="Arial" panose="020B0604020202020204" pitchFamily="34" charset="0"/>
              </a:rPr>
              <a:t>Layer</a:t>
            </a:r>
            <a:r>
              <a:rPr lang="pt-BR" dirty="0">
                <a:latin typeface="ff2"/>
                <a:ea typeface="Times New Roman" panose="02020603050405020304" pitchFamily="18" charset="0"/>
                <a:cs typeface="Arial" panose="020B0604020202020204" pitchFamily="34" charset="0"/>
              </a:rPr>
              <a:t> 2.</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Modem.</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Nenhuma das  anteriores.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5.</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Placa de Rede</a:t>
            </a:r>
            <a:r>
              <a:rPr lang="pt-BR" dirty="0" smtClean="0">
                <a:latin typeface="ff2"/>
                <a:ea typeface="Times New Roman" panose="02020603050405020304" pitchFamily="18" charset="0"/>
                <a:cs typeface="Arial" panose="020B0604020202020204" pitchFamily="34"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95324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096815" y="1949364"/>
            <a:ext cx="9301654"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53.</a:t>
            </a:r>
            <a:r>
              <a:rPr lang="pt-BR" dirty="0">
                <a:solidFill>
                  <a:srgbClr val="000000"/>
                </a:solidFill>
                <a:latin typeface="ff2"/>
                <a:ea typeface="Times New Roman" panose="02020603050405020304" pitchFamily="18" charset="0"/>
                <a:cs typeface="Arial" panose="020B0604020202020204" pitchFamily="34" charset="0"/>
              </a:rPr>
              <a:t> Se uma Empresa, localizada em São Paulo, precisar  estabelecer uma conexão  com uma Filial, localizada em Minas Gerais, qual equipamento é  mais recomendado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1.</a:t>
            </a:r>
            <a:r>
              <a:rPr lang="pt-BR" spc="2305"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Roteador.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Switch </a:t>
            </a:r>
            <a:r>
              <a:rPr lang="pt-BR" dirty="0" err="1">
                <a:solidFill>
                  <a:srgbClr val="000000"/>
                </a:solidFill>
                <a:latin typeface="ff2"/>
                <a:ea typeface="Times New Roman" panose="02020603050405020304" pitchFamily="18" charset="0"/>
                <a:cs typeface="Arial" panose="020B0604020202020204" pitchFamily="34" charset="0"/>
              </a:rPr>
              <a:t>Layer</a:t>
            </a:r>
            <a:r>
              <a:rPr lang="pt-BR" dirty="0">
                <a:solidFill>
                  <a:srgbClr val="000000"/>
                </a:solidFill>
                <a:latin typeface="ff2"/>
                <a:ea typeface="Times New Roman" panose="02020603050405020304" pitchFamily="18" charset="0"/>
                <a:cs typeface="Arial" panose="020B0604020202020204" pitchFamily="34" charset="0"/>
              </a:rPr>
              <a:t> 2.</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Modem.</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Nenhuma das  anteriores.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Placa de Rede</a:t>
            </a:r>
            <a:r>
              <a:rPr lang="pt-BR" dirty="0" smtClean="0">
                <a:solidFill>
                  <a:srgbClr val="000000"/>
                </a:solidFill>
                <a:latin typeface="ff2"/>
                <a:ea typeface="Times New Roman" panose="02020603050405020304" pitchFamily="18" charset="0"/>
                <a:cs typeface="Arial" panose="020B0604020202020204" pitchFamily="34"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963102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15309" y="205506"/>
            <a:ext cx="11571889" cy="6463308"/>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54.</a:t>
            </a:r>
            <a:r>
              <a:rPr lang="pt-BR" dirty="0">
                <a:solidFill>
                  <a:srgbClr val="000000"/>
                </a:solidFill>
                <a:latin typeface="ff2"/>
                <a:ea typeface="Times New Roman" panose="02020603050405020304" pitchFamily="18" charset="0"/>
                <a:cs typeface="Arial" panose="020B0604020202020204" pitchFamily="34" charset="0"/>
              </a:rPr>
              <a:t> A XP Telecom recente ente tomou a  decisão de substituir as  suas redes de telecomunicação convencionais, incluindo aí a rede de voz, links dedicados e acesso à Internet, por uma rede única, consolidada, baseada  no protocolo IP. Usando os seus conhecimentos de comutação por circuitos  e por pacotes, analise os motivos que levaram a empresa a efetivar esta  mudança: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 - Na comutação por circuito era necessário fazer armazenamento temporário em nós (comutadores) intermediários, o que introduzia  custos adicionais à empresa.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 - A comutação por pacotes  dá todas as garantias necessárias ao adequado funcionamento dos serviços, não permitindo atrasos na </a:t>
            </a:r>
            <a:r>
              <a:rPr lang="pt-BR" dirty="0">
                <a:latin typeface="ff2"/>
                <a:ea typeface="Times New Roman" panose="02020603050405020304" pitchFamily="18" charset="0"/>
                <a:cs typeface="Arial" panose="020B0604020202020204" pitchFamily="34" charset="0"/>
              </a:rPr>
              <a:t>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III - O custo alto para manutenção das duas redes separadas, uma para voz  e outra só  para dados.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IV - A comutação de pacotes  é mais eficiente, pois compartilha recursos  por demanda  e evita o desperdício de  banda alocada  e não utilizada.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V - Para transmitir voz faz-se  necessária a divisão da informação em pacotes de dados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Estão corretas APENAS as afirmações: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I, II e IV</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I, III e V</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II, III e IV</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III e IV</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5.</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III e V</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262301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15309" y="205506"/>
            <a:ext cx="11571889" cy="6463308"/>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54.</a:t>
            </a:r>
            <a:r>
              <a:rPr lang="pt-BR" dirty="0">
                <a:solidFill>
                  <a:srgbClr val="000000"/>
                </a:solidFill>
                <a:latin typeface="ff2"/>
                <a:ea typeface="Times New Roman" panose="02020603050405020304" pitchFamily="18" charset="0"/>
                <a:cs typeface="Arial" panose="020B0604020202020204" pitchFamily="34" charset="0"/>
              </a:rPr>
              <a:t> A XP Telecom recente ente tomou a  decisão de substituir as  suas redes de telecomunicação convencionais, incluindo aí a rede de voz, links dedicados e acesso à Internet, por uma rede única, consolidada, baseada  no protocolo IP. Usando os seus conhecimentos de comutação por circuitos  e por pacotes, analise os motivos que levaram a empresa a efetivar esta  mudança: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 - Na comutação por circuito era necessário fazer armazenamento temporário em nós (comutadores) intermediários, o que introduzia  custos adicionais à empresa.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 - A comutação por pacotes  dá todas as garantias necessárias ao adequado funcionamento dos serviços, não permitindo atrasos na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III - O custo alto para manutenção das duas redes separadas, uma para voz  e outra só  para dados.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IV - A comutação de pacotes  é mais eficiente, pois compartilha recursos  por demanda  e evita o desperdício de  banda alocada  e não utilizada.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V - Para transmitir voz faz-se  necessária a divisão da informação em pacotes de dados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Estão corretas APENAS as afirmações: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 II e IV</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 III e V</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II, III e IV</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4.</a:t>
            </a:r>
            <a:r>
              <a:rPr lang="pt-BR" spc="2305"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III e IV</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III e V</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520972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092271" y="2108639"/>
            <a:ext cx="9298983"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55.</a:t>
            </a:r>
            <a:r>
              <a:rPr lang="pt-BR" dirty="0">
                <a:solidFill>
                  <a:srgbClr val="000000"/>
                </a:solidFill>
                <a:latin typeface="ff2"/>
                <a:ea typeface="Times New Roman" panose="02020603050405020304" pitchFamily="18" charset="0"/>
                <a:cs typeface="Arial" panose="020B0604020202020204" pitchFamily="34" charset="0"/>
              </a:rPr>
              <a:t> A conversão  dos </a:t>
            </a:r>
            <a:r>
              <a:rPr lang="pt-BR" dirty="0">
                <a:latin typeface="ff2"/>
                <a:ea typeface="Times New Roman" panose="02020603050405020304" pitchFamily="18" charset="0"/>
                <a:cs typeface="Arial" panose="020B0604020202020204" pitchFamily="34" charset="0"/>
              </a:rPr>
              <a:t>dados que chegam pela  Camada 5 do Modelo OSI, de  forma que possam ser interpretadas pelo usuário, é feita  em qual Camada do Modelo OSI?</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Física.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Transporte (TC 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0"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Apresentação.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Sessão.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5.</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Aplicação.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717731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98635" y="961696"/>
            <a:ext cx="10972800" cy="5189113"/>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06.</a:t>
            </a:r>
            <a:r>
              <a:rPr lang="pt-BR" dirty="0">
                <a:solidFill>
                  <a:srgbClr val="000000"/>
                </a:solidFill>
                <a:latin typeface="ff2"/>
                <a:ea typeface="Times New Roman" panose="02020603050405020304" pitchFamily="18" charset="0"/>
                <a:cs typeface="Arial" panose="020B0604020202020204" pitchFamily="34" charset="0"/>
              </a:rPr>
              <a:t> Qual das afirmações abaixo descreve mais detalhada mente e correta na visão dos protocolos o acesso d e um </a:t>
            </a:r>
            <a:r>
              <a:rPr lang="pt-BR" dirty="0" smtClean="0">
                <a:solidFill>
                  <a:srgbClr val="000000"/>
                </a:solidFill>
                <a:latin typeface="ff2"/>
                <a:ea typeface="Times New Roman" panose="02020603050405020304" pitchFamily="18" charset="0"/>
                <a:cs typeface="Arial" panose="020B0604020202020204" pitchFamily="34" charset="0"/>
              </a:rPr>
              <a:t>host cliente </a:t>
            </a:r>
            <a:r>
              <a:rPr lang="pt-BR" dirty="0">
                <a:solidFill>
                  <a:srgbClr val="000000"/>
                </a:solidFill>
                <a:latin typeface="ff2"/>
                <a:ea typeface="Times New Roman" panose="02020603050405020304" pitchFamily="18" charset="0"/>
                <a:cs typeface="Arial" panose="020B0604020202020204" pitchFamily="34" charset="0"/>
              </a:rPr>
              <a:t>a um host servidor na Internet.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O HTTP do lado cliente faz a conexão com HTTP do lado servidor baixando primeiramente o objeto base HTML </a:t>
            </a:r>
            <a:r>
              <a:rPr lang="pt-BR" dirty="0" smtClean="0">
                <a:solidFill>
                  <a:srgbClr val="000000"/>
                </a:solidFill>
                <a:latin typeface="ff2"/>
                <a:ea typeface="Times New Roman" panose="02020603050405020304" pitchFamily="18" charset="0"/>
                <a:cs typeface="Arial" panose="020B0604020202020204" pitchFamily="34" charset="0"/>
              </a:rPr>
              <a:t>e depois </a:t>
            </a:r>
            <a:r>
              <a:rPr lang="pt-BR" dirty="0">
                <a:solidFill>
                  <a:srgbClr val="000000"/>
                </a:solidFill>
                <a:latin typeface="ff2"/>
                <a:ea typeface="Times New Roman" panose="02020603050405020304" pitchFamily="18" charset="0"/>
                <a:cs typeface="Arial" panose="020B0604020202020204" pitchFamily="34" charset="0"/>
              </a:rPr>
              <a:t>o restante dos objetos.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Um browser utilizando o protocolo HTTP, que por sua vez utiliza o TCP como protocolo da camada de transporte</a:t>
            </a:r>
            <a:r>
              <a:rPr lang="pt-BR" dirty="0" smtClean="0">
                <a:solidFill>
                  <a:srgbClr val="000000"/>
                </a:solidFill>
                <a:latin typeface="ff2"/>
                <a:ea typeface="Times New Roman" panose="02020603050405020304" pitchFamily="18" charset="0"/>
                <a:cs typeface="Arial" panose="020B0604020202020204" pitchFamily="34" charset="0"/>
              </a:rPr>
              <a:t>, faz </a:t>
            </a:r>
            <a:r>
              <a:rPr lang="pt-BR" dirty="0">
                <a:solidFill>
                  <a:srgbClr val="000000"/>
                </a:solidFill>
                <a:latin typeface="ff2"/>
                <a:ea typeface="Times New Roman" panose="02020603050405020304" pitchFamily="18" charset="0"/>
                <a:cs typeface="Arial" panose="020B0604020202020204" pitchFamily="34" charset="0"/>
              </a:rPr>
              <a:t>acesso ao serviço apache, que utiliza também o HTTP e o TCP, baixando os objetos da página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Arial" panose="020B0604020202020204" pitchFamily="34" charset="0"/>
              </a:rPr>
              <a:t>3.</a:t>
            </a:r>
            <a:r>
              <a:rPr lang="pt-BR" spc="2085" dirty="0">
                <a:latin typeface="ff3"/>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O primeiro passo é a resolução de nomes, depois o browser requisita objeto por objeto da página através do protocolo H TTP que utiliza o TCP, fazendo o </a:t>
            </a:r>
            <a:r>
              <a:rPr lang="pt-BR" dirty="0" err="1">
                <a:latin typeface="ff1"/>
                <a:ea typeface="Times New Roman" panose="02020603050405020304" pitchFamily="18" charset="0"/>
                <a:cs typeface="Arial" panose="020B0604020202020204" pitchFamily="34" charset="0"/>
              </a:rPr>
              <a:t>Three-way-handshake</a:t>
            </a:r>
            <a:r>
              <a:rPr lang="pt-BR" dirty="0">
                <a:latin typeface="ff1"/>
                <a:ea typeface="Times New Roman" panose="02020603050405020304" pitchFamily="18" charset="0"/>
                <a:cs typeface="Arial" panose="020B0604020202020204" pitchFamily="34" charset="0"/>
              </a:rPr>
              <a:t> para estabelecer uma conexão com o destino.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O software cliente </a:t>
            </a:r>
            <a:r>
              <a:rPr lang="pt-BR" dirty="0" err="1">
                <a:solidFill>
                  <a:srgbClr val="000000"/>
                </a:solidFill>
                <a:latin typeface="ff2"/>
                <a:ea typeface="Times New Roman" panose="02020603050405020304" pitchFamily="18" charset="0"/>
                <a:cs typeface="Arial" panose="020B0604020202020204" pitchFamily="34" charset="0"/>
              </a:rPr>
              <a:t>firefox</a:t>
            </a:r>
            <a:r>
              <a:rPr lang="pt-BR" dirty="0">
                <a:solidFill>
                  <a:srgbClr val="000000"/>
                </a:solidFill>
                <a:latin typeface="ff2"/>
                <a:ea typeface="Times New Roman" panose="02020603050405020304" pitchFamily="18" charset="0"/>
                <a:cs typeface="Arial" panose="020B0604020202020204" pitchFamily="34" charset="0"/>
              </a:rPr>
              <a:t> faz acesso ao software servidor Apache, baixando primeiramente o objeto base </a:t>
            </a:r>
            <a:r>
              <a:rPr lang="pt-BR" dirty="0" err="1">
                <a:solidFill>
                  <a:srgbClr val="000000"/>
                </a:solidFill>
                <a:latin typeface="ff2"/>
                <a:ea typeface="Times New Roman" panose="02020603050405020304" pitchFamily="18" charset="0"/>
                <a:cs typeface="Arial" panose="020B0604020202020204" pitchFamily="34" charset="0"/>
              </a:rPr>
              <a:t>html</a:t>
            </a:r>
            <a:r>
              <a:rPr lang="pt-BR" dirty="0">
                <a:solidFill>
                  <a:srgbClr val="000000"/>
                </a:solidFill>
                <a:latin typeface="ff2"/>
                <a:ea typeface="Times New Roman" panose="02020603050405020304" pitchFamily="18" charset="0"/>
                <a:cs typeface="Arial" panose="020B0604020202020204" pitchFamily="34" charset="0"/>
              </a:rPr>
              <a:t> </a:t>
            </a:r>
            <a:r>
              <a:rPr lang="pt-BR" dirty="0" smtClean="0">
                <a:solidFill>
                  <a:srgbClr val="000000"/>
                </a:solidFill>
                <a:latin typeface="ff2"/>
                <a:ea typeface="Times New Roman" panose="02020603050405020304" pitchFamily="18" charset="0"/>
                <a:cs typeface="Arial" panose="020B0604020202020204" pitchFamily="34" charset="0"/>
              </a:rPr>
              <a:t>e depois </a:t>
            </a:r>
            <a:r>
              <a:rPr lang="pt-BR" dirty="0">
                <a:solidFill>
                  <a:srgbClr val="000000"/>
                </a:solidFill>
                <a:latin typeface="ff2"/>
                <a:ea typeface="Times New Roman" panose="02020603050405020304" pitchFamily="18" charset="0"/>
                <a:cs typeface="Arial" panose="020B0604020202020204" pitchFamily="34" charset="0"/>
              </a:rPr>
              <a:t>os objetos restantes.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Após o processo de resolução de nomes, o HTT P, utilizando o U DP, estabelece uma conexão com o destino </a:t>
            </a:r>
            <a:r>
              <a:rPr lang="pt-BR" dirty="0" smtClean="0">
                <a:solidFill>
                  <a:srgbClr val="000000"/>
                </a:solidFill>
                <a:latin typeface="ff2"/>
                <a:ea typeface="Times New Roman" panose="02020603050405020304" pitchFamily="18" charset="0"/>
                <a:cs typeface="Arial" panose="020B0604020202020204" pitchFamily="34" charset="0"/>
              </a:rPr>
              <a:t>através do </a:t>
            </a:r>
            <a:r>
              <a:rPr lang="pt-BR" dirty="0" err="1">
                <a:solidFill>
                  <a:srgbClr val="000000"/>
                </a:solidFill>
                <a:latin typeface="ff2"/>
                <a:ea typeface="Times New Roman" panose="02020603050405020304" pitchFamily="18" charset="0"/>
                <a:cs typeface="Arial" panose="020B0604020202020204" pitchFamily="34" charset="0"/>
              </a:rPr>
              <a:t>three-way-handshake</a:t>
            </a:r>
            <a:r>
              <a:rPr lang="pt-BR" dirty="0">
                <a:solidFill>
                  <a:srgbClr val="000000"/>
                </a:solidFill>
                <a:latin typeface="ff2"/>
                <a:ea typeface="Times New Roman" panose="02020603050405020304" pitchFamily="18" charset="0"/>
                <a:cs typeface="Arial" panose="020B0604020202020204" pitchFamily="34" charset="0"/>
              </a:rPr>
              <a:t> e somente após essa conexão é requisitado p elo cliente o objeto base HTML e, de </a:t>
            </a:r>
            <a:r>
              <a:rPr lang="pt-BR" dirty="0" smtClean="0">
                <a:solidFill>
                  <a:srgbClr val="000000"/>
                </a:solidFill>
                <a:latin typeface="ff2"/>
                <a:ea typeface="Times New Roman" panose="02020603050405020304" pitchFamily="18" charset="0"/>
                <a:cs typeface="Arial" panose="020B0604020202020204" pitchFamily="34" charset="0"/>
              </a:rPr>
              <a:t>posse desse objeto onde está referenciado os demais objetos, são baixados os restantes.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429653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092271" y="2108639"/>
            <a:ext cx="9298983"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55.</a:t>
            </a:r>
            <a:r>
              <a:rPr lang="pt-BR" dirty="0">
                <a:solidFill>
                  <a:srgbClr val="000000"/>
                </a:solidFill>
                <a:latin typeface="ff2"/>
                <a:ea typeface="Times New Roman" panose="02020603050405020304" pitchFamily="18" charset="0"/>
                <a:cs typeface="Arial" panose="020B0604020202020204" pitchFamily="34" charset="0"/>
              </a:rPr>
              <a:t> A conversão  dos dados que chegam pela  Camada 5 do Modelo OSI, de  forma que possam ser interpretadas pelo usuário, é feita  em qual Camada do Modelo OSI?</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Física.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Transporte (TC 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3.</a:t>
            </a:r>
            <a:r>
              <a:rPr lang="pt-BR" spc="2300"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Apresentação.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Sessão.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Aplicação.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016546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611823" y="1949364"/>
            <a:ext cx="9128501"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56.</a:t>
            </a:r>
            <a:r>
              <a:rPr lang="pt-BR" dirty="0">
                <a:solidFill>
                  <a:srgbClr val="000000"/>
                </a:solidFill>
                <a:latin typeface="ff2"/>
                <a:ea typeface="Times New Roman" panose="02020603050405020304" pitchFamily="18" charset="0"/>
                <a:cs typeface="Arial" panose="020B0604020202020204" pitchFamily="34" charset="0"/>
              </a:rPr>
              <a:t> Cada camada  do modelo OSI  é constituída por um conjunto de subsistemas, cada um residente em  um </a:t>
            </a:r>
            <a:r>
              <a:rPr lang="pt-BR" dirty="0">
                <a:latin typeface="ff2"/>
                <a:ea typeface="Times New Roman" panose="02020603050405020304" pitchFamily="18" charset="0"/>
                <a:cs typeface="Arial" panose="020B0604020202020204" pitchFamily="34" charset="0"/>
              </a:rPr>
              <a:t>sistema aberto diferente, responsáveis por funções específicas. Qual camada é responsável pela qualidade na entrega/recebimento dos dados?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Camada física.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Camada de Transporte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Camada de Sessão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Camada de Rede</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754867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611823" y="1949364"/>
            <a:ext cx="9128501"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56.</a:t>
            </a:r>
            <a:r>
              <a:rPr lang="pt-BR" dirty="0">
                <a:solidFill>
                  <a:srgbClr val="000000"/>
                </a:solidFill>
                <a:latin typeface="ff2"/>
                <a:ea typeface="Times New Roman" panose="02020603050405020304" pitchFamily="18" charset="0"/>
                <a:cs typeface="Arial" panose="020B0604020202020204" pitchFamily="34" charset="0"/>
              </a:rPr>
              <a:t> Cada camada  do modelo OSI  é constituída por um conjunto de subsistemas, cada um residente em  um sistema aberto diferente, responsáveis por funções específicas. Qual camada é responsável pela qualidade na entrega/recebimento dos dados?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Camada física.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2.</a:t>
            </a:r>
            <a:r>
              <a:rPr lang="pt-BR" spc="2305"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Camada de Transporte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Camada de Sessão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Camada de Rede</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210754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552773" y="1317516"/>
            <a:ext cx="11127783" cy="4233467"/>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57.</a:t>
            </a:r>
            <a:r>
              <a:rPr lang="pt-BR" dirty="0">
                <a:solidFill>
                  <a:srgbClr val="000000"/>
                </a:solidFill>
                <a:latin typeface="ff2"/>
                <a:ea typeface="Times New Roman" panose="02020603050405020304" pitchFamily="18" charset="0"/>
                <a:cs typeface="Arial" panose="020B0604020202020204" pitchFamily="34" charset="0"/>
              </a:rPr>
              <a:t> Com relação às derivações lógicas para  endereçamento de pacotes de dados, pode -se afirmar que: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 - </a:t>
            </a:r>
            <a:r>
              <a:rPr lang="pt-BR" dirty="0" err="1">
                <a:solidFill>
                  <a:srgbClr val="000000"/>
                </a:solidFill>
                <a:latin typeface="ff2"/>
                <a:ea typeface="Times New Roman" panose="02020603050405020304" pitchFamily="18" charset="0"/>
                <a:cs typeface="Arial" panose="020B0604020202020204" pitchFamily="34" charset="0"/>
              </a:rPr>
              <a:t>Unicast</a:t>
            </a:r>
            <a:r>
              <a:rPr lang="pt-BR" dirty="0">
                <a:solidFill>
                  <a:srgbClr val="000000"/>
                </a:solidFill>
                <a:latin typeface="ff2"/>
                <a:ea typeface="Times New Roman" panose="02020603050405020304" pitchFamily="18" charset="0"/>
                <a:cs typeface="Arial" panose="020B0604020202020204" pitchFamily="34" charset="0"/>
              </a:rPr>
              <a:t> é uma  forma de envio de informações direcionadas para somente um único destino.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 - </a:t>
            </a:r>
            <a:r>
              <a:rPr lang="pt-BR" dirty="0" err="1">
                <a:solidFill>
                  <a:srgbClr val="000000"/>
                </a:solidFill>
                <a:latin typeface="ff2"/>
                <a:ea typeface="Times New Roman" panose="02020603050405020304" pitchFamily="18" charset="0"/>
                <a:cs typeface="Arial" panose="020B0604020202020204" pitchFamily="34" charset="0"/>
              </a:rPr>
              <a:t>Multicast</a:t>
            </a:r>
            <a:r>
              <a:rPr lang="pt-BR" dirty="0">
                <a:solidFill>
                  <a:srgbClr val="000000"/>
                </a:solidFill>
                <a:latin typeface="ff2"/>
                <a:ea typeface="Times New Roman" panose="02020603050405020304" pitchFamily="18" charset="0"/>
                <a:cs typeface="Arial" panose="020B0604020202020204" pitchFamily="34" charset="0"/>
              </a:rPr>
              <a:t> é a forma de envio de informações para múltiplos destinos. Ele é direcionado para um grupo específico e pré-definido de destinos possíveis.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III – Broadcast é  a forma de envio de info</a:t>
            </a:r>
            <a:r>
              <a:rPr lang="pt-BR" dirty="0">
                <a:latin typeface="ff2"/>
                <a:ea typeface="Times New Roman" panose="02020603050405020304" pitchFamily="18" charset="0"/>
                <a:cs typeface="Arial" panose="020B0604020202020204" pitchFamily="34" charset="0"/>
              </a:rPr>
              <a:t>rmações  onde a mensagem é enviada  para todos os destinos possíveis da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De acordo com a  abordagem , assinale a opção C ORRETA: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Somente os itens I e II estão  corretos.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Somente os itens II e III estão corretos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Somente os itens I e III estão  corretos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Os itens I, II e I II estão corretos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8920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552773" y="1317516"/>
            <a:ext cx="11127783" cy="4233467"/>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57.</a:t>
            </a:r>
            <a:r>
              <a:rPr lang="pt-BR" dirty="0">
                <a:solidFill>
                  <a:srgbClr val="000000"/>
                </a:solidFill>
                <a:latin typeface="ff2"/>
                <a:ea typeface="Times New Roman" panose="02020603050405020304" pitchFamily="18" charset="0"/>
                <a:cs typeface="Arial" panose="020B0604020202020204" pitchFamily="34" charset="0"/>
              </a:rPr>
              <a:t> Com relação às derivações lógicas para  endereçamento de pacotes de dados, pode -se afirmar que: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 - </a:t>
            </a:r>
            <a:r>
              <a:rPr lang="pt-BR" dirty="0" err="1">
                <a:solidFill>
                  <a:srgbClr val="000000"/>
                </a:solidFill>
                <a:latin typeface="ff2"/>
                <a:ea typeface="Times New Roman" panose="02020603050405020304" pitchFamily="18" charset="0"/>
                <a:cs typeface="Arial" panose="020B0604020202020204" pitchFamily="34" charset="0"/>
              </a:rPr>
              <a:t>Unicast</a:t>
            </a:r>
            <a:r>
              <a:rPr lang="pt-BR" dirty="0">
                <a:solidFill>
                  <a:srgbClr val="000000"/>
                </a:solidFill>
                <a:latin typeface="ff2"/>
                <a:ea typeface="Times New Roman" panose="02020603050405020304" pitchFamily="18" charset="0"/>
                <a:cs typeface="Arial" panose="020B0604020202020204" pitchFamily="34" charset="0"/>
              </a:rPr>
              <a:t> é uma  forma de envio de informações direcionadas para somente um único destino.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 - </a:t>
            </a:r>
            <a:r>
              <a:rPr lang="pt-BR" dirty="0" err="1">
                <a:solidFill>
                  <a:srgbClr val="000000"/>
                </a:solidFill>
                <a:latin typeface="ff2"/>
                <a:ea typeface="Times New Roman" panose="02020603050405020304" pitchFamily="18" charset="0"/>
                <a:cs typeface="Arial" panose="020B0604020202020204" pitchFamily="34" charset="0"/>
              </a:rPr>
              <a:t>Multicast</a:t>
            </a:r>
            <a:r>
              <a:rPr lang="pt-BR" dirty="0">
                <a:solidFill>
                  <a:srgbClr val="000000"/>
                </a:solidFill>
                <a:latin typeface="ff2"/>
                <a:ea typeface="Times New Roman" panose="02020603050405020304" pitchFamily="18" charset="0"/>
                <a:cs typeface="Arial" panose="020B0604020202020204" pitchFamily="34" charset="0"/>
              </a:rPr>
              <a:t> é a forma de envio de informações para múltiplos destinos. Ele é direcionado para um grupo específico e pré-definido de destinos possíveis.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III – Broadcast é  a forma de envio de informações  onde a mensagem é enviada  para todos os destinos possíveis da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De acordo com a  abordagem , assinale a opção C ORRETA: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Somente os itens I e II estão  corretos.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Somente os itens II e III estão corretos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Somente os itens I e III estão  corretos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4.</a:t>
            </a:r>
            <a:r>
              <a:rPr lang="pt-BR" spc="2305"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Os itens I, II e I II estão corretos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3119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45397" y="2051895"/>
            <a:ext cx="10988297" cy="2959272"/>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58</a:t>
            </a:r>
            <a:r>
              <a:rPr lang="pt-BR" dirty="0">
                <a:solidFill>
                  <a:srgbClr val="000000"/>
                </a:solidFill>
                <a:latin typeface="ff2"/>
                <a:ea typeface="Times New Roman" panose="02020603050405020304" pitchFamily="18" charset="0"/>
                <a:cs typeface="Arial" panose="020B0604020202020204" pitchFamily="34" charset="0"/>
              </a:rPr>
              <a:t>. Sobre a Comutação de Pacotes, qual das alternativas  abaixo não se  aplica a essa  técnica de transmissão de  dados: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Aproveita ao máximo o meio  de transmissão pois permite várias ligações simultâneas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0"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Antes de transmitir os pacotes estabelece conexão  com o destinatário.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Consiste em dividir as mensagens em partes, atribuir um cabeçalho, com endereço, a cada um e enviar para o meio compartilhado.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Cada parte  do pacote  vai circular pela rede até seu destino final  orientado pelo endereço de destino do seu cabeçalho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985980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45397" y="2051895"/>
            <a:ext cx="10988297" cy="2959272"/>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58</a:t>
            </a:r>
            <a:r>
              <a:rPr lang="pt-BR" dirty="0">
                <a:solidFill>
                  <a:srgbClr val="000000"/>
                </a:solidFill>
                <a:latin typeface="ff2"/>
                <a:ea typeface="Times New Roman" panose="02020603050405020304" pitchFamily="18" charset="0"/>
                <a:cs typeface="Arial" panose="020B0604020202020204" pitchFamily="34" charset="0"/>
              </a:rPr>
              <a:t>. Sobre a Comutação de Pacotes, qual das alternativas  abaixo não se  aplica a essa  técnica de transmissão de  dados: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Aproveita ao máximo o meio  de transmissão pois permite várias ligações simultâneas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2.</a:t>
            </a:r>
            <a:r>
              <a:rPr lang="pt-BR" spc="2300"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Antes de transmitir os pacotes estabelece conexão  com o destinatário.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Consiste em dividir as mensagens em partes, atribuir um cabeçalho, com endereço, a cada um e enviar para o meio compartilhado.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Cada parte  do pacote  vai circular pela rede até seu destino final  orientado pelo endereço de destino do seu cabeçalho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280849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47973" y="1233108"/>
            <a:ext cx="11546238" cy="4233467"/>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59.</a:t>
            </a:r>
            <a:r>
              <a:rPr lang="pt-BR" dirty="0">
                <a:solidFill>
                  <a:srgbClr val="000000"/>
                </a:solidFill>
                <a:latin typeface="ff2"/>
                <a:ea typeface="Times New Roman" panose="02020603050405020304" pitchFamily="18" charset="0"/>
                <a:cs typeface="Arial" panose="020B0604020202020204" pitchFamily="34" charset="0"/>
              </a:rPr>
              <a:t> O sistema cliente-servidor surgido na década de 90 e  muito utilizado  no meio corporativo,  é baseado em três componentes principais: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 gerenciamento de </a:t>
            </a:r>
            <a:r>
              <a:rPr lang="pt-BR" dirty="0">
                <a:latin typeface="ff2"/>
                <a:ea typeface="Times New Roman" panose="02020603050405020304" pitchFamily="18" charset="0"/>
                <a:cs typeface="Arial" panose="020B0604020202020204" pitchFamily="34" charset="0"/>
              </a:rPr>
              <a:t>banco de dados, que tem  a função de servidores.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II- redes, que funcionam como o meio de transporte de  dados.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III- os softwares  para acesso  aos dados: Clientes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IV- quando a comunicação é estabelecida utilizando apena s dois pontos interligados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Sendo os três componentes: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I - II - III</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I - II - IV</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II - III - IV</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I - III – IV</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965713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47973" y="1233108"/>
            <a:ext cx="11546238" cy="4233467"/>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59.</a:t>
            </a:r>
            <a:r>
              <a:rPr lang="pt-BR" dirty="0">
                <a:solidFill>
                  <a:srgbClr val="000000"/>
                </a:solidFill>
                <a:latin typeface="ff2"/>
                <a:ea typeface="Times New Roman" panose="02020603050405020304" pitchFamily="18" charset="0"/>
                <a:cs typeface="Arial" panose="020B0604020202020204" pitchFamily="34" charset="0"/>
              </a:rPr>
              <a:t> O sistema cliente-servidor surgido na década de 90 e  muito utilizado  no meio corporativo,  é baseado em três componentes principais: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 gerenciamento de banco de dados, que tem  a função de servidores.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 redes, que funcionam como o meio de transporte de  dados.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III- os softwares  para acesso  aos dados: Clientes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IV- quando a comunicação é estabelecida utilizando apena s dois pontos interligados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Sendo os três componentes: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1.</a:t>
            </a:r>
            <a:r>
              <a:rPr lang="pt-BR" spc="2305"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I - II - III</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 - II - IV</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II - III - IV</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 - III – IV</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893850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999282" y="2352320"/>
            <a:ext cx="9732936" cy="1685077"/>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60.</a:t>
            </a:r>
            <a:r>
              <a:rPr lang="pt-BR" dirty="0">
                <a:solidFill>
                  <a:srgbClr val="000000"/>
                </a:solidFill>
                <a:latin typeface="ff2"/>
                <a:ea typeface="Times New Roman" panose="02020603050405020304" pitchFamily="18" charset="0"/>
                <a:cs typeface="Arial" panose="020B0604020202020204" pitchFamily="34" charset="0"/>
              </a:rPr>
              <a:t> Sobre a sequência correta de um cabo par- trançado </a:t>
            </a:r>
            <a:r>
              <a:rPr lang="pt-BR" dirty="0" err="1">
                <a:solidFill>
                  <a:srgbClr val="000000"/>
                </a:solidFill>
                <a:latin typeface="ff2"/>
                <a:ea typeface="Times New Roman" panose="02020603050405020304" pitchFamily="18" charset="0"/>
                <a:cs typeface="Arial" panose="020B0604020202020204" pitchFamily="34" charset="0"/>
              </a:rPr>
              <a:t>Cat</a:t>
            </a:r>
            <a:r>
              <a:rPr lang="pt-BR" dirty="0">
                <a:solidFill>
                  <a:srgbClr val="000000"/>
                </a:solidFill>
                <a:latin typeface="ff2"/>
                <a:ea typeface="Times New Roman" panose="02020603050405020304" pitchFamily="18" charset="0"/>
                <a:cs typeface="Arial" panose="020B0604020202020204" pitchFamily="34" charset="0"/>
              </a:rPr>
              <a:t> 5e, </a:t>
            </a:r>
            <a:r>
              <a:rPr lang="pt-BR" dirty="0">
                <a:latin typeface="ff2"/>
                <a:ea typeface="Times New Roman" panose="02020603050405020304" pitchFamily="18" charset="0"/>
                <a:cs typeface="Arial" panose="020B0604020202020204" pitchFamily="34" charset="0"/>
              </a:rPr>
              <a:t>podemos afirmar que: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Apenas os fios 1 , 2, 3 e 4 são  utilizados obrigatoriamente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Apenas os fios 1 , 2, 5 e 6 são  utilizados obrigatoriamente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Todos os fios são  utilizados  obrigatoriamente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0"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Apenas os fios  1, 2, 3 e 6 </a:t>
            </a:r>
            <a:r>
              <a:rPr lang="pt-BR" dirty="0" smtClean="0">
                <a:latin typeface="ff1"/>
                <a:ea typeface="Times New Roman" panose="02020603050405020304" pitchFamily="18" charset="0"/>
                <a:cs typeface="Arial" panose="020B0604020202020204" pitchFamily="34" charset="0"/>
              </a:rPr>
              <a:t>são </a:t>
            </a:r>
            <a:r>
              <a:rPr lang="pt-BR" dirty="0">
                <a:latin typeface="ff1"/>
                <a:ea typeface="Times New Roman" panose="02020603050405020304" pitchFamily="18" charset="0"/>
                <a:cs typeface="Arial" panose="020B0604020202020204" pitchFamily="34" charset="0"/>
              </a:rPr>
              <a:t>utilizados obrigatoriamente.</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2491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98635" y="961696"/>
            <a:ext cx="10972800" cy="5189113"/>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06.</a:t>
            </a:r>
            <a:r>
              <a:rPr lang="pt-BR" dirty="0">
                <a:solidFill>
                  <a:srgbClr val="000000"/>
                </a:solidFill>
                <a:latin typeface="ff2"/>
                <a:ea typeface="Times New Roman" panose="02020603050405020304" pitchFamily="18" charset="0"/>
                <a:cs typeface="Arial" panose="020B0604020202020204" pitchFamily="34" charset="0"/>
              </a:rPr>
              <a:t> Qual das afirmações abaixo descreve mais detalhada mente e correta na visão dos protocolos o acesso d e um </a:t>
            </a:r>
            <a:r>
              <a:rPr lang="pt-BR" dirty="0" smtClean="0">
                <a:solidFill>
                  <a:srgbClr val="000000"/>
                </a:solidFill>
                <a:latin typeface="ff2"/>
                <a:ea typeface="Times New Roman" panose="02020603050405020304" pitchFamily="18" charset="0"/>
                <a:cs typeface="Arial" panose="020B0604020202020204" pitchFamily="34" charset="0"/>
              </a:rPr>
              <a:t>host cliente </a:t>
            </a:r>
            <a:r>
              <a:rPr lang="pt-BR" dirty="0">
                <a:solidFill>
                  <a:srgbClr val="000000"/>
                </a:solidFill>
                <a:latin typeface="ff2"/>
                <a:ea typeface="Times New Roman" panose="02020603050405020304" pitchFamily="18" charset="0"/>
                <a:cs typeface="Arial" panose="020B0604020202020204" pitchFamily="34" charset="0"/>
              </a:rPr>
              <a:t>a um host servidor na Internet.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O HTTP do lado cliente faz a conexão com HTTP do lado servidor baixando primeiramente o objeto base HTML </a:t>
            </a:r>
            <a:r>
              <a:rPr lang="pt-BR" dirty="0" smtClean="0">
                <a:solidFill>
                  <a:srgbClr val="000000"/>
                </a:solidFill>
                <a:latin typeface="ff2"/>
                <a:ea typeface="Times New Roman" panose="02020603050405020304" pitchFamily="18" charset="0"/>
                <a:cs typeface="Arial" panose="020B0604020202020204" pitchFamily="34" charset="0"/>
              </a:rPr>
              <a:t>e depois </a:t>
            </a:r>
            <a:r>
              <a:rPr lang="pt-BR" dirty="0">
                <a:solidFill>
                  <a:srgbClr val="000000"/>
                </a:solidFill>
                <a:latin typeface="ff2"/>
                <a:ea typeface="Times New Roman" panose="02020603050405020304" pitchFamily="18" charset="0"/>
                <a:cs typeface="Arial" panose="020B0604020202020204" pitchFamily="34" charset="0"/>
              </a:rPr>
              <a:t>o restante dos objetos.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Um browser utilizando o protocolo HTTP, que por sua vez utiliza o TCP como protocolo da camada de transporte</a:t>
            </a:r>
            <a:r>
              <a:rPr lang="pt-BR" dirty="0" smtClean="0">
                <a:solidFill>
                  <a:srgbClr val="000000"/>
                </a:solidFill>
                <a:latin typeface="ff2"/>
                <a:ea typeface="Times New Roman" panose="02020603050405020304" pitchFamily="18" charset="0"/>
                <a:cs typeface="Arial" panose="020B0604020202020204" pitchFamily="34" charset="0"/>
              </a:rPr>
              <a:t>, faz </a:t>
            </a:r>
            <a:r>
              <a:rPr lang="pt-BR" dirty="0">
                <a:solidFill>
                  <a:srgbClr val="000000"/>
                </a:solidFill>
                <a:latin typeface="ff2"/>
                <a:ea typeface="Times New Roman" panose="02020603050405020304" pitchFamily="18" charset="0"/>
                <a:cs typeface="Arial" panose="020B0604020202020204" pitchFamily="34" charset="0"/>
              </a:rPr>
              <a:t>acesso ao serviço apache, que utiliza também o HTTP e o TCP, baixando os objetos da página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Arial" panose="020B0604020202020204" pitchFamily="34" charset="0"/>
              </a:rPr>
              <a:t>3.</a:t>
            </a:r>
            <a:r>
              <a:rPr lang="pt-BR" spc="2085" dirty="0">
                <a:solidFill>
                  <a:srgbClr val="FF0000"/>
                </a:solidFill>
                <a:latin typeface="ff3"/>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O primeiro passo é a resolução de nomes, depois o browser requisita objeto por objeto da página através do protocolo H TTP que utiliza o TCP, fazendo o </a:t>
            </a:r>
            <a:r>
              <a:rPr lang="pt-BR" dirty="0" err="1">
                <a:solidFill>
                  <a:srgbClr val="FF0000"/>
                </a:solidFill>
                <a:latin typeface="ff1"/>
                <a:ea typeface="Times New Roman" panose="02020603050405020304" pitchFamily="18" charset="0"/>
                <a:cs typeface="Arial" panose="020B0604020202020204" pitchFamily="34" charset="0"/>
              </a:rPr>
              <a:t>Three-way-handshake</a:t>
            </a:r>
            <a:r>
              <a:rPr lang="pt-BR" dirty="0">
                <a:solidFill>
                  <a:srgbClr val="FF0000"/>
                </a:solidFill>
                <a:latin typeface="ff1"/>
                <a:ea typeface="Times New Roman" panose="02020603050405020304" pitchFamily="18" charset="0"/>
                <a:cs typeface="Arial" panose="020B0604020202020204" pitchFamily="34" charset="0"/>
              </a:rPr>
              <a:t> para estabelecer uma conexão com o destino.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O software cliente </a:t>
            </a:r>
            <a:r>
              <a:rPr lang="pt-BR" dirty="0" err="1">
                <a:solidFill>
                  <a:srgbClr val="000000"/>
                </a:solidFill>
                <a:latin typeface="ff2"/>
                <a:ea typeface="Times New Roman" panose="02020603050405020304" pitchFamily="18" charset="0"/>
                <a:cs typeface="Arial" panose="020B0604020202020204" pitchFamily="34" charset="0"/>
              </a:rPr>
              <a:t>firefox</a:t>
            </a:r>
            <a:r>
              <a:rPr lang="pt-BR" dirty="0">
                <a:solidFill>
                  <a:srgbClr val="000000"/>
                </a:solidFill>
                <a:latin typeface="ff2"/>
                <a:ea typeface="Times New Roman" panose="02020603050405020304" pitchFamily="18" charset="0"/>
                <a:cs typeface="Arial" panose="020B0604020202020204" pitchFamily="34" charset="0"/>
              </a:rPr>
              <a:t> faz acesso ao software servidor Apache, baixando primeiramente o objeto base </a:t>
            </a:r>
            <a:r>
              <a:rPr lang="pt-BR" dirty="0" err="1">
                <a:solidFill>
                  <a:srgbClr val="000000"/>
                </a:solidFill>
                <a:latin typeface="ff2"/>
                <a:ea typeface="Times New Roman" panose="02020603050405020304" pitchFamily="18" charset="0"/>
                <a:cs typeface="Arial" panose="020B0604020202020204" pitchFamily="34" charset="0"/>
              </a:rPr>
              <a:t>html</a:t>
            </a:r>
            <a:r>
              <a:rPr lang="pt-BR" dirty="0">
                <a:solidFill>
                  <a:srgbClr val="000000"/>
                </a:solidFill>
                <a:latin typeface="ff2"/>
                <a:ea typeface="Times New Roman" panose="02020603050405020304" pitchFamily="18" charset="0"/>
                <a:cs typeface="Arial" panose="020B0604020202020204" pitchFamily="34" charset="0"/>
              </a:rPr>
              <a:t> </a:t>
            </a:r>
            <a:r>
              <a:rPr lang="pt-BR" dirty="0" smtClean="0">
                <a:solidFill>
                  <a:srgbClr val="000000"/>
                </a:solidFill>
                <a:latin typeface="ff2"/>
                <a:ea typeface="Times New Roman" panose="02020603050405020304" pitchFamily="18" charset="0"/>
                <a:cs typeface="Arial" panose="020B0604020202020204" pitchFamily="34" charset="0"/>
              </a:rPr>
              <a:t>e depois </a:t>
            </a:r>
            <a:r>
              <a:rPr lang="pt-BR" dirty="0">
                <a:solidFill>
                  <a:srgbClr val="000000"/>
                </a:solidFill>
                <a:latin typeface="ff2"/>
                <a:ea typeface="Times New Roman" panose="02020603050405020304" pitchFamily="18" charset="0"/>
                <a:cs typeface="Arial" panose="020B0604020202020204" pitchFamily="34" charset="0"/>
              </a:rPr>
              <a:t>os objetos restantes.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Após o processo de resolução de nomes, o HTT P, utilizando o U DP, estabelece uma conexão com o destino </a:t>
            </a:r>
            <a:r>
              <a:rPr lang="pt-BR" dirty="0" smtClean="0">
                <a:solidFill>
                  <a:srgbClr val="000000"/>
                </a:solidFill>
                <a:latin typeface="ff2"/>
                <a:ea typeface="Times New Roman" panose="02020603050405020304" pitchFamily="18" charset="0"/>
                <a:cs typeface="Arial" panose="020B0604020202020204" pitchFamily="34" charset="0"/>
              </a:rPr>
              <a:t>através do </a:t>
            </a:r>
            <a:r>
              <a:rPr lang="pt-BR" dirty="0" err="1">
                <a:solidFill>
                  <a:srgbClr val="000000"/>
                </a:solidFill>
                <a:latin typeface="ff2"/>
                <a:ea typeface="Times New Roman" panose="02020603050405020304" pitchFamily="18" charset="0"/>
                <a:cs typeface="Arial" panose="020B0604020202020204" pitchFamily="34" charset="0"/>
              </a:rPr>
              <a:t>three-way-handshake</a:t>
            </a:r>
            <a:r>
              <a:rPr lang="pt-BR" dirty="0">
                <a:solidFill>
                  <a:srgbClr val="000000"/>
                </a:solidFill>
                <a:latin typeface="ff2"/>
                <a:ea typeface="Times New Roman" panose="02020603050405020304" pitchFamily="18" charset="0"/>
                <a:cs typeface="Arial" panose="020B0604020202020204" pitchFamily="34" charset="0"/>
              </a:rPr>
              <a:t> e somente após essa conexão é requisitado p elo cliente o objeto base HTML e, de </a:t>
            </a:r>
            <a:r>
              <a:rPr lang="pt-BR" dirty="0" smtClean="0">
                <a:solidFill>
                  <a:srgbClr val="000000"/>
                </a:solidFill>
                <a:latin typeface="ff2"/>
                <a:ea typeface="Times New Roman" panose="02020603050405020304" pitchFamily="18" charset="0"/>
                <a:cs typeface="Arial" panose="020B0604020202020204" pitchFamily="34" charset="0"/>
              </a:rPr>
              <a:t>posse desse objeto onde está referenciado os demais objetos, são baixados os restantes.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678973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999282" y="2352320"/>
            <a:ext cx="9732936" cy="1685077"/>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60.</a:t>
            </a:r>
            <a:r>
              <a:rPr lang="pt-BR" dirty="0">
                <a:solidFill>
                  <a:srgbClr val="000000"/>
                </a:solidFill>
                <a:latin typeface="ff2"/>
                <a:ea typeface="Times New Roman" panose="02020603050405020304" pitchFamily="18" charset="0"/>
                <a:cs typeface="Arial" panose="020B0604020202020204" pitchFamily="34" charset="0"/>
              </a:rPr>
              <a:t> Sobre a sequência correta de um cabo par- trançado </a:t>
            </a:r>
            <a:r>
              <a:rPr lang="pt-BR" dirty="0" err="1">
                <a:solidFill>
                  <a:srgbClr val="000000"/>
                </a:solidFill>
                <a:latin typeface="ff2"/>
                <a:ea typeface="Times New Roman" panose="02020603050405020304" pitchFamily="18" charset="0"/>
                <a:cs typeface="Arial" panose="020B0604020202020204" pitchFamily="34" charset="0"/>
              </a:rPr>
              <a:t>Cat</a:t>
            </a:r>
            <a:r>
              <a:rPr lang="pt-BR" dirty="0">
                <a:solidFill>
                  <a:srgbClr val="000000"/>
                </a:solidFill>
                <a:latin typeface="ff2"/>
                <a:ea typeface="Times New Roman" panose="02020603050405020304" pitchFamily="18" charset="0"/>
                <a:cs typeface="Arial" panose="020B0604020202020204" pitchFamily="34" charset="0"/>
              </a:rPr>
              <a:t> 5e, podemos afirmar que: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Apenas os fios 1 , 2, 3 e 4 são  utilizados obrigatoriamente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Apenas os fios 1 , 2, 5 e 6 são  utilizados obrigatoriamente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Todos os fios são  utilizados  obrigatoriamente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4.</a:t>
            </a:r>
            <a:r>
              <a:rPr lang="pt-BR" spc="2300"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Apenas os fios  1, 2, 3 e 6 </a:t>
            </a:r>
            <a:r>
              <a:rPr lang="pt-BR" dirty="0" smtClean="0">
                <a:solidFill>
                  <a:srgbClr val="FF0000"/>
                </a:solidFill>
                <a:latin typeface="ff1"/>
                <a:ea typeface="Times New Roman" panose="02020603050405020304" pitchFamily="18" charset="0"/>
                <a:cs typeface="Arial" panose="020B0604020202020204" pitchFamily="34" charset="0"/>
              </a:rPr>
              <a:t>são </a:t>
            </a:r>
            <a:r>
              <a:rPr lang="pt-BR" dirty="0">
                <a:solidFill>
                  <a:srgbClr val="FF0000"/>
                </a:solidFill>
                <a:latin typeface="ff1"/>
                <a:ea typeface="Times New Roman" panose="02020603050405020304" pitchFamily="18" charset="0"/>
                <a:cs typeface="Arial" panose="020B0604020202020204" pitchFamily="34" charset="0"/>
              </a:rPr>
              <a:t>utilizados obrigatoriamente.</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624432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208868" y="1630816"/>
            <a:ext cx="9748434" cy="2959272"/>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61.</a:t>
            </a:r>
            <a:r>
              <a:rPr lang="pt-BR" dirty="0">
                <a:solidFill>
                  <a:srgbClr val="000000"/>
                </a:solidFill>
                <a:latin typeface="ff2"/>
                <a:ea typeface="Times New Roman" panose="02020603050405020304" pitchFamily="18" charset="0"/>
                <a:cs typeface="Arial" panose="020B0604020202020204" pitchFamily="34" charset="0"/>
              </a:rPr>
              <a:t> Para configurar um host  numa rede é necessário atribui a ele sua configuração composta de: endereço IP, máscara de </a:t>
            </a:r>
            <a:r>
              <a:rPr lang="pt-BR" dirty="0" err="1">
                <a:solidFill>
                  <a:srgbClr val="000000"/>
                </a:solidFill>
                <a:latin typeface="ff2"/>
                <a:ea typeface="Times New Roman" panose="02020603050405020304" pitchFamily="18" charset="0"/>
                <a:cs typeface="Arial" panose="020B0604020202020204" pitchFamily="34" charset="0"/>
              </a:rPr>
              <a:t>subrede</a:t>
            </a:r>
            <a:r>
              <a:rPr lang="pt-BR" dirty="0">
                <a:solidFill>
                  <a:srgbClr val="000000"/>
                </a:solidFill>
                <a:latin typeface="ff2"/>
                <a:ea typeface="Times New Roman" panose="02020603050405020304" pitchFamily="18" charset="0"/>
                <a:cs typeface="Arial" panose="020B0604020202020204" pitchFamily="34" charset="0"/>
              </a:rPr>
              <a:t>, gateway  e DNS. Est a configuração pode ser feita individualmente, configurando  diretamente  os valores  no software de configuração de rede. A outra forma de</a:t>
            </a:r>
            <a:r>
              <a:rPr lang="pt-BR" dirty="0">
                <a:latin typeface="ff2"/>
                <a:ea typeface="Times New Roman" panose="02020603050405020304" pitchFamily="18" charset="0"/>
                <a:cs typeface="Arial" panose="020B0604020202020204" pitchFamily="34" charset="0"/>
              </a:rPr>
              <a:t> configuração é empregando um servidor: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ICMP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SMTP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DHCP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NAT</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671361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208868" y="1630816"/>
            <a:ext cx="9748434" cy="2959272"/>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61.</a:t>
            </a:r>
            <a:r>
              <a:rPr lang="pt-BR" dirty="0">
                <a:solidFill>
                  <a:srgbClr val="000000"/>
                </a:solidFill>
                <a:latin typeface="ff2"/>
                <a:ea typeface="Times New Roman" panose="02020603050405020304" pitchFamily="18" charset="0"/>
                <a:cs typeface="Arial" panose="020B0604020202020204" pitchFamily="34" charset="0"/>
              </a:rPr>
              <a:t> Para configurar um host  numa rede é necessário atribui a ele sua configuração composta de: endereço IP, máscara de </a:t>
            </a:r>
            <a:r>
              <a:rPr lang="pt-BR" dirty="0" err="1">
                <a:solidFill>
                  <a:srgbClr val="000000"/>
                </a:solidFill>
                <a:latin typeface="ff2"/>
                <a:ea typeface="Times New Roman" panose="02020603050405020304" pitchFamily="18" charset="0"/>
                <a:cs typeface="Arial" panose="020B0604020202020204" pitchFamily="34" charset="0"/>
              </a:rPr>
              <a:t>subrede</a:t>
            </a:r>
            <a:r>
              <a:rPr lang="pt-BR" dirty="0">
                <a:solidFill>
                  <a:srgbClr val="000000"/>
                </a:solidFill>
                <a:latin typeface="ff2"/>
                <a:ea typeface="Times New Roman" panose="02020603050405020304" pitchFamily="18" charset="0"/>
                <a:cs typeface="Arial" panose="020B0604020202020204" pitchFamily="34" charset="0"/>
              </a:rPr>
              <a:t>, gateway  e DNS. Est a configuração pode ser feita individualmente, configurando  diretamente  os valores  no software de configuração de rede. A outra forma de configuração é empregando um servidor: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ICMP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SMTP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3.</a:t>
            </a:r>
            <a:r>
              <a:rPr lang="pt-BR" spc="2305"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DHCP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NAT</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467654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60895" y="1949364"/>
            <a:ext cx="10616339" cy="2640723"/>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62.</a:t>
            </a:r>
            <a:r>
              <a:rPr lang="pt-BR" dirty="0">
                <a:solidFill>
                  <a:srgbClr val="000000"/>
                </a:solidFill>
                <a:latin typeface="ff2"/>
                <a:ea typeface="Times New Roman" panose="02020603050405020304" pitchFamily="18" charset="0"/>
                <a:cs typeface="Arial" panose="020B0604020202020204" pitchFamily="34" charset="0"/>
              </a:rPr>
              <a:t> A camada  de enlace tem algumas funções  que </a:t>
            </a:r>
            <a:r>
              <a:rPr lang="pt-BR" dirty="0">
                <a:latin typeface="ff2"/>
                <a:ea typeface="Times New Roman" panose="02020603050405020304" pitchFamily="18" charset="0"/>
                <a:cs typeface="Arial" panose="020B0604020202020204" pitchFamily="34" charset="0"/>
              </a:rPr>
              <a:t>tentam fazer com que o tráfego de dados da camada  física pareça livre de erros. Qual da s funções listada s abaixo não faz dos serviços da camada  de enlace: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Formatação e segmentação dos dados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Detecção e correção de erros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Controle de conexões fim  a fim</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Controle de acesso  a um canal compartilhado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531909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60895" y="1949364"/>
            <a:ext cx="10616339" cy="2640723"/>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62.</a:t>
            </a:r>
            <a:r>
              <a:rPr lang="pt-BR" dirty="0">
                <a:solidFill>
                  <a:srgbClr val="000000"/>
                </a:solidFill>
                <a:latin typeface="ff2"/>
                <a:ea typeface="Times New Roman" panose="02020603050405020304" pitchFamily="18" charset="0"/>
                <a:cs typeface="Arial" panose="020B0604020202020204" pitchFamily="34" charset="0"/>
              </a:rPr>
              <a:t> A camada  de enlace tem algumas funções  que tentam fazer com que o tráfego de dados da camada  física pareça livre de erros. Qual da s funções listada s abaixo não faz dos serviços da camada  de enlace: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Formatação e segmentação dos dados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Detecção e correção de erros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3.</a:t>
            </a:r>
            <a:r>
              <a:rPr lang="pt-BR" spc="2305"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Controle de conexões fim  a fim</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Controle de acesso  a um canal compartilhado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5892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720312" y="2425521"/>
            <a:ext cx="10135892"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63.</a:t>
            </a:r>
            <a:r>
              <a:rPr lang="pt-BR" dirty="0">
                <a:solidFill>
                  <a:srgbClr val="000000"/>
                </a:solidFill>
                <a:latin typeface="ff2"/>
                <a:ea typeface="Times New Roman" panose="02020603050405020304" pitchFamily="18" charset="0"/>
                <a:cs typeface="Arial" panose="020B0604020202020204" pitchFamily="34" charset="0"/>
              </a:rPr>
              <a:t> O switch  é um comutador da camada de  rede. </a:t>
            </a:r>
            <a:r>
              <a:rPr lang="pt-BR" dirty="0">
                <a:latin typeface="ff2"/>
                <a:ea typeface="Times New Roman" panose="02020603050405020304" pitchFamily="18" charset="0"/>
                <a:cs typeface="Arial" panose="020B0604020202020204" pitchFamily="34" charset="0"/>
              </a:rPr>
              <a:t>Esta afirmação está correta?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Sim, porque os  pacotes são direcionados  para a porta adequada.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Não, um switch atua apenas  na camada  física.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Não, por atuar  na comutação da camada de  enlace.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Sim, pois suas tarefas são baseadas em endereços lógicos  dos canais.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5.</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Não, um switch atua na camada de transporte.</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119260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720312" y="2425521"/>
            <a:ext cx="10135892"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63.</a:t>
            </a:r>
            <a:r>
              <a:rPr lang="pt-BR" dirty="0">
                <a:solidFill>
                  <a:srgbClr val="000000"/>
                </a:solidFill>
                <a:latin typeface="ff2"/>
                <a:ea typeface="Times New Roman" panose="02020603050405020304" pitchFamily="18" charset="0"/>
                <a:cs typeface="Arial" panose="020B0604020202020204" pitchFamily="34" charset="0"/>
              </a:rPr>
              <a:t> O switch  é um comutador da camada de  rede. Esta afirmação está correta?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Sim, porque os  pacotes são direcionados  para a porta adequada.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Não, um switch atua apenas  na camada  física.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3.</a:t>
            </a:r>
            <a:r>
              <a:rPr lang="pt-BR" spc="2305"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Não, por atuar  na comutação da camada de  enlace.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Sim, pois suas tarefas são baseadas em endereços lógicos  dos canais.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Não, um switch atua na camada de transporte.</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220104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038386" y="2586462"/>
            <a:ext cx="10058400" cy="1685077"/>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64.</a:t>
            </a:r>
            <a:r>
              <a:rPr lang="pt-BR" dirty="0">
                <a:solidFill>
                  <a:srgbClr val="000000"/>
                </a:solidFill>
                <a:latin typeface="ff2"/>
                <a:ea typeface="Times New Roman" panose="02020603050405020304" pitchFamily="18" charset="0"/>
                <a:cs typeface="Arial" panose="020B0604020202020204" pitchFamily="34" charset="0"/>
              </a:rPr>
              <a:t> Uma das diferenças de </a:t>
            </a:r>
            <a:r>
              <a:rPr lang="pt-BR" dirty="0" smtClean="0">
                <a:solidFill>
                  <a:srgbClr val="000000"/>
                </a:solidFill>
                <a:latin typeface="ff2"/>
                <a:ea typeface="Times New Roman" panose="02020603050405020304" pitchFamily="18" charset="0"/>
                <a:cs typeface="Arial" panose="020B0604020202020204" pitchFamily="34" charset="0"/>
              </a:rPr>
              <a:t>um </a:t>
            </a:r>
            <a:r>
              <a:rPr lang="pt-BR" dirty="0">
                <a:solidFill>
                  <a:srgbClr val="000000"/>
                </a:solidFill>
                <a:latin typeface="ff2"/>
                <a:ea typeface="Times New Roman" panose="02020603050405020304" pitchFamily="18" charset="0"/>
                <a:cs typeface="Arial" panose="020B0604020202020204" pitchFamily="34" charset="0"/>
              </a:rPr>
              <a:t>hub para um </a:t>
            </a:r>
            <a:r>
              <a:rPr lang="pt-BR" dirty="0">
                <a:latin typeface="ff2"/>
                <a:ea typeface="Times New Roman" panose="02020603050405020304" pitchFamily="18" charset="0"/>
                <a:cs typeface="Arial" panose="020B0604020202020204" pitchFamily="34" charset="0"/>
              </a:rPr>
              <a:t>switch é:</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O switch apresenta as camadas física e de  enlace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O hub não permite colisões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O hub apresenta as camadas  física e de enlace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O switch roteia  pacotes na rede local</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071821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038386" y="2586462"/>
            <a:ext cx="10058400" cy="1685077"/>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64.</a:t>
            </a:r>
            <a:r>
              <a:rPr lang="pt-BR" dirty="0">
                <a:solidFill>
                  <a:srgbClr val="000000"/>
                </a:solidFill>
                <a:latin typeface="ff2"/>
                <a:ea typeface="Times New Roman" panose="02020603050405020304" pitchFamily="18" charset="0"/>
                <a:cs typeface="Arial" panose="020B0604020202020204" pitchFamily="34" charset="0"/>
              </a:rPr>
              <a:t> Uma das diferenças de </a:t>
            </a:r>
            <a:r>
              <a:rPr lang="pt-BR" dirty="0" smtClean="0">
                <a:solidFill>
                  <a:srgbClr val="000000"/>
                </a:solidFill>
                <a:latin typeface="ff2"/>
                <a:ea typeface="Times New Roman" panose="02020603050405020304" pitchFamily="18" charset="0"/>
                <a:cs typeface="Arial" panose="020B0604020202020204" pitchFamily="34" charset="0"/>
              </a:rPr>
              <a:t>um </a:t>
            </a:r>
            <a:r>
              <a:rPr lang="pt-BR" dirty="0">
                <a:solidFill>
                  <a:srgbClr val="000000"/>
                </a:solidFill>
                <a:latin typeface="ff2"/>
                <a:ea typeface="Times New Roman" panose="02020603050405020304" pitchFamily="18" charset="0"/>
                <a:cs typeface="Arial" panose="020B0604020202020204" pitchFamily="34" charset="0"/>
              </a:rPr>
              <a:t>hub para um switch é:</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1.</a:t>
            </a:r>
            <a:r>
              <a:rPr lang="pt-BR" spc="2305"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O switch apresenta as camadas física e de  enlace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O hub não permite colisões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O hub apresenta as camadas  física e de enlace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O switch roteia  pacotes na rede local</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7541588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797803" y="2427188"/>
            <a:ext cx="8539566"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65.</a:t>
            </a:r>
            <a:r>
              <a:rPr lang="pt-BR" dirty="0">
                <a:solidFill>
                  <a:srgbClr val="000000"/>
                </a:solidFill>
                <a:latin typeface="ff2"/>
                <a:ea typeface="Times New Roman" panose="02020603050405020304" pitchFamily="18" charset="0"/>
                <a:cs typeface="Times New Roman" panose="02020603050405020304" pitchFamily="18" charset="0"/>
              </a:rPr>
              <a:t> Como é chamada a </a:t>
            </a:r>
            <a:r>
              <a:rPr lang="pt-BR" dirty="0">
                <a:latin typeface="ff2"/>
                <a:ea typeface="Times New Roman" panose="02020603050405020304" pitchFamily="18" charset="0"/>
                <a:cs typeface="Times New Roman" panose="02020603050405020304" pitchFamily="18" charset="0"/>
              </a:rPr>
              <a:t>forma  de envio de informações </a:t>
            </a:r>
            <a:r>
              <a:rPr lang="pt-BR" dirty="0" smtClean="0">
                <a:latin typeface="ff2"/>
                <a:ea typeface="Times New Roman" panose="02020603050405020304" pitchFamily="18" charset="0"/>
                <a:cs typeface="Times New Roman" panose="02020603050405020304" pitchFamily="18" charset="0"/>
              </a:rPr>
              <a:t>direcionadas </a:t>
            </a:r>
            <a:r>
              <a:rPr lang="pt-BR" dirty="0">
                <a:latin typeface="ff2"/>
                <a:ea typeface="Times New Roman" panose="02020603050405020304" pitchFamily="18" charset="0"/>
                <a:cs typeface="Times New Roman" panose="02020603050405020304" pitchFamily="18" charset="0"/>
              </a:rPr>
              <a:t>para somente um único  destino?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1.</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BROADCAST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2.</a:t>
            </a:r>
            <a:r>
              <a:rPr lang="pt-BR" spc="2305" dirty="0">
                <a:latin typeface="ff4"/>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UNICAST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3.</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MULTICAST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4.</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SIMPLEX</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61689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88123" y="441434"/>
            <a:ext cx="10794125" cy="5189113"/>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07.</a:t>
            </a:r>
            <a:r>
              <a:rPr lang="pt-BR" dirty="0">
                <a:solidFill>
                  <a:srgbClr val="000000"/>
                </a:solidFill>
                <a:latin typeface="ff2"/>
                <a:ea typeface="Times New Roman" panose="02020603050405020304" pitchFamily="18" charset="0"/>
                <a:cs typeface="Arial" panose="020B0604020202020204" pitchFamily="34" charset="0"/>
              </a:rPr>
              <a:t> Analise as afirmativas abaixo sobre topologias física e lógica de redes de computadores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 - A topologia física em barramento é uma topologia na qual os computadores são ligados em um mesmo </a:t>
            </a:r>
            <a:r>
              <a:rPr lang="pt-BR" dirty="0" smtClean="0">
                <a:solidFill>
                  <a:srgbClr val="000000"/>
                </a:solidFill>
                <a:latin typeface="ff2"/>
                <a:ea typeface="Times New Roman" panose="02020603050405020304" pitchFamily="18" charset="0"/>
                <a:cs typeface="Arial" panose="020B0604020202020204" pitchFamily="34" charset="0"/>
              </a:rPr>
              <a:t>barramento físico </a:t>
            </a:r>
            <a:r>
              <a:rPr lang="pt-BR" dirty="0">
                <a:solidFill>
                  <a:srgbClr val="000000"/>
                </a:solidFill>
                <a:latin typeface="ff2"/>
                <a:ea typeface="Times New Roman" panose="02020603050405020304" pitchFamily="18" charset="0"/>
                <a:cs typeface="Arial" panose="020B0604020202020204" pitchFamily="34" charset="0"/>
              </a:rPr>
              <a:t>de dados.  Embora essa topologia física tenha caído em desuso, logicamente ela é amplamente utilizada, </a:t>
            </a:r>
            <a:r>
              <a:rPr lang="pt-BR" dirty="0" smtClean="0">
                <a:solidFill>
                  <a:srgbClr val="000000"/>
                </a:solidFill>
                <a:latin typeface="ff2"/>
                <a:ea typeface="Times New Roman" panose="02020603050405020304" pitchFamily="18" charset="0"/>
                <a:cs typeface="Arial" panose="020B0604020202020204" pitchFamily="34" charset="0"/>
              </a:rPr>
              <a:t>como</a:t>
            </a:r>
            <a:r>
              <a:rPr lang="pt-BR" dirty="0">
                <a:solidFill>
                  <a:srgbClr val="000000"/>
                </a:solidFill>
                <a:latin typeface="ff2"/>
                <a:ea typeface="Times New Roman" panose="02020603050405020304" pitchFamily="18" charset="0"/>
                <a:cs typeface="Arial" panose="020B0604020202020204" pitchFamily="34" charset="0"/>
              </a:rPr>
              <a:t>, </a:t>
            </a:r>
            <a:r>
              <a:rPr lang="pt-BR" dirty="0" smtClean="0">
                <a:solidFill>
                  <a:srgbClr val="000000"/>
                </a:solidFill>
                <a:latin typeface="ff2"/>
                <a:ea typeface="Times New Roman" panose="02020603050405020304" pitchFamily="18" charset="0"/>
                <a:cs typeface="Arial" panose="020B0604020202020204" pitchFamily="34" charset="0"/>
              </a:rPr>
              <a:t>por exemplo</a:t>
            </a:r>
            <a:r>
              <a:rPr lang="pt-BR" dirty="0">
                <a:solidFill>
                  <a:srgbClr val="000000"/>
                </a:solidFill>
                <a:latin typeface="ff2"/>
                <a:ea typeface="Times New Roman" panose="02020603050405020304" pitchFamily="18" charset="0"/>
                <a:cs typeface="Arial" panose="020B0604020202020204" pitchFamily="34" charset="0"/>
              </a:rPr>
              <a:t>, pelas redes ethernet.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 - Na topologia física em anel, são utilizados concentradores em cada estação conectada à rede para reduzir a </a:t>
            </a:r>
            <a:r>
              <a:rPr lang="pt-BR" dirty="0" smtClean="0">
                <a:solidFill>
                  <a:srgbClr val="000000"/>
                </a:solidFill>
                <a:latin typeface="ff2"/>
                <a:ea typeface="Times New Roman" panose="02020603050405020304" pitchFamily="18" charset="0"/>
                <a:cs typeface="Arial" panose="020B0604020202020204" pitchFamily="34" charset="0"/>
              </a:rPr>
              <a:t>distorção que </a:t>
            </a:r>
            <a:r>
              <a:rPr lang="pt-BR" dirty="0">
                <a:solidFill>
                  <a:srgbClr val="000000"/>
                </a:solidFill>
                <a:latin typeface="ff2"/>
                <a:ea typeface="Times New Roman" panose="02020603050405020304" pitchFamily="18" charset="0"/>
                <a:cs typeface="Arial" panose="020B0604020202020204" pitchFamily="34" charset="0"/>
              </a:rPr>
              <a:t>esta topologia gera no sinal transmitido.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III - A topologia física em estrela se caracteriza pela utilização de conectores BNC que conectam os cabos da rede a </a:t>
            </a:r>
            <a:r>
              <a:rPr lang="pt-BR" dirty="0" smtClean="0">
                <a:solidFill>
                  <a:srgbClr val="000000"/>
                </a:solidFill>
                <a:latin typeface="ff2"/>
                <a:ea typeface="Times New Roman" panose="02020603050405020304" pitchFamily="18" charset="0"/>
                <a:cs typeface="Arial" panose="020B0604020202020204" pitchFamily="34" charset="0"/>
              </a:rPr>
              <a:t>um conector </a:t>
            </a:r>
            <a:r>
              <a:rPr lang="pt-BR" dirty="0">
                <a:solidFill>
                  <a:srgbClr val="000000"/>
                </a:solidFill>
                <a:latin typeface="ff2"/>
                <a:ea typeface="Times New Roman" panose="02020603050405020304" pitchFamily="18" charset="0"/>
                <a:cs typeface="Arial" panose="020B0604020202020204" pitchFamily="34" charset="0"/>
              </a:rPr>
              <a:t>T que, por sua vez, está conectado à placa de rede do computado r ligado à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São afirmativa s corretas: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 II e III.</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III, apenas.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 e II, apenas.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Arial" panose="020B0604020202020204" pitchFamily="34" charset="0"/>
              </a:rPr>
              <a:t>4.</a:t>
            </a:r>
            <a:r>
              <a:rPr lang="pt-BR" spc="2085" dirty="0">
                <a:latin typeface="ff3"/>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I, apenas.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II, apenas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917599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797803" y="2427188"/>
            <a:ext cx="8539566"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65.</a:t>
            </a:r>
            <a:r>
              <a:rPr lang="pt-BR" dirty="0">
                <a:solidFill>
                  <a:srgbClr val="000000"/>
                </a:solidFill>
                <a:latin typeface="ff2"/>
                <a:ea typeface="Times New Roman" panose="02020603050405020304" pitchFamily="18" charset="0"/>
                <a:cs typeface="Times New Roman" panose="02020603050405020304" pitchFamily="18" charset="0"/>
              </a:rPr>
              <a:t> Como é chamada a forma  de envio de informações </a:t>
            </a:r>
            <a:r>
              <a:rPr lang="pt-BR" dirty="0" smtClean="0">
                <a:solidFill>
                  <a:srgbClr val="000000"/>
                </a:solidFill>
                <a:latin typeface="ff2"/>
                <a:ea typeface="Times New Roman" panose="02020603050405020304" pitchFamily="18" charset="0"/>
                <a:cs typeface="Times New Roman" panose="02020603050405020304" pitchFamily="18" charset="0"/>
              </a:rPr>
              <a:t>direcionadas </a:t>
            </a:r>
            <a:r>
              <a:rPr lang="pt-BR" dirty="0">
                <a:solidFill>
                  <a:srgbClr val="000000"/>
                </a:solidFill>
                <a:latin typeface="ff2"/>
                <a:ea typeface="Times New Roman" panose="02020603050405020304" pitchFamily="18" charset="0"/>
                <a:cs typeface="Times New Roman" panose="02020603050405020304" pitchFamily="18" charset="0"/>
              </a:rPr>
              <a:t>para somente um único  destino?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BROADCAST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Times New Roman" panose="02020603050405020304" pitchFamily="18" charset="0"/>
              </a:rPr>
              <a:t>2.</a:t>
            </a:r>
            <a:r>
              <a:rPr lang="pt-BR" spc="2305" dirty="0">
                <a:solidFill>
                  <a:srgbClr val="FF0000"/>
                </a:solidFill>
                <a:latin typeface="ff4"/>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UNICAST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MULTICAST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SIMPLEX</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582442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64949" y="1277936"/>
            <a:ext cx="11463580" cy="4233467"/>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66</a:t>
            </a:r>
            <a:r>
              <a:rPr lang="pt-BR" dirty="0">
                <a:solidFill>
                  <a:srgbClr val="000000"/>
                </a:solidFill>
                <a:latin typeface="ff2"/>
                <a:ea typeface="Times New Roman" panose="02020603050405020304" pitchFamily="18" charset="0"/>
                <a:cs typeface="Times New Roman" panose="02020603050405020304" pitchFamily="18" charset="0"/>
              </a:rPr>
              <a:t>. A principal função de um  cabo metálico ou  cabo de fibra óptica em uma rede de comunicação é  permitir a transmissão de sinais entre  os dispositivos, componentes dessa rede,  com o mínimo de degradação possível. Contudo, tanto o  sinal elétrico quanto  o sinal óptico ficam sob a ação constante de  elementos internos e externos à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De acordo com a  abordagem , assinale a opç</a:t>
            </a:r>
            <a:r>
              <a:rPr lang="pt-BR" dirty="0">
                <a:latin typeface="ff2"/>
                <a:ea typeface="Times New Roman" panose="02020603050405020304" pitchFamily="18" charset="0"/>
                <a:cs typeface="Times New Roman" panose="02020603050405020304" pitchFamily="18" charset="0"/>
              </a:rPr>
              <a:t>ão C ORRETA: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1.</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Ruído impulsivo é um tipo de pulso irregular  de fontes externas.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2.</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O ruído térmico  também chamado de ruído  branco, é provocado pelo atrito dos elétrons nos  condutores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3.</a:t>
            </a:r>
            <a:r>
              <a:rPr lang="pt-BR" spc="2305" dirty="0">
                <a:latin typeface="ff4"/>
                <a:ea typeface="Times New Roman" panose="02020603050405020304" pitchFamily="18" charset="0"/>
                <a:cs typeface="Times New Roman" panose="02020603050405020304" pitchFamily="18" charset="0"/>
              </a:rPr>
              <a:t> </a:t>
            </a:r>
            <a:r>
              <a:rPr lang="pt-BR" dirty="0" err="1">
                <a:latin typeface="ff1"/>
                <a:ea typeface="Times New Roman" panose="02020603050405020304" pitchFamily="18" charset="0"/>
                <a:cs typeface="Times New Roman" panose="02020603050405020304" pitchFamily="18" charset="0"/>
              </a:rPr>
              <a:t>Crosstalk</a:t>
            </a:r>
            <a:r>
              <a:rPr lang="pt-BR" dirty="0">
                <a:latin typeface="ff1"/>
                <a:ea typeface="Times New Roman" panose="02020603050405020304" pitchFamily="18" charset="0"/>
                <a:cs typeface="Times New Roman" panose="02020603050405020304" pitchFamily="18" charset="0"/>
              </a:rPr>
              <a:t> ocorre devido à  mudança na impedância em  uma linha de  transmissão, em que parte do sinal é refletida e parte transmiti da.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4.</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Atenuação do sinal  é a perda de  energia por calor e radiação, degradando  a potência  de um sinal devido à distância percorrida no meio físico.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757829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64949" y="1277936"/>
            <a:ext cx="11463580" cy="4233467"/>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66</a:t>
            </a:r>
            <a:r>
              <a:rPr lang="pt-BR" dirty="0">
                <a:solidFill>
                  <a:srgbClr val="000000"/>
                </a:solidFill>
                <a:latin typeface="ff2"/>
                <a:ea typeface="Times New Roman" panose="02020603050405020304" pitchFamily="18" charset="0"/>
                <a:cs typeface="Times New Roman" panose="02020603050405020304" pitchFamily="18" charset="0"/>
              </a:rPr>
              <a:t>. A principal função de um  cabo metálico ou  cabo de fibra óptica em uma rede de comunicação é  permitir a transmissão de sinais entre  os dispositivos, componentes dessa rede,  com o mínimo de degradação possível. Contudo, tanto o  sinal elétrico quanto  o sinal óptico ficam sob a ação constante de  elementos internos e externos à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De acordo com a  abordagem , assinale a opção C ORRETA: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Ruído impulsivo é um tipo de pulso irregular  de fontes externas.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O ruído térmico  também chamado de ruído  branco, é provocado pelo atrito dos elétrons nos  condutores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Times New Roman" panose="02020603050405020304" pitchFamily="18" charset="0"/>
              </a:rPr>
              <a:t>3.</a:t>
            </a:r>
            <a:r>
              <a:rPr lang="pt-BR" spc="2305" dirty="0">
                <a:solidFill>
                  <a:srgbClr val="FF0000"/>
                </a:solidFill>
                <a:latin typeface="ff4"/>
                <a:ea typeface="Times New Roman" panose="02020603050405020304" pitchFamily="18" charset="0"/>
                <a:cs typeface="Times New Roman" panose="02020603050405020304" pitchFamily="18" charset="0"/>
              </a:rPr>
              <a:t> </a:t>
            </a:r>
            <a:r>
              <a:rPr lang="pt-BR" dirty="0" err="1">
                <a:solidFill>
                  <a:srgbClr val="FF0000"/>
                </a:solidFill>
                <a:latin typeface="ff1"/>
                <a:ea typeface="Times New Roman" panose="02020603050405020304" pitchFamily="18" charset="0"/>
                <a:cs typeface="Times New Roman" panose="02020603050405020304" pitchFamily="18" charset="0"/>
              </a:rPr>
              <a:t>Crosstalk</a:t>
            </a:r>
            <a:r>
              <a:rPr lang="pt-BR" dirty="0">
                <a:solidFill>
                  <a:srgbClr val="FF0000"/>
                </a:solidFill>
                <a:latin typeface="ff1"/>
                <a:ea typeface="Times New Roman" panose="02020603050405020304" pitchFamily="18" charset="0"/>
                <a:cs typeface="Times New Roman" panose="02020603050405020304" pitchFamily="18" charset="0"/>
              </a:rPr>
              <a:t> ocorre devido à  mudança na impedância em  uma linha de  transmissão, em que parte do sinal é refletida e parte transmiti da.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Atenuação do sinal  é a perda de  energia por calor e radiação, degradando  a potência  de um sinal devido à distância percorrida no meio físico.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120378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67905" y="1312267"/>
            <a:ext cx="10445858" cy="3277820"/>
          </a:xfrm>
          <a:prstGeom prst="rect">
            <a:avLst/>
          </a:prstGeom>
        </p:spPr>
        <p:txBody>
          <a:bodyPr wrap="square">
            <a:spAutoFit/>
          </a:bodyPr>
          <a:lstStyle/>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67.</a:t>
            </a:r>
            <a:r>
              <a:rPr lang="pt-BR" dirty="0">
                <a:solidFill>
                  <a:srgbClr val="000000"/>
                </a:solidFill>
                <a:latin typeface="ff2"/>
                <a:ea typeface="Times New Roman" panose="02020603050405020304" pitchFamily="18" charset="0"/>
                <a:cs typeface="Times New Roman" panose="02020603050405020304" pitchFamily="18" charset="0"/>
              </a:rPr>
              <a:t> Atualmente existem no mercado de telefonia dispositivos que podem funcionar como telefones celulares ou como </a:t>
            </a:r>
            <a:r>
              <a:rPr lang="pt-BR" dirty="0">
                <a:latin typeface="ff2"/>
                <a:ea typeface="Times New Roman" panose="02020603050405020304" pitchFamily="18" charset="0"/>
                <a:cs typeface="Times New Roman" panose="02020603050405020304" pitchFamily="18" charset="0"/>
              </a:rPr>
              <a:t>rádios transmissores-receptores. No sistema celular o canal permite que se fale e ouça  ao mesmo tempo (funcionalidade que não usamos  numa conversa). Quando  são empregados como celulares o modo  de transmissão do canal pode ser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classificado como: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1.</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Simplex</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2.</a:t>
            </a:r>
            <a:r>
              <a:rPr lang="pt-BR" spc="2305" dirty="0">
                <a:latin typeface="ff4"/>
                <a:ea typeface="Times New Roman" panose="02020603050405020304" pitchFamily="18" charset="0"/>
                <a:cs typeface="Times New Roman" panose="02020603050405020304" pitchFamily="18" charset="0"/>
              </a:rPr>
              <a:t> </a:t>
            </a:r>
            <a:r>
              <a:rPr lang="pt-BR" dirty="0" err="1">
                <a:latin typeface="ff1"/>
                <a:ea typeface="Times New Roman" panose="02020603050405020304" pitchFamily="18" charset="0"/>
                <a:cs typeface="Times New Roman" panose="02020603050405020304" pitchFamily="18" charset="0"/>
              </a:rPr>
              <a:t>Full</a:t>
            </a:r>
            <a:r>
              <a:rPr lang="pt-BR" dirty="0">
                <a:latin typeface="ff1"/>
                <a:ea typeface="Times New Roman" panose="02020603050405020304" pitchFamily="18" charset="0"/>
                <a:cs typeface="Times New Roman" panose="02020603050405020304" pitchFamily="18" charset="0"/>
              </a:rPr>
              <a:t> Duplex</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3.</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Duplex</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4.</a:t>
            </a:r>
            <a:r>
              <a:rPr lang="pt-BR" spc="2305" dirty="0">
                <a:latin typeface="ff4"/>
                <a:ea typeface="Times New Roman" panose="02020603050405020304" pitchFamily="18" charset="0"/>
                <a:cs typeface="Times New Roman" panose="02020603050405020304" pitchFamily="18" charset="0"/>
              </a:rPr>
              <a:t> </a:t>
            </a:r>
            <a:r>
              <a:rPr lang="pt-BR" dirty="0" err="1">
                <a:latin typeface="ff2"/>
                <a:ea typeface="Times New Roman" panose="02020603050405020304" pitchFamily="18" charset="0"/>
                <a:cs typeface="Times New Roman" panose="02020603050405020304" pitchFamily="18" charset="0"/>
              </a:rPr>
              <a:t>Half</a:t>
            </a:r>
            <a:r>
              <a:rPr lang="pt-BR" dirty="0">
                <a:latin typeface="ff2"/>
                <a:ea typeface="Times New Roman" panose="02020603050405020304" pitchFamily="18" charset="0"/>
                <a:cs typeface="Times New Roman" panose="02020603050405020304" pitchFamily="18" charset="0"/>
              </a:rPr>
              <a:t>-Duplex</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817900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67905" y="1312267"/>
            <a:ext cx="10445858" cy="3277820"/>
          </a:xfrm>
          <a:prstGeom prst="rect">
            <a:avLst/>
          </a:prstGeom>
        </p:spPr>
        <p:txBody>
          <a:bodyPr wrap="square">
            <a:spAutoFit/>
          </a:bodyPr>
          <a:lstStyle/>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67.</a:t>
            </a:r>
            <a:r>
              <a:rPr lang="pt-BR" dirty="0">
                <a:solidFill>
                  <a:srgbClr val="000000"/>
                </a:solidFill>
                <a:latin typeface="ff2"/>
                <a:ea typeface="Times New Roman" panose="02020603050405020304" pitchFamily="18" charset="0"/>
                <a:cs typeface="Times New Roman" panose="02020603050405020304" pitchFamily="18" charset="0"/>
              </a:rPr>
              <a:t> Atualmente existem no mercado de telefonia dispositivos que podem funcionar como telefones celulares ou como rádios transmissores-receptores. No sistema celular o canal permite que se fale e ouça  ao mesmo tempo (funcionalidade que não usamos  numa conversa). Quando  são empregados como celulares o modo  de transmissão do canal pode ser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classificado como: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Simplex</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Times New Roman" panose="02020603050405020304" pitchFamily="18" charset="0"/>
              </a:rPr>
              <a:t>2.</a:t>
            </a:r>
            <a:r>
              <a:rPr lang="pt-BR" spc="2305" dirty="0">
                <a:solidFill>
                  <a:srgbClr val="FF0000"/>
                </a:solidFill>
                <a:latin typeface="ff4"/>
                <a:ea typeface="Times New Roman" panose="02020603050405020304" pitchFamily="18" charset="0"/>
                <a:cs typeface="Times New Roman" panose="02020603050405020304" pitchFamily="18" charset="0"/>
              </a:rPr>
              <a:t> </a:t>
            </a:r>
            <a:r>
              <a:rPr lang="pt-BR" dirty="0" err="1">
                <a:solidFill>
                  <a:srgbClr val="FF0000"/>
                </a:solidFill>
                <a:latin typeface="ff1"/>
                <a:ea typeface="Times New Roman" panose="02020603050405020304" pitchFamily="18" charset="0"/>
                <a:cs typeface="Times New Roman" panose="02020603050405020304" pitchFamily="18" charset="0"/>
              </a:rPr>
              <a:t>Full</a:t>
            </a:r>
            <a:r>
              <a:rPr lang="pt-BR" dirty="0">
                <a:solidFill>
                  <a:srgbClr val="FF0000"/>
                </a:solidFill>
                <a:latin typeface="ff1"/>
                <a:ea typeface="Times New Roman" panose="02020603050405020304" pitchFamily="18" charset="0"/>
                <a:cs typeface="Times New Roman" panose="02020603050405020304" pitchFamily="18" charset="0"/>
              </a:rPr>
              <a:t> Duplex</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Duplex</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err="1">
                <a:solidFill>
                  <a:srgbClr val="000000"/>
                </a:solidFill>
                <a:latin typeface="ff2"/>
                <a:ea typeface="Times New Roman" panose="02020603050405020304" pitchFamily="18" charset="0"/>
                <a:cs typeface="Times New Roman" panose="02020603050405020304" pitchFamily="18" charset="0"/>
              </a:rPr>
              <a:t>Half</a:t>
            </a:r>
            <a:r>
              <a:rPr lang="pt-BR" dirty="0">
                <a:solidFill>
                  <a:srgbClr val="000000"/>
                </a:solidFill>
                <a:latin typeface="ff2"/>
                <a:ea typeface="Times New Roman" panose="02020603050405020304" pitchFamily="18" charset="0"/>
                <a:cs typeface="Times New Roman" panose="02020603050405020304" pitchFamily="18" charset="0"/>
              </a:rPr>
              <a:t>-Duplex</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340138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15878" y="1949364"/>
            <a:ext cx="10352868" cy="2640723"/>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68.</a:t>
            </a:r>
            <a:r>
              <a:rPr lang="pt-BR" dirty="0">
                <a:solidFill>
                  <a:srgbClr val="000000"/>
                </a:solidFill>
                <a:latin typeface="ff2"/>
                <a:ea typeface="Times New Roman" panose="02020603050405020304" pitchFamily="18" charset="0"/>
                <a:cs typeface="Times New Roman" panose="02020603050405020304" pitchFamily="18" charset="0"/>
              </a:rPr>
              <a:t> Um pacote  recebeu com o endereço de  destino o último endereço IP da sua </a:t>
            </a:r>
            <a:r>
              <a:rPr lang="pt-BR" dirty="0" err="1">
                <a:solidFill>
                  <a:srgbClr val="000000"/>
                </a:solidFill>
                <a:latin typeface="ff2"/>
                <a:ea typeface="Times New Roman" panose="02020603050405020304" pitchFamily="18" charset="0"/>
                <a:cs typeface="Times New Roman" panose="02020603050405020304" pitchFamily="18" charset="0"/>
              </a:rPr>
              <a:t>subrede</a:t>
            </a:r>
            <a:r>
              <a:rPr lang="pt-BR" dirty="0">
                <a:solidFill>
                  <a:srgbClr val="000000"/>
                </a:solidFill>
                <a:latin typeface="ff2"/>
                <a:ea typeface="Times New Roman" panose="02020603050405020304" pitchFamily="18" charset="0"/>
                <a:cs typeface="Times New Roman" panose="02020603050405020304" pitchFamily="18" charset="0"/>
              </a:rPr>
              <a:t>. Na camada  de enlace foi encapsulado  em um quadro  Ethernet. O  endereço MAC  de destino será do tipo: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1.</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Híbrido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2.</a:t>
            </a:r>
            <a:r>
              <a:rPr lang="pt-BR" spc="2305" dirty="0">
                <a:latin typeface="ff4"/>
                <a:ea typeface="Times New Roman" panose="02020603050405020304" pitchFamily="18" charset="0"/>
                <a:cs typeface="Times New Roman" panose="02020603050405020304" pitchFamily="18" charset="0"/>
              </a:rPr>
              <a:t> </a:t>
            </a:r>
            <a:r>
              <a:rPr lang="pt-BR" dirty="0" err="1">
                <a:latin typeface="ff2"/>
                <a:ea typeface="Times New Roman" panose="02020603050405020304" pitchFamily="18" charset="0"/>
                <a:cs typeface="Times New Roman" panose="02020603050405020304" pitchFamily="18" charset="0"/>
              </a:rPr>
              <a:t>Unicast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3.</a:t>
            </a:r>
            <a:r>
              <a:rPr lang="pt-BR" spc="2305" dirty="0">
                <a:latin typeface="ff4"/>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Broadcast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4.</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Lógico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5.</a:t>
            </a:r>
            <a:r>
              <a:rPr lang="pt-BR" spc="2305" dirty="0">
                <a:latin typeface="ff4"/>
                <a:ea typeface="Times New Roman" panose="02020603050405020304" pitchFamily="18" charset="0"/>
                <a:cs typeface="Times New Roman" panose="02020603050405020304" pitchFamily="18" charset="0"/>
              </a:rPr>
              <a:t> </a:t>
            </a:r>
            <a:r>
              <a:rPr lang="pt-BR" dirty="0" err="1">
                <a:latin typeface="ff2"/>
                <a:ea typeface="Times New Roman" panose="02020603050405020304" pitchFamily="18" charset="0"/>
                <a:cs typeface="Times New Roman" panose="02020603050405020304" pitchFamily="18" charset="0"/>
              </a:rPr>
              <a:t>Multicast</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803795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15878" y="1949364"/>
            <a:ext cx="10352868" cy="2640723"/>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68.</a:t>
            </a:r>
            <a:r>
              <a:rPr lang="pt-BR" dirty="0">
                <a:solidFill>
                  <a:srgbClr val="000000"/>
                </a:solidFill>
                <a:latin typeface="ff2"/>
                <a:ea typeface="Times New Roman" panose="02020603050405020304" pitchFamily="18" charset="0"/>
                <a:cs typeface="Times New Roman" panose="02020603050405020304" pitchFamily="18" charset="0"/>
              </a:rPr>
              <a:t> Um pacote  recebeu com o endereço de  destino o último endereço IP da sua </a:t>
            </a:r>
            <a:r>
              <a:rPr lang="pt-BR" dirty="0" err="1">
                <a:solidFill>
                  <a:srgbClr val="000000"/>
                </a:solidFill>
                <a:latin typeface="ff2"/>
                <a:ea typeface="Times New Roman" panose="02020603050405020304" pitchFamily="18" charset="0"/>
                <a:cs typeface="Times New Roman" panose="02020603050405020304" pitchFamily="18" charset="0"/>
              </a:rPr>
              <a:t>subrede</a:t>
            </a:r>
            <a:r>
              <a:rPr lang="pt-BR" dirty="0">
                <a:solidFill>
                  <a:srgbClr val="000000"/>
                </a:solidFill>
                <a:latin typeface="ff2"/>
                <a:ea typeface="Times New Roman" panose="02020603050405020304" pitchFamily="18" charset="0"/>
                <a:cs typeface="Times New Roman" panose="02020603050405020304" pitchFamily="18" charset="0"/>
              </a:rPr>
              <a:t>. Na camada  de enlace foi encapsulado  em um quadro  Ethernet. O  endereço MAC  de destino será do tipo: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Híbrido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err="1">
                <a:solidFill>
                  <a:srgbClr val="000000"/>
                </a:solidFill>
                <a:latin typeface="ff2"/>
                <a:ea typeface="Times New Roman" panose="02020603050405020304" pitchFamily="18" charset="0"/>
                <a:cs typeface="Times New Roman" panose="02020603050405020304" pitchFamily="18" charset="0"/>
              </a:rPr>
              <a:t>Unicast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Times New Roman" panose="02020603050405020304" pitchFamily="18" charset="0"/>
              </a:rPr>
              <a:t>3.</a:t>
            </a:r>
            <a:r>
              <a:rPr lang="pt-BR" spc="2305" dirty="0">
                <a:solidFill>
                  <a:srgbClr val="FF0000"/>
                </a:solidFill>
                <a:latin typeface="ff4"/>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Broadcast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Lógico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err="1">
                <a:solidFill>
                  <a:srgbClr val="000000"/>
                </a:solidFill>
                <a:latin typeface="ff2"/>
                <a:ea typeface="Times New Roman" panose="02020603050405020304" pitchFamily="18" charset="0"/>
                <a:cs typeface="Times New Roman" panose="02020603050405020304" pitchFamily="18" charset="0"/>
              </a:rPr>
              <a:t>Multicast</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572495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534332" y="2427188"/>
            <a:ext cx="8725546" cy="1685077"/>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69.</a:t>
            </a:r>
            <a:r>
              <a:rPr lang="pt-BR" dirty="0">
                <a:solidFill>
                  <a:srgbClr val="000000"/>
                </a:solidFill>
                <a:latin typeface="ff2"/>
                <a:ea typeface="Times New Roman" panose="02020603050405020304" pitchFamily="18" charset="0"/>
                <a:cs typeface="Times New Roman" panose="02020603050405020304" pitchFamily="18" charset="0"/>
              </a:rPr>
              <a:t> Entre os </a:t>
            </a:r>
            <a:r>
              <a:rPr lang="pt-BR" dirty="0">
                <a:latin typeface="ff2"/>
                <a:ea typeface="Times New Roman" panose="02020603050405020304" pitchFamily="18" charset="0"/>
                <a:cs typeface="Times New Roman" panose="02020603050405020304" pitchFamily="18" charset="0"/>
              </a:rPr>
              <a:t>dispositivos abaixo, qual deles  trabalha na camada 1 do  modelo OSI?</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1.</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Roteador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2.</a:t>
            </a:r>
            <a:r>
              <a:rPr lang="pt-BR" spc="2305" dirty="0">
                <a:latin typeface="ff4"/>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Hub</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3.</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Ponte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4.</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Switch</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513295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534332" y="2427188"/>
            <a:ext cx="8725546" cy="1685077"/>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69.</a:t>
            </a:r>
            <a:r>
              <a:rPr lang="pt-BR" dirty="0">
                <a:solidFill>
                  <a:srgbClr val="000000"/>
                </a:solidFill>
                <a:latin typeface="ff2"/>
                <a:ea typeface="Times New Roman" panose="02020603050405020304" pitchFamily="18" charset="0"/>
                <a:cs typeface="Times New Roman" panose="02020603050405020304" pitchFamily="18" charset="0"/>
              </a:rPr>
              <a:t> Entre os dispositivos abaixo, qual deles  trabalha na camada 1 do  modelo OSI?</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Roteador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Times New Roman" panose="02020603050405020304" pitchFamily="18" charset="0"/>
              </a:rPr>
              <a:t>2.</a:t>
            </a:r>
            <a:r>
              <a:rPr lang="pt-BR" spc="2305" dirty="0">
                <a:solidFill>
                  <a:srgbClr val="FF0000"/>
                </a:solidFill>
                <a:latin typeface="ff4"/>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Hub</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Ponte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Switch</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363739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18455" y="1328722"/>
            <a:ext cx="11453247" cy="3914918"/>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70.</a:t>
            </a:r>
            <a:r>
              <a:rPr lang="pt-BR" dirty="0">
                <a:solidFill>
                  <a:srgbClr val="000000"/>
                </a:solidFill>
                <a:latin typeface="ff2"/>
                <a:ea typeface="Times New Roman" panose="02020603050405020304" pitchFamily="18" charset="0"/>
                <a:cs typeface="Times New Roman" panose="02020603050405020304" pitchFamily="18" charset="0"/>
              </a:rPr>
              <a:t> A principal função de um cabo metálico ou  cabo de fibra  óptica em uma rede de comunicação é permitir a transmissão de sinais entre  os dispositivos, componentes dessa rede,  com o mínimo de degradação possível. Contudo, tanto o  sinal elétrico quanto  o sinal óptico ficam sob a ação constante de  elementos internos e externos à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De acordo com a  abordagem , assinale a opção C ORRETA: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1.</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Atenuação do sinal  é a perda de  energia por calor e radiação, degradando  a potência  de um sinal devido à distância percorrida no meio físico.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2.</a:t>
            </a:r>
            <a:r>
              <a:rPr lang="pt-BR" spc="2305" dirty="0">
                <a:latin typeface="ff4"/>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O eco também  chamado de  ruído branco, é  provocado pelo atrito dos elétrons nos condutores.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3.</a:t>
            </a:r>
            <a:r>
              <a:rPr lang="pt-BR" spc="2305" dirty="0">
                <a:latin typeface="ff4"/>
                <a:ea typeface="Times New Roman" panose="02020603050405020304" pitchFamily="18" charset="0"/>
                <a:cs typeface="Times New Roman" panose="02020603050405020304" pitchFamily="18" charset="0"/>
              </a:rPr>
              <a:t> </a:t>
            </a:r>
            <a:r>
              <a:rPr lang="pt-BR" dirty="0" err="1">
                <a:latin typeface="ff2"/>
                <a:ea typeface="Times New Roman" panose="02020603050405020304" pitchFamily="18" charset="0"/>
                <a:cs typeface="Times New Roman" panose="02020603050405020304" pitchFamily="18" charset="0"/>
              </a:rPr>
              <a:t>Crosstalk</a:t>
            </a:r>
            <a:r>
              <a:rPr lang="pt-BR" dirty="0">
                <a:latin typeface="ff2"/>
                <a:ea typeface="Times New Roman" panose="02020603050405020304" pitchFamily="18" charset="0"/>
                <a:cs typeface="Times New Roman" panose="02020603050405020304" pitchFamily="18" charset="0"/>
              </a:rPr>
              <a:t>  ou linha cruzada,  é a interferência que ocorre entre condutores próximos que induzem sinais mutuamente.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4.</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Ruído impulsivo é um tipo de pulso irregular  de fontes externas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07894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88123" y="441434"/>
            <a:ext cx="10794125" cy="5189113"/>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07.</a:t>
            </a:r>
            <a:r>
              <a:rPr lang="pt-BR" dirty="0">
                <a:solidFill>
                  <a:srgbClr val="000000"/>
                </a:solidFill>
                <a:latin typeface="ff2"/>
                <a:ea typeface="Times New Roman" panose="02020603050405020304" pitchFamily="18" charset="0"/>
                <a:cs typeface="Arial" panose="020B0604020202020204" pitchFamily="34" charset="0"/>
              </a:rPr>
              <a:t> Analise as afirmativas abaixo sobre topologias física e lógica de redes de computadores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 - A topologia física em barramento é uma topologia na qual os computadores são ligados em um mesmo </a:t>
            </a:r>
            <a:r>
              <a:rPr lang="pt-BR" dirty="0" smtClean="0">
                <a:solidFill>
                  <a:srgbClr val="000000"/>
                </a:solidFill>
                <a:latin typeface="ff2"/>
                <a:ea typeface="Times New Roman" panose="02020603050405020304" pitchFamily="18" charset="0"/>
                <a:cs typeface="Arial" panose="020B0604020202020204" pitchFamily="34" charset="0"/>
              </a:rPr>
              <a:t>barramento físico </a:t>
            </a:r>
            <a:r>
              <a:rPr lang="pt-BR" dirty="0">
                <a:solidFill>
                  <a:srgbClr val="000000"/>
                </a:solidFill>
                <a:latin typeface="ff2"/>
                <a:ea typeface="Times New Roman" panose="02020603050405020304" pitchFamily="18" charset="0"/>
                <a:cs typeface="Arial" panose="020B0604020202020204" pitchFamily="34" charset="0"/>
              </a:rPr>
              <a:t>de dados.  Embora essa topologia física tenha caído em desuso, logicamente ela é amplamente utilizada, </a:t>
            </a:r>
            <a:r>
              <a:rPr lang="pt-BR" dirty="0" smtClean="0">
                <a:solidFill>
                  <a:srgbClr val="000000"/>
                </a:solidFill>
                <a:latin typeface="ff2"/>
                <a:ea typeface="Times New Roman" panose="02020603050405020304" pitchFamily="18" charset="0"/>
                <a:cs typeface="Arial" panose="020B0604020202020204" pitchFamily="34" charset="0"/>
              </a:rPr>
              <a:t>como</a:t>
            </a:r>
            <a:r>
              <a:rPr lang="pt-BR" dirty="0">
                <a:solidFill>
                  <a:srgbClr val="000000"/>
                </a:solidFill>
                <a:latin typeface="ff2"/>
                <a:ea typeface="Times New Roman" panose="02020603050405020304" pitchFamily="18" charset="0"/>
                <a:cs typeface="Arial" panose="020B0604020202020204" pitchFamily="34" charset="0"/>
              </a:rPr>
              <a:t>, </a:t>
            </a:r>
            <a:r>
              <a:rPr lang="pt-BR" dirty="0" smtClean="0">
                <a:solidFill>
                  <a:srgbClr val="000000"/>
                </a:solidFill>
                <a:latin typeface="ff2"/>
                <a:ea typeface="Times New Roman" panose="02020603050405020304" pitchFamily="18" charset="0"/>
                <a:cs typeface="Arial" panose="020B0604020202020204" pitchFamily="34" charset="0"/>
              </a:rPr>
              <a:t>por exemplo</a:t>
            </a:r>
            <a:r>
              <a:rPr lang="pt-BR" dirty="0">
                <a:solidFill>
                  <a:srgbClr val="000000"/>
                </a:solidFill>
                <a:latin typeface="ff2"/>
                <a:ea typeface="Times New Roman" panose="02020603050405020304" pitchFamily="18" charset="0"/>
                <a:cs typeface="Arial" panose="020B0604020202020204" pitchFamily="34" charset="0"/>
              </a:rPr>
              <a:t>, pelas redes ethernet.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 - Na topologia física em anel, são utilizados concentradores em cada estação conectada à rede para reduzir a </a:t>
            </a:r>
            <a:r>
              <a:rPr lang="pt-BR" dirty="0" smtClean="0">
                <a:solidFill>
                  <a:srgbClr val="000000"/>
                </a:solidFill>
                <a:latin typeface="ff2"/>
                <a:ea typeface="Times New Roman" panose="02020603050405020304" pitchFamily="18" charset="0"/>
                <a:cs typeface="Arial" panose="020B0604020202020204" pitchFamily="34" charset="0"/>
              </a:rPr>
              <a:t>distorção que </a:t>
            </a:r>
            <a:r>
              <a:rPr lang="pt-BR" dirty="0">
                <a:solidFill>
                  <a:srgbClr val="000000"/>
                </a:solidFill>
                <a:latin typeface="ff2"/>
                <a:ea typeface="Times New Roman" panose="02020603050405020304" pitchFamily="18" charset="0"/>
                <a:cs typeface="Arial" panose="020B0604020202020204" pitchFamily="34" charset="0"/>
              </a:rPr>
              <a:t>esta topologia gera no sinal transmitido.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III - A topologia física em estrela se caracteriza pela utilização de conectores BNC que conectam os cabos da rede a </a:t>
            </a:r>
            <a:r>
              <a:rPr lang="pt-BR" dirty="0" smtClean="0">
                <a:solidFill>
                  <a:srgbClr val="000000"/>
                </a:solidFill>
                <a:latin typeface="ff2"/>
                <a:ea typeface="Times New Roman" panose="02020603050405020304" pitchFamily="18" charset="0"/>
                <a:cs typeface="Arial" panose="020B0604020202020204" pitchFamily="34" charset="0"/>
              </a:rPr>
              <a:t>um conector </a:t>
            </a:r>
            <a:r>
              <a:rPr lang="pt-BR" dirty="0">
                <a:solidFill>
                  <a:srgbClr val="000000"/>
                </a:solidFill>
                <a:latin typeface="ff2"/>
                <a:ea typeface="Times New Roman" panose="02020603050405020304" pitchFamily="18" charset="0"/>
                <a:cs typeface="Arial" panose="020B0604020202020204" pitchFamily="34" charset="0"/>
              </a:rPr>
              <a:t>T que, por sua vez, está conectado à placa de rede do computado r ligado à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São afirmativa s corretas: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 II e III.</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III, apenas.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 e II, apenas.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Arial" panose="020B0604020202020204" pitchFamily="34" charset="0"/>
              </a:rPr>
              <a:t>4.</a:t>
            </a:r>
            <a:r>
              <a:rPr lang="pt-BR" spc="2085" dirty="0">
                <a:solidFill>
                  <a:srgbClr val="FF0000"/>
                </a:solidFill>
                <a:latin typeface="ff3"/>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I, apenas.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II, apenas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763261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18455" y="1328722"/>
            <a:ext cx="11453247" cy="3914918"/>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70.</a:t>
            </a:r>
            <a:r>
              <a:rPr lang="pt-BR" dirty="0">
                <a:solidFill>
                  <a:srgbClr val="000000"/>
                </a:solidFill>
                <a:latin typeface="ff2"/>
                <a:ea typeface="Times New Roman" panose="02020603050405020304" pitchFamily="18" charset="0"/>
                <a:cs typeface="Times New Roman" panose="02020603050405020304" pitchFamily="18" charset="0"/>
              </a:rPr>
              <a:t> A principal função de um cabo metálico ou  cabo de fibra  óptica em uma rede de comunicação é permitir a transmissão de sinais entre  os dispositivos, componentes dessa rede,  com o mínimo de degradação possível. Contudo, tanto o  sinal elétrico quanto  o sinal óptico ficam sob a ação constante de  elementos internos e externos à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De acordo com a  abordagem , assinale a opção C ORRETA: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Atenuação do sinal  é a perda de  energia por calor e radiação, degradando  a potência  de um sinal devido à distância percorrida no meio físico.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Times New Roman" panose="02020603050405020304" pitchFamily="18" charset="0"/>
              </a:rPr>
              <a:t>2.</a:t>
            </a:r>
            <a:r>
              <a:rPr lang="pt-BR" spc="2305" dirty="0">
                <a:solidFill>
                  <a:srgbClr val="FF0000"/>
                </a:solidFill>
                <a:latin typeface="ff4"/>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O eco também  chamado de  ruído branco, é  provocado pelo atrito dos elétrons nos condutores.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err="1">
                <a:solidFill>
                  <a:srgbClr val="000000"/>
                </a:solidFill>
                <a:latin typeface="ff2"/>
                <a:ea typeface="Times New Roman" panose="02020603050405020304" pitchFamily="18" charset="0"/>
                <a:cs typeface="Times New Roman" panose="02020603050405020304" pitchFamily="18" charset="0"/>
              </a:rPr>
              <a:t>Crosstalk</a:t>
            </a:r>
            <a:r>
              <a:rPr lang="pt-BR" dirty="0">
                <a:solidFill>
                  <a:srgbClr val="000000"/>
                </a:solidFill>
                <a:latin typeface="ff2"/>
                <a:ea typeface="Times New Roman" panose="02020603050405020304" pitchFamily="18" charset="0"/>
                <a:cs typeface="Times New Roman" panose="02020603050405020304" pitchFamily="18" charset="0"/>
              </a:rPr>
              <a:t>  ou linha cruzada,  é a interferência que ocorre entre condutores próximos que induzem sinais mutuamente.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Ruído impulsivo é um tipo de pulso irregular  de fontes externas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912767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05911" y="1165157"/>
            <a:ext cx="11205275" cy="487056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71.</a:t>
            </a:r>
            <a:r>
              <a:rPr lang="pt-BR" dirty="0">
                <a:solidFill>
                  <a:srgbClr val="000000"/>
                </a:solidFill>
                <a:latin typeface="ff2"/>
                <a:ea typeface="Times New Roman" panose="02020603050405020304" pitchFamily="18" charset="0"/>
                <a:cs typeface="Arial" panose="020B0604020202020204" pitchFamily="34" charset="0"/>
              </a:rPr>
              <a:t> Considere as afirmativas  abaixo, em r elação aos tipos  de comutação (circuitos e  pacotes) utilizados em redes.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 - A comutação de pacotes apresenta a vantagem, em relação à comutação de circuitos, de permitir que vária s partes de uma mensagem sejam transmitidas simultaneamente.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 Tanto na comutação de circuitos como também na comutação de pacotes, os recursos necessários  ao longo de  um caminho são reservados pelo período da sessão de comunicação entre os sistemas finais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III - Na comutação de </a:t>
            </a:r>
            <a:r>
              <a:rPr lang="pt-BR" dirty="0">
                <a:latin typeface="ff2"/>
                <a:ea typeface="Times New Roman" panose="02020603050405020304" pitchFamily="18" charset="0"/>
                <a:cs typeface="Arial" panose="020B0604020202020204" pitchFamily="34" charset="0"/>
              </a:rPr>
              <a:t>circuitos, é necessário o estabelecimento de um caminho fim-a-fim para realizar a comunicação.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De acordo com a  abordagem , assinale a opção CORRETA: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I e III, apenas.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III, apenas.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II, apenas.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II e III, apenas.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470449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05911" y="1165157"/>
            <a:ext cx="11205275" cy="487056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71.</a:t>
            </a:r>
            <a:r>
              <a:rPr lang="pt-BR" dirty="0">
                <a:solidFill>
                  <a:srgbClr val="000000"/>
                </a:solidFill>
                <a:latin typeface="ff2"/>
                <a:ea typeface="Times New Roman" panose="02020603050405020304" pitchFamily="18" charset="0"/>
                <a:cs typeface="Arial" panose="020B0604020202020204" pitchFamily="34" charset="0"/>
              </a:rPr>
              <a:t> Considere as afirmativas  abaixo, em r elação aos tipos  de comutação (circuitos e  pacotes) utilizados em redes.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 - A comutação de pacotes apresenta a vantagem, em relação à comutação de circuitos, de permitir que vária s partes de uma mensagem sejam transmitidas simultaneamente.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 Tanto na comutação de circuitos como também na comutação de pacotes, os recursos necessários  ao longo de  um caminho são reservados pelo período da sessão de comunicação entre os sistemas finais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III - Na comutação de circuitos, é necessário o estabelecimento de um caminho fim-a-fim para realizar a comunicação.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De acordo com a  abordagem , assinale a opção CORRETA: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1.</a:t>
            </a:r>
            <a:r>
              <a:rPr lang="pt-BR" spc="2305"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I e III, apenas.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III, apenas.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II, apenas.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II e III, apenas.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065918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529165" y="2060476"/>
            <a:ext cx="8467241" cy="2640723"/>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72.</a:t>
            </a:r>
            <a:r>
              <a:rPr lang="pt-BR" dirty="0">
                <a:solidFill>
                  <a:srgbClr val="000000"/>
                </a:solidFill>
                <a:latin typeface="ff2"/>
                <a:ea typeface="Times New Roman" panose="02020603050405020304" pitchFamily="18" charset="0"/>
                <a:cs typeface="Arial" panose="020B0604020202020204" pitchFamily="34" charset="0"/>
              </a:rPr>
              <a:t> Na Copa do Mundo de </a:t>
            </a:r>
            <a:r>
              <a:rPr lang="pt-BR" dirty="0">
                <a:latin typeface="ff2"/>
                <a:ea typeface="Times New Roman" panose="02020603050405020304" pitchFamily="18" charset="0"/>
                <a:cs typeface="Arial" panose="020B0604020202020204" pitchFamily="34" charset="0"/>
              </a:rPr>
              <a:t>Futebol observamos uma grande defasagem de tempo entre a pergunta de um repórter no Brasil e a resposta de outro,  ao vivo, na África  do Sul</a:t>
            </a:r>
            <a:r>
              <a:rPr lang="pt-BR" dirty="0" smtClean="0">
                <a:latin typeface="ff2"/>
                <a:ea typeface="Times New Roman" panose="02020603050405020304" pitchFamily="18" charset="0"/>
                <a:cs typeface="Arial" panose="020B0604020202020204" pitchFamily="34" charset="0"/>
              </a:rPr>
              <a:t>. Esta </a:t>
            </a:r>
            <a:r>
              <a:rPr lang="pt-BR" dirty="0">
                <a:latin typeface="ff2"/>
                <a:ea typeface="Times New Roman" panose="02020603050405020304" pitchFamily="18" charset="0"/>
                <a:cs typeface="Arial" panose="020B0604020202020204" pitchFamily="34" charset="0"/>
              </a:rPr>
              <a:t>defasagem  é devida à longa distância entre os ponto s de transmissão e recepção.  Este atraso pode ser </a:t>
            </a:r>
            <a:r>
              <a:rPr lang="pt-BR" dirty="0" smtClean="0">
                <a:latin typeface="ff2"/>
                <a:ea typeface="Times New Roman" panose="02020603050405020304" pitchFamily="18" charset="0"/>
                <a:cs typeface="Arial" panose="020B0604020202020204" pitchFamily="34" charset="0"/>
              </a:rPr>
              <a:t>classificado principalmente  </a:t>
            </a:r>
            <a:r>
              <a:rPr lang="pt-BR" dirty="0">
                <a:latin typeface="ff2"/>
                <a:ea typeface="Times New Roman" panose="02020603050405020304" pitchFamily="18" charset="0"/>
                <a:cs typeface="Arial" panose="020B0604020202020204" pitchFamily="34" charset="0"/>
              </a:rPr>
              <a:t>por: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Atraso de fila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0"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Atraso de propagação.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Atraso de transmissão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Atraso de </a:t>
            </a:r>
            <a:r>
              <a:rPr lang="pt-BR" dirty="0" smtClean="0">
                <a:latin typeface="ff2"/>
                <a:ea typeface="Times New Roman" panose="02020603050405020304" pitchFamily="18" charset="0"/>
                <a:cs typeface="Arial" panose="020B0604020202020204" pitchFamily="34" charset="0"/>
              </a:rPr>
              <a:t>processamento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838124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529165" y="2060476"/>
            <a:ext cx="8467241" cy="2640723"/>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72.</a:t>
            </a:r>
            <a:r>
              <a:rPr lang="pt-BR" dirty="0">
                <a:solidFill>
                  <a:srgbClr val="000000"/>
                </a:solidFill>
                <a:latin typeface="ff2"/>
                <a:ea typeface="Times New Roman" panose="02020603050405020304" pitchFamily="18" charset="0"/>
                <a:cs typeface="Arial" panose="020B0604020202020204" pitchFamily="34" charset="0"/>
              </a:rPr>
              <a:t> Na Copa do Mundo de Futebol observamos uma grande defasagem de tempo entre a pergunta de um repórter no Brasil e a resposta de outro,  ao vivo, na África  do Sul</a:t>
            </a:r>
            <a:r>
              <a:rPr lang="pt-BR" dirty="0" smtClean="0">
                <a:solidFill>
                  <a:srgbClr val="000000"/>
                </a:solidFill>
                <a:latin typeface="ff2"/>
                <a:ea typeface="Times New Roman" panose="02020603050405020304" pitchFamily="18" charset="0"/>
                <a:cs typeface="Arial" panose="020B0604020202020204" pitchFamily="34" charset="0"/>
              </a:rPr>
              <a:t>. Esta </a:t>
            </a:r>
            <a:r>
              <a:rPr lang="pt-BR" dirty="0">
                <a:solidFill>
                  <a:srgbClr val="000000"/>
                </a:solidFill>
                <a:latin typeface="ff2"/>
                <a:ea typeface="Times New Roman" panose="02020603050405020304" pitchFamily="18" charset="0"/>
                <a:cs typeface="Arial" panose="020B0604020202020204" pitchFamily="34" charset="0"/>
              </a:rPr>
              <a:t>defasagem  é devida à longa distância entre os ponto s de transmissão e recepção.  Este atraso pode ser </a:t>
            </a:r>
            <a:r>
              <a:rPr lang="pt-BR" dirty="0" smtClean="0">
                <a:solidFill>
                  <a:srgbClr val="000000"/>
                </a:solidFill>
                <a:latin typeface="ff2"/>
                <a:ea typeface="Times New Roman" panose="02020603050405020304" pitchFamily="18" charset="0"/>
                <a:cs typeface="Arial" panose="020B0604020202020204" pitchFamily="34" charset="0"/>
              </a:rPr>
              <a:t>classificado principalmente  </a:t>
            </a:r>
            <a:r>
              <a:rPr lang="pt-BR" dirty="0">
                <a:solidFill>
                  <a:srgbClr val="000000"/>
                </a:solidFill>
                <a:latin typeface="ff2"/>
                <a:ea typeface="Times New Roman" panose="02020603050405020304" pitchFamily="18" charset="0"/>
                <a:cs typeface="Arial" panose="020B0604020202020204" pitchFamily="34" charset="0"/>
              </a:rPr>
              <a:t>por: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Atraso de fila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2.</a:t>
            </a:r>
            <a:r>
              <a:rPr lang="pt-BR" spc="2300"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Atraso de propagação.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Atraso de transmissão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Atraso de </a:t>
            </a:r>
            <a:r>
              <a:rPr lang="pt-BR" dirty="0" smtClean="0">
                <a:solidFill>
                  <a:srgbClr val="000000"/>
                </a:solidFill>
                <a:latin typeface="ff2"/>
                <a:ea typeface="Times New Roman" panose="02020603050405020304" pitchFamily="18" charset="0"/>
                <a:cs typeface="Arial" panose="020B0604020202020204" pitchFamily="34" charset="0"/>
              </a:rPr>
              <a:t>processamento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885577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534331" y="2427188"/>
            <a:ext cx="8555065" cy="1685077"/>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73.</a:t>
            </a:r>
            <a:r>
              <a:rPr lang="pt-BR" dirty="0">
                <a:solidFill>
                  <a:srgbClr val="000000"/>
                </a:solidFill>
                <a:latin typeface="ff2"/>
                <a:ea typeface="Times New Roman" panose="02020603050405020304" pitchFamily="18" charset="0"/>
                <a:cs typeface="Arial" panose="020B0604020202020204" pitchFamily="34" charset="0"/>
              </a:rPr>
              <a:t> Qual das características abaixo define umas </a:t>
            </a:r>
            <a:r>
              <a:rPr lang="pt-BR" dirty="0">
                <a:latin typeface="ff2"/>
                <a:ea typeface="Times New Roman" panose="02020603050405020304" pitchFamily="18" charset="0"/>
                <a:cs typeface="Arial" panose="020B0604020202020204" pitchFamily="34" charset="0"/>
              </a:rPr>
              <a:t>arquiteturas </a:t>
            </a:r>
            <a:r>
              <a:rPr lang="pt-BR" dirty="0" err="1">
                <a:latin typeface="ff2"/>
                <a:ea typeface="Times New Roman" panose="02020603050405020304" pitchFamily="18" charset="0"/>
                <a:cs typeface="Arial" panose="020B0604020202020204" pitchFamily="34" charset="0"/>
              </a:rPr>
              <a:t>Peer-to-Peer</a:t>
            </a:r>
            <a:r>
              <a:rPr lang="pt-BR" dirty="0">
                <a:latin typeface="ff2"/>
                <a:ea typeface="Times New Roman" panose="02020603050405020304" pitchFamily="18" charset="0"/>
                <a:cs typeface="Arial" panose="020B0604020202020204" pitchFamily="34"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Possui somente  modulo servidor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Possui somente  modulo cliente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Não possui nenhum modulo  cliente e nem servidor.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Possui ambos os módulos, cliente e Servidor</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032245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534331" y="2427188"/>
            <a:ext cx="8555065" cy="1685077"/>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73.</a:t>
            </a:r>
            <a:r>
              <a:rPr lang="pt-BR" dirty="0">
                <a:solidFill>
                  <a:srgbClr val="000000"/>
                </a:solidFill>
                <a:latin typeface="ff2"/>
                <a:ea typeface="Times New Roman" panose="02020603050405020304" pitchFamily="18" charset="0"/>
                <a:cs typeface="Arial" panose="020B0604020202020204" pitchFamily="34" charset="0"/>
              </a:rPr>
              <a:t> Qual das características abaixo define umas arquiteturas </a:t>
            </a:r>
            <a:r>
              <a:rPr lang="pt-BR" dirty="0" err="1">
                <a:solidFill>
                  <a:srgbClr val="000000"/>
                </a:solidFill>
                <a:latin typeface="ff2"/>
                <a:ea typeface="Times New Roman" panose="02020603050405020304" pitchFamily="18" charset="0"/>
                <a:cs typeface="Arial" panose="020B0604020202020204" pitchFamily="34" charset="0"/>
              </a:rPr>
              <a:t>Peer-to-Peer</a:t>
            </a:r>
            <a:r>
              <a:rPr lang="pt-BR" dirty="0">
                <a:solidFill>
                  <a:srgbClr val="000000"/>
                </a:solidFill>
                <a:latin typeface="ff2"/>
                <a:ea typeface="Times New Roman" panose="02020603050405020304" pitchFamily="18" charset="0"/>
                <a:cs typeface="Arial" panose="020B0604020202020204" pitchFamily="34"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Possui somente  modulo servidor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Possui somente  modulo cliente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Não possui nenhum modulo  cliente e nem servidor.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4.</a:t>
            </a:r>
            <a:r>
              <a:rPr lang="pt-BR" spc="2305"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Possui ambos os módulos, cliente e Servidor</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2566014"/>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774915" y="1830626"/>
            <a:ext cx="11174278" cy="3277820"/>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74.</a:t>
            </a:r>
            <a:r>
              <a:rPr lang="pt-BR" dirty="0">
                <a:solidFill>
                  <a:srgbClr val="000000"/>
                </a:solidFill>
                <a:latin typeface="ff2"/>
                <a:ea typeface="Times New Roman" panose="02020603050405020304" pitchFamily="18" charset="0"/>
                <a:cs typeface="Arial" panose="020B0604020202020204" pitchFamily="34" charset="0"/>
              </a:rPr>
              <a:t> Alguns equipamentos de  rede são comercia lizados com o nome de “Roteador Wireless” e são usados, fundamentalmente em rede  residenciais, para  receber conexões com fio, sem fio e compartilhar conexões internet. Estes </a:t>
            </a:r>
            <a:r>
              <a:rPr lang="pt-BR" dirty="0" smtClean="0">
                <a:solidFill>
                  <a:srgbClr val="000000"/>
                </a:solidFill>
                <a:latin typeface="ff2"/>
                <a:ea typeface="Times New Roman" panose="02020603050405020304" pitchFamily="18" charset="0"/>
                <a:cs typeface="Arial" panose="020B0604020202020204" pitchFamily="34" charset="0"/>
              </a:rPr>
              <a:t>equipamentos </a:t>
            </a:r>
            <a:r>
              <a:rPr lang="pt-BR" dirty="0">
                <a:latin typeface="ff2"/>
                <a:ea typeface="Times New Roman" panose="02020603050405020304" pitchFamily="18" charset="0"/>
                <a:cs typeface="Arial" panose="020B0604020202020204" pitchFamily="34" charset="0"/>
              </a:rPr>
              <a:t>possuem, entretanto, diversas funções adicionais e não apenas “Roteador Wireless”.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Qual a função  que permite que todos os computadores do segmento LAN  (clientes com fio e sem fio)  possam acessar </a:t>
            </a:r>
            <a:r>
              <a:rPr lang="pt-BR" dirty="0" smtClean="0">
                <a:latin typeface="ff2"/>
                <a:ea typeface="Times New Roman" panose="02020603050405020304" pitchFamily="18" charset="0"/>
                <a:cs typeface="Arial" panose="020B0604020202020204" pitchFamily="34" charset="0"/>
              </a:rPr>
              <a:t>o segmento </a:t>
            </a:r>
            <a:r>
              <a:rPr lang="pt-BR" dirty="0">
                <a:latin typeface="ff2"/>
                <a:ea typeface="Times New Roman" panose="02020603050405020304" pitchFamily="18" charset="0"/>
                <a:cs typeface="Arial" panose="020B0604020202020204" pitchFamily="34" charset="0"/>
              </a:rPr>
              <a:t>conectado à Internet?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Hub</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Repetidor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Ponto de Acesso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Roteador</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578634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774915" y="1830626"/>
            <a:ext cx="11174278" cy="3277820"/>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74.</a:t>
            </a:r>
            <a:r>
              <a:rPr lang="pt-BR" dirty="0">
                <a:solidFill>
                  <a:srgbClr val="000000"/>
                </a:solidFill>
                <a:latin typeface="ff2"/>
                <a:ea typeface="Times New Roman" panose="02020603050405020304" pitchFamily="18" charset="0"/>
                <a:cs typeface="Arial" panose="020B0604020202020204" pitchFamily="34" charset="0"/>
              </a:rPr>
              <a:t> Alguns equipamentos de  rede são comercia lizados com o nome de “Roteador Wireless” e são usados, fundamentalmente em rede  residenciais, para  receber conexões com fio, sem fio e compartilhar conexões internet. Estes </a:t>
            </a:r>
            <a:r>
              <a:rPr lang="pt-BR" dirty="0" smtClean="0">
                <a:solidFill>
                  <a:srgbClr val="000000"/>
                </a:solidFill>
                <a:latin typeface="ff2"/>
                <a:ea typeface="Times New Roman" panose="02020603050405020304" pitchFamily="18" charset="0"/>
                <a:cs typeface="Arial" panose="020B0604020202020204" pitchFamily="34" charset="0"/>
              </a:rPr>
              <a:t>equipamentos </a:t>
            </a:r>
            <a:r>
              <a:rPr lang="pt-BR" dirty="0">
                <a:solidFill>
                  <a:srgbClr val="000000"/>
                </a:solidFill>
                <a:latin typeface="ff2"/>
                <a:ea typeface="Times New Roman" panose="02020603050405020304" pitchFamily="18" charset="0"/>
                <a:cs typeface="Arial" panose="020B0604020202020204" pitchFamily="34" charset="0"/>
              </a:rPr>
              <a:t>possuem, entretanto, diversas funções adicionais e não apenas “Roteador Wireless”.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Qual a função  que permite que todos os computadores do segmento LAN  (clientes com fio e sem fio)  possam acessar </a:t>
            </a:r>
            <a:r>
              <a:rPr lang="pt-BR" dirty="0" smtClean="0">
                <a:solidFill>
                  <a:srgbClr val="000000"/>
                </a:solidFill>
                <a:latin typeface="ff2"/>
                <a:ea typeface="Times New Roman" panose="02020603050405020304" pitchFamily="18" charset="0"/>
                <a:cs typeface="Arial" panose="020B0604020202020204" pitchFamily="34" charset="0"/>
              </a:rPr>
              <a:t>o segmento </a:t>
            </a:r>
            <a:r>
              <a:rPr lang="pt-BR" dirty="0">
                <a:solidFill>
                  <a:srgbClr val="000000"/>
                </a:solidFill>
                <a:latin typeface="ff2"/>
                <a:ea typeface="Times New Roman" panose="02020603050405020304" pitchFamily="18" charset="0"/>
                <a:cs typeface="Arial" panose="020B0604020202020204" pitchFamily="34" charset="0"/>
              </a:rPr>
              <a:t>conectado à Internet?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Hub</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Repetidor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Ponto de Acesso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4.</a:t>
            </a:r>
            <a:r>
              <a:rPr lang="pt-BR" spc="2305"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Roteador</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766409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123268" y="2520178"/>
            <a:ext cx="9794929" cy="1685077"/>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75.</a:t>
            </a:r>
            <a:r>
              <a:rPr lang="pt-BR" dirty="0">
                <a:solidFill>
                  <a:srgbClr val="000000"/>
                </a:solidFill>
                <a:latin typeface="ff2"/>
                <a:ea typeface="Times New Roman" panose="02020603050405020304" pitchFamily="18" charset="0"/>
                <a:cs typeface="Arial" panose="020B0604020202020204" pitchFamily="34" charset="0"/>
              </a:rPr>
              <a:t> Como designa</a:t>
            </a:r>
            <a:r>
              <a:rPr lang="pt-BR" dirty="0">
                <a:latin typeface="ff2"/>
                <a:ea typeface="Times New Roman" panose="02020603050405020304" pitchFamily="18" charset="0"/>
                <a:cs typeface="Arial" panose="020B0604020202020204" pitchFamily="34" charset="0"/>
              </a:rPr>
              <a:t>mos a unidade de transmissão da cama da de transporte?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Mensagem</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Pacote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Segmento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Quadro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95577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125491" y="2298910"/>
            <a:ext cx="6096000" cy="2322174"/>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08.</a:t>
            </a:r>
            <a:r>
              <a:rPr lang="pt-BR" dirty="0">
                <a:solidFill>
                  <a:srgbClr val="000000"/>
                </a:solidFill>
                <a:latin typeface="ff2"/>
                <a:ea typeface="Times New Roman" panose="02020603050405020304" pitchFamily="18" charset="0"/>
                <a:cs typeface="Times New Roman" panose="02020603050405020304" pitchFamily="18" charset="0"/>
              </a:rPr>
              <a:t> O endereço de broadcast para a rede cl asse C </a:t>
            </a:r>
            <a:r>
              <a:rPr lang="pt-BR" dirty="0" smtClean="0">
                <a:solidFill>
                  <a:srgbClr val="000000"/>
                </a:solidFill>
                <a:latin typeface="ff2"/>
                <a:ea typeface="Times New Roman" panose="02020603050405020304" pitchFamily="18" charset="0"/>
                <a:cs typeface="Times New Roman" panose="02020603050405020304" pitchFamily="18" charset="0"/>
              </a:rPr>
              <a:t>192.168.20.0 </a:t>
            </a:r>
            <a:r>
              <a:rPr lang="pt-BR" dirty="0">
                <a:solidFill>
                  <a:srgbClr val="000000"/>
                </a:solidFill>
                <a:latin typeface="ff2"/>
                <a:ea typeface="Times New Roman" panose="02020603050405020304" pitchFamily="18" charset="0"/>
                <a:cs typeface="Times New Roman" panose="02020603050405020304" pitchFamily="18" charset="0"/>
              </a:rPr>
              <a:t>é</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192.168.20.254</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2.</a:t>
            </a:r>
            <a:r>
              <a:rPr lang="pt-BR" spc="2085"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192.168.2 0.255</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192.168.0.255</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192.168.20.0</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192.168.20.1</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544869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123268" y="2520178"/>
            <a:ext cx="9794929" cy="1685077"/>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75.</a:t>
            </a:r>
            <a:r>
              <a:rPr lang="pt-BR" dirty="0">
                <a:solidFill>
                  <a:srgbClr val="000000"/>
                </a:solidFill>
                <a:latin typeface="ff2"/>
                <a:ea typeface="Times New Roman" panose="02020603050405020304" pitchFamily="18" charset="0"/>
                <a:cs typeface="Arial" panose="020B0604020202020204" pitchFamily="34" charset="0"/>
              </a:rPr>
              <a:t> Como designamos a unidade de transmissão da cama da de transporte?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Mensagem</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Pacote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3.</a:t>
            </a:r>
            <a:r>
              <a:rPr lang="pt-BR" spc="2305"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Segmento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Quadro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208544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05912" y="1361387"/>
            <a:ext cx="10957302" cy="3914918"/>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76.</a:t>
            </a:r>
            <a:r>
              <a:rPr lang="pt-BR" dirty="0">
                <a:solidFill>
                  <a:srgbClr val="000000"/>
                </a:solidFill>
                <a:latin typeface="ff2"/>
                <a:ea typeface="Times New Roman" panose="02020603050405020304" pitchFamily="18" charset="0"/>
                <a:cs typeface="Arial" panose="020B0604020202020204" pitchFamily="34" charset="0"/>
              </a:rPr>
              <a:t> O sistema cliente-servidor surgido na década de 90 e muito utilizado no meio corporativo, é baseado em três componentes principais: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 gerenciamento de banco d e dados, que tem  a função d e servidores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 redes, que funcionam como o meio de transporte de  dados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III- os softwares  para acesso  aos dados: Clientes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IV- quando a comunicação é estabelecida utilizando apenas dois pontos interligados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Sendo os três componentes: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I - II - III</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II - III - IV</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I - III - IV</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I - II – IV</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638508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05912" y="1361387"/>
            <a:ext cx="10957302" cy="3914918"/>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76.</a:t>
            </a:r>
            <a:r>
              <a:rPr lang="pt-BR" dirty="0">
                <a:solidFill>
                  <a:srgbClr val="000000"/>
                </a:solidFill>
                <a:latin typeface="ff2"/>
                <a:ea typeface="Times New Roman" panose="02020603050405020304" pitchFamily="18" charset="0"/>
                <a:cs typeface="Arial" panose="020B0604020202020204" pitchFamily="34" charset="0"/>
              </a:rPr>
              <a:t> O sistema cliente-servidor surgido na década de 90 e muito utilizado no meio corporativo, é baseado em três componentes principais: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 gerenciamento de banco d e dados, que tem  a função d e servidores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 redes, que funcionam como o meio de transporte de  dados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III- os softwares  para acesso  aos dados: Clientes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IV- quando a comunicação é estabelecida utilizando apenas dois pontos interligados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Sendo os três componentes: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 - II - III</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2.</a:t>
            </a:r>
            <a:r>
              <a:rPr lang="pt-BR" spc="2305"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II - III - IV</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 - III - IV</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 - II – IV</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358494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079715" y="1810838"/>
            <a:ext cx="11112285" cy="1685077"/>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77.</a:t>
            </a:r>
            <a:r>
              <a:rPr lang="pt-BR" dirty="0">
                <a:solidFill>
                  <a:srgbClr val="000000"/>
                </a:solidFill>
                <a:latin typeface="ff2"/>
                <a:ea typeface="Times New Roman" panose="02020603050405020304" pitchFamily="18" charset="0"/>
                <a:cs typeface="Arial" panose="020B0604020202020204" pitchFamily="34" charset="0"/>
              </a:rPr>
              <a:t> Dentre os principais dispositivos de  interconexão de</a:t>
            </a:r>
            <a:r>
              <a:rPr lang="pt-BR" dirty="0">
                <a:latin typeface="ff2"/>
                <a:ea typeface="Times New Roman" panose="02020603050405020304" pitchFamily="18" charset="0"/>
                <a:cs typeface="Arial" panose="020B0604020202020204" pitchFamily="34" charset="0"/>
              </a:rPr>
              <a:t>  rede temos o SWITCH que: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Recebe os sinais  transmitido s pelas estações e retransmite-os  para todas as  demais.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Funciona com o interface entre o dispositivo  de processa mento e o canal de dados.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É o dispositivo  eletrônico que transforma o  sinal digital  em analógico  e vice-versa.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Função de </a:t>
            </a:r>
            <a:r>
              <a:rPr lang="pt-BR" dirty="0" smtClean="0">
                <a:latin typeface="ff1"/>
                <a:ea typeface="Times New Roman" panose="02020603050405020304" pitchFamily="18" charset="0"/>
                <a:cs typeface="Arial" panose="020B0604020202020204" pitchFamily="34" charset="0"/>
              </a:rPr>
              <a:t>comutar </a:t>
            </a:r>
            <a:r>
              <a:rPr lang="pt-BR" dirty="0">
                <a:latin typeface="ff1"/>
                <a:ea typeface="Times New Roman" panose="02020603050405020304" pitchFamily="18" charset="0"/>
                <a:cs typeface="Arial" panose="020B0604020202020204" pitchFamily="34" charset="0"/>
              </a:rPr>
              <a:t>os pacotes entre as portas</a:t>
            </a:r>
            <a:r>
              <a:rPr lang="pt-BR" dirty="0" smtClean="0">
                <a:latin typeface="ff1"/>
                <a:ea typeface="Times New Roman" panose="02020603050405020304" pitchFamily="18" charset="0"/>
                <a:cs typeface="Arial" panose="020B0604020202020204" pitchFamily="34"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206110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079715" y="1810838"/>
            <a:ext cx="11112285" cy="1685077"/>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77.</a:t>
            </a:r>
            <a:r>
              <a:rPr lang="pt-BR" dirty="0">
                <a:solidFill>
                  <a:srgbClr val="000000"/>
                </a:solidFill>
                <a:latin typeface="ff2"/>
                <a:ea typeface="Times New Roman" panose="02020603050405020304" pitchFamily="18" charset="0"/>
                <a:cs typeface="Arial" panose="020B0604020202020204" pitchFamily="34" charset="0"/>
              </a:rPr>
              <a:t> Dentre os principais dispositivos de  interconexão de  rede temos o SWITCH que: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Recebe os sinais  transmitido s pelas estações e retransmite-os  para todas as  demais.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Funciona com o interface entre o dispositivo  de processa mento e o canal de dados.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É o dispositivo  eletrônico que transforma o  sinal digital  em analógico  e vice-versa.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4.</a:t>
            </a:r>
            <a:r>
              <a:rPr lang="pt-BR" spc="2305"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Função de </a:t>
            </a:r>
            <a:r>
              <a:rPr lang="pt-BR" dirty="0" smtClean="0">
                <a:solidFill>
                  <a:srgbClr val="FF0000"/>
                </a:solidFill>
                <a:latin typeface="ff1"/>
                <a:ea typeface="Times New Roman" panose="02020603050405020304" pitchFamily="18" charset="0"/>
                <a:cs typeface="Arial" panose="020B0604020202020204" pitchFamily="34" charset="0"/>
              </a:rPr>
              <a:t>comutar </a:t>
            </a:r>
            <a:r>
              <a:rPr lang="pt-BR" dirty="0">
                <a:solidFill>
                  <a:srgbClr val="FF0000"/>
                </a:solidFill>
                <a:latin typeface="ff1"/>
                <a:ea typeface="Times New Roman" panose="02020603050405020304" pitchFamily="18" charset="0"/>
                <a:cs typeface="Arial" panose="020B0604020202020204" pitchFamily="34" charset="0"/>
              </a:rPr>
              <a:t>os pacotes entre as portas</a:t>
            </a:r>
            <a:r>
              <a:rPr lang="pt-BR" dirty="0" smtClean="0">
                <a:solidFill>
                  <a:srgbClr val="FF0000"/>
                </a:solidFill>
                <a:latin typeface="ff1"/>
                <a:ea typeface="Times New Roman" panose="02020603050405020304" pitchFamily="18" charset="0"/>
                <a:cs typeface="Arial" panose="020B0604020202020204" pitchFamily="34"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034860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93369" y="2108639"/>
            <a:ext cx="10554346"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78</a:t>
            </a:r>
            <a:r>
              <a:rPr lang="pt-BR" dirty="0">
                <a:solidFill>
                  <a:srgbClr val="000000"/>
                </a:solidFill>
                <a:latin typeface="ff2"/>
                <a:ea typeface="Times New Roman" panose="02020603050405020304" pitchFamily="18" charset="0"/>
                <a:cs typeface="Arial" panose="020B0604020202020204" pitchFamily="34" charset="0"/>
              </a:rPr>
              <a:t>. Qual dos servidores de aplicação</a:t>
            </a:r>
            <a:r>
              <a:rPr lang="pt-BR" dirty="0">
                <a:latin typeface="ff2"/>
                <a:ea typeface="Times New Roman" panose="02020603050405020304" pitchFamily="18" charset="0"/>
                <a:cs typeface="Arial" panose="020B0604020202020204" pitchFamily="34" charset="0"/>
              </a:rPr>
              <a:t> listados abaixo possuem uma característica de  linguagem  estruturada para procura de dados.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Servidor de Arquivo.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Servidor de Gerenciamento.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Servidor de Impressão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Servidor de Banco de Dados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923671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93369" y="2108639"/>
            <a:ext cx="10554346"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78</a:t>
            </a:r>
            <a:r>
              <a:rPr lang="pt-BR" dirty="0">
                <a:solidFill>
                  <a:srgbClr val="000000"/>
                </a:solidFill>
                <a:latin typeface="ff2"/>
                <a:ea typeface="Times New Roman" panose="02020603050405020304" pitchFamily="18" charset="0"/>
                <a:cs typeface="Arial" panose="020B0604020202020204" pitchFamily="34" charset="0"/>
              </a:rPr>
              <a:t>. Qual dos servidores de aplicação listados abaixo possuem uma característica de  linguagem  estruturada para procura de dados.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Servidor de Arquivo.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Servidor de Gerenciamento.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Servidor de Impressão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4.</a:t>
            </a:r>
            <a:r>
              <a:rPr lang="pt-BR" spc="2305"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Servidor de Banco de Dados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452247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084881" y="1943406"/>
            <a:ext cx="10879811" cy="2959272"/>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79.</a:t>
            </a:r>
            <a:r>
              <a:rPr lang="pt-BR" dirty="0">
                <a:solidFill>
                  <a:srgbClr val="000000"/>
                </a:solidFill>
                <a:latin typeface="ff2"/>
                <a:ea typeface="Times New Roman" panose="02020603050405020304" pitchFamily="18" charset="0"/>
                <a:cs typeface="Times New Roman" panose="02020603050405020304" pitchFamily="18" charset="0"/>
              </a:rPr>
              <a:t> As redes podem ser classificadas de acordo com abrangência, tamanho e função.  Qual das definições abaixo corresponde a </a:t>
            </a:r>
            <a:r>
              <a:rPr lang="pt-BR" dirty="0">
                <a:latin typeface="ff2"/>
                <a:ea typeface="Times New Roman" panose="02020603050405020304" pitchFamily="18" charset="0"/>
                <a:cs typeface="Times New Roman" panose="02020603050405020304" pitchFamily="18" charset="0"/>
              </a:rPr>
              <a:t>uma  rede tipo M AN?</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1.</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Limita-se a uma  pequena região física. Normalmente utilizadas em escritórios e empresas pequenas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2.</a:t>
            </a:r>
            <a:r>
              <a:rPr lang="pt-BR" spc="2305" dirty="0">
                <a:latin typeface="ff4"/>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Uma área maior que uma rede local, que pode contemplar uma cidade ou um bairro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3.</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Rede de computador usada  para comunicação entre dispositivos perto  de uma pessoa.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4.</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Normalmente sem fio.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5.</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Rede que integra vá rios equipamentos  em diversas localizações geográficas, pode  envolver país es ou até mesmo continentes.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057858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084881" y="1943406"/>
            <a:ext cx="10879811" cy="2959272"/>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79.</a:t>
            </a:r>
            <a:r>
              <a:rPr lang="pt-BR" dirty="0">
                <a:solidFill>
                  <a:srgbClr val="000000"/>
                </a:solidFill>
                <a:latin typeface="ff2"/>
                <a:ea typeface="Times New Roman" panose="02020603050405020304" pitchFamily="18" charset="0"/>
                <a:cs typeface="Times New Roman" panose="02020603050405020304" pitchFamily="18" charset="0"/>
              </a:rPr>
              <a:t> As redes podem ser classificadas de acordo com abrangência, tamanho e função.  Qual das definições abaixo corresponde a uma  rede tipo M AN?</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Limita-se a uma  pequena região física. Normalmente utilizadas em escritórios e empresas pequenas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Times New Roman" panose="02020603050405020304" pitchFamily="18" charset="0"/>
              </a:rPr>
              <a:t>2.</a:t>
            </a:r>
            <a:r>
              <a:rPr lang="pt-BR" spc="2305" dirty="0">
                <a:solidFill>
                  <a:srgbClr val="FF0000"/>
                </a:solidFill>
                <a:latin typeface="ff4"/>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Uma área maior que uma rede local, que pode contemplar uma cidade ou um bairro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Rede de computador usada  para comunicação entre dispositivos perto  de uma pessoa.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Normalmente sem fio.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Rede que integra vá rios equipamentos  em diversas localizações geográficas, pode  envolver país es ou até mesmo continentes.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738914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46875" y="2108639"/>
            <a:ext cx="9918915"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80.</a:t>
            </a:r>
            <a:r>
              <a:rPr lang="pt-BR" dirty="0">
                <a:solidFill>
                  <a:srgbClr val="000000"/>
                </a:solidFill>
                <a:latin typeface="ff2"/>
                <a:ea typeface="Times New Roman" panose="02020603050405020304" pitchFamily="18" charset="0"/>
                <a:cs typeface="Times New Roman" panose="02020603050405020304" pitchFamily="18" charset="0"/>
              </a:rPr>
              <a:t> Como resultado </a:t>
            </a:r>
            <a:r>
              <a:rPr lang="pt-BR" dirty="0">
                <a:latin typeface="ff2"/>
                <a:ea typeface="Times New Roman" panose="02020603050405020304" pitchFamily="18" charset="0"/>
                <a:cs typeface="Times New Roman" panose="02020603050405020304" pitchFamily="18" charset="0"/>
              </a:rPr>
              <a:t>das características das transmissões e dos  fatores de  degradação  podem ocorrer  atrasos e perdas de pacote. Qual dos tipos de atrasos lista dos abaixo está conceitualmente errado?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1.</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Atraso de processa 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2.</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Atraso de propagação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3.</a:t>
            </a:r>
            <a:r>
              <a:rPr lang="pt-BR" spc="2300" dirty="0">
                <a:latin typeface="ff4"/>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Atraso de enquadramento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4.</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Atraso de fila</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51727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267913"/>
            <a:ext cx="6096000" cy="2322174"/>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08.</a:t>
            </a:r>
            <a:r>
              <a:rPr lang="pt-BR" dirty="0">
                <a:solidFill>
                  <a:srgbClr val="000000"/>
                </a:solidFill>
                <a:latin typeface="ff2"/>
                <a:ea typeface="Times New Roman" panose="02020603050405020304" pitchFamily="18" charset="0"/>
                <a:cs typeface="Times New Roman" panose="02020603050405020304" pitchFamily="18" charset="0"/>
              </a:rPr>
              <a:t> O endereço de broadcast para a rede cl asse C </a:t>
            </a:r>
            <a:r>
              <a:rPr lang="pt-BR" dirty="0" smtClean="0">
                <a:solidFill>
                  <a:srgbClr val="000000"/>
                </a:solidFill>
                <a:latin typeface="ff2"/>
                <a:ea typeface="Times New Roman" panose="02020603050405020304" pitchFamily="18" charset="0"/>
                <a:cs typeface="Times New Roman" panose="02020603050405020304" pitchFamily="18" charset="0"/>
              </a:rPr>
              <a:t>192.168.20.0 </a:t>
            </a:r>
            <a:r>
              <a:rPr lang="pt-BR" dirty="0">
                <a:solidFill>
                  <a:srgbClr val="000000"/>
                </a:solidFill>
                <a:latin typeface="ff2"/>
                <a:ea typeface="Times New Roman" panose="02020603050405020304" pitchFamily="18" charset="0"/>
                <a:cs typeface="Times New Roman" panose="02020603050405020304" pitchFamily="18" charset="0"/>
              </a:rPr>
              <a:t>é</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192.168.20.254</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2.</a:t>
            </a:r>
            <a:r>
              <a:rPr lang="pt-BR" spc="2085"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192.168.2 0.255</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192.168.0.255</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192.168.20.0</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192.168.20.1</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947246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46875" y="2108639"/>
            <a:ext cx="9918915"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80.</a:t>
            </a:r>
            <a:r>
              <a:rPr lang="pt-BR" dirty="0">
                <a:solidFill>
                  <a:srgbClr val="000000"/>
                </a:solidFill>
                <a:latin typeface="ff2"/>
                <a:ea typeface="Times New Roman" panose="02020603050405020304" pitchFamily="18" charset="0"/>
                <a:cs typeface="Times New Roman" panose="02020603050405020304" pitchFamily="18" charset="0"/>
              </a:rPr>
              <a:t> Como resultado das características das transmissões e dos  fatores de  degradação  podem ocorrer  atrasos e perdas de pacote. Qual dos tipos de atrasos lista dos abaixo está conceitualmente errado?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Atraso de processa 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Atraso de propagação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Times New Roman" panose="02020603050405020304" pitchFamily="18" charset="0"/>
              </a:rPr>
              <a:t>3.</a:t>
            </a:r>
            <a:r>
              <a:rPr lang="pt-BR" spc="2300" dirty="0">
                <a:solidFill>
                  <a:srgbClr val="FF0000"/>
                </a:solidFill>
                <a:latin typeface="ff4"/>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Atraso de enquadramento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Atraso de fila</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092624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022888" y="2586462"/>
            <a:ext cx="8121112" cy="1685077"/>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81.</a:t>
            </a:r>
            <a:r>
              <a:rPr lang="pt-BR" dirty="0">
                <a:solidFill>
                  <a:srgbClr val="000000"/>
                </a:solidFill>
                <a:latin typeface="ff2"/>
                <a:ea typeface="Times New Roman" panose="02020603050405020304" pitchFamily="18" charset="0"/>
                <a:cs typeface="Times New Roman" panose="02020603050405020304" pitchFamily="18" charset="0"/>
              </a:rPr>
              <a:t> Sistema de telefonia de voz:</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1.</a:t>
            </a:r>
            <a:r>
              <a:rPr lang="pt-BR" spc="2305" dirty="0">
                <a:latin typeface="ff4"/>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Usa comutação de circuitos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2.</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Implementa algoritmo de roteamento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3.</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Usa comutação de pacotes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4.</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Implementa detecção de erros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93130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022888" y="2586462"/>
            <a:ext cx="8121112" cy="1685077"/>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81.</a:t>
            </a:r>
            <a:r>
              <a:rPr lang="pt-BR" dirty="0">
                <a:solidFill>
                  <a:srgbClr val="000000"/>
                </a:solidFill>
                <a:latin typeface="ff2"/>
                <a:ea typeface="Times New Roman" panose="02020603050405020304" pitchFamily="18" charset="0"/>
                <a:cs typeface="Times New Roman" panose="02020603050405020304" pitchFamily="18" charset="0"/>
              </a:rPr>
              <a:t> Sistema de telefonia de voz:</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Times New Roman" panose="02020603050405020304" pitchFamily="18" charset="0"/>
              </a:rPr>
              <a:t>1.</a:t>
            </a:r>
            <a:r>
              <a:rPr lang="pt-BR" spc="2305" dirty="0">
                <a:solidFill>
                  <a:srgbClr val="FF0000"/>
                </a:solidFill>
                <a:latin typeface="ff4"/>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Usa comutação de circuitos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Implementa algoritmo de roteamento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Usa comutação de pacotes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Implementa detecção de erros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0568116"/>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98901" y="1949364"/>
            <a:ext cx="10337369"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82.</a:t>
            </a:r>
            <a:r>
              <a:rPr lang="pt-BR" dirty="0">
                <a:solidFill>
                  <a:srgbClr val="000000"/>
                </a:solidFill>
                <a:latin typeface="ff2"/>
                <a:ea typeface="Times New Roman" panose="02020603050405020304" pitchFamily="18" charset="0"/>
                <a:cs typeface="Times New Roman" panose="02020603050405020304" pitchFamily="18" charset="0"/>
              </a:rPr>
              <a:t> Se em um ambiente com 10 Hosts divididos em dois departamentos com 5 Hosts cada um, você precisa </a:t>
            </a:r>
            <a:r>
              <a:rPr lang="pt-BR" dirty="0">
                <a:latin typeface="ff2"/>
                <a:ea typeface="Times New Roman" panose="02020603050405020304" pitchFamily="18" charset="0"/>
                <a:cs typeface="Times New Roman" panose="02020603050405020304" pitchFamily="18" charset="0"/>
              </a:rPr>
              <a:t>otimizar a rede, para isso qual o equipamento concentrador é o mais indicado?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1.</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Bridge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2.</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Modem</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3.</a:t>
            </a:r>
            <a:r>
              <a:rPr lang="pt-BR" spc="2305" dirty="0">
                <a:latin typeface="ff4"/>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Switch</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4.</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Hub</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5.</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Roteador</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84417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98901" y="1949364"/>
            <a:ext cx="10337369"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82.</a:t>
            </a:r>
            <a:r>
              <a:rPr lang="pt-BR" dirty="0">
                <a:solidFill>
                  <a:srgbClr val="000000"/>
                </a:solidFill>
                <a:latin typeface="ff2"/>
                <a:ea typeface="Times New Roman" panose="02020603050405020304" pitchFamily="18" charset="0"/>
                <a:cs typeface="Times New Roman" panose="02020603050405020304" pitchFamily="18" charset="0"/>
              </a:rPr>
              <a:t> Se em um ambiente com 10 Hosts divididos em dois departamentos com 5 Hosts cada um, você precisa otimizar a rede, para isso qual o equipamento concentrador é o mais indicado?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Bridge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Modem</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Times New Roman" panose="02020603050405020304" pitchFamily="18" charset="0"/>
              </a:rPr>
              <a:t>3.</a:t>
            </a:r>
            <a:r>
              <a:rPr lang="pt-BR" spc="2305" dirty="0">
                <a:solidFill>
                  <a:srgbClr val="FF0000"/>
                </a:solidFill>
                <a:latin typeface="ff4"/>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Switch</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Hub</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Roteador</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458448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6393" y="1312267"/>
            <a:ext cx="10058400" cy="2640723"/>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83.</a:t>
            </a:r>
            <a:r>
              <a:rPr lang="pt-BR" dirty="0">
                <a:solidFill>
                  <a:srgbClr val="000000"/>
                </a:solidFill>
                <a:latin typeface="ff2"/>
                <a:ea typeface="Times New Roman" panose="02020603050405020304" pitchFamily="18" charset="0"/>
                <a:cs typeface="Times New Roman" panose="02020603050405020304" pitchFamily="18" charset="0"/>
              </a:rPr>
              <a:t> Falando de  Modelo OSI,  TCP/IP e de sistemas  aberto s, qual das alternativas abaixo mostram os objetivos de sistemas abertos?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Definição de camadas, Redução de atrasos, Maximização de recursos;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Matrix de resultados , Camadas, Divisão estruturada;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3.</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Definição da portabilidade,  economia em  escala, Maximização de recursos e escalabilidade;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4.</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Convergência, Garantia de resultados, sistemas próprios e em escala;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5.</a:t>
            </a:r>
            <a:r>
              <a:rPr lang="pt-BR" spc="2305" dirty="0">
                <a:latin typeface="ff4"/>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Interoperabilidade, interconectividade, portabilidade da aplicação , Escalabilidade;</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935726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6393" y="1312267"/>
            <a:ext cx="10058400" cy="2640723"/>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83.</a:t>
            </a:r>
            <a:r>
              <a:rPr lang="pt-BR" dirty="0">
                <a:solidFill>
                  <a:srgbClr val="000000"/>
                </a:solidFill>
                <a:latin typeface="ff2"/>
                <a:ea typeface="Times New Roman" panose="02020603050405020304" pitchFamily="18" charset="0"/>
                <a:cs typeface="Times New Roman" panose="02020603050405020304" pitchFamily="18" charset="0"/>
              </a:rPr>
              <a:t> Falando de  Modelo OSI,  TCP/IP e de sistemas  aberto s, qual das alternativas abaixo mostram os objetivos de sistemas abertos?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Definição de camadas, Redução de atrasos, Maximização de recursos;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Matrix de resultados , Camadas, Divisão estruturada;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Definição da portabilidade,  economia em  escala, Maximização de recursos e escalabilidade;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Convergência, Garantia de resultados, sistemas próprios e em escala;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Times New Roman" panose="02020603050405020304" pitchFamily="18" charset="0"/>
              </a:rPr>
              <a:t>5.</a:t>
            </a:r>
            <a:r>
              <a:rPr lang="pt-BR" spc="2305" dirty="0">
                <a:solidFill>
                  <a:srgbClr val="FF0000"/>
                </a:solidFill>
                <a:latin typeface="ff4"/>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Interoperabilidade, interconectividade, portabilidade da aplicação , Escalabilidade;</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607711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069382" y="2439352"/>
            <a:ext cx="10895309"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84.</a:t>
            </a:r>
            <a:r>
              <a:rPr lang="pt-BR" dirty="0">
                <a:solidFill>
                  <a:srgbClr val="000000"/>
                </a:solidFill>
                <a:latin typeface="ff2"/>
                <a:ea typeface="Times New Roman" panose="02020603050405020304" pitchFamily="18" charset="0"/>
                <a:cs typeface="Times New Roman" panose="02020603050405020304" pitchFamily="18" charset="0"/>
              </a:rPr>
              <a:t> Em nossos estudos verificamos as  principais características </a:t>
            </a:r>
            <a:r>
              <a:rPr lang="pt-BR" dirty="0">
                <a:latin typeface="ff2"/>
                <a:ea typeface="Times New Roman" panose="02020603050405020304" pitchFamily="18" charset="0"/>
                <a:cs typeface="Times New Roman" panose="02020603050405020304" pitchFamily="18" charset="0"/>
              </a:rPr>
              <a:t>dos componentes de expansão de uma  rede. Assinale uma diferença importante entre  pontes e roteadores: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1.</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Os roteadores  suportam ambientes de Ethernet mas não  ambientes de  Token </a:t>
            </a:r>
            <a:r>
              <a:rPr lang="pt-BR" dirty="0" err="1">
                <a:latin typeface="ff2"/>
                <a:ea typeface="Times New Roman" panose="02020603050405020304" pitchFamily="18" charset="0"/>
                <a:cs typeface="Times New Roman" panose="02020603050405020304" pitchFamily="18" charset="0"/>
              </a:rPr>
              <a:t>Ring</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2.</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As pontes podem escolher  entre múltiplos  caminhos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3.</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As pontes suportam  ambientes de Ethernet mas não ambientes de Token </a:t>
            </a:r>
            <a:r>
              <a:rPr lang="pt-BR" dirty="0" err="1">
                <a:latin typeface="ff2"/>
                <a:ea typeface="Times New Roman" panose="02020603050405020304" pitchFamily="18" charset="0"/>
                <a:cs typeface="Times New Roman" panose="02020603050405020304" pitchFamily="18" charset="0"/>
              </a:rPr>
              <a:t>Ring</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4.</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As pontes e os roteadores podem escolher entre múltiplos caminhos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5.</a:t>
            </a:r>
            <a:r>
              <a:rPr lang="pt-BR" spc="2305" dirty="0">
                <a:latin typeface="ff4"/>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Os roteadores podem escolher entre múltiplos caminhos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741249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069382" y="2439352"/>
            <a:ext cx="10895309"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84.</a:t>
            </a:r>
            <a:r>
              <a:rPr lang="pt-BR" dirty="0">
                <a:solidFill>
                  <a:srgbClr val="000000"/>
                </a:solidFill>
                <a:latin typeface="ff2"/>
                <a:ea typeface="Times New Roman" panose="02020603050405020304" pitchFamily="18" charset="0"/>
                <a:cs typeface="Times New Roman" panose="02020603050405020304" pitchFamily="18" charset="0"/>
              </a:rPr>
              <a:t> Em nossos estudos verificamos as  principais características dos componentes de expansão de uma  rede. Assinale uma diferença importante entre  pontes e roteadores: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Os roteadores  suportam ambientes de Ethernet mas não  ambientes de  Token </a:t>
            </a:r>
            <a:r>
              <a:rPr lang="pt-BR" dirty="0" err="1">
                <a:solidFill>
                  <a:srgbClr val="000000"/>
                </a:solidFill>
                <a:latin typeface="ff2"/>
                <a:ea typeface="Times New Roman" panose="02020603050405020304" pitchFamily="18" charset="0"/>
                <a:cs typeface="Times New Roman" panose="02020603050405020304" pitchFamily="18" charset="0"/>
              </a:rPr>
              <a:t>Ring</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As pontes podem escolher  entre múltiplos  caminhos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As pontes suportam  ambientes de Ethernet mas não ambientes de Token </a:t>
            </a:r>
            <a:r>
              <a:rPr lang="pt-BR" dirty="0" err="1">
                <a:solidFill>
                  <a:srgbClr val="000000"/>
                </a:solidFill>
                <a:latin typeface="ff2"/>
                <a:ea typeface="Times New Roman" panose="02020603050405020304" pitchFamily="18" charset="0"/>
                <a:cs typeface="Times New Roman" panose="02020603050405020304" pitchFamily="18" charset="0"/>
              </a:rPr>
              <a:t>Ring</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As pontes e os roteadores podem escolher entre múltiplos caminhos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Times New Roman" panose="02020603050405020304" pitchFamily="18" charset="0"/>
              </a:rPr>
              <a:t>5.</a:t>
            </a:r>
            <a:r>
              <a:rPr lang="pt-BR" spc="2305" dirty="0">
                <a:solidFill>
                  <a:srgbClr val="FF0000"/>
                </a:solidFill>
                <a:latin typeface="ff4"/>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Os roteadores podem escolher entre múltiplos caminhos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033961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6393" y="2267913"/>
            <a:ext cx="9717438"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85.</a:t>
            </a:r>
            <a:r>
              <a:rPr lang="pt-BR" dirty="0">
                <a:solidFill>
                  <a:srgbClr val="000000"/>
                </a:solidFill>
                <a:latin typeface="ff2"/>
                <a:ea typeface="Times New Roman" panose="02020603050405020304" pitchFamily="18" charset="0"/>
                <a:cs typeface="Times New Roman" panose="02020603050405020304" pitchFamily="18" charset="0"/>
              </a:rPr>
              <a:t> A unidade  de transmissão da camada de __ _________ __ é o quadro.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Sessão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Apresentação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3.</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Física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4.</a:t>
            </a:r>
            <a:r>
              <a:rPr lang="pt-BR" spc="2305" dirty="0">
                <a:latin typeface="ff4"/>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Enlace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5.</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Aplicação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82041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760922" y="2267913"/>
            <a:ext cx="6096000" cy="2322174"/>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09.</a:t>
            </a:r>
            <a:r>
              <a:rPr lang="pt-BR" dirty="0">
                <a:solidFill>
                  <a:srgbClr val="000000"/>
                </a:solidFill>
                <a:latin typeface="ff2"/>
                <a:ea typeface="Times New Roman" panose="02020603050405020304" pitchFamily="18" charset="0"/>
                <a:cs typeface="Times New Roman" panose="02020603050405020304" pitchFamily="18" charset="0"/>
              </a:rPr>
              <a:t> Como o protocolo IP realiza o repasse de um pacote num roteador?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1.</a:t>
            </a:r>
            <a:r>
              <a:rPr lang="pt-BR" spc="2085"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Analisa a porção rede </a:t>
            </a:r>
            <a:r>
              <a:rPr lang="pt-BR" dirty="0" smtClean="0">
                <a:latin typeface="ff1"/>
                <a:ea typeface="Times New Roman" panose="02020603050405020304" pitchFamily="18" charset="0"/>
                <a:cs typeface="Times New Roman" panose="02020603050405020304" pitchFamily="18" charset="0"/>
              </a:rPr>
              <a:t>do </a:t>
            </a:r>
            <a:r>
              <a:rPr lang="pt-BR" dirty="0">
                <a:latin typeface="ff1"/>
                <a:ea typeface="Times New Roman" panose="02020603050405020304" pitchFamily="18" charset="0"/>
                <a:cs typeface="Times New Roman" panose="02020603050405020304" pitchFamily="18" charset="0"/>
              </a:rPr>
              <a:t>endereço IP de destino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Analisa a porção host do endereço IP d e destino.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Envia para o endereço do gateway</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Analisa a tabela ARP do </a:t>
            </a:r>
            <a:r>
              <a:rPr lang="pt-BR" dirty="0" err="1" smtClean="0">
                <a:solidFill>
                  <a:srgbClr val="000000"/>
                </a:solidFill>
                <a:latin typeface="ff2"/>
                <a:ea typeface="Times New Roman" panose="02020603050405020304" pitchFamily="18" charset="0"/>
                <a:cs typeface="Times New Roman" panose="02020603050405020304" pitchFamily="18" charset="0"/>
              </a:rPr>
              <a:t>datagrama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Utiliza o endereço de broadcast</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0683159"/>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6393" y="2267913"/>
            <a:ext cx="9717438"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85.</a:t>
            </a:r>
            <a:r>
              <a:rPr lang="pt-BR" dirty="0">
                <a:solidFill>
                  <a:srgbClr val="000000"/>
                </a:solidFill>
                <a:latin typeface="ff2"/>
                <a:ea typeface="Times New Roman" panose="02020603050405020304" pitchFamily="18" charset="0"/>
                <a:cs typeface="Times New Roman" panose="02020603050405020304" pitchFamily="18" charset="0"/>
              </a:rPr>
              <a:t> A unidade  de transmissão da camada de __ _________ __ é o quadro.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Sessão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Apresentação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Física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Times New Roman" panose="02020603050405020304" pitchFamily="18" charset="0"/>
              </a:rPr>
              <a:t>4.</a:t>
            </a:r>
            <a:r>
              <a:rPr lang="pt-BR" spc="2305" dirty="0">
                <a:solidFill>
                  <a:srgbClr val="FF0000"/>
                </a:solidFill>
                <a:latin typeface="ff4"/>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Enlace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Aplicação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5004096"/>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67905" y="1949364"/>
            <a:ext cx="9577953" cy="2640723"/>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86</a:t>
            </a:r>
            <a:r>
              <a:rPr lang="pt-BR" dirty="0">
                <a:solidFill>
                  <a:srgbClr val="000000"/>
                </a:solidFill>
                <a:latin typeface="ff2"/>
                <a:ea typeface="Times New Roman" panose="02020603050405020304" pitchFamily="18" charset="0"/>
                <a:cs typeface="Arial" panose="020B0604020202020204" pitchFamily="34" charset="0"/>
              </a:rPr>
              <a:t>. Dois switches devem ser  interligados, por meio de uma  única interface,  a uma velocidade mínima</a:t>
            </a:r>
            <a:r>
              <a:rPr lang="pt-BR" dirty="0">
                <a:latin typeface="ff2"/>
                <a:ea typeface="Times New Roman" panose="02020603050405020304" pitchFamily="18" charset="0"/>
                <a:cs typeface="Arial" panose="020B0604020202020204" pitchFamily="34" charset="0"/>
              </a:rPr>
              <a:t> de  5 </a:t>
            </a:r>
            <a:r>
              <a:rPr lang="pt-BR" dirty="0" err="1">
                <a:latin typeface="ff2"/>
                <a:ea typeface="Times New Roman" panose="02020603050405020304" pitchFamily="18" charset="0"/>
                <a:cs typeface="Arial" panose="020B0604020202020204" pitchFamily="34" charset="0"/>
              </a:rPr>
              <a:t>Gbps</a:t>
            </a:r>
            <a:r>
              <a:rPr lang="pt-BR" dirty="0">
                <a:latin typeface="ff2"/>
                <a:ea typeface="Times New Roman" panose="02020603050405020304" pitchFamily="18" charset="0"/>
                <a:cs typeface="Arial" panose="020B0604020202020204" pitchFamily="34" charset="0"/>
              </a:rPr>
              <a:t>. Para isso, é necessário que os switches possuam uma interface compatível com o padrão IEEE.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spc="5" dirty="0">
                <a:latin typeface="ff2"/>
                <a:ea typeface="Times New Roman" panose="02020603050405020304" pitchFamily="18" charset="0"/>
                <a:cs typeface="Arial" panose="020B0604020202020204" pitchFamily="34" charset="0"/>
              </a:rPr>
              <a:t>802.1x</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spc="5" dirty="0">
                <a:latin typeface="ff2"/>
                <a:ea typeface="Times New Roman" panose="02020603050405020304" pitchFamily="18" charset="0"/>
                <a:cs typeface="Arial" panose="020B0604020202020204" pitchFamily="34" charset="0"/>
              </a:rPr>
              <a:t>802.3z</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802.3ae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802.6</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5.</a:t>
            </a:r>
            <a:r>
              <a:rPr lang="pt-BR" spc="2305" dirty="0">
                <a:latin typeface="ff4"/>
                <a:ea typeface="Times New Roman" panose="02020603050405020304" pitchFamily="18" charset="0"/>
                <a:cs typeface="Arial" panose="020B0604020202020204" pitchFamily="34" charset="0"/>
              </a:rPr>
              <a:t> </a:t>
            </a:r>
            <a:r>
              <a:rPr lang="pt-BR" spc="5" dirty="0">
                <a:latin typeface="ff2"/>
                <a:ea typeface="Times New Roman" panose="02020603050405020304" pitchFamily="18" charset="0"/>
                <a:cs typeface="Arial" panose="020B0604020202020204" pitchFamily="34" charset="0"/>
              </a:rPr>
              <a:t>802.3u</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7198109"/>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67905" y="1949364"/>
            <a:ext cx="9577953" cy="2640723"/>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86</a:t>
            </a:r>
            <a:r>
              <a:rPr lang="pt-BR" dirty="0">
                <a:solidFill>
                  <a:srgbClr val="000000"/>
                </a:solidFill>
                <a:latin typeface="ff2"/>
                <a:ea typeface="Times New Roman" panose="02020603050405020304" pitchFamily="18" charset="0"/>
                <a:cs typeface="Arial" panose="020B0604020202020204" pitchFamily="34" charset="0"/>
              </a:rPr>
              <a:t>. Dois switches devem ser  interligados, por meio de uma  única interface,  a uma velocidade mínima de  5 </a:t>
            </a:r>
            <a:r>
              <a:rPr lang="pt-BR" dirty="0" err="1">
                <a:solidFill>
                  <a:srgbClr val="000000"/>
                </a:solidFill>
                <a:latin typeface="ff2"/>
                <a:ea typeface="Times New Roman" panose="02020603050405020304" pitchFamily="18" charset="0"/>
                <a:cs typeface="Arial" panose="020B0604020202020204" pitchFamily="34" charset="0"/>
              </a:rPr>
              <a:t>Gbps</a:t>
            </a:r>
            <a:r>
              <a:rPr lang="pt-BR" dirty="0">
                <a:solidFill>
                  <a:srgbClr val="000000"/>
                </a:solidFill>
                <a:latin typeface="ff2"/>
                <a:ea typeface="Times New Roman" panose="02020603050405020304" pitchFamily="18" charset="0"/>
                <a:cs typeface="Arial" panose="020B0604020202020204" pitchFamily="34" charset="0"/>
              </a:rPr>
              <a:t>. Para isso, é necessário que os switches possuam uma interface compatível com o padrão IEEE.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spc="5" dirty="0">
                <a:solidFill>
                  <a:srgbClr val="000000"/>
                </a:solidFill>
                <a:latin typeface="ff2"/>
                <a:ea typeface="Times New Roman" panose="02020603050405020304" pitchFamily="18" charset="0"/>
                <a:cs typeface="Arial" panose="020B0604020202020204" pitchFamily="34" charset="0"/>
              </a:rPr>
              <a:t>802.1x</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spc="5" dirty="0">
                <a:solidFill>
                  <a:srgbClr val="000000"/>
                </a:solidFill>
                <a:latin typeface="ff2"/>
                <a:ea typeface="Times New Roman" panose="02020603050405020304" pitchFamily="18" charset="0"/>
                <a:cs typeface="Arial" panose="020B0604020202020204" pitchFamily="34" charset="0"/>
              </a:rPr>
              <a:t>802.3z</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3.</a:t>
            </a:r>
            <a:r>
              <a:rPr lang="pt-BR" spc="2305"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802.3ae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802.6</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spc="5" dirty="0">
                <a:solidFill>
                  <a:srgbClr val="000000"/>
                </a:solidFill>
                <a:latin typeface="ff2"/>
                <a:ea typeface="Times New Roman" panose="02020603050405020304" pitchFamily="18" charset="0"/>
                <a:cs typeface="Arial" panose="020B0604020202020204" pitchFamily="34" charset="0"/>
              </a:rPr>
              <a:t>802.3u</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5721732"/>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77872" y="1960571"/>
            <a:ext cx="10864312" cy="2640723"/>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87.</a:t>
            </a:r>
            <a:r>
              <a:rPr lang="pt-BR" dirty="0">
                <a:solidFill>
                  <a:srgbClr val="000000"/>
                </a:solidFill>
                <a:latin typeface="ff2"/>
                <a:ea typeface="Times New Roman" panose="02020603050405020304" pitchFamily="18" charset="0"/>
                <a:cs typeface="Arial" panose="020B0604020202020204" pitchFamily="34" charset="0"/>
              </a:rPr>
              <a:t> Uma fusão de sua organização com outra  empresa que possui escritórios  em cinco estados brasileiros </a:t>
            </a:r>
            <a:r>
              <a:rPr lang="pt-BR" dirty="0">
                <a:latin typeface="ff2"/>
                <a:ea typeface="Times New Roman" panose="02020603050405020304" pitchFamily="18" charset="0"/>
                <a:cs typeface="Arial" panose="020B0604020202020204" pitchFamily="34" charset="0"/>
              </a:rPr>
              <a:t>acaba de ocorrer. Sua função é expandir a  rede para que  todos os escritórios da nova  organização sejam conectados.  Como será denominada a rede resultante?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LAN</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WAN</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MAN</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WLAN</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5.</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PAN</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452037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77872" y="1960571"/>
            <a:ext cx="10864312" cy="2640723"/>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87.</a:t>
            </a:r>
            <a:r>
              <a:rPr lang="pt-BR" dirty="0">
                <a:solidFill>
                  <a:srgbClr val="000000"/>
                </a:solidFill>
                <a:latin typeface="ff2"/>
                <a:ea typeface="Times New Roman" panose="02020603050405020304" pitchFamily="18" charset="0"/>
                <a:cs typeface="Arial" panose="020B0604020202020204" pitchFamily="34" charset="0"/>
              </a:rPr>
              <a:t> Uma fusão de sua organização com outra  empresa que possui escritórios  em cinco estados brasileiros acaba de ocorrer. Sua função é expandir a  rede para que  todos os escritórios da nova  organização sejam conectados.  Como será denominada a rede resultante?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LAN</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2.</a:t>
            </a:r>
            <a:r>
              <a:rPr lang="pt-BR" spc="2305"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WAN</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MAN</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WLAN</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PAN</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9292156"/>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371240" y="2305825"/>
            <a:ext cx="8617058" cy="2640723"/>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88.</a:t>
            </a:r>
            <a:r>
              <a:rPr lang="pt-BR" dirty="0">
                <a:solidFill>
                  <a:srgbClr val="000000"/>
                </a:solidFill>
                <a:latin typeface="ff2"/>
                <a:ea typeface="Times New Roman" panose="02020603050405020304" pitchFamily="18" charset="0"/>
                <a:cs typeface="Arial" panose="020B0604020202020204" pitchFamily="34" charset="0"/>
              </a:rPr>
              <a:t> Quando possuímos uma rede ethernet com cabeamento par trançado e switches </a:t>
            </a:r>
            <a:r>
              <a:rPr lang="pt-BR" dirty="0">
                <a:latin typeface="ff2"/>
                <a:ea typeface="Times New Roman" panose="02020603050405020304" pitchFamily="18" charset="0"/>
                <a:cs typeface="Arial" panose="020B0604020202020204" pitchFamily="34" charset="0"/>
              </a:rPr>
              <a:t>estamos falando de </a:t>
            </a:r>
            <a:r>
              <a:rPr lang="pt-BR" dirty="0" err="1">
                <a:latin typeface="ff2"/>
                <a:ea typeface="Times New Roman" panose="02020603050405020304" pitchFamily="18" charset="0"/>
                <a:cs typeface="Arial" panose="020B0604020202020204" pitchFamily="34" charset="0"/>
              </a:rPr>
              <a:t>quaís</a:t>
            </a:r>
            <a:r>
              <a:rPr lang="pt-BR" dirty="0">
                <a:latin typeface="ff2"/>
                <a:ea typeface="Times New Roman" panose="02020603050405020304" pitchFamily="18" charset="0"/>
                <a:cs typeface="Arial" panose="020B0604020202020204" pitchFamily="34" charset="0"/>
              </a:rPr>
              <a:t> topologias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lógica e física,  respectivamente?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Barramento e  Barramento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Barramento e Estrela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Estrela e Anel</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Anel e Barramento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5.</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Anel e Estrela</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27295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371240" y="2305825"/>
            <a:ext cx="8617058" cy="2640723"/>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88.</a:t>
            </a:r>
            <a:r>
              <a:rPr lang="pt-BR" dirty="0">
                <a:solidFill>
                  <a:srgbClr val="000000"/>
                </a:solidFill>
                <a:latin typeface="ff2"/>
                <a:ea typeface="Times New Roman" panose="02020603050405020304" pitchFamily="18" charset="0"/>
                <a:cs typeface="Arial" panose="020B0604020202020204" pitchFamily="34" charset="0"/>
              </a:rPr>
              <a:t> Quando possuímos uma rede ethernet com cabeamento par trançado e switches estamos falando de </a:t>
            </a:r>
            <a:r>
              <a:rPr lang="pt-BR" dirty="0" err="1">
                <a:solidFill>
                  <a:srgbClr val="000000"/>
                </a:solidFill>
                <a:latin typeface="ff2"/>
                <a:ea typeface="Times New Roman" panose="02020603050405020304" pitchFamily="18" charset="0"/>
                <a:cs typeface="Arial" panose="020B0604020202020204" pitchFamily="34" charset="0"/>
              </a:rPr>
              <a:t>quaís</a:t>
            </a:r>
            <a:r>
              <a:rPr lang="pt-BR" dirty="0">
                <a:solidFill>
                  <a:srgbClr val="000000"/>
                </a:solidFill>
                <a:latin typeface="ff2"/>
                <a:ea typeface="Times New Roman" panose="02020603050405020304" pitchFamily="18" charset="0"/>
                <a:cs typeface="Arial" panose="020B0604020202020204" pitchFamily="34" charset="0"/>
              </a:rPr>
              <a:t> topologias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lógica e física,  respectivamente?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Barramento e  Barramento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2.</a:t>
            </a:r>
            <a:r>
              <a:rPr lang="pt-BR" spc="2305"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Barramento e Estrela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Estrela e Anel</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Anel e Barramento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Anel e Estrela</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08561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02956" y="2060477"/>
            <a:ext cx="11437749"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89.</a:t>
            </a:r>
            <a:r>
              <a:rPr lang="pt-BR" dirty="0">
                <a:solidFill>
                  <a:srgbClr val="000000"/>
                </a:solidFill>
                <a:latin typeface="ff2"/>
                <a:ea typeface="Times New Roman" panose="02020603050405020304" pitchFamily="18" charset="0"/>
                <a:cs typeface="Arial" panose="020B0604020202020204" pitchFamily="34" charset="0"/>
              </a:rPr>
              <a:t> Considerando as camadas do modelo OSI, assinale a alternativa que diz quantas camadas são e qual camada fala sobre "endereços e melhor caminho" e "</a:t>
            </a:r>
            <a:r>
              <a:rPr lang="pt-BR" dirty="0">
                <a:latin typeface="ff2"/>
                <a:ea typeface="Times New Roman" panose="02020603050405020304" pitchFamily="18" charset="0"/>
                <a:cs typeface="Arial" panose="020B0604020202020204" pitchFamily="34" charset="0"/>
              </a:rPr>
              <a:t>transmissão binária", respectivamente.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7 camadas, camada de transporte e camada de aplicação;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5 camadas, camada de apresentação e camada física;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7 camadas, camada de rede e camada física;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5 camadas , camada de enlace  e camada física;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5.</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7 camadas, camada de rede e cama da de transporte;</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059222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02956" y="2060477"/>
            <a:ext cx="11437749"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89.</a:t>
            </a:r>
            <a:r>
              <a:rPr lang="pt-BR" dirty="0">
                <a:solidFill>
                  <a:srgbClr val="000000"/>
                </a:solidFill>
                <a:latin typeface="ff2"/>
                <a:ea typeface="Times New Roman" panose="02020603050405020304" pitchFamily="18" charset="0"/>
                <a:cs typeface="Arial" panose="020B0604020202020204" pitchFamily="34" charset="0"/>
              </a:rPr>
              <a:t> Considerando as camadas do modelo OSI, assinale a alternativa que diz quantas camadas são e qual camada fala sobre "endereços e melhor caminho" e "transmissão binária", respectivamente.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7 camadas, camada de transporte e camada de aplicação;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5 camadas, camada de apresentação e camada física;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3.</a:t>
            </a:r>
            <a:r>
              <a:rPr lang="pt-BR" spc="2305"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7 camadas, camada de rede e camada física;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5 camadas , camada de enlace  e camada física;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7 camadas, camada de rede e cama da de transporte;</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688913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293749" y="2427188"/>
            <a:ext cx="8276095" cy="1685077"/>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90.</a:t>
            </a:r>
            <a:r>
              <a:rPr lang="pt-BR" dirty="0">
                <a:solidFill>
                  <a:srgbClr val="000000"/>
                </a:solidFill>
                <a:latin typeface="ff2"/>
                <a:ea typeface="Times New Roman" panose="02020603050405020304" pitchFamily="18" charset="0"/>
                <a:cs typeface="Arial" panose="020B0604020202020204" pitchFamily="34" charset="0"/>
              </a:rPr>
              <a:t> Como o protocolo IP realiza o repasse de um pacote num roteador?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Analisa a porção host do IP de destino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0"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Analisa a porção rede do IP de destino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Analisa a  porção host do IP  de origem</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Analisa a  porção rede do IP  de origem</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20226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267913"/>
            <a:ext cx="6096000" cy="2322174"/>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09.</a:t>
            </a:r>
            <a:r>
              <a:rPr lang="pt-BR" dirty="0">
                <a:solidFill>
                  <a:srgbClr val="000000"/>
                </a:solidFill>
                <a:latin typeface="ff2"/>
                <a:ea typeface="Times New Roman" panose="02020603050405020304" pitchFamily="18" charset="0"/>
                <a:cs typeface="Times New Roman" panose="02020603050405020304" pitchFamily="18" charset="0"/>
              </a:rPr>
              <a:t> Como o protocolo IP realiza o repasse de um pacote num roteador?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1.</a:t>
            </a:r>
            <a:r>
              <a:rPr lang="pt-BR" spc="2085"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Analisa a porção rede </a:t>
            </a:r>
            <a:r>
              <a:rPr lang="pt-BR" dirty="0" smtClean="0">
                <a:solidFill>
                  <a:srgbClr val="FF0000"/>
                </a:solidFill>
                <a:latin typeface="ff1"/>
                <a:ea typeface="Times New Roman" panose="02020603050405020304" pitchFamily="18" charset="0"/>
                <a:cs typeface="Times New Roman" panose="02020603050405020304" pitchFamily="18" charset="0"/>
              </a:rPr>
              <a:t>do </a:t>
            </a:r>
            <a:r>
              <a:rPr lang="pt-BR" dirty="0">
                <a:solidFill>
                  <a:srgbClr val="FF0000"/>
                </a:solidFill>
                <a:latin typeface="ff1"/>
                <a:ea typeface="Times New Roman" panose="02020603050405020304" pitchFamily="18" charset="0"/>
                <a:cs typeface="Times New Roman" panose="02020603050405020304" pitchFamily="18" charset="0"/>
              </a:rPr>
              <a:t>endereço IP de destino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Analisa a porção host do endereço IP d e destino.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Envia para o endereço do gateway</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Analisa a tabela ARP do </a:t>
            </a:r>
            <a:r>
              <a:rPr lang="pt-BR" dirty="0" err="1" smtClean="0">
                <a:solidFill>
                  <a:srgbClr val="000000"/>
                </a:solidFill>
                <a:latin typeface="ff2"/>
                <a:ea typeface="Times New Roman" panose="02020603050405020304" pitchFamily="18" charset="0"/>
                <a:cs typeface="Times New Roman" panose="02020603050405020304" pitchFamily="18" charset="0"/>
              </a:rPr>
              <a:t>datagrama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Utiliza o endereço de broadcast</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31491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293749" y="2427188"/>
            <a:ext cx="8276095" cy="1685077"/>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90.</a:t>
            </a:r>
            <a:r>
              <a:rPr lang="pt-BR" dirty="0">
                <a:solidFill>
                  <a:srgbClr val="000000"/>
                </a:solidFill>
                <a:latin typeface="ff2"/>
                <a:ea typeface="Times New Roman" panose="02020603050405020304" pitchFamily="18" charset="0"/>
                <a:cs typeface="Arial" panose="020B0604020202020204" pitchFamily="34" charset="0"/>
              </a:rPr>
              <a:t> Como o protocolo IP realiza o repasse de um pacote num roteador?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Analisa a porção host do IP de destino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2.</a:t>
            </a:r>
            <a:r>
              <a:rPr lang="pt-BR" spc="2300"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Analisa a porção rede do IP de destino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Analisa a  porção host do IP  de origem</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Analisa a  porção rede do IP  de origem</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6977486"/>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317356" y="899062"/>
            <a:ext cx="9980908" cy="4870564"/>
          </a:xfrm>
          <a:prstGeom prst="rect">
            <a:avLst/>
          </a:prstGeom>
        </p:spPr>
        <p:txBody>
          <a:bodyPr wrap="square">
            <a:spAutoFit/>
          </a:bodyPr>
          <a:lstStyle/>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91.</a:t>
            </a:r>
            <a:r>
              <a:rPr lang="pt-BR" dirty="0">
                <a:solidFill>
                  <a:srgbClr val="000000"/>
                </a:solidFill>
                <a:latin typeface="ff2"/>
                <a:ea typeface="Times New Roman" panose="02020603050405020304" pitchFamily="18" charset="0"/>
                <a:cs typeface="Arial" panose="020B0604020202020204" pitchFamily="34" charset="0"/>
              </a:rPr>
              <a:t> Sobre o roteamento estático e dinâmico na Internet, analise as seguintes afirmações: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 - Os protocolos de roteamento foram concebidos porque a Internet necessita de tabelas de roteamento dinâmicas.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 - No roteamento estático, o administrador introduz em uma tabela a rota para cada destino.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III - Um uso apropriado para roteamento dinâmico é em uma rede pequena, ou para fins de diagnóstico de problemas na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IV - Em uma tabela estática a s entradas sã as feitas manualmente.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Estão corretas </a:t>
            </a:r>
            <a:r>
              <a:rPr lang="pt-BR" dirty="0">
                <a:latin typeface="ff2"/>
                <a:ea typeface="Times New Roman" panose="02020603050405020304" pitchFamily="18" charset="0"/>
                <a:cs typeface="Arial" panose="020B0604020202020204" pitchFamily="34" charset="0"/>
              </a:rPr>
              <a:t>APENAS as afirmações: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II, III e IV</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I, III, e IV</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I, II e III</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I, II e IV</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6771016"/>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317356" y="899062"/>
            <a:ext cx="9980908" cy="4870564"/>
          </a:xfrm>
          <a:prstGeom prst="rect">
            <a:avLst/>
          </a:prstGeom>
        </p:spPr>
        <p:txBody>
          <a:bodyPr wrap="square">
            <a:spAutoFit/>
          </a:bodyPr>
          <a:lstStyle/>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91.</a:t>
            </a:r>
            <a:r>
              <a:rPr lang="pt-BR" dirty="0">
                <a:solidFill>
                  <a:srgbClr val="000000"/>
                </a:solidFill>
                <a:latin typeface="ff2"/>
                <a:ea typeface="Times New Roman" panose="02020603050405020304" pitchFamily="18" charset="0"/>
                <a:cs typeface="Arial" panose="020B0604020202020204" pitchFamily="34" charset="0"/>
              </a:rPr>
              <a:t> Sobre o roteamento estático e dinâmico na Internet, analise as seguintes afirmações: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 - Os protocolos de roteamento foram concebidos porque a Internet necessita de tabelas de roteamento dinâmicas.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 - No roteamento estático, o administrador introduz em uma tabela a rota para cada destino.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III - Um uso apropriado para roteamento dinâmico é em uma rede pequena, ou para fins de diagnóstico de problemas na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IV - Em uma tabela estática a s entradas sã as feitas manualmente.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Estão corretas APENAS as afirmações: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II, III e IV</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 III, e IV</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 II e III</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4.</a:t>
            </a:r>
            <a:r>
              <a:rPr lang="pt-BR" spc="2305"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I, II e IV</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115168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394847" y="834444"/>
            <a:ext cx="8710048" cy="4233467"/>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92.</a:t>
            </a:r>
            <a:r>
              <a:rPr lang="pt-BR" dirty="0">
                <a:solidFill>
                  <a:srgbClr val="000000"/>
                </a:solidFill>
                <a:latin typeface="ff2"/>
                <a:ea typeface="Times New Roman" panose="02020603050405020304" pitchFamily="18" charset="0"/>
                <a:cs typeface="Arial" panose="020B0604020202020204" pitchFamily="34" charset="0"/>
              </a:rPr>
              <a:t> A maioria dos ataques dos podem ser divididos em três categorias: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 Ataque de vulnerabilidade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 Inundação na largura de banda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III. Inundação na conexão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Existe um ataque denominado “</a:t>
            </a:r>
            <a:r>
              <a:rPr lang="pt-BR" dirty="0" err="1">
                <a:solidFill>
                  <a:srgbClr val="000000"/>
                </a:solidFill>
                <a:latin typeface="ff2"/>
                <a:ea typeface="Times New Roman" panose="02020603050405020304" pitchFamily="18" charset="0"/>
                <a:cs typeface="Arial" panose="020B0604020202020204" pitchFamily="34" charset="0"/>
              </a:rPr>
              <a:t>Ping</a:t>
            </a:r>
            <a:r>
              <a:rPr lang="pt-BR" dirty="0">
                <a:solidFill>
                  <a:srgbClr val="000000"/>
                </a:solidFill>
                <a:latin typeface="ff2"/>
                <a:ea typeface="Times New Roman" panose="02020603050405020304" pitchFamily="18" charset="0"/>
                <a:cs typeface="Arial" panose="020B0604020202020204" pitchFamily="34" charset="0"/>
              </a:rPr>
              <a:t> da morte”, no qual são enviados vários comandos “</a:t>
            </a:r>
            <a:r>
              <a:rPr lang="pt-BR" dirty="0" err="1">
                <a:solidFill>
                  <a:srgbClr val="000000"/>
                </a:solidFill>
                <a:latin typeface="ff2"/>
                <a:ea typeface="Times New Roman" panose="02020603050405020304" pitchFamily="18" charset="0"/>
                <a:cs typeface="Arial" panose="020B0604020202020204" pitchFamily="34" charset="0"/>
              </a:rPr>
              <a:t>Ping</a:t>
            </a:r>
            <a:r>
              <a:rPr lang="pt-BR" dirty="0">
                <a:solidFill>
                  <a:srgbClr val="000000"/>
                </a:solidFill>
                <a:latin typeface="ff2"/>
                <a:ea typeface="Times New Roman" panose="02020603050405020304" pitchFamily="18" charset="0"/>
                <a:cs typeface="Arial" panose="020B0604020202020204" pitchFamily="34" charset="0"/>
              </a:rPr>
              <a:t>” simultaneamente ao mesmo endereço. Este tipo de ataque pode ser enquadrado na (s) categoria (s) acima: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 II e III</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II e III</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I e II</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I e </a:t>
            </a:r>
            <a:r>
              <a:rPr lang="pt-BR" dirty="0" smtClean="0">
                <a:latin typeface="ff2"/>
                <a:ea typeface="Times New Roman" panose="02020603050405020304" pitchFamily="18" charset="0"/>
                <a:cs typeface="Arial" panose="020B0604020202020204" pitchFamily="34" charset="0"/>
              </a:rPr>
              <a:t>III</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448310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394847" y="834444"/>
            <a:ext cx="8710048" cy="4233467"/>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92.</a:t>
            </a:r>
            <a:r>
              <a:rPr lang="pt-BR" dirty="0">
                <a:solidFill>
                  <a:srgbClr val="000000"/>
                </a:solidFill>
                <a:latin typeface="ff2"/>
                <a:ea typeface="Times New Roman" panose="02020603050405020304" pitchFamily="18" charset="0"/>
                <a:cs typeface="Arial" panose="020B0604020202020204" pitchFamily="34" charset="0"/>
              </a:rPr>
              <a:t> A maioria dos ataques dos podem ser divididos em três categorias: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 Ataque de vulnerabilidade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 Inundação na largura de banda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III. Inundação na conexão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Existe um ataque denominado “</a:t>
            </a:r>
            <a:r>
              <a:rPr lang="pt-BR" dirty="0" err="1">
                <a:solidFill>
                  <a:srgbClr val="000000"/>
                </a:solidFill>
                <a:latin typeface="ff2"/>
                <a:ea typeface="Times New Roman" panose="02020603050405020304" pitchFamily="18" charset="0"/>
                <a:cs typeface="Arial" panose="020B0604020202020204" pitchFamily="34" charset="0"/>
              </a:rPr>
              <a:t>Ping</a:t>
            </a:r>
            <a:r>
              <a:rPr lang="pt-BR" dirty="0">
                <a:solidFill>
                  <a:srgbClr val="000000"/>
                </a:solidFill>
                <a:latin typeface="ff2"/>
                <a:ea typeface="Times New Roman" panose="02020603050405020304" pitchFamily="18" charset="0"/>
                <a:cs typeface="Arial" panose="020B0604020202020204" pitchFamily="34" charset="0"/>
              </a:rPr>
              <a:t> da morte”, no qual são enviados vários comandos “</a:t>
            </a:r>
            <a:r>
              <a:rPr lang="pt-BR" dirty="0" err="1">
                <a:solidFill>
                  <a:srgbClr val="000000"/>
                </a:solidFill>
                <a:latin typeface="ff2"/>
                <a:ea typeface="Times New Roman" panose="02020603050405020304" pitchFamily="18" charset="0"/>
                <a:cs typeface="Arial" panose="020B0604020202020204" pitchFamily="34" charset="0"/>
              </a:rPr>
              <a:t>Ping</a:t>
            </a:r>
            <a:r>
              <a:rPr lang="pt-BR" dirty="0">
                <a:solidFill>
                  <a:srgbClr val="000000"/>
                </a:solidFill>
                <a:latin typeface="ff2"/>
                <a:ea typeface="Times New Roman" panose="02020603050405020304" pitchFamily="18" charset="0"/>
                <a:cs typeface="Arial" panose="020B0604020202020204" pitchFamily="34" charset="0"/>
              </a:rPr>
              <a:t>” simultaneamente ao mesmo endereço. Este tipo de ataque pode ser enquadrado na (s) categoria (s) acima: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 II e III</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2.</a:t>
            </a:r>
            <a:r>
              <a:rPr lang="pt-BR" spc="2305"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II e III</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 e II</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 e </a:t>
            </a:r>
            <a:r>
              <a:rPr lang="pt-BR" dirty="0" smtClean="0">
                <a:solidFill>
                  <a:srgbClr val="000000"/>
                </a:solidFill>
                <a:latin typeface="ff2"/>
                <a:ea typeface="Times New Roman" panose="02020603050405020304" pitchFamily="18" charset="0"/>
                <a:cs typeface="Arial" panose="020B0604020202020204" pitchFamily="34" charset="0"/>
              </a:rPr>
              <a:t>III</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7219186"/>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00379" y="2267913"/>
            <a:ext cx="9004515"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93</a:t>
            </a:r>
            <a:r>
              <a:rPr lang="pt-BR" dirty="0">
                <a:solidFill>
                  <a:srgbClr val="000000"/>
                </a:solidFill>
                <a:latin typeface="ff2"/>
                <a:ea typeface="Times New Roman" panose="02020603050405020304" pitchFamily="18" charset="0"/>
                <a:cs typeface="Arial" panose="020B0604020202020204" pitchFamily="34" charset="0"/>
              </a:rPr>
              <a:t>. Assinale a camada </a:t>
            </a:r>
            <a:r>
              <a:rPr lang="pt-BR" dirty="0">
                <a:latin typeface="ff2"/>
                <a:ea typeface="Times New Roman" panose="02020603050405020304" pitchFamily="18" charset="0"/>
                <a:cs typeface="Arial" panose="020B0604020202020204" pitchFamily="34" charset="0"/>
              </a:rPr>
              <a:t>do modelo OSI responsável por converter os da dos em vários formatos possibilitando ao cliente o uso d e uma sintaxe em comum.</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Camada de apresentação.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Camada de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Camada de transporte.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Camada física.</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9394464"/>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00379" y="2267913"/>
            <a:ext cx="9004515"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93</a:t>
            </a:r>
            <a:r>
              <a:rPr lang="pt-BR" dirty="0">
                <a:solidFill>
                  <a:srgbClr val="000000"/>
                </a:solidFill>
                <a:latin typeface="ff2"/>
                <a:ea typeface="Times New Roman" panose="02020603050405020304" pitchFamily="18" charset="0"/>
                <a:cs typeface="Arial" panose="020B0604020202020204" pitchFamily="34" charset="0"/>
              </a:rPr>
              <a:t>. Assinale a camada do modelo OSI responsável por converter os da dos em vários formatos possibilitando ao cliente o uso d e uma sintaxe em comum.</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1.</a:t>
            </a:r>
            <a:r>
              <a:rPr lang="pt-BR" spc="2305"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Camada de apresentação.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Camada de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Camada de transporte.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Camada física.</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358663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98902" y="993718"/>
            <a:ext cx="10569844" cy="3596369"/>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94.</a:t>
            </a:r>
            <a:r>
              <a:rPr lang="pt-BR" dirty="0">
                <a:solidFill>
                  <a:srgbClr val="000000"/>
                </a:solidFill>
                <a:latin typeface="ff2"/>
                <a:ea typeface="Times New Roman" panose="02020603050405020304" pitchFamily="18" charset="0"/>
                <a:cs typeface="Arial" panose="020B0604020202020204" pitchFamily="34" charset="0"/>
              </a:rPr>
              <a:t> Considerando a matéria de atrasos e perda de pacotes, é correto dizer que: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Atraso de Transmissão é o tempo requerido para examinar o cabeçalho do pacote e determinar para onde direcioná-lo;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Atraso de Fi</a:t>
            </a:r>
            <a:r>
              <a:rPr lang="pt-BR" dirty="0">
                <a:latin typeface="ff2"/>
                <a:ea typeface="Times New Roman" panose="02020603050405020304" pitchFamily="18" charset="0"/>
                <a:cs typeface="Arial" panose="020B0604020202020204" pitchFamily="34" charset="0"/>
              </a:rPr>
              <a:t>la é um pacote que sofre um atraso de fila enquanto espera para ser transmitido no atraso nodal;</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Apenas dois atrasos são considerados como pertinentes:  Atraso de processamento nodal e Atraso de fila;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0"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Atraso de Processamento é o tempo requerido para examinar o cabeçalho do pacote e determinar para onde direcioná-lo;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5.</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O atraso de transmissão é o te empo requerido para transferir os bits para a camada de apresentação;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2623683"/>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98902" y="993718"/>
            <a:ext cx="10569844" cy="3596369"/>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94.</a:t>
            </a:r>
            <a:r>
              <a:rPr lang="pt-BR" dirty="0">
                <a:solidFill>
                  <a:srgbClr val="000000"/>
                </a:solidFill>
                <a:latin typeface="ff2"/>
                <a:ea typeface="Times New Roman" panose="02020603050405020304" pitchFamily="18" charset="0"/>
                <a:cs typeface="Arial" panose="020B0604020202020204" pitchFamily="34" charset="0"/>
              </a:rPr>
              <a:t> Considerando a matéria de atrasos e perda de pacotes, é correto dizer que: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Atraso de Transmissão é o tempo requerido para examinar o cabeçalho do pacote e determinar para onde direcioná-lo;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Atraso de Fila é um pacote que sofre um atraso de fila enquanto espera para ser transmitido no atraso nodal;</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Apenas dois atrasos são considerados como pertinentes:  Atraso de processamento nodal e Atraso de fila;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4.</a:t>
            </a:r>
            <a:r>
              <a:rPr lang="pt-BR" spc="2300"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Atraso de Processamento é o tempo requerido para examinar o cabeçalho do pacote e determinar para onde direcioná-lo;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O atraso de transmissão é o te empo requerido para transferir os bits para a camada de apresentação;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007397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00380" y="2267913"/>
            <a:ext cx="8663552"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95.</a:t>
            </a:r>
            <a:r>
              <a:rPr lang="pt-BR" dirty="0">
                <a:solidFill>
                  <a:srgbClr val="000000"/>
                </a:solidFill>
                <a:latin typeface="ff2"/>
                <a:ea typeface="Times New Roman" panose="02020603050405020304" pitchFamily="18" charset="0"/>
                <a:cs typeface="Arial" panose="020B0604020202020204" pitchFamily="34" charset="0"/>
              </a:rPr>
              <a:t> Qual foi o principal motivo para o </a:t>
            </a:r>
            <a:r>
              <a:rPr lang="pt-BR" dirty="0">
                <a:latin typeface="ff2"/>
                <a:ea typeface="Times New Roman" panose="02020603050405020304" pitchFamily="18" charset="0"/>
                <a:cs typeface="Arial" panose="020B0604020202020204" pitchFamily="34" charset="0"/>
              </a:rPr>
              <a:t>desenvolvimento do protocolo IPv6?</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Padronização dos equipamentos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Redução de tráfego na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Pirataria e Vírus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Arial" panose="020B0604020202020204" pitchFamily="34" charset="0"/>
              </a:rPr>
              <a:t>4.</a:t>
            </a:r>
            <a:r>
              <a:rPr lang="pt-BR" spc="2085" dirty="0">
                <a:latin typeface="ff3"/>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Crescimento da Internet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5.</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Custo de equipamentos e Funcionalidades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00491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267913"/>
            <a:ext cx="6096000" cy="2322174"/>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10.</a:t>
            </a:r>
            <a:r>
              <a:rPr lang="pt-BR" dirty="0">
                <a:solidFill>
                  <a:srgbClr val="000000"/>
                </a:solidFill>
                <a:latin typeface="ff2"/>
                <a:ea typeface="Times New Roman" panose="02020603050405020304" pitchFamily="18" charset="0"/>
                <a:cs typeface="Times New Roman" panose="02020603050405020304" pitchFamily="18" charset="0"/>
              </a:rPr>
              <a:t> É um protocolo de serviços que atribui endereços IP a hosts solicitantes: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POP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2.</a:t>
            </a:r>
            <a:r>
              <a:rPr lang="pt-BR" spc="2085"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DHCP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TCP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TDMA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CDMA</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5093431"/>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00380" y="2267913"/>
            <a:ext cx="8663552"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95.</a:t>
            </a:r>
            <a:r>
              <a:rPr lang="pt-BR" dirty="0">
                <a:solidFill>
                  <a:srgbClr val="000000"/>
                </a:solidFill>
                <a:latin typeface="ff2"/>
                <a:ea typeface="Times New Roman" panose="02020603050405020304" pitchFamily="18" charset="0"/>
                <a:cs typeface="Arial" panose="020B0604020202020204" pitchFamily="34" charset="0"/>
              </a:rPr>
              <a:t> Qual foi o principal motivo para o desenvolvimento do protocolo IPv6?</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Padronização dos equipamentos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Redução de tráfego na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Pirataria e Vírus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Arial" panose="020B0604020202020204" pitchFamily="34" charset="0"/>
              </a:rPr>
              <a:t>4.</a:t>
            </a:r>
            <a:r>
              <a:rPr lang="pt-BR" spc="2085" dirty="0">
                <a:solidFill>
                  <a:srgbClr val="FF0000"/>
                </a:solidFill>
                <a:latin typeface="ff3"/>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Crescimento da Internet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Custo de equipamentos e Funcionalidades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7718034"/>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627322" y="2108639"/>
            <a:ext cx="8415580"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96.</a:t>
            </a:r>
            <a:r>
              <a:rPr lang="pt-BR" dirty="0">
                <a:solidFill>
                  <a:srgbClr val="000000"/>
                </a:solidFill>
                <a:latin typeface="ff2"/>
                <a:ea typeface="Times New Roman" panose="02020603050405020304" pitchFamily="18" charset="0"/>
                <a:cs typeface="Arial" panose="020B0604020202020204" pitchFamily="34" charset="0"/>
              </a:rPr>
              <a:t> Em um escritório de contabilidade, temos 8 micros ligados em um HUB. Analisando </a:t>
            </a:r>
            <a:r>
              <a:rPr lang="pt-BR" dirty="0">
                <a:latin typeface="ff2"/>
                <a:ea typeface="Times New Roman" panose="02020603050405020304" pitchFamily="18" charset="0"/>
                <a:cs typeface="Arial" panose="020B0604020202020204" pitchFamily="34" charset="0"/>
              </a:rPr>
              <a:t>essa situação, diga quantos domínios de colisão temos n essa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2</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Arial" panose="020B0604020202020204" pitchFamily="34" charset="0"/>
              </a:rPr>
              <a:t>2.</a:t>
            </a:r>
            <a:r>
              <a:rPr lang="pt-BR" spc="2085" dirty="0">
                <a:latin typeface="ff3"/>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1</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3</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5</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5.</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8</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2241294"/>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627322" y="2108639"/>
            <a:ext cx="8415580"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96.</a:t>
            </a:r>
            <a:r>
              <a:rPr lang="pt-BR" dirty="0">
                <a:solidFill>
                  <a:srgbClr val="000000"/>
                </a:solidFill>
                <a:latin typeface="ff2"/>
                <a:ea typeface="Times New Roman" panose="02020603050405020304" pitchFamily="18" charset="0"/>
                <a:cs typeface="Arial" panose="020B0604020202020204" pitchFamily="34" charset="0"/>
              </a:rPr>
              <a:t> Em um escritório de contabilidade, temos 8 micros ligados em um HUB. Analisando essa situação, diga quantos domínios de colisão temos n essa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2</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Arial" panose="020B0604020202020204" pitchFamily="34" charset="0"/>
              </a:rPr>
              <a:t>2.</a:t>
            </a:r>
            <a:r>
              <a:rPr lang="pt-BR" spc="2085" dirty="0">
                <a:solidFill>
                  <a:srgbClr val="FF0000"/>
                </a:solidFill>
                <a:latin typeface="ff3"/>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1</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3</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5</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8</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8359203"/>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05912" y="2427188"/>
            <a:ext cx="8338088"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97.</a:t>
            </a:r>
            <a:r>
              <a:rPr lang="pt-BR" dirty="0">
                <a:solidFill>
                  <a:srgbClr val="000000"/>
                </a:solidFill>
                <a:latin typeface="ff2"/>
                <a:ea typeface="Times New Roman" panose="02020603050405020304" pitchFamily="18" charset="0"/>
                <a:cs typeface="Arial" panose="020B0604020202020204" pitchFamily="34" charset="0"/>
              </a:rPr>
              <a:t> UDP é um p protocolo que apresenta</a:t>
            </a:r>
            <a:r>
              <a:rPr lang="pt-BR" dirty="0">
                <a:latin typeface="ff2"/>
                <a:ea typeface="Times New Roman" panose="02020603050405020304" pitchFamily="18" charset="0"/>
                <a:cs typeface="Arial" panose="020B0604020202020204" pitchFamily="34"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Arial" panose="020B0604020202020204" pitchFamily="34" charset="0"/>
              </a:rPr>
              <a:t>1.</a:t>
            </a:r>
            <a:r>
              <a:rPr lang="pt-BR" spc="2085" dirty="0">
                <a:latin typeface="ff3"/>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Agilidade quando comparado com TCP.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Orientação à conexão.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Controle de fluxo.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Confiabilidade.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5.</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Controle de congestionamento.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585083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05912" y="2427188"/>
            <a:ext cx="8338088"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97.</a:t>
            </a:r>
            <a:r>
              <a:rPr lang="pt-BR" dirty="0">
                <a:solidFill>
                  <a:srgbClr val="000000"/>
                </a:solidFill>
                <a:latin typeface="ff2"/>
                <a:ea typeface="Times New Roman" panose="02020603050405020304" pitchFamily="18" charset="0"/>
                <a:cs typeface="Arial" panose="020B0604020202020204" pitchFamily="34" charset="0"/>
              </a:rPr>
              <a:t> UDP é um p protocolo que apresenta: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Arial" panose="020B0604020202020204" pitchFamily="34" charset="0"/>
              </a:rPr>
              <a:t>1.</a:t>
            </a:r>
            <a:r>
              <a:rPr lang="pt-BR" spc="2085" dirty="0">
                <a:solidFill>
                  <a:srgbClr val="FF0000"/>
                </a:solidFill>
                <a:latin typeface="ff3"/>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Agilidade quando comparado com TCP.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Orientação à conexão.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Controle de fluxo.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Confiabilidade.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Controle de congestionamento.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629018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427188"/>
            <a:ext cx="6096000" cy="2003625"/>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98</a:t>
            </a:r>
            <a:r>
              <a:rPr lang="pt-BR" dirty="0">
                <a:solidFill>
                  <a:srgbClr val="000000"/>
                </a:solidFill>
                <a:latin typeface="ff2"/>
                <a:ea typeface="Times New Roman" panose="02020603050405020304" pitchFamily="18" charset="0"/>
                <a:cs typeface="Arial" panose="020B0604020202020204" pitchFamily="34" charset="0"/>
              </a:rPr>
              <a:t>. A </a:t>
            </a:r>
            <a:r>
              <a:rPr lang="pt-BR" dirty="0">
                <a:latin typeface="ff2"/>
                <a:ea typeface="Times New Roman" panose="02020603050405020304" pitchFamily="18" charset="0"/>
                <a:cs typeface="Arial" panose="020B0604020202020204" pitchFamily="34" charset="0"/>
              </a:rPr>
              <a:t>utilização do conceito de tamanho de janela é uma característica de qual protocolo?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Arial" panose="020B0604020202020204" pitchFamily="34" charset="0"/>
              </a:rPr>
              <a:t>1.</a:t>
            </a:r>
            <a:r>
              <a:rPr lang="pt-BR" spc="2085" dirty="0">
                <a:latin typeface="ff3"/>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TCP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FTP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DHCP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DNS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4116456"/>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427188"/>
            <a:ext cx="6096000" cy="2003625"/>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98</a:t>
            </a:r>
            <a:r>
              <a:rPr lang="pt-BR" dirty="0">
                <a:solidFill>
                  <a:srgbClr val="000000"/>
                </a:solidFill>
                <a:latin typeface="ff2"/>
                <a:ea typeface="Times New Roman" panose="02020603050405020304" pitchFamily="18" charset="0"/>
                <a:cs typeface="Arial" panose="020B0604020202020204" pitchFamily="34" charset="0"/>
              </a:rPr>
              <a:t>. A utilização do conceito de tamanho de janela é uma característica de qual protocolo?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Arial" panose="020B0604020202020204" pitchFamily="34" charset="0"/>
              </a:rPr>
              <a:t>1.</a:t>
            </a:r>
            <a:r>
              <a:rPr lang="pt-BR" spc="2085" dirty="0">
                <a:solidFill>
                  <a:srgbClr val="FF0000"/>
                </a:solidFill>
                <a:latin typeface="ff3"/>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TCP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FTP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DHCP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DNS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758064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45396" y="834444"/>
            <a:ext cx="10135892" cy="455201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99.</a:t>
            </a:r>
            <a:r>
              <a:rPr lang="pt-BR" dirty="0">
                <a:solidFill>
                  <a:srgbClr val="000000"/>
                </a:solidFill>
                <a:latin typeface="ff2"/>
                <a:ea typeface="Times New Roman" panose="02020603050405020304" pitchFamily="18" charset="0"/>
                <a:cs typeface="Arial" panose="020B0604020202020204" pitchFamily="34" charset="0"/>
              </a:rPr>
              <a:t> Em uma rede, dois ambientes diferentes estão sendo preparados para receber uma videoconferência. No ambiente 1, os Hosts estão ligados a um Hub e no ambiente 2 a um Switch.</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Podemos afirmar  que: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 Ocorre broadcast nos ambientes 1 e 2;</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 Ocorre broadcast apenas no ambiente 1;</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III. Ocorre </a:t>
            </a:r>
            <a:r>
              <a:rPr lang="pt-BR" dirty="0" err="1">
                <a:solidFill>
                  <a:srgbClr val="000000"/>
                </a:solidFill>
                <a:latin typeface="ff2"/>
                <a:ea typeface="Times New Roman" panose="02020603050405020304" pitchFamily="18" charset="0"/>
                <a:cs typeface="Arial" panose="020B0604020202020204" pitchFamily="34" charset="0"/>
              </a:rPr>
              <a:t>multicast</a:t>
            </a:r>
            <a:r>
              <a:rPr lang="pt-BR" dirty="0">
                <a:solidFill>
                  <a:srgbClr val="000000"/>
                </a:solidFill>
                <a:latin typeface="ff2"/>
                <a:ea typeface="Times New Roman" panose="02020603050405020304" pitchFamily="18" charset="0"/>
                <a:cs typeface="Arial" panose="020B0604020202020204" pitchFamily="34" charset="0"/>
              </a:rPr>
              <a:t> nos </a:t>
            </a:r>
            <a:r>
              <a:rPr lang="pt-BR" dirty="0">
                <a:latin typeface="ff2"/>
                <a:ea typeface="Times New Roman" panose="02020603050405020304" pitchFamily="18" charset="0"/>
                <a:cs typeface="Arial" panose="020B0604020202020204" pitchFamily="34" charset="0"/>
              </a:rPr>
              <a:t>ambientes 1 e 2;</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IV. Ocorre </a:t>
            </a:r>
            <a:r>
              <a:rPr lang="pt-BR" dirty="0" err="1">
                <a:latin typeface="ff2"/>
                <a:ea typeface="Times New Roman" panose="02020603050405020304" pitchFamily="18" charset="0"/>
                <a:cs typeface="Arial" panose="020B0604020202020204" pitchFamily="34" charset="0"/>
              </a:rPr>
              <a:t>multicast</a:t>
            </a:r>
            <a:r>
              <a:rPr lang="pt-BR" dirty="0">
                <a:latin typeface="ff2"/>
                <a:ea typeface="Times New Roman" panose="02020603050405020304" pitchFamily="18" charset="0"/>
                <a:cs typeface="Arial" panose="020B0604020202020204" pitchFamily="34" charset="0"/>
              </a:rPr>
              <a:t> apenas no ambiente 2.</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Somente a II é verdadeira.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Arial" panose="020B0604020202020204" pitchFamily="34" charset="0"/>
              </a:rPr>
              <a:t>2.</a:t>
            </a:r>
            <a:r>
              <a:rPr lang="pt-BR" spc="2085" dirty="0">
                <a:latin typeface="ff3"/>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A I e a IV são verdadeiras.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Somente a III é  verdadeira.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Somente a I é verdadeira.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5.</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A I e a III são verdadeiras.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750287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45396" y="834444"/>
            <a:ext cx="10135892" cy="455201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99.</a:t>
            </a:r>
            <a:r>
              <a:rPr lang="pt-BR" dirty="0">
                <a:solidFill>
                  <a:srgbClr val="000000"/>
                </a:solidFill>
                <a:latin typeface="ff2"/>
                <a:ea typeface="Times New Roman" panose="02020603050405020304" pitchFamily="18" charset="0"/>
                <a:cs typeface="Arial" panose="020B0604020202020204" pitchFamily="34" charset="0"/>
              </a:rPr>
              <a:t> Em uma rede, dois ambientes diferentes estão sendo preparados para receber uma videoconferência. No ambiente 1, os Hosts estão ligados a um Hub e no ambiente 2 a um Switch.</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Podemos afirmar  que: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 Ocorre broadcast nos ambientes 1 e 2;</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 Ocorre broadcast apenas no ambiente 1;</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III. Ocorre </a:t>
            </a:r>
            <a:r>
              <a:rPr lang="pt-BR" dirty="0" err="1">
                <a:solidFill>
                  <a:srgbClr val="000000"/>
                </a:solidFill>
                <a:latin typeface="ff2"/>
                <a:ea typeface="Times New Roman" panose="02020603050405020304" pitchFamily="18" charset="0"/>
                <a:cs typeface="Arial" panose="020B0604020202020204" pitchFamily="34" charset="0"/>
              </a:rPr>
              <a:t>multicast</a:t>
            </a:r>
            <a:r>
              <a:rPr lang="pt-BR" dirty="0">
                <a:solidFill>
                  <a:srgbClr val="000000"/>
                </a:solidFill>
                <a:latin typeface="ff2"/>
                <a:ea typeface="Times New Roman" panose="02020603050405020304" pitchFamily="18" charset="0"/>
                <a:cs typeface="Arial" panose="020B0604020202020204" pitchFamily="34" charset="0"/>
              </a:rPr>
              <a:t> nos ambientes 1 e 2;</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IV. Ocorre </a:t>
            </a:r>
            <a:r>
              <a:rPr lang="pt-BR" dirty="0" err="1">
                <a:solidFill>
                  <a:srgbClr val="000000"/>
                </a:solidFill>
                <a:latin typeface="ff2"/>
                <a:ea typeface="Times New Roman" panose="02020603050405020304" pitchFamily="18" charset="0"/>
                <a:cs typeface="Arial" panose="020B0604020202020204" pitchFamily="34" charset="0"/>
              </a:rPr>
              <a:t>multicast</a:t>
            </a:r>
            <a:r>
              <a:rPr lang="pt-BR" dirty="0">
                <a:solidFill>
                  <a:srgbClr val="000000"/>
                </a:solidFill>
                <a:latin typeface="ff2"/>
                <a:ea typeface="Times New Roman" panose="02020603050405020304" pitchFamily="18" charset="0"/>
                <a:cs typeface="Arial" panose="020B0604020202020204" pitchFamily="34" charset="0"/>
              </a:rPr>
              <a:t> apenas no ambiente 2.</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Somente a II é verdadeira.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Arial" panose="020B0604020202020204" pitchFamily="34" charset="0"/>
              </a:rPr>
              <a:t>2.</a:t>
            </a:r>
            <a:r>
              <a:rPr lang="pt-BR" spc="2085" dirty="0">
                <a:solidFill>
                  <a:srgbClr val="FF0000"/>
                </a:solidFill>
                <a:latin typeface="ff3"/>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A I e a IV são verdadeiras.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Somente a III é  verdadeira.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Somente a I é verdadeira.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 I e a III são verdadeiras.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8526434"/>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427188"/>
            <a:ext cx="6096000" cy="2003625"/>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100.</a:t>
            </a:r>
            <a:r>
              <a:rPr lang="pt-BR" dirty="0">
                <a:solidFill>
                  <a:srgbClr val="000000"/>
                </a:solidFill>
                <a:latin typeface="ff2"/>
                <a:ea typeface="Times New Roman" panose="02020603050405020304" pitchFamily="18" charset="0"/>
                <a:cs typeface="Arial" panose="020B0604020202020204" pitchFamily="34" charset="0"/>
              </a:rPr>
              <a:t> Das alternativas</a:t>
            </a:r>
            <a:r>
              <a:rPr lang="pt-BR" dirty="0">
                <a:latin typeface="ff2"/>
                <a:ea typeface="Times New Roman" panose="02020603050405020304" pitchFamily="18" charset="0"/>
                <a:cs typeface="Arial" panose="020B0604020202020204" pitchFamily="34" charset="0"/>
              </a:rPr>
              <a:t> abaixo, quais são protocolos de roteamento?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IGRP e DHCP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Arial" panose="020B0604020202020204" pitchFamily="34" charset="0"/>
              </a:rPr>
              <a:t>2.</a:t>
            </a:r>
            <a:r>
              <a:rPr lang="pt-BR" spc="2085" dirty="0">
                <a:latin typeface="ff3"/>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RIP e IGRP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DNS e FTP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RIP e DHCP</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4629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3048000" y="2267913"/>
            <a:ext cx="6096000" cy="2322174"/>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01.</a:t>
            </a:r>
            <a:r>
              <a:rPr lang="pt-BR" dirty="0">
                <a:solidFill>
                  <a:srgbClr val="000000"/>
                </a:solidFill>
                <a:latin typeface="ff2"/>
                <a:ea typeface="Times New Roman" panose="02020603050405020304" pitchFamily="18" charset="0"/>
                <a:cs typeface="Arial" panose="020B0604020202020204" pitchFamily="34" charset="0"/>
              </a:rPr>
              <a:t> Qual é a operação lógica  utilizada para  determinar a  Rede / </a:t>
            </a:r>
            <a:r>
              <a:rPr lang="pt-BR" dirty="0" err="1">
                <a:solidFill>
                  <a:srgbClr val="000000"/>
                </a:solidFill>
                <a:latin typeface="ff2"/>
                <a:ea typeface="Times New Roman" panose="02020603050405020304" pitchFamily="18" charset="0"/>
                <a:cs typeface="Arial" panose="020B0604020202020204" pitchFamily="34" charset="0"/>
              </a:rPr>
              <a:t>Sub-Rede</a:t>
            </a:r>
            <a:r>
              <a:rPr lang="pt-BR" dirty="0">
                <a:solidFill>
                  <a:srgbClr val="000000"/>
                </a:solidFill>
                <a:latin typeface="ff2"/>
                <a:ea typeface="Times New Roman" panose="02020603050405020304" pitchFamily="18" charset="0"/>
                <a:cs typeface="Arial" panose="020B0604020202020204" pitchFamily="34" charset="0"/>
              </a:rPr>
              <a:t> de origem  de um endereço I 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Arial" panose="020B0604020202020204" pitchFamily="34" charset="0"/>
              </a:rPr>
              <a:t>1.</a:t>
            </a:r>
            <a:r>
              <a:rPr lang="pt-BR" spc="2085" dirty="0">
                <a:latin typeface="ff3"/>
                <a:ea typeface="Times New Roman" panose="02020603050405020304" pitchFamily="18" charset="0"/>
                <a:cs typeface="Arial" panose="020B0604020202020204" pitchFamily="34" charset="0"/>
              </a:rPr>
              <a:t> </a:t>
            </a:r>
            <a:r>
              <a:rPr lang="pt-BR" dirty="0">
                <a:solidFill>
                  <a:srgbClr val="C00000"/>
                </a:solidFill>
                <a:latin typeface="ff1"/>
                <a:ea typeface="Times New Roman" panose="02020603050405020304" pitchFamily="18" charset="0"/>
                <a:cs typeface="Arial" panose="020B0604020202020204" pitchFamily="34" charset="0"/>
              </a:rPr>
              <a:t>AND</a:t>
            </a:r>
            <a:endParaRPr lang="pt-BR"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IF</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NOT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ELSE</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896194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267913"/>
            <a:ext cx="6096000" cy="2322174"/>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10.</a:t>
            </a:r>
            <a:r>
              <a:rPr lang="pt-BR" dirty="0">
                <a:solidFill>
                  <a:srgbClr val="000000"/>
                </a:solidFill>
                <a:latin typeface="ff2"/>
                <a:ea typeface="Times New Roman" panose="02020603050405020304" pitchFamily="18" charset="0"/>
                <a:cs typeface="Times New Roman" panose="02020603050405020304" pitchFamily="18" charset="0"/>
              </a:rPr>
              <a:t> É um protocolo de serviços que atribui endereços IP a hosts solicitantes: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POP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2.</a:t>
            </a:r>
            <a:r>
              <a:rPr lang="pt-BR" spc="2085"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DHCP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TCP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TDMA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CDMA</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9032527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427188"/>
            <a:ext cx="6096000" cy="2003625"/>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100.</a:t>
            </a:r>
            <a:r>
              <a:rPr lang="pt-BR" dirty="0">
                <a:solidFill>
                  <a:srgbClr val="000000"/>
                </a:solidFill>
                <a:latin typeface="ff2"/>
                <a:ea typeface="Times New Roman" panose="02020603050405020304" pitchFamily="18" charset="0"/>
                <a:cs typeface="Arial" panose="020B0604020202020204" pitchFamily="34" charset="0"/>
              </a:rPr>
              <a:t> Das alternativas abaixo, quais são protocolos de roteamento?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IGRP e DHCP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Arial" panose="020B0604020202020204" pitchFamily="34" charset="0"/>
              </a:rPr>
              <a:t>2.</a:t>
            </a:r>
            <a:r>
              <a:rPr lang="pt-BR" spc="2085" dirty="0">
                <a:solidFill>
                  <a:srgbClr val="FF0000"/>
                </a:solidFill>
                <a:latin typeface="ff3"/>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RIP e IGRP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DNS e FTP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RIP e DHCP</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321583"/>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565329" y="1790090"/>
            <a:ext cx="8865030"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101</a:t>
            </a:r>
            <a:r>
              <a:rPr lang="pt-BR" dirty="0">
                <a:solidFill>
                  <a:srgbClr val="000000"/>
                </a:solidFill>
                <a:latin typeface="ff2"/>
                <a:ea typeface="Times New Roman" panose="02020603050405020304" pitchFamily="18" charset="0"/>
                <a:cs typeface="Arial" panose="020B0604020202020204" pitchFamily="34" charset="0"/>
              </a:rPr>
              <a:t>. Em relação ao ataque d e um Hacker a uma rede podemos afirmar qu</a:t>
            </a:r>
            <a:r>
              <a:rPr lang="pt-BR" dirty="0">
                <a:latin typeface="ff2"/>
                <a:ea typeface="Times New Roman" panose="02020603050405020304" pitchFamily="18" charset="0"/>
                <a:cs typeface="Arial" panose="020B0604020202020204" pitchFamily="34" charset="0"/>
              </a:rPr>
              <a: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Arial" panose="020B0604020202020204" pitchFamily="34" charset="0"/>
              </a:rPr>
              <a:t>1.</a:t>
            </a:r>
            <a:r>
              <a:rPr lang="pt-BR" spc="2085" dirty="0">
                <a:latin typeface="ff3"/>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Ataques passivos são muito difíceis de detectar pois não envolvem alteração dos dados.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Ataques passivos ocorrem quando o usuário não consegue impedir que seus arquivos sejam modificados.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Ataques ativos não podem ser impedidos pelo firewall</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Ataques ativos e passivos podem ser evitados com a criptografia</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51334423"/>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565329" y="1790090"/>
            <a:ext cx="8865030"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101</a:t>
            </a:r>
            <a:r>
              <a:rPr lang="pt-BR" dirty="0">
                <a:solidFill>
                  <a:srgbClr val="000000"/>
                </a:solidFill>
                <a:latin typeface="ff2"/>
                <a:ea typeface="Times New Roman" panose="02020603050405020304" pitchFamily="18" charset="0"/>
                <a:cs typeface="Arial" panose="020B0604020202020204" pitchFamily="34" charset="0"/>
              </a:rPr>
              <a:t>. Em relação ao ataque d e um Hacker a uma rede podemos afirmar que: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Arial" panose="020B0604020202020204" pitchFamily="34" charset="0"/>
              </a:rPr>
              <a:t>1.</a:t>
            </a:r>
            <a:r>
              <a:rPr lang="pt-BR" spc="2085" dirty="0">
                <a:solidFill>
                  <a:srgbClr val="FF0000"/>
                </a:solidFill>
                <a:latin typeface="ff3"/>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Ataques passivos são muito difíceis de detectar pois não envolvem alteração dos dados.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Ataques passivos ocorrem quando o usuário não consegue impedir que seus arquivos sejam modificados.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Ataques ativos não podem ser impedidos pelo firewall</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Ataques ativos e passivos podem ser evitados com a criptografia</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924790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83403" y="2427188"/>
            <a:ext cx="10492353"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102.</a:t>
            </a:r>
            <a:r>
              <a:rPr lang="pt-BR" dirty="0">
                <a:solidFill>
                  <a:srgbClr val="000000"/>
                </a:solidFill>
                <a:latin typeface="ff2"/>
                <a:ea typeface="Times New Roman" panose="02020603050405020304" pitchFamily="18" charset="0"/>
                <a:cs typeface="Arial" panose="020B0604020202020204" pitchFamily="34" charset="0"/>
              </a:rPr>
              <a:t> Podem ser considerados </a:t>
            </a:r>
            <a:r>
              <a:rPr lang="pt-BR" dirty="0">
                <a:latin typeface="ff2"/>
                <a:ea typeface="Times New Roman" panose="02020603050405020304" pitchFamily="18" charset="0"/>
                <a:cs typeface="Arial" panose="020B0604020202020204" pitchFamily="34" charset="0"/>
              </a:rPr>
              <a:t>como interfaces de rede: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Arial" panose="020B0604020202020204" pitchFamily="34" charset="0"/>
              </a:rPr>
              <a:t>1.</a:t>
            </a:r>
            <a:r>
              <a:rPr lang="pt-BR" spc="2085" dirty="0">
                <a:latin typeface="ff3"/>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Modem e Placa de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Cabo UTP e linha telefônica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Placa de rede  e cabo UTP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Modem, placa  de rede, cabo  UTP e linha telefônica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5.</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Modem e linha telefônica</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958342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83403" y="2427188"/>
            <a:ext cx="10492353"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102.</a:t>
            </a:r>
            <a:r>
              <a:rPr lang="pt-BR" dirty="0">
                <a:solidFill>
                  <a:srgbClr val="000000"/>
                </a:solidFill>
                <a:latin typeface="ff2"/>
                <a:ea typeface="Times New Roman" panose="02020603050405020304" pitchFamily="18" charset="0"/>
                <a:cs typeface="Arial" panose="020B0604020202020204" pitchFamily="34" charset="0"/>
              </a:rPr>
              <a:t> Podem ser considerados como interfaces de rede: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Arial" panose="020B0604020202020204" pitchFamily="34" charset="0"/>
              </a:rPr>
              <a:t>1.</a:t>
            </a:r>
            <a:r>
              <a:rPr lang="pt-BR" spc="2085" dirty="0">
                <a:solidFill>
                  <a:srgbClr val="FF0000"/>
                </a:solidFill>
                <a:latin typeface="ff3"/>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Modem e Placa de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Cabo UTP e linha telefônica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Placa de rede  e cabo UTP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Modem, placa  de rede, cabo  UTP e linha telefônica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Modem e linha telefônica</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9843639"/>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549831" y="2427188"/>
            <a:ext cx="7594169"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103.</a:t>
            </a:r>
            <a:r>
              <a:rPr lang="pt-BR" dirty="0">
                <a:solidFill>
                  <a:srgbClr val="000000"/>
                </a:solidFill>
                <a:latin typeface="ff2"/>
                <a:ea typeface="Times New Roman" panose="02020603050405020304" pitchFamily="18" charset="0"/>
                <a:cs typeface="Arial" panose="020B0604020202020204" pitchFamily="34" charset="0"/>
              </a:rPr>
              <a:t> Qual a camada do modelo TCP/ IP responsável pelo </a:t>
            </a:r>
            <a:r>
              <a:rPr lang="pt-BR" dirty="0">
                <a:latin typeface="ff2"/>
                <a:ea typeface="Times New Roman" panose="02020603050405020304" pitchFamily="18" charset="0"/>
                <a:cs typeface="Arial" panose="020B0604020202020204" pitchFamily="34" charset="0"/>
              </a:rPr>
              <a:t>encaminhamento  do pacote  da origem até  o destino?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Aplicação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Transporte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Arial" panose="020B0604020202020204" pitchFamily="34" charset="0"/>
              </a:rPr>
              <a:t>3.</a:t>
            </a:r>
            <a:r>
              <a:rPr lang="pt-BR" spc="2085" dirty="0">
                <a:latin typeface="ff3"/>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Sessão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1341313"/>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549831" y="2427188"/>
            <a:ext cx="7594169"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103.</a:t>
            </a:r>
            <a:r>
              <a:rPr lang="pt-BR" dirty="0">
                <a:solidFill>
                  <a:srgbClr val="000000"/>
                </a:solidFill>
                <a:latin typeface="ff2"/>
                <a:ea typeface="Times New Roman" panose="02020603050405020304" pitchFamily="18" charset="0"/>
                <a:cs typeface="Arial" panose="020B0604020202020204" pitchFamily="34" charset="0"/>
              </a:rPr>
              <a:t> Qual a camada do modelo TCP/ IP responsável pelo encaminhamento  do pacote  da origem até  o destino?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Aplicação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Transporte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Arial" panose="020B0604020202020204" pitchFamily="34" charset="0"/>
              </a:rPr>
              <a:t>3.</a:t>
            </a:r>
            <a:r>
              <a:rPr lang="pt-BR" spc="2085" dirty="0">
                <a:solidFill>
                  <a:srgbClr val="FF0000"/>
                </a:solidFill>
                <a:latin typeface="ff3"/>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Sessão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004756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549831" y="2427188"/>
            <a:ext cx="7594169"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104.</a:t>
            </a:r>
            <a:r>
              <a:rPr lang="pt-BR" dirty="0">
                <a:solidFill>
                  <a:srgbClr val="000000"/>
                </a:solidFill>
                <a:latin typeface="ff2"/>
                <a:ea typeface="Times New Roman" panose="02020603050405020304" pitchFamily="18" charset="0"/>
                <a:cs typeface="Arial" panose="020B0604020202020204" pitchFamily="34" charset="0"/>
              </a:rPr>
              <a:t> Qual é a </a:t>
            </a:r>
            <a:r>
              <a:rPr lang="pt-BR" dirty="0">
                <a:latin typeface="ff2"/>
                <a:ea typeface="Times New Roman" panose="02020603050405020304" pitchFamily="18" charset="0"/>
                <a:cs typeface="Arial" panose="020B0604020202020204" pitchFamily="34" charset="0"/>
              </a:rPr>
              <a:t>operação lógica utilizada para de terminar a Rede/</a:t>
            </a:r>
            <a:r>
              <a:rPr lang="pt-BR" dirty="0" err="1">
                <a:latin typeface="ff2"/>
                <a:ea typeface="Times New Roman" panose="02020603050405020304" pitchFamily="18" charset="0"/>
                <a:cs typeface="Arial" panose="020B0604020202020204" pitchFamily="34" charset="0"/>
              </a:rPr>
              <a:t>Sub-Rede</a:t>
            </a:r>
            <a:r>
              <a:rPr lang="pt-BR" dirty="0">
                <a:latin typeface="ff2"/>
                <a:ea typeface="Times New Roman" panose="02020603050405020304" pitchFamily="18" charset="0"/>
                <a:cs typeface="Arial" panose="020B0604020202020204" pitchFamily="34" charset="0"/>
              </a:rPr>
              <a:t> de origem de um endereço IP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Arial" panose="020B0604020202020204" pitchFamily="34" charset="0"/>
              </a:rPr>
              <a:t>1.</a:t>
            </a:r>
            <a:r>
              <a:rPr lang="pt-BR" spc="2085" dirty="0">
                <a:latin typeface="ff3"/>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AND</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ELSE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IF</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7815906"/>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549831" y="2427188"/>
            <a:ext cx="7594169"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104.</a:t>
            </a:r>
            <a:r>
              <a:rPr lang="pt-BR" dirty="0">
                <a:solidFill>
                  <a:srgbClr val="000000"/>
                </a:solidFill>
                <a:latin typeface="ff2"/>
                <a:ea typeface="Times New Roman" panose="02020603050405020304" pitchFamily="18" charset="0"/>
                <a:cs typeface="Arial" panose="020B0604020202020204" pitchFamily="34" charset="0"/>
              </a:rPr>
              <a:t> Qual é a operação lógica utilizada para de terminar a Rede/</a:t>
            </a:r>
            <a:r>
              <a:rPr lang="pt-BR" dirty="0" err="1">
                <a:solidFill>
                  <a:srgbClr val="000000"/>
                </a:solidFill>
                <a:latin typeface="ff2"/>
                <a:ea typeface="Times New Roman" panose="02020603050405020304" pitchFamily="18" charset="0"/>
                <a:cs typeface="Arial" panose="020B0604020202020204" pitchFamily="34" charset="0"/>
              </a:rPr>
              <a:t>Sub-Rede</a:t>
            </a:r>
            <a:r>
              <a:rPr lang="pt-BR" dirty="0">
                <a:solidFill>
                  <a:srgbClr val="000000"/>
                </a:solidFill>
                <a:latin typeface="ff2"/>
                <a:ea typeface="Times New Roman" panose="02020603050405020304" pitchFamily="18" charset="0"/>
                <a:cs typeface="Arial" panose="020B0604020202020204" pitchFamily="34" charset="0"/>
              </a:rPr>
              <a:t> de origem de um endereço IP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Arial" panose="020B0604020202020204" pitchFamily="34" charset="0"/>
              </a:rPr>
              <a:t>1.</a:t>
            </a:r>
            <a:r>
              <a:rPr lang="pt-BR" spc="2085" dirty="0">
                <a:solidFill>
                  <a:srgbClr val="FF0000"/>
                </a:solidFill>
                <a:latin typeface="ff3"/>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AND</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ELSE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IF</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996876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580827" y="2586462"/>
            <a:ext cx="7563173" cy="1685077"/>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105.</a:t>
            </a:r>
            <a:r>
              <a:rPr lang="pt-BR" dirty="0">
                <a:solidFill>
                  <a:srgbClr val="000000"/>
                </a:solidFill>
                <a:latin typeface="ff2"/>
                <a:ea typeface="Times New Roman" panose="02020603050405020304" pitchFamily="18" charset="0"/>
                <a:cs typeface="Arial" panose="020B0604020202020204" pitchFamily="34" charset="0"/>
              </a:rPr>
              <a:t> Sobre os Endereço MAC , podemos afirmar que: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É composto por 32 caracteres Hexadecimais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Possuí 32 bits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É o endereço padrão da Camada 3 do Modelo OSI</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Arial" panose="020B0604020202020204" pitchFamily="34" charset="0"/>
              </a:rPr>
              <a:t>4.</a:t>
            </a:r>
            <a:r>
              <a:rPr lang="pt-BR" spc="2085" dirty="0">
                <a:latin typeface="ff3"/>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É o endereço padrão da Camada 2 do Modelo OSI</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46544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267913"/>
            <a:ext cx="6096000" cy="2322174"/>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11.</a:t>
            </a:r>
            <a:r>
              <a:rPr lang="pt-BR" dirty="0">
                <a:solidFill>
                  <a:srgbClr val="000000"/>
                </a:solidFill>
                <a:latin typeface="ff2"/>
                <a:ea typeface="Times New Roman" panose="02020603050405020304" pitchFamily="18" charset="0"/>
                <a:cs typeface="Times New Roman" panose="02020603050405020304" pitchFamily="18" charset="0"/>
              </a:rPr>
              <a:t> Qual é o comando do sistema operacional  que em sua  execução utiliza  o protocolo  ICMP para o usuário?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7705" dirty="0">
                <a:solidFill>
                  <a:srgbClr val="000000"/>
                </a:solidFill>
                <a:latin typeface="ff4"/>
                <a:ea typeface="Times New Roman" panose="02020603050405020304" pitchFamily="18" charset="0"/>
                <a:cs typeface="Times New Roman" panose="02020603050405020304" pitchFamily="18" charset="0"/>
              </a:rPr>
              <a:t> </a:t>
            </a:r>
            <a:r>
              <a:rPr lang="pt-BR" dirty="0" err="1">
                <a:solidFill>
                  <a:srgbClr val="000000"/>
                </a:solidFill>
                <a:latin typeface="ff2"/>
                <a:ea typeface="Times New Roman" panose="02020603050405020304" pitchFamily="18" charset="0"/>
                <a:cs typeface="Times New Roman" panose="02020603050405020304" pitchFamily="18" charset="0"/>
              </a:rPr>
              <a:t>Copy</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7705" dirty="0">
                <a:solidFill>
                  <a:srgbClr val="000000"/>
                </a:solidFill>
                <a:latin typeface="ff4"/>
                <a:ea typeface="Times New Roman" panose="02020603050405020304" pitchFamily="18" charset="0"/>
                <a:cs typeface="Times New Roman" panose="02020603050405020304" pitchFamily="18" charset="0"/>
              </a:rPr>
              <a:t> </a:t>
            </a:r>
            <a:r>
              <a:rPr lang="pt-BR" dirty="0" err="1">
                <a:solidFill>
                  <a:srgbClr val="000000"/>
                </a:solidFill>
                <a:latin typeface="ff2"/>
                <a:ea typeface="Times New Roman" panose="02020603050405020304" pitchFamily="18" charset="0"/>
                <a:cs typeface="Times New Roman" panose="02020603050405020304" pitchFamily="18" charset="0"/>
              </a:rPr>
              <a:t>Cat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7705" dirty="0">
                <a:solidFill>
                  <a:srgbClr val="000000"/>
                </a:solidFill>
                <a:latin typeface="ff4"/>
                <a:ea typeface="Times New Roman" panose="02020603050405020304" pitchFamily="18" charset="0"/>
                <a:cs typeface="Times New Roman" panose="02020603050405020304" pitchFamily="18" charset="0"/>
              </a:rPr>
              <a:t> </a:t>
            </a:r>
            <a:r>
              <a:rPr lang="pt-BR" dirty="0" err="1">
                <a:solidFill>
                  <a:srgbClr val="000000"/>
                </a:solidFill>
                <a:latin typeface="ff2"/>
                <a:ea typeface="Times New Roman" panose="02020603050405020304" pitchFamily="18" charset="0"/>
                <a:cs typeface="Times New Roman" panose="02020603050405020304" pitchFamily="18" charset="0"/>
              </a:rPr>
              <a:t>Ps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7705" dirty="0">
                <a:solidFill>
                  <a:srgbClr val="000000"/>
                </a:solidFill>
                <a:latin typeface="ff4"/>
                <a:ea typeface="Times New Roman" panose="02020603050405020304" pitchFamily="18" charset="0"/>
                <a:cs typeface="Times New Roman" panose="02020603050405020304" pitchFamily="18" charset="0"/>
              </a:rPr>
              <a:t> </a:t>
            </a:r>
            <a:r>
              <a:rPr lang="pt-BR" dirty="0" err="1">
                <a:solidFill>
                  <a:srgbClr val="000000"/>
                </a:solidFill>
                <a:latin typeface="ff2"/>
                <a:ea typeface="Times New Roman" panose="02020603050405020304" pitchFamily="18" charset="0"/>
                <a:cs typeface="Times New Roman" panose="02020603050405020304" pitchFamily="18" charset="0"/>
              </a:rPr>
              <a:t>Dir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5.</a:t>
            </a:r>
            <a:r>
              <a:rPr lang="pt-BR" spc="7490" dirty="0">
                <a:latin typeface="ff3"/>
                <a:ea typeface="Times New Roman" panose="02020603050405020304" pitchFamily="18" charset="0"/>
                <a:cs typeface="Times New Roman" panose="02020603050405020304" pitchFamily="18" charset="0"/>
              </a:rPr>
              <a:t> </a:t>
            </a:r>
            <a:r>
              <a:rPr lang="pt-BR" dirty="0" err="1">
                <a:latin typeface="ff1"/>
                <a:ea typeface="Times New Roman" panose="02020603050405020304" pitchFamily="18" charset="0"/>
                <a:cs typeface="Times New Roman" panose="02020603050405020304" pitchFamily="18" charset="0"/>
              </a:rPr>
              <a:t>Ping</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4543220"/>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580827" y="2586462"/>
            <a:ext cx="7563173" cy="1685077"/>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105.</a:t>
            </a:r>
            <a:r>
              <a:rPr lang="pt-BR" dirty="0">
                <a:solidFill>
                  <a:srgbClr val="000000"/>
                </a:solidFill>
                <a:latin typeface="ff2"/>
                <a:ea typeface="Times New Roman" panose="02020603050405020304" pitchFamily="18" charset="0"/>
                <a:cs typeface="Arial" panose="020B0604020202020204" pitchFamily="34" charset="0"/>
              </a:rPr>
              <a:t> Sobre os Endereço MAC , podemos afirmar que: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É composto por 32 caracteres Hexadecimais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Possuí 32 bits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É o endereço padrão da Camada 3 do Modelo OSI</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Arial" panose="020B0604020202020204" pitchFamily="34" charset="0"/>
              </a:rPr>
              <a:t>4.</a:t>
            </a:r>
            <a:r>
              <a:rPr lang="pt-BR" spc="2085" dirty="0">
                <a:solidFill>
                  <a:srgbClr val="FF0000"/>
                </a:solidFill>
                <a:latin typeface="ff3"/>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É o endereço padrão da Camada 2 do Modelo OSI</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739758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658319" y="2108639"/>
            <a:ext cx="7485681" cy="2640723"/>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106.</a:t>
            </a:r>
            <a:r>
              <a:rPr lang="pt-BR" dirty="0">
                <a:solidFill>
                  <a:srgbClr val="000000"/>
                </a:solidFill>
                <a:latin typeface="ff2"/>
                <a:ea typeface="Times New Roman" panose="02020603050405020304" pitchFamily="18" charset="0"/>
                <a:cs typeface="Arial" panose="020B0604020202020204" pitchFamily="34" charset="0"/>
              </a:rPr>
              <a:t> Sobre os elementos de interconexão de redes, podemos afirmar que o dispositivo que tem como finalidade traduzir os quadros de diferentes tecnologias, ou seja, interligar redes de diferentes tecnologias é:</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Hub</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Rotear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Modem</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Arial" panose="020B0604020202020204" pitchFamily="34" charset="0"/>
              </a:rPr>
              <a:t>4.</a:t>
            </a:r>
            <a:r>
              <a:rPr lang="pt-BR" spc="2085" dirty="0">
                <a:latin typeface="ff3"/>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Bridge</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0157339"/>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658319" y="2108639"/>
            <a:ext cx="7485681" cy="2640723"/>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106.</a:t>
            </a:r>
            <a:r>
              <a:rPr lang="pt-BR" dirty="0">
                <a:solidFill>
                  <a:srgbClr val="000000"/>
                </a:solidFill>
                <a:latin typeface="ff2"/>
                <a:ea typeface="Times New Roman" panose="02020603050405020304" pitchFamily="18" charset="0"/>
                <a:cs typeface="Arial" panose="020B0604020202020204" pitchFamily="34" charset="0"/>
              </a:rPr>
              <a:t> Sobre os elementos de interconexão de redes, podemos afirmar que o dispositivo que tem como finalidade traduzir os quadros de diferentes tecnologias, ou seja, interligar redes de diferentes tecnologias é:</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Hub</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Rotear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Modem</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Arial" panose="020B0604020202020204" pitchFamily="34" charset="0"/>
              </a:rPr>
              <a:t>4.</a:t>
            </a:r>
            <a:r>
              <a:rPr lang="pt-BR" spc="2085" dirty="0">
                <a:solidFill>
                  <a:srgbClr val="FF0000"/>
                </a:solidFill>
                <a:latin typeface="ff3"/>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Bridge</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8465523"/>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427188"/>
            <a:ext cx="6096000" cy="2003625"/>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107.</a:t>
            </a:r>
            <a:r>
              <a:rPr lang="pt-BR" dirty="0">
                <a:solidFill>
                  <a:srgbClr val="000000"/>
                </a:solidFill>
                <a:latin typeface="ff2"/>
                <a:ea typeface="Times New Roman" panose="02020603050405020304" pitchFamily="18" charset="0"/>
                <a:cs typeface="Arial" panose="020B0604020202020204" pitchFamily="34" charset="0"/>
              </a:rPr>
              <a:t> É um </a:t>
            </a:r>
            <a:r>
              <a:rPr lang="pt-BR" dirty="0">
                <a:latin typeface="ff2"/>
                <a:ea typeface="Times New Roman" panose="02020603050405020304" pitchFamily="18" charset="0"/>
                <a:cs typeface="Arial" panose="020B0604020202020204" pitchFamily="34" charset="0"/>
              </a:rPr>
              <a:t>protocolo de serviços que atribui endereços I P a hosts solicitantes: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Arial" panose="020B0604020202020204" pitchFamily="34" charset="0"/>
              </a:rPr>
              <a:t>1.</a:t>
            </a:r>
            <a:r>
              <a:rPr lang="pt-BR" spc="2085" dirty="0">
                <a:latin typeface="ff3"/>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DHCP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TDMA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CDMA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ICMP</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3135327"/>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427188"/>
            <a:ext cx="6096000" cy="2003625"/>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107.</a:t>
            </a:r>
            <a:r>
              <a:rPr lang="pt-BR" dirty="0">
                <a:solidFill>
                  <a:srgbClr val="000000"/>
                </a:solidFill>
                <a:latin typeface="ff2"/>
                <a:ea typeface="Times New Roman" panose="02020603050405020304" pitchFamily="18" charset="0"/>
                <a:cs typeface="Arial" panose="020B0604020202020204" pitchFamily="34" charset="0"/>
              </a:rPr>
              <a:t> É um protocolo de serviços que atribui endereços I P a hosts solicitantes: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Arial" panose="020B0604020202020204" pitchFamily="34" charset="0"/>
              </a:rPr>
              <a:t>1.</a:t>
            </a:r>
            <a:r>
              <a:rPr lang="pt-BR" spc="2085" dirty="0">
                <a:solidFill>
                  <a:srgbClr val="FF0000"/>
                </a:solidFill>
                <a:latin typeface="ff3"/>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DHCP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TDMA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CDMA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ICMP</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910681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301857" y="1790090"/>
            <a:ext cx="10011905" cy="2640723"/>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108.</a:t>
            </a:r>
            <a:r>
              <a:rPr lang="pt-BR" dirty="0">
                <a:solidFill>
                  <a:srgbClr val="000000"/>
                </a:solidFill>
                <a:latin typeface="ff2"/>
                <a:ea typeface="Times New Roman" panose="02020603050405020304" pitchFamily="18" charset="0"/>
                <a:cs typeface="Arial" panose="020B0604020202020204" pitchFamily="34" charset="0"/>
              </a:rPr>
              <a:t> Qual das topologias abaixo que tem como vantagem a facilidade de instalação e modificação, utiliza menor quantidade de cabos se comparada com as outras topologias, porém apresenta </a:t>
            </a:r>
            <a:r>
              <a:rPr lang="pt-BR" dirty="0">
                <a:latin typeface="ff2"/>
                <a:ea typeface="Times New Roman" panose="02020603050405020304" pitchFamily="18" charset="0"/>
                <a:cs typeface="Arial" panose="020B0604020202020204" pitchFamily="34" charset="0"/>
              </a:rPr>
              <a:t>como desvantagem, a dificuldade de identificação e isolamento de falhas: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latin typeface="ff2"/>
                <a:ea typeface="Times New Roman" panose="02020603050405020304" pitchFamily="18" charset="0"/>
                <a:cs typeface="Arial" panose="020B0604020202020204" pitchFamily="34" charset="0"/>
              </a:rPr>
              <a:t>1.</a:t>
            </a:r>
            <a:r>
              <a:rPr lang="en-US" spc="2305" dirty="0">
                <a:latin typeface="ff4"/>
                <a:ea typeface="Times New Roman" panose="02020603050405020304" pitchFamily="18" charset="0"/>
                <a:cs typeface="Arial" panose="020B0604020202020204" pitchFamily="34" charset="0"/>
              </a:rPr>
              <a:t> </a:t>
            </a:r>
            <a:r>
              <a:rPr lang="en-US" dirty="0">
                <a:latin typeface="ff2"/>
                <a:ea typeface="Times New Roman" panose="02020603050405020304" pitchFamily="18" charset="0"/>
                <a:cs typeface="Arial" panose="020B0604020202020204" pitchFamily="34" charset="0"/>
              </a:rPr>
              <a:t>Estrela.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latin typeface="ff1"/>
                <a:ea typeface="Times New Roman" panose="02020603050405020304" pitchFamily="18" charset="0"/>
                <a:cs typeface="Arial" panose="020B0604020202020204" pitchFamily="34" charset="0"/>
              </a:rPr>
              <a:t>2.</a:t>
            </a:r>
            <a:r>
              <a:rPr lang="en-US" spc="2085" dirty="0">
                <a:latin typeface="ff3"/>
                <a:ea typeface="Times New Roman" panose="02020603050405020304" pitchFamily="18" charset="0"/>
                <a:cs typeface="Arial" panose="020B0604020202020204" pitchFamily="34" charset="0"/>
              </a:rPr>
              <a:t> </a:t>
            </a:r>
            <a:r>
              <a:rPr lang="en-US" dirty="0" err="1">
                <a:latin typeface="ff1"/>
                <a:ea typeface="Times New Roman" panose="02020603050405020304" pitchFamily="18" charset="0"/>
                <a:cs typeface="Arial" panose="020B0604020202020204" pitchFamily="34" charset="0"/>
              </a:rPr>
              <a:t>Barramento</a:t>
            </a:r>
            <a:r>
              <a:rPr lang="en-US" dirty="0">
                <a:latin typeface="ff1"/>
                <a:ea typeface="Times New Roman" panose="02020603050405020304" pitchFamily="18" charset="0"/>
                <a:cs typeface="Arial" panose="020B0604020202020204" pitchFamily="34"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latin typeface="ff2"/>
                <a:ea typeface="Times New Roman" panose="02020603050405020304" pitchFamily="18" charset="0"/>
                <a:cs typeface="Arial" panose="020B0604020202020204" pitchFamily="34" charset="0"/>
              </a:rPr>
              <a:t>3.</a:t>
            </a:r>
            <a:r>
              <a:rPr lang="en-US" spc="2305" dirty="0">
                <a:latin typeface="ff4"/>
                <a:ea typeface="Times New Roman" panose="02020603050405020304" pitchFamily="18" charset="0"/>
                <a:cs typeface="Arial" panose="020B0604020202020204" pitchFamily="34" charset="0"/>
              </a:rPr>
              <a:t> </a:t>
            </a:r>
            <a:r>
              <a:rPr lang="en-US" dirty="0">
                <a:latin typeface="ff2"/>
                <a:ea typeface="Times New Roman" panose="02020603050405020304" pitchFamily="18" charset="0"/>
                <a:cs typeface="Arial" panose="020B0604020202020204" pitchFamily="34" charset="0"/>
              </a:rPr>
              <a:t>CSMA/CD.</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latin typeface="ff2"/>
                <a:ea typeface="Times New Roman" panose="02020603050405020304" pitchFamily="18" charset="0"/>
                <a:cs typeface="Arial" panose="020B0604020202020204" pitchFamily="34" charset="0"/>
              </a:rPr>
              <a:t>4.</a:t>
            </a:r>
            <a:r>
              <a:rPr lang="en-US" spc="2305" dirty="0">
                <a:latin typeface="ff4"/>
                <a:ea typeface="Times New Roman" panose="02020603050405020304" pitchFamily="18" charset="0"/>
                <a:cs typeface="Arial" panose="020B0604020202020204" pitchFamily="34" charset="0"/>
              </a:rPr>
              <a:t> </a:t>
            </a:r>
            <a:r>
              <a:rPr lang="en-US" dirty="0">
                <a:latin typeface="ff2"/>
                <a:ea typeface="Times New Roman" panose="02020603050405020304" pitchFamily="18" charset="0"/>
                <a:cs typeface="Arial" panose="020B0604020202020204" pitchFamily="34" charset="0"/>
              </a:rPr>
              <a:t>Token Ring.</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5.</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Anel.</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1873744"/>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301857" y="1790090"/>
            <a:ext cx="10011905" cy="2640723"/>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108.</a:t>
            </a:r>
            <a:r>
              <a:rPr lang="pt-BR" dirty="0">
                <a:solidFill>
                  <a:srgbClr val="000000"/>
                </a:solidFill>
                <a:latin typeface="ff2"/>
                <a:ea typeface="Times New Roman" panose="02020603050405020304" pitchFamily="18" charset="0"/>
                <a:cs typeface="Arial" panose="020B0604020202020204" pitchFamily="34" charset="0"/>
              </a:rPr>
              <a:t> Qual das topologias abaixo que tem como vantagem a facilidade de instalação e modificação, utiliza menor quantidade de cabos se comparada com as outras topologias, porém apresenta como desvantagem, a dificuldade de identificação e isolamento de falhas: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solidFill>
                  <a:srgbClr val="000000"/>
                </a:solidFill>
                <a:latin typeface="ff2"/>
                <a:ea typeface="Times New Roman" panose="02020603050405020304" pitchFamily="18" charset="0"/>
                <a:cs typeface="Arial" panose="020B0604020202020204" pitchFamily="34" charset="0"/>
              </a:rPr>
              <a:t>1.</a:t>
            </a:r>
            <a:r>
              <a:rPr lang="en-US" spc="2305" dirty="0">
                <a:solidFill>
                  <a:srgbClr val="000000"/>
                </a:solidFill>
                <a:latin typeface="ff4"/>
                <a:ea typeface="Times New Roman" panose="02020603050405020304" pitchFamily="18" charset="0"/>
                <a:cs typeface="Arial" panose="020B0604020202020204" pitchFamily="34" charset="0"/>
              </a:rPr>
              <a:t> </a:t>
            </a:r>
            <a:r>
              <a:rPr lang="en-US" dirty="0">
                <a:solidFill>
                  <a:srgbClr val="000000"/>
                </a:solidFill>
                <a:latin typeface="ff2"/>
                <a:ea typeface="Times New Roman" panose="02020603050405020304" pitchFamily="18" charset="0"/>
                <a:cs typeface="Arial" panose="020B0604020202020204" pitchFamily="34" charset="0"/>
              </a:rPr>
              <a:t>Estrela.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solidFill>
                  <a:srgbClr val="FF0000"/>
                </a:solidFill>
                <a:latin typeface="ff1"/>
                <a:ea typeface="Times New Roman" panose="02020603050405020304" pitchFamily="18" charset="0"/>
                <a:cs typeface="Arial" panose="020B0604020202020204" pitchFamily="34" charset="0"/>
              </a:rPr>
              <a:t>2.</a:t>
            </a:r>
            <a:r>
              <a:rPr lang="en-US" spc="2085" dirty="0">
                <a:solidFill>
                  <a:srgbClr val="FF0000"/>
                </a:solidFill>
                <a:latin typeface="ff3"/>
                <a:ea typeface="Times New Roman" panose="02020603050405020304" pitchFamily="18" charset="0"/>
                <a:cs typeface="Arial" panose="020B0604020202020204" pitchFamily="34" charset="0"/>
              </a:rPr>
              <a:t> </a:t>
            </a:r>
            <a:r>
              <a:rPr lang="en-US" dirty="0" err="1">
                <a:solidFill>
                  <a:srgbClr val="FF0000"/>
                </a:solidFill>
                <a:latin typeface="ff1"/>
                <a:ea typeface="Times New Roman" panose="02020603050405020304" pitchFamily="18" charset="0"/>
                <a:cs typeface="Arial" panose="020B0604020202020204" pitchFamily="34" charset="0"/>
              </a:rPr>
              <a:t>Barramento</a:t>
            </a:r>
            <a:r>
              <a:rPr lang="en-US" dirty="0">
                <a:solidFill>
                  <a:srgbClr val="FF0000"/>
                </a:solidFill>
                <a:latin typeface="ff1"/>
                <a:ea typeface="Times New Roman" panose="02020603050405020304" pitchFamily="18" charset="0"/>
                <a:cs typeface="Arial" panose="020B0604020202020204" pitchFamily="34"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solidFill>
                  <a:srgbClr val="000000"/>
                </a:solidFill>
                <a:latin typeface="ff2"/>
                <a:ea typeface="Times New Roman" panose="02020603050405020304" pitchFamily="18" charset="0"/>
                <a:cs typeface="Arial" panose="020B0604020202020204" pitchFamily="34" charset="0"/>
              </a:rPr>
              <a:t>3.</a:t>
            </a:r>
            <a:r>
              <a:rPr lang="en-US" spc="2305" dirty="0">
                <a:solidFill>
                  <a:srgbClr val="000000"/>
                </a:solidFill>
                <a:latin typeface="ff4"/>
                <a:ea typeface="Times New Roman" panose="02020603050405020304" pitchFamily="18" charset="0"/>
                <a:cs typeface="Arial" panose="020B0604020202020204" pitchFamily="34" charset="0"/>
              </a:rPr>
              <a:t> </a:t>
            </a:r>
            <a:r>
              <a:rPr lang="en-US" dirty="0">
                <a:solidFill>
                  <a:srgbClr val="000000"/>
                </a:solidFill>
                <a:latin typeface="ff2"/>
                <a:ea typeface="Times New Roman" panose="02020603050405020304" pitchFamily="18" charset="0"/>
                <a:cs typeface="Arial" panose="020B0604020202020204" pitchFamily="34" charset="0"/>
              </a:rPr>
              <a:t>CSMA/CD.</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solidFill>
                  <a:srgbClr val="000000"/>
                </a:solidFill>
                <a:latin typeface="ff2"/>
                <a:ea typeface="Times New Roman" panose="02020603050405020304" pitchFamily="18" charset="0"/>
                <a:cs typeface="Arial" panose="020B0604020202020204" pitchFamily="34" charset="0"/>
              </a:rPr>
              <a:t>4.</a:t>
            </a:r>
            <a:r>
              <a:rPr lang="en-US" spc="2305" dirty="0">
                <a:solidFill>
                  <a:srgbClr val="000000"/>
                </a:solidFill>
                <a:latin typeface="ff4"/>
                <a:ea typeface="Times New Roman" panose="02020603050405020304" pitchFamily="18" charset="0"/>
                <a:cs typeface="Arial" panose="020B0604020202020204" pitchFamily="34" charset="0"/>
              </a:rPr>
              <a:t> </a:t>
            </a:r>
            <a:r>
              <a:rPr lang="en-US" dirty="0">
                <a:solidFill>
                  <a:srgbClr val="000000"/>
                </a:solidFill>
                <a:latin typeface="ff2"/>
                <a:ea typeface="Times New Roman" panose="02020603050405020304" pitchFamily="18" charset="0"/>
                <a:cs typeface="Arial" panose="020B0604020202020204" pitchFamily="34" charset="0"/>
              </a:rPr>
              <a:t>Token Ring.</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Anel.</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2539703"/>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301857" y="1630816"/>
            <a:ext cx="10430359"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109.</a:t>
            </a:r>
            <a:r>
              <a:rPr lang="pt-BR" dirty="0">
                <a:solidFill>
                  <a:srgbClr val="000000"/>
                </a:solidFill>
                <a:latin typeface="ff2"/>
                <a:ea typeface="Times New Roman" panose="02020603050405020304" pitchFamily="18" charset="0"/>
                <a:cs typeface="Arial" panose="020B0604020202020204" pitchFamily="34" charset="0"/>
              </a:rPr>
              <a:t> Em uma arquitetura de um sistema de gerenciamento de rede existe em três componentes principais: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Dispositivo de rede, plataforma de gerência e ferramenta de gerência.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Dispositivo gerenciado, dispositivo de rede e protocolo de gerenciamento.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Entidade gerenciadora, ferramenta de gerência e dispositivo de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Arial" panose="020B0604020202020204" pitchFamily="34" charset="0"/>
              </a:rPr>
              <a:t>4.</a:t>
            </a:r>
            <a:r>
              <a:rPr lang="pt-BR" spc="2085" dirty="0">
                <a:latin typeface="ff3"/>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Entidade gerenciadora, dispositivo gerenciado e protocolo de gerenciamento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9266847"/>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301857" y="1630816"/>
            <a:ext cx="10430359"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109.</a:t>
            </a:r>
            <a:r>
              <a:rPr lang="pt-BR" dirty="0">
                <a:solidFill>
                  <a:srgbClr val="000000"/>
                </a:solidFill>
                <a:latin typeface="ff2"/>
                <a:ea typeface="Times New Roman" panose="02020603050405020304" pitchFamily="18" charset="0"/>
                <a:cs typeface="Arial" panose="020B0604020202020204" pitchFamily="34" charset="0"/>
              </a:rPr>
              <a:t> Em uma arquitetura de um sistema de gerenciamento de rede existe em três componentes principais: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Dispositivo de rede, plataforma de gerência e ferramenta de gerência.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Dispositivo gerenciado, dispositivo de rede e protocolo de gerenciamento.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Entidade gerenciadora, ferramenta de gerência e dispositivo de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Arial" panose="020B0604020202020204" pitchFamily="34" charset="0"/>
              </a:rPr>
              <a:t>4.</a:t>
            </a:r>
            <a:r>
              <a:rPr lang="pt-BR" spc="2085" dirty="0">
                <a:solidFill>
                  <a:srgbClr val="FF0000"/>
                </a:solidFill>
                <a:latin typeface="ff3"/>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Entidade gerenciadora, dispositivo gerenciado e protocolo de gerenciamento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2228242"/>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67905" y="2267913"/>
            <a:ext cx="9577953" cy="1685077"/>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110.</a:t>
            </a:r>
            <a:r>
              <a:rPr lang="pt-BR" dirty="0">
                <a:solidFill>
                  <a:srgbClr val="000000"/>
                </a:solidFill>
                <a:latin typeface="ff2"/>
                <a:ea typeface="Times New Roman" panose="02020603050405020304" pitchFamily="18" charset="0"/>
                <a:cs typeface="Arial" panose="020B0604020202020204" pitchFamily="34" charset="0"/>
              </a:rPr>
              <a:t> Em uma </a:t>
            </a:r>
            <a:r>
              <a:rPr lang="pt-BR" dirty="0">
                <a:latin typeface="ff2"/>
                <a:ea typeface="Times New Roman" panose="02020603050405020304" pitchFamily="18" charset="0"/>
                <a:cs typeface="Arial" panose="020B0604020202020204" pitchFamily="34" charset="0"/>
              </a:rPr>
              <a:t>rede com três Roteadores, o gateway de um Host será sempre: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A interface do Roteador da Rede de Destino.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Arial" panose="020B0604020202020204" pitchFamily="34" charset="0"/>
              </a:rPr>
              <a:t>2.</a:t>
            </a:r>
            <a:r>
              <a:rPr lang="pt-BR" spc="2085" dirty="0">
                <a:latin typeface="ff3"/>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A interface  do Roteador de  sua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Não há necessidade de um Gateway em uma Rede que utiliza Roteador.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O próprio IP.</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97628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267913"/>
            <a:ext cx="6096000" cy="2322174"/>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11.</a:t>
            </a:r>
            <a:r>
              <a:rPr lang="pt-BR" dirty="0">
                <a:solidFill>
                  <a:srgbClr val="000000"/>
                </a:solidFill>
                <a:latin typeface="ff2"/>
                <a:ea typeface="Times New Roman" panose="02020603050405020304" pitchFamily="18" charset="0"/>
                <a:cs typeface="Times New Roman" panose="02020603050405020304" pitchFamily="18" charset="0"/>
              </a:rPr>
              <a:t> Qual é o comando do sistema operacional  que em sua  execução utiliza  o protocolo  ICMP para o usuário?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7705" dirty="0">
                <a:solidFill>
                  <a:srgbClr val="000000"/>
                </a:solidFill>
                <a:latin typeface="ff4"/>
                <a:ea typeface="Times New Roman" panose="02020603050405020304" pitchFamily="18" charset="0"/>
                <a:cs typeface="Times New Roman" panose="02020603050405020304" pitchFamily="18" charset="0"/>
              </a:rPr>
              <a:t> </a:t>
            </a:r>
            <a:r>
              <a:rPr lang="pt-BR" dirty="0" err="1">
                <a:solidFill>
                  <a:srgbClr val="000000"/>
                </a:solidFill>
                <a:latin typeface="ff2"/>
                <a:ea typeface="Times New Roman" panose="02020603050405020304" pitchFamily="18" charset="0"/>
                <a:cs typeface="Times New Roman" panose="02020603050405020304" pitchFamily="18" charset="0"/>
              </a:rPr>
              <a:t>Copy</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7705" dirty="0">
                <a:solidFill>
                  <a:srgbClr val="000000"/>
                </a:solidFill>
                <a:latin typeface="ff4"/>
                <a:ea typeface="Times New Roman" panose="02020603050405020304" pitchFamily="18" charset="0"/>
                <a:cs typeface="Times New Roman" panose="02020603050405020304" pitchFamily="18" charset="0"/>
              </a:rPr>
              <a:t> </a:t>
            </a:r>
            <a:r>
              <a:rPr lang="pt-BR" dirty="0" err="1">
                <a:solidFill>
                  <a:srgbClr val="000000"/>
                </a:solidFill>
                <a:latin typeface="ff2"/>
                <a:ea typeface="Times New Roman" panose="02020603050405020304" pitchFamily="18" charset="0"/>
                <a:cs typeface="Times New Roman" panose="02020603050405020304" pitchFamily="18" charset="0"/>
              </a:rPr>
              <a:t>Cat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7705" dirty="0">
                <a:solidFill>
                  <a:srgbClr val="000000"/>
                </a:solidFill>
                <a:latin typeface="ff4"/>
                <a:ea typeface="Times New Roman" panose="02020603050405020304" pitchFamily="18" charset="0"/>
                <a:cs typeface="Times New Roman" panose="02020603050405020304" pitchFamily="18" charset="0"/>
              </a:rPr>
              <a:t> </a:t>
            </a:r>
            <a:r>
              <a:rPr lang="pt-BR" dirty="0" err="1">
                <a:solidFill>
                  <a:srgbClr val="000000"/>
                </a:solidFill>
                <a:latin typeface="ff2"/>
                <a:ea typeface="Times New Roman" panose="02020603050405020304" pitchFamily="18" charset="0"/>
                <a:cs typeface="Times New Roman" panose="02020603050405020304" pitchFamily="18" charset="0"/>
              </a:rPr>
              <a:t>Ps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7705" dirty="0">
                <a:solidFill>
                  <a:srgbClr val="000000"/>
                </a:solidFill>
                <a:latin typeface="ff4"/>
                <a:ea typeface="Times New Roman" panose="02020603050405020304" pitchFamily="18" charset="0"/>
                <a:cs typeface="Times New Roman" panose="02020603050405020304" pitchFamily="18" charset="0"/>
              </a:rPr>
              <a:t> </a:t>
            </a:r>
            <a:r>
              <a:rPr lang="pt-BR" dirty="0" err="1">
                <a:solidFill>
                  <a:srgbClr val="000000"/>
                </a:solidFill>
                <a:latin typeface="ff2"/>
                <a:ea typeface="Times New Roman" panose="02020603050405020304" pitchFamily="18" charset="0"/>
                <a:cs typeface="Times New Roman" panose="02020603050405020304" pitchFamily="18" charset="0"/>
              </a:rPr>
              <a:t>Dir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5.</a:t>
            </a:r>
            <a:r>
              <a:rPr lang="pt-BR" spc="7490" dirty="0">
                <a:solidFill>
                  <a:srgbClr val="FF0000"/>
                </a:solidFill>
                <a:latin typeface="ff3"/>
                <a:ea typeface="Times New Roman" panose="02020603050405020304" pitchFamily="18" charset="0"/>
                <a:cs typeface="Times New Roman" panose="02020603050405020304" pitchFamily="18" charset="0"/>
              </a:rPr>
              <a:t> </a:t>
            </a:r>
            <a:r>
              <a:rPr lang="pt-BR" dirty="0" err="1">
                <a:solidFill>
                  <a:srgbClr val="FF0000"/>
                </a:solidFill>
                <a:latin typeface="ff1"/>
                <a:ea typeface="Times New Roman" panose="02020603050405020304" pitchFamily="18" charset="0"/>
                <a:cs typeface="Times New Roman" panose="02020603050405020304" pitchFamily="18" charset="0"/>
              </a:rPr>
              <a:t>Ping</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6862571"/>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67905" y="2267913"/>
            <a:ext cx="9577953" cy="1685077"/>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110.</a:t>
            </a:r>
            <a:r>
              <a:rPr lang="pt-BR" dirty="0">
                <a:solidFill>
                  <a:srgbClr val="000000"/>
                </a:solidFill>
                <a:latin typeface="ff2"/>
                <a:ea typeface="Times New Roman" panose="02020603050405020304" pitchFamily="18" charset="0"/>
                <a:cs typeface="Arial" panose="020B0604020202020204" pitchFamily="34" charset="0"/>
              </a:rPr>
              <a:t> Em uma rede com três Roteadores, o gateway de um Host será sempre: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 interface do Roteador da Rede de Destino.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Arial" panose="020B0604020202020204" pitchFamily="34" charset="0"/>
              </a:rPr>
              <a:t>2.</a:t>
            </a:r>
            <a:r>
              <a:rPr lang="pt-BR" spc="2085" dirty="0">
                <a:solidFill>
                  <a:srgbClr val="FF0000"/>
                </a:solidFill>
                <a:latin typeface="ff3"/>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A interface  do Roteador de  sua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Não há necessidade de um Gateway em uma Rede que utiliza Roteador.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O próprio IP.</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2757336"/>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6393" y="2108639"/>
            <a:ext cx="8167607"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111.</a:t>
            </a:r>
            <a:r>
              <a:rPr lang="pt-BR" dirty="0">
                <a:solidFill>
                  <a:srgbClr val="000000"/>
                </a:solidFill>
                <a:latin typeface="ff2"/>
                <a:ea typeface="Times New Roman" panose="02020603050405020304" pitchFamily="18" charset="0"/>
                <a:cs typeface="Times New Roman" panose="02020603050405020304" pitchFamily="18" charset="0"/>
              </a:rPr>
              <a:t> Qual a distância</a:t>
            </a:r>
            <a:r>
              <a:rPr lang="pt-BR" dirty="0">
                <a:latin typeface="ff2"/>
                <a:ea typeface="Times New Roman" panose="02020603050405020304" pitchFamily="18" charset="0"/>
                <a:cs typeface="Times New Roman" panose="02020603050405020304" pitchFamily="18" charset="0"/>
              </a:rPr>
              <a:t> máxima, sem repetição, que um único segmento de cabo par-trançado Cat5 e pode ser utilizado?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1.</a:t>
            </a:r>
            <a:r>
              <a:rPr lang="pt-BR" spc="2305" dirty="0">
                <a:latin typeface="ff4"/>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90 metros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2.</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500 metros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3.</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150 metros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4.</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100 metros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5.</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80 metros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3485622"/>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6393" y="2108639"/>
            <a:ext cx="8167607"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111.</a:t>
            </a:r>
            <a:r>
              <a:rPr lang="pt-BR" dirty="0">
                <a:solidFill>
                  <a:srgbClr val="000000"/>
                </a:solidFill>
                <a:latin typeface="ff2"/>
                <a:ea typeface="Times New Roman" panose="02020603050405020304" pitchFamily="18" charset="0"/>
                <a:cs typeface="Times New Roman" panose="02020603050405020304" pitchFamily="18" charset="0"/>
              </a:rPr>
              <a:t> Qual a distância máxima, sem repetição, que um único segmento de cabo par-trançado Cat5 e pode ser utilizado?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Times New Roman" panose="02020603050405020304" pitchFamily="18" charset="0"/>
              </a:rPr>
              <a:t>1.</a:t>
            </a:r>
            <a:r>
              <a:rPr lang="pt-BR" spc="2305" dirty="0">
                <a:solidFill>
                  <a:srgbClr val="FF0000"/>
                </a:solidFill>
                <a:latin typeface="ff4"/>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90 metros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500 metros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150 metros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100 metros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80 metros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3699337"/>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46875" y="1630816"/>
            <a:ext cx="10089396" cy="2959272"/>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112.</a:t>
            </a:r>
            <a:r>
              <a:rPr lang="pt-BR" dirty="0">
                <a:solidFill>
                  <a:srgbClr val="000000"/>
                </a:solidFill>
                <a:latin typeface="ff2"/>
                <a:ea typeface="Times New Roman" panose="02020603050405020304" pitchFamily="18" charset="0"/>
                <a:cs typeface="Times New Roman" panose="02020603050405020304" pitchFamily="18" charset="0"/>
              </a:rPr>
              <a:t>  suponha que em um dado momento um roteador de uma rota na Internet sofra um grande congestionamento. Suponha que exista uma rota alternativa não congestionada.  Caso o roteador queira usar esta rota alternativa, que camada </a:t>
            </a:r>
            <a:r>
              <a:rPr lang="pt-BR" dirty="0">
                <a:latin typeface="ff2"/>
                <a:ea typeface="Times New Roman" panose="02020603050405020304" pitchFamily="18" charset="0"/>
                <a:cs typeface="Times New Roman" panose="02020603050405020304" pitchFamily="18" charset="0"/>
              </a:rPr>
              <a:t>seria responsável por refazer dinamicamente a tabela de roteamento?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01.</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Camada de enlace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02.</a:t>
            </a:r>
            <a:r>
              <a:rPr lang="pt-BR" spc="320"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Camada de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03.</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Camada de transporte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04.</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Camada de aplicação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05.</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Não é possível criar dinamicamente uma nova rota</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2458149"/>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46875" y="1630816"/>
            <a:ext cx="10089396" cy="2959272"/>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112.</a:t>
            </a:r>
            <a:r>
              <a:rPr lang="pt-BR" dirty="0">
                <a:solidFill>
                  <a:srgbClr val="000000"/>
                </a:solidFill>
                <a:latin typeface="ff2"/>
                <a:ea typeface="Times New Roman" panose="02020603050405020304" pitchFamily="18" charset="0"/>
                <a:cs typeface="Times New Roman" panose="02020603050405020304" pitchFamily="18" charset="0"/>
              </a:rPr>
              <a:t>  suponha que em um dado momento um roteador de uma rota na Internet sofra um grande congestionamento. Suponha que exista uma rota alternativa não congestionada.  Caso o roteador queira usar esta rota alternativa, que camada seria responsável por refazer dinamicamente a tabela de roteamento?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01.</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Camada de enlace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02.</a:t>
            </a:r>
            <a:r>
              <a:rPr lang="pt-BR" spc="320"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Camada de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03.</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Camada de transporte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04.</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Camada de aplicação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05.</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Não é possível criar dinamicamente uma nova rota</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6782900"/>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526942" y="1152993"/>
            <a:ext cx="11437750" cy="3277820"/>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113</a:t>
            </a:r>
            <a:r>
              <a:rPr lang="pt-BR" dirty="0">
                <a:solidFill>
                  <a:srgbClr val="000000"/>
                </a:solidFill>
                <a:latin typeface="ff2"/>
                <a:ea typeface="Times New Roman" panose="02020603050405020304" pitchFamily="18" charset="0"/>
                <a:cs typeface="Times New Roman" panose="02020603050405020304" pitchFamily="18" charset="0"/>
              </a:rPr>
              <a:t>. Em um host,  colocamos  em execução o  navegador  Web e o protocolo  FTP. Ou seja, ao mesmo tempo que estamos baixando um arquivo, estamos navegando pela Web. O host estará então recebendo simultaneamente pacotes destinados tanto à aplicação Web quanto à aplicação </a:t>
            </a:r>
            <a:r>
              <a:rPr lang="pt-BR" dirty="0" err="1">
                <a:solidFill>
                  <a:srgbClr val="000000"/>
                </a:solidFill>
                <a:latin typeface="ff2"/>
                <a:ea typeface="Times New Roman" panose="02020603050405020304" pitchFamily="18" charset="0"/>
                <a:cs typeface="Times New Roman" panose="02020603050405020304" pitchFamily="18" charset="0"/>
              </a:rPr>
              <a:t>FTP.Que</a:t>
            </a:r>
            <a:r>
              <a:rPr lang="pt-BR" dirty="0">
                <a:solidFill>
                  <a:srgbClr val="000000"/>
                </a:solidFill>
                <a:latin typeface="ff2"/>
                <a:ea typeface="Times New Roman" panose="02020603050405020304" pitchFamily="18" charset="0"/>
                <a:cs typeface="Times New Roman" panose="02020603050405020304" pitchFamily="18" charset="0"/>
              </a:rPr>
              <a:t> informação o protocolo TCP usará para identificar a que aplicação entregar cada um dos pacotes recebidos?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01.</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Número do processo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02.</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Endereço MAC</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03.</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Endereço IP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04.</a:t>
            </a:r>
            <a:r>
              <a:rPr lang="pt-BR" spc="320"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Número da  porta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05.</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Número do socket</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9856251"/>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526942" y="1152993"/>
            <a:ext cx="11437750" cy="3277820"/>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113</a:t>
            </a:r>
            <a:r>
              <a:rPr lang="pt-BR" dirty="0">
                <a:solidFill>
                  <a:srgbClr val="000000"/>
                </a:solidFill>
                <a:latin typeface="ff2"/>
                <a:ea typeface="Times New Roman" panose="02020603050405020304" pitchFamily="18" charset="0"/>
                <a:cs typeface="Times New Roman" panose="02020603050405020304" pitchFamily="18" charset="0"/>
              </a:rPr>
              <a:t>. Em um host,  colocamos  em execução o  navegador  Web e o protocolo  FTP. Ou seja, ao mesmo tempo que estamos baixando um arquivo, estamos navegando pela Web. O host estará então recebendo simultaneamente pacotes destinados tanto à aplicação Web quanto à aplicação </a:t>
            </a:r>
            <a:r>
              <a:rPr lang="pt-BR" dirty="0" err="1">
                <a:solidFill>
                  <a:srgbClr val="000000"/>
                </a:solidFill>
                <a:latin typeface="ff2"/>
                <a:ea typeface="Times New Roman" panose="02020603050405020304" pitchFamily="18" charset="0"/>
                <a:cs typeface="Times New Roman" panose="02020603050405020304" pitchFamily="18" charset="0"/>
              </a:rPr>
              <a:t>FTP.Que</a:t>
            </a:r>
            <a:r>
              <a:rPr lang="pt-BR" dirty="0">
                <a:solidFill>
                  <a:srgbClr val="000000"/>
                </a:solidFill>
                <a:latin typeface="ff2"/>
                <a:ea typeface="Times New Roman" panose="02020603050405020304" pitchFamily="18" charset="0"/>
                <a:cs typeface="Times New Roman" panose="02020603050405020304" pitchFamily="18" charset="0"/>
              </a:rPr>
              <a:t> informação o protocolo TCP usará para identificar a que aplicação entregar cada um dos pacotes recebidos?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01.</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Número do processo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02.</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Endereço MAC</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03.</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Endereço IP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04.</a:t>
            </a:r>
            <a:r>
              <a:rPr lang="pt-BR" spc="320"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Número da  porta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05.</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Número do socket</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5300021"/>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518833" y="2427188"/>
            <a:ext cx="9701939"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114.</a:t>
            </a:r>
            <a:r>
              <a:rPr lang="pt-BR" dirty="0">
                <a:solidFill>
                  <a:srgbClr val="000000"/>
                </a:solidFill>
                <a:latin typeface="ff2"/>
                <a:ea typeface="Times New Roman" panose="02020603050405020304" pitchFamily="18" charset="0"/>
                <a:cs typeface="Times New Roman" panose="02020603050405020304" pitchFamily="18" charset="0"/>
              </a:rPr>
              <a:t> As aplicações sensíveis ao atraso, como a telefonia pela Internet, rodam tipicamente sobre: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01.</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TCP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02.</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HTTP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03.</a:t>
            </a:r>
            <a:r>
              <a:rPr lang="pt-BR" spc="320"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UDP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04.</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FTP</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8787161"/>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518833" y="2427188"/>
            <a:ext cx="9701939"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114.</a:t>
            </a:r>
            <a:r>
              <a:rPr lang="pt-BR" dirty="0">
                <a:solidFill>
                  <a:srgbClr val="000000"/>
                </a:solidFill>
                <a:latin typeface="ff2"/>
                <a:ea typeface="Times New Roman" panose="02020603050405020304" pitchFamily="18" charset="0"/>
                <a:cs typeface="Times New Roman" panose="02020603050405020304" pitchFamily="18" charset="0"/>
              </a:rPr>
              <a:t> As aplicações sensíveis ao atraso, como a telefonia pela Internet, rodam tipicamente sobre: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01.</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TCP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02.</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HTTP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03.</a:t>
            </a:r>
            <a:r>
              <a:rPr lang="pt-BR" spc="320"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UDP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04.</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FTP</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79914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94467" y="1790090"/>
            <a:ext cx="10988299" cy="2640723"/>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115.</a:t>
            </a:r>
            <a:r>
              <a:rPr lang="pt-BR" dirty="0">
                <a:solidFill>
                  <a:srgbClr val="000000"/>
                </a:solidFill>
                <a:latin typeface="ff2"/>
                <a:ea typeface="Times New Roman" panose="02020603050405020304" pitchFamily="18" charset="0"/>
                <a:cs typeface="Times New Roman" panose="02020603050405020304" pitchFamily="18" charset="0"/>
              </a:rPr>
              <a:t> Em uma rede de </a:t>
            </a:r>
            <a:r>
              <a:rPr lang="pt-BR" dirty="0">
                <a:latin typeface="ff2"/>
                <a:ea typeface="Times New Roman" panose="02020603050405020304" pitchFamily="18" charset="0"/>
                <a:cs typeface="Times New Roman" panose="02020603050405020304" pitchFamily="18" charset="0"/>
              </a:rPr>
              <a:t>computadores temos que lidar com diversos fatores que degradam o seu desempenho. Quando nos referimos a problemas relacionados à quantidade de dados que podem ser transferidos, estamos falando 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01.</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Atraso de fila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02.</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Atraso de processamento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03.</a:t>
            </a:r>
            <a:r>
              <a:rPr lang="pt-BR" spc="320"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Vazão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04.</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Atraso de propagação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05.</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Perda de pacotes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36503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1949364"/>
            <a:ext cx="6096000" cy="2640723"/>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12.</a:t>
            </a:r>
            <a:r>
              <a:rPr lang="pt-BR" dirty="0">
                <a:solidFill>
                  <a:srgbClr val="000000"/>
                </a:solidFill>
                <a:latin typeface="ff2"/>
                <a:ea typeface="Times New Roman" panose="02020603050405020304" pitchFamily="18" charset="0"/>
                <a:cs typeface="Times New Roman" panose="02020603050405020304" pitchFamily="18" charset="0"/>
              </a:rPr>
              <a:t> Quando possuímos uma rede ethernet com  cabeamento  par trançado  e switches estamos falando de quais </a:t>
            </a:r>
            <a:r>
              <a:rPr lang="pt-BR" dirty="0" smtClean="0">
                <a:solidFill>
                  <a:srgbClr val="000000"/>
                </a:solidFill>
                <a:latin typeface="ff2"/>
                <a:ea typeface="Times New Roman" panose="02020603050405020304" pitchFamily="18" charset="0"/>
                <a:cs typeface="Times New Roman" panose="02020603050405020304" pitchFamily="18" charset="0"/>
              </a:rPr>
              <a:t>topologias lógica </a:t>
            </a:r>
            <a:r>
              <a:rPr lang="pt-BR" dirty="0">
                <a:solidFill>
                  <a:srgbClr val="000000"/>
                </a:solidFill>
                <a:latin typeface="ff2"/>
                <a:ea typeface="Times New Roman" panose="02020603050405020304" pitchFamily="18" charset="0"/>
                <a:cs typeface="Times New Roman" panose="02020603050405020304" pitchFamily="18" charset="0"/>
              </a:rPr>
              <a:t>e física,  respectivamente?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Estrela e Anel</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Anel e Barramento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Barramento e  Barramento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4.</a:t>
            </a:r>
            <a:r>
              <a:rPr lang="pt-BR" spc="2085"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Barramento e Estrela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Anel e Estrela</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7838732"/>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94467" y="1790090"/>
            <a:ext cx="10988299" cy="2640723"/>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115.</a:t>
            </a:r>
            <a:r>
              <a:rPr lang="pt-BR" dirty="0">
                <a:solidFill>
                  <a:srgbClr val="000000"/>
                </a:solidFill>
                <a:latin typeface="ff2"/>
                <a:ea typeface="Times New Roman" panose="02020603050405020304" pitchFamily="18" charset="0"/>
                <a:cs typeface="Times New Roman" panose="02020603050405020304" pitchFamily="18" charset="0"/>
              </a:rPr>
              <a:t> Em uma rede de computadores temos que lidar com diversos fatores que degradam o seu desempenho. Quando nos referimos a problemas relacionados à quantidade de dados que podem ser transferidos, estamos falando 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01.</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Atraso de fila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02.</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Atraso de processamento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03.</a:t>
            </a:r>
            <a:r>
              <a:rPr lang="pt-BR" spc="320"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Vazão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04.</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Atraso de propagação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05.</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Perda de pacotes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9457664"/>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759417" y="1471541"/>
            <a:ext cx="8384583" cy="3277820"/>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116</a:t>
            </a:r>
            <a:r>
              <a:rPr lang="pt-BR" dirty="0">
                <a:solidFill>
                  <a:srgbClr val="000000"/>
                </a:solidFill>
                <a:latin typeface="ff2"/>
                <a:ea typeface="Times New Roman" panose="02020603050405020304" pitchFamily="18" charset="0"/>
                <a:cs typeface="Times New Roman" panose="02020603050405020304" pitchFamily="18" charset="0"/>
              </a:rPr>
              <a:t>. Sabemos que na Internet existem alguns atrasos normais proporcionados pela tecnologia empregada. Em relação a esses atrasos, podemos dizer que um roteador de núcleo de rede quando está com seu buffer de recepção saturado está proporcionando que tipo de atraso?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01.</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Atraso de preenchimento de </a:t>
            </a:r>
            <a:r>
              <a:rPr lang="pt-BR" dirty="0">
                <a:latin typeface="ff2"/>
                <a:ea typeface="Times New Roman" panose="02020603050405020304" pitchFamily="18" charset="0"/>
                <a:cs typeface="Times New Roman" panose="02020603050405020304" pitchFamily="18" charset="0"/>
              </a:rPr>
              <a:t>buffer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02.</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Atraso por propagação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03.</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Atraso de transmissão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04.</a:t>
            </a:r>
            <a:r>
              <a:rPr lang="pt-BR" spc="320"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Atraso de fila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05.</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Atraso de processamento nodal</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0529821"/>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759417" y="1471541"/>
            <a:ext cx="8384583" cy="3277820"/>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116</a:t>
            </a:r>
            <a:r>
              <a:rPr lang="pt-BR" dirty="0">
                <a:solidFill>
                  <a:srgbClr val="000000"/>
                </a:solidFill>
                <a:latin typeface="ff2"/>
                <a:ea typeface="Times New Roman" panose="02020603050405020304" pitchFamily="18" charset="0"/>
                <a:cs typeface="Times New Roman" panose="02020603050405020304" pitchFamily="18" charset="0"/>
              </a:rPr>
              <a:t>. Sabemos que na Internet existem alguns atrasos normais proporcionados pela tecnologia empregada. Em relação a esses atrasos, podemos dizer que um roteador de núcleo de rede quando está com seu buffer de recepção saturado está proporcionando que tipo de atraso?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01.</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Atraso de preenchimento de buffer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02.</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Atraso por propagação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03.</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Atraso de transmissão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04.</a:t>
            </a:r>
            <a:r>
              <a:rPr lang="pt-BR" spc="320"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Atraso de fila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05.</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Atraso de processamento nodal</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534555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45397" y="2267913"/>
            <a:ext cx="8198603"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117.</a:t>
            </a:r>
            <a:r>
              <a:rPr lang="pt-BR" dirty="0">
                <a:solidFill>
                  <a:srgbClr val="000000"/>
                </a:solidFill>
                <a:latin typeface="ff2"/>
                <a:ea typeface="Times New Roman" panose="02020603050405020304" pitchFamily="18" charset="0"/>
                <a:cs typeface="Times New Roman" panose="02020603050405020304" pitchFamily="18" charset="0"/>
              </a:rPr>
              <a:t> Representa um protocolo de redes sem fio que suporta até 54 Mbps: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spc="5" dirty="0">
                <a:solidFill>
                  <a:srgbClr val="000000"/>
                </a:solidFill>
                <a:latin typeface="ff2"/>
                <a:ea typeface="Times New Roman" panose="02020603050405020304" pitchFamily="18" charset="0"/>
                <a:cs typeface="Times New Roman" panose="02020603050405020304" pitchFamily="18" charset="0"/>
              </a:rPr>
              <a:t>01.</a:t>
            </a:r>
            <a:r>
              <a:rPr lang="en-US" spc="645" dirty="0">
                <a:solidFill>
                  <a:srgbClr val="000000"/>
                </a:solidFill>
                <a:latin typeface="ff4"/>
                <a:ea typeface="Times New Roman" panose="02020603050405020304" pitchFamily="18" charset="0"/>
                <a:cs typeface="Times New Roman" panose="02020603050405020304" pitchFamily="18" charset="0"/>
              </a:rPr>
              <a:t> </a:t>
            </a:r>
            <a:r>
              <a:rPr lang="en-US" dirty="0">
                <a:solidFill>
                  <a:srgbClr val="000000"/>
                </a:solidFill>
                <a:latin typeface="ff2"/>
                <a:ea typeface="Times New Roman" panose="02020603050405020304" pitchFamily="18" charset="0"/>
                <a:cs typeface="Times New Roman" panose="02020603050405020304" pitchFamily="18" charset="0"/>
              </a:rPr>
              <a:t>IEEE 802.11b</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spc="5" dirty="0">
                <a:latin typeface="ff2"/>
                <a:ea typeface="Times New Roman" panose="02020603050405020304" pitchFamily="18" charset="0"/>
                <a:cs typeface="Times New Roman" panose="02020603050405020304" pitchFamily="18" charset="0"/>
              </a:rPr>
              <a:t>02.</a:t>
            </a:r>
            <a:r>
              <a:rPr lang="en-US" spc="645" dirty="0">
                <a:latin typeface="ff4"/>
                <a:ea typeface="Times New Roman" panose="02020603050405020304" pitchFamily="18" charset="0"/>
                <a:cs typeface="Times New Roman" panose="02020603050405020304" pitchFamily="18" charset="0"/>
              </a:rPr>
              <a:t> </a:t>
            </a:r>
            <a:r>
              <a:rPr lang="en-US" dirty="0">
                <a:latin typeface="ff2"/>
                <a:ea typeface="Times New Roman" panose="02020603050405020304" pitchFamily="18" charset="0"/>
                <a:cs typeface="Times New Roman" panose="02020603050405020304" pitchFamily="18" charset="0"/>
              </a:rPr>
              <a:t>IEEE 802.15</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spc="5" dirty="0">
                <a:latin typeface="ff2"/>
                <a:ea typeface="Times New Roman" panose="02020603050405020304" pitchFamily="18" charset="0"/>
                <a:cs typeface="Times New Roman" panose="02020603050405020304" pitchFamily="18" charset="0"/>
              </a:rPr>
              <a:t>03.</a:t>
            </a:r>
            <a:r>
              <a:rPr lang="en-US" spc="645" dirty="0">
                <a:latin typeface="ff4"/>
                <a:ea typeface="Times New Roman" panose="02020603050405020304" pitchFamily="18" charset="0"/>
                <a:cs typeface="Times New Roman" panose="02020603050405020304" pitchFamily="18" charset="0"/>
              </a:rPr>
              <a:t> </a:t>
            </a:r>
            <a:r>
              <a:rPr lang="en-US" dirty="0">
                <a:latin typeface="ff2"/>
                <a:ea typeface="Times New Roman" panose="02020603050405020304" pitchFamily="18" charset="0"/>
                <a:cs typeface="Times New Roman" panose="02020603050405020304" pitchFamily="18" charset="0"/>
              </a:rPr>
              <a:t>IEEE 802.3</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latin typeface="ff1"/>
                <a:ea typeface="Times New Roman" panose="02020603050405020304" pitchFamily="18" charset="0"/>
                <a:cs typeface="Times New Roman" panose="02020603050405020304" pitchFamily="18" charset="0"/>
              </a:rPr>
              <a:t>04.</a:t>
            </a:r>
            <a:r>
              <a:rPr lang="en-US" spc="320" dirty="0">
                <a:latin typeface="ff3"/>
                <a:ea typeface="Times New Roman" panose="02020603050405020304" pitchFamily="18" charset="0"/>
                <a:cs typeface="Times New Roman" panose="02020603050405020304" pitchFamily="18" charset="0"/>
              </a:rPr>
              <a:t> </a:t>
            </a:r>
            <a:r>
              <a:rPr lang="en-US" dirty="0">
                <a:latin typeface="ff1"/>
                <a:ea typeface="Times New Roman" panose="02020603050405020304" pitchFamily="18" charset="0"/>
                <a:cs typeface="Times New Roman" panose="02020603050405020304" pitchFamily="18" charset="0"/>
              </a:rPr>
              <a:t>IEEE 802.11g</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05.</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Nenhuma das  alternativas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692123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45397" y="2267913"/>
            <a:ext cx="8198603"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117.</a:t>
            </a:r>
            <a:r>
              <a:rPr lang="pt-BR" dirty="0">
                <a:solidFill>
                  <a:srgbClr val="000000"/>
                </a:solidFill>
                <a:latin typeface="ff2"/>
                <a:ea typeface="Times New Roman" panose="02020603050405020304" pitchFamily="18" charset="0"/>
                <a:cs typeface="Times New Roman" panose="02020603050405020304" pitchFamily="18" charset="0"/>
              </a:rPr>
              <a:t> Representa um protocolo de redes sem fio que suporta até 54 Mbps: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spc="5" dirty="0">
                <a:solidFill>
                  <a:srgbClr val="000000"/>
                </a:solidFill>
                <a:latin typeface="ff2"/>
                <a:ea typeface="Times New Roman" panose="02020603050405020304" pitchFamily="18" charset="0"/>
                <a:cs typeface="Times New Roman" panose="02020603050405020304" pitchFamily="18" charset="0"/>
              </a:rPr>
              <a:t>01.</a:t>
            </a:r>
            <a:r>
              <a:rPr lang="en-US" spc="645" dirty="0">
                <a:solidFill>
                  <a:srgbClr val="000000"/>
                </a:solidFill>
                <a:latin typeface="ff4"/>
                <a:ea typeface="Times New Roman" panose="02020603050405020304" pitchFamily="18" charset="0"/>
                <a:cs typeface="Times New Roman" panose="02020603050405020304" pitchFamily="18" charset="0"/>
              </a:rPr>
              <a:t> </a:t>
            </a:r>
            <a:r>
              <a:rPr lang="en-US" dirty="0">
                <a:solidFill>
                  <a:srgbClr val="000000"/>
                </a:solidFill>
                <a:latin typeface="ff2"/>
                <a:ea typeface="Times New Roman" panose="02020603050405020304" pitchFamily="18" charset="0"/>
                <a:cs typeface="Times New Roman" panose="02020603050405020304" pitchFamily="18" charset="0"/>
              </a:rPr>
              <a:t>IEEE 802.11b</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spc="5" dirty="0">
                <a:solidFill>
                  <a:srgbClr val="000000"/>
                </a:solidFill>
                <a:latin typeface="ff2"/>
                <a:ea typeface="Times New Roman" panose="02020603050405020304" pitchFamily="18" charset="0"/>
                <a:cs typeface="Times New Roman" panose="02020603050405020304" pitchFamily="18" charset="0"/>
              </a:rPr>
              <a:t>02.</a:t>
            </a:r>
            <a:r>
              <a:rPr lang="en-US" spc="645" dirty="0">
                <a:solidFill>
                  <a:srgbClr val="000000"/>
                </a:solidFill>
                <a:latin typeface="ff4"/>
                <a:ea typeface="Times New Roman" panose="02020603050405020304" pitchFamily="18" charset="0"/>
                <a:cs typeface="Times New Roman" panose="02020603050405020304" pitchFamily="18" charset="0"/>
              </a:rPr>
              <a:t> </a:t>
            </a:r>
            <a:r>
              <a:rPr lang="en-US" dirty="0">
                <a:solidFill>
                  <a:srgbClr val="000000"/>
                </a:solidFill>
                <a:latin typeface="ff2"/>
                <a:ea typeface="Times New Roman" panose="02020603050405020304" pitchFamily="18" charset="0"/>
                <a:cs typeface="Times New Roman" panose="02020603050405020304" pitchFamily="18" charset="0"/>
              </a:rPr>
              <a:t>IEEE 802.15</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spc="5" dirty="0">
                <a:solidFill>
                  <a:srgbClr val="000000"/>
                </a:solidFill>
                <a:latin typeface="ff2"/>
                <a:ea typeface="Times New Roman" panose="02020603050405020304" pitchFamily="18" charset="0"/>
                <a:cs typeface="Times New Roman" panose="02020603050405020304" pitchFamily="18" charset="0"/>
              </a:rPr>
              <a:t>03.</a:t>
            </a:r>
            <a:r>
              <a:rPr lang="en-US" spc="645" dirty="0">
                <a:solidFill>
                  <a:srgbClr val="000000"/>
                </a:solidFill>
                <a:latin typeface="ff4"/>
                <a:ea typeface="Times New Roman" panose="02020603050405020304" pitchFamily="18" charset="0"/>
                <a:cs typeface="Times New Roman" panose="02020603050405020304" pitchFamily="18" charset="0"/>
              </a:rPr>
              <a:t> </a:t>
            </a:r>
            <a:r>
              <a:rPr lang="en-US" dirty="0">
                <a:solidFill>
                  <a:srgbClr val="000000"/>
                </a:solidFill>
                <a:latin typeface="ff2"/>
                <a:ea typeface="Times New Roman" panose="02020603050405020304" pitchFamily="18" charset="0"/>
                <a:cs typeface="Times New Roman" panose="02020603050405020304" pitchFamily="18" charset="0"/>
              </a:rPr>
              <a:t>IEEE 802.3</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solidFill>
                  <a:srgbClr val="FF0000"/>
                </a:solidFill>
                <a:latin typeface="ff1"/>
                <a:ea typeface="Times New Roman" panose="02020603050405020304" pitchFamily="18" charset="0"/>
                <a:cs typeface="Times New Roman" panose="02020603050405020304" pitchFamily="18" charset="0"/>
              </a:rPr>
              <a:t>04.</a:t>
            </a:r>
            <a:r>
              <a:rPr lang="en-US" spc="320" dirty="0">
                <a:solidFill>
                  <a:srgbClr val="FF0000"/>
                </a:solidFill>
                <a:latin typeface="ff3"/>
                <a:ea typeface="Times New Roman" panose="02020603050405020304" pitchFamily="18" charset="0"/>
                <a:cs typeface="Times New Roman" panose="02020603050405020304" pitchFamily="18" charset="0"/>
              </a:rPr>
              <a:t> </a:t>
            </a:r>
            <a:r>
              <a:rPr lang="en-US" dirty="0">
                <a:solidFill>
                  <a:srgbClr val="FF0000"/>
                </a:solidFill>
                <a:latin typeface="ff1"/>
                <a:ea typeface="Times New Roman" panose="02020603050405020304" pitchFamily="18" charset="0"/>
                <a:cs typeface="Times New Roman" panose="02020603050405020304" pitchFamily="18" charset="0"/>
              </a:rPr>
              <a:t>IEEE 802.11g</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05.</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Nenhuma das  alternativas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6265822"/>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599267" y="350415"/>
            <a:ext cx="10931471" cy="1366528"/>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118</a:t>
            </a:r>
            <a:r>
              <a:rPr lang="pt-BR" dirty="0">
                <a:solidFill>
                  <a:srgbClr val="000000"/>
                </a:solidFill>
                <a:latin typeface="ff2"/>
                <a:ea typeface="Times New Roman" panose="02020603050405020304" pitchFamily="18" charset="0"/>
                <a:cs typeface="Times New Roman" panose="02020603050405020304" pitchFamily="18" charset="0"/>
              </a:rPr>
              <a:t>. Analise a figura e responda: Considerando que o comutador (Switch) conhece em que porta está cada uma das estações, quais os computadores que receberiam o quadro se a Estação C enviasse um pacote para a Estação J?</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Justifique a sua  resposta.</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m 2" descr="https://files.passeidireto.com/e74288fa-3b20-4f06-b77c-1519418bfd54/bg12.png"/>
          <p:cNvPicPr/>
          <p:nvPr/>
        </p:nvPicPr>
        <p:blipFill>
          <a:blip r:embed="rId2">
            <a:extLst>
              <a:ext uri="{28A0092B-C50C-407E-A947-70E740481C1C}">
                <a14:useLocalDpi xmlns:a14="http://schemas.microsoft.com/office/drawing/2010/main" val="0"/>
              </a:ext>
            </a:extLst>
          </a:blip>
          <a:srcRect/>
          <a:stretch>
            <a:fillRect/>
          </a:stretch>
        </p:blipFill>
        <p:spPr bwMode="auto">
          <a:xfrm>
            <a:off x="2231757" y="1716943"/>
            <a:ext cx="8229600" cy="2793064"/>
          </a:xfrm>
          <a:prstGeom prst="rect">
            <a:avLst/>
          </a:prstGeom>
          <a:noFill/>
          <a:ln>
            <a:noFill/>
          </a:ln>
        </p:spPr>
      </p:pic>
    </p:spTree>
    <p:extLst>
      <p:ext uri="{BB962C8B-B14F-4D97-AF65-F5344CB8AC3E}">
        <p14:creationId xmlns:p14="http://schemas.microsoft.com/office/powerpoint/2010/main" val="1668500695"/>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599267" y="350415"/>
            <a:ext cx="10931471" cy="1366528"/>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118</a:t>
            </a:r>
            <a:r>
              <a:rPr lang="pt-BR" dirty="0">
                <a:solidFill>
                  <a:srgbClr val="000000"/>
                </a:solidFill>
                <a:latin typeface="ff2"/>
                <a:ea typeface="Times New Roman" panose="02020603050405020304" pitchFamily="18" charset="0"/>
                <a:cs typeface="Times New Roman" panose="02020603050405020304" pitchFamily="18" charset="0"/>
              </a:rPr>
              <a:t>. Analise a figura e responda: Considerando que o comutador (Switch) conhece em que porta está cada uma das estações, quais os computadores que receberiam o quadro se a Estação C enviasse um pacote para a Estação J?</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Justifique a sua  resposta.</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m 2" descr="https://files.passeidireto.com/e74288fa-3b20-4f06-b77c-1519418bfd54/bg12.png"/>
          <p:cNvPicPr/>
          <p:nvPr/>
        </p:nvPicPr>
        <p:blipFill>
          <a:blip r:embed="rId2">
            <a:extLst>
              <a:ext uri="{28A0092B-C50C-407E-A947-70E740481C1C}">
                <a14:useLocalDpi xmlns:a14="http://schemas.microsoft.com/office/drawing/2010/main" val="0"/>
              </a:ext>
            </a:extLst>
          </a:blip>
          <a:srcRect/>
          <a:stretch>
            <a:fillRect/>
          </a:stretch>
        </p:blipFill>
        <p:spPr bwMode="auto">
          <a:xfrm>
            <a:off x="2231757" y="1716943"/>
            <a:ext cx="8229600" cy="2793064"/>
          </a:xfrm>
          <a:prstGeom prst="rect">
            <a:avLst/>
          </a:prstGeom>
          <a:noFill/>
          <a:ln>
            <a:noFill/>
          </a:ln>
        </p:spPr>
      </p:pic>
      <p:sp>
        <p:nvSpPr>
          <p:cNvPr id="4" name="Retângulo 3"/>
          <p:cNvSpPr/>
          <p:nvPr/>
        </p:nvSpPr>
        <p:spPr>
          <a:xfrm>
            <a:off x="914400" y="4723560"/>
            <a:ext cx="11277600" cy="2003625"/>
          </a:xfrm>
          <a:prstGeom prst="rect">
            <a:avLst/>
          </a:prstGeom>
        </p:spPr>
        <p:txBody>
          <a:bodyPr wrap="square">
            <a:spAutoFit/>
          </a:bodyPr>
          <a:lstStyle/>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As estações A,B, D,I,J,K e L</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6500"/>
                </a:solidFill>
                <a:latin typeface="ff1"/>
                <a:ea typeface="Times New Roman" panose="02020603050405020304" pitchFamily="18" charset="0"/>
                <a:cs typeface="Times New Roman" panose="02020603050405020304" pitchFamily="18" charset="0"/>
              </a:rPr>
              <a:t>Justificativa: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Como a estação C está em um HUB ao realizar a transmissão o quadro seria enviado a todas as estações do HUB (A, B e D)  e ao Comutador (interface 1). O comutador enviaria então o quadro  ao HUB onde está a estação J ( interface  3) que por sua vez enviaria a todas as estações a ele conectadas (I,J,K,L)</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245817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52407" y="1630816"/>
            <a:ext cx="10941803"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119. </a:t>
            </a:r>
            <a:r>
              <a:rPr lang="pt-BR" dirty="0">
                <a:solidFill>
                  <a:srgbClr val="000000"/>
                </a:solidFill>
                <a:latin typeface="ff2"/>
                <a:ea typeface="Times New Roman" panose="02020603050405020304" pitchFamily="18" charset="0"/>
                <a:cs typeface="Times New Roman" panose="02020603050405020304" pitchFamily="18" charset="0"/>
              </a:rPr>
              <a:t>Sobre </a:t>
            </a:r>
            <a:r>
              <a:rPr lang="pt-BR" dirty="0" err="1">
                <a:solidFill>
                  <a:srgbClr val="000000"/>
                </a:solidFill>
                <a:latin typeface="ff2"/>
                <a:ea typeface="Times New Roman" panose="02020603050405020304" pitchFamily="18" charset="0"/>
                <a:cs typeface="Times New Roman" panose="02020603050405020304" pitchFamily="18" charset="0"/>
              </a:rPr>
              <a:t>Multicast</a:t>
            </a:r>
            <a:r>
              <a:rPr lang="pt-BR" dirty="0">
                <a:solidFill>
                  <a:srgbClr val="000000"/>
                </a:solidFill>
                <a:latin typeface="ff2"/>
                <a:ea typeface="Times New Roman" panose="02020603050405020304" pitchFamily="18" charset="0"/>
                <a:cs typeface="Times New Roman" panose="02020603050405020304" pitchFamily="18" charset="0"/>
              </a:rPr>
              <a:t>, é correto afirmar que: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01.</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É uma mensagem que parte de uma origem e chega a apenas dois destinos na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02.</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Nenhuma das opções acima corresponde ao </a:t>
            </a:r>
            <a:r>
              <a:rPr lang="pt-BR" dirty="0" err="1">
                <a:solidFill>
                  <a:srgbClr val="000000"/>
                </a:solidFill>
                <a:latin typeface="ff2"/>
                <a:ea typeface="Times New Roman" panose="02020603050405020304" pitchFamily="18" charset="0"/>
                <a:cs typeface="Times New Roman" panose="02020603050405020304" pitchFamily="18" charset="0"/>
              </a:rPr>
              <a:t>Multicast</a:t>
            </a:r>
            <a:r>
              <a:rPr lang="pt-BR" dirty="0">
                <a:solidFill>
                  <a:srgbClr val="000000"/>
                </a:solidFill>
                <a:latin typeface="ff2"/>
                <a:ea typeface="Times New Roman" panose="02020603050405020304" pitchFamily="18" charset="0"/>
                <a:cs typeface="Times New Roman" panose="02020603050405020304" pitchFamily="18"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03.</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É uma mensagem que parte de uma origem e chega a apenas um destino na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04.</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É uma mensagem que parte de diversas origens e chega apenas a um destino na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05.</a:t>
            </a:r>
            <a:r>
              <a:rPr lang="pt-BR" spc="320"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É uma mensagem que parte de uma origem e chega a um ou mais destinos na rede.</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71924132"/>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52407" y="1630816"/>
            <a:ext cx="10941803"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119. </a:t>
            </a:r>
            <a:r>
              <a:rPr lang="pt-BR" dirty="0">
                <a:solidFill>
                  <a:srgbClr val="000000"/>
                </a:solidFill>
                <a:latin typeface="ff2"/>
                <a:ea typeface="Times New Roman" panose="02020603050405020304" pitchFamily="18" charset="0"/>
                <a:cs typeface="Times New Roman" panose="02020603050405020304" pitchFamily="18" charset="0"/>
              </a:rPr>
              <a:t>Sobre </a:t>
            </a:r>
            <a:r>
              <a:rPr lang="pt-BR" dirty="0" err="1">
                <a:solidFill>
                  <a:srgbClr val="000000"/>
                </a:solidFill>
                <a:latin typeface="ff2"/>
                <a:ea typeface="Times New Roman" panose="02020603050405020304" pitchFamily="18" charset="0"/>
                <a:cs typeface="Times New Roman" panose="02020603050405020304" pitchFamily="18" charset="0"/>
              </a:rPr>
              <a:t>Multicast</a:t>
            </a:r>
            <a:r>
              <a:rPr lang="pt-BR" dirty="0">
                <a:solidFill>
                  <a:srgbClr val="000000"/>
                </a:solidFill>
                <a:latin typeface="ff2"/>
                <a:ea typeface="Times New Roman" panose="02020603050405020304" pitchFamily="18" charset="0"/>
                <a:cs typeface="Times New Roman" panose="02020603050405020304" pitchFamily="18" charset="0"/>
              </a:rPr>
              <a:t>, é correto afirmar que: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01.</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É uma mensagem que parte de uma origem e chega a apenas dois destinos na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02.</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Nenhuma das opções acima corresponde ao </a:t>
            </a:r>
            <a:r>
              <a:rPr lang="pt-BR" dirty="0" err="1">
                <a:solidFill>
                  <a:srgbClr val="000000"/>
                </a:solidFill>
                <a:latin typeface="ff2"/>
                <a:ea typeface="Times New Roman" panose="02020603050405020304" pitchFamily="18" charset="0"/>
                <a:cs typeface="Times New Roman" panose="02020603050405020304" pitchFamily="18" charset="0"/>
              </a:rPr>
              <a:t>Multicast</a:t>
            </a:r>
            <a:r>
              <a:rPr lang="pt-BR" dirty="0">
                <a:solidFill>
                  <a:srgbClr val="000000"/>
                </a:solidFill>
                <a:latin typeface="ff2"/>
                <a:ea typeface="Times New Roman" panose="02020603050405020304" pitchFamily="18" charset="0"/>
                <a:cs typeface="Times New Roman" panose="02020603050405020304" pitchFamily="18"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03.</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É uma mensagem que parte de uma origem e chega a apenas um destino na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04.</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É uma mensagem que parte de diversas origens e chega apenas a um destino na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05.</a:t>
            </a:r>
            <a:r>
              <a:rPr lang="pt-BR" spc="320"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É uma mensagem que parte de uma origem e chega a um ou mais destinos na rede.</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982124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580827" y="2267913"/>
            <a:ext cx="8059119"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120. </a:t>
            </a:r>
            <a:r>
              <a:rPr lang="pt-BR" dirty="0">
                <a:solidFill>
                  <a:srgbClr val="000000"/>
                </a:solidFill>
                <a:latin typeface="ff2"/>
                <a:ea typeface="Times New Roman" panose="02020603050405020304" pitchFamily="18" charset="0"/>
                <a:cs typeface="Times New Roman" panose="02020603050405020304" pitchFamily="18" charset="0"/>
              </a:rPr>
              <a:t>Qual dos endereços representa um endereço de </a:t>
            </a:r>
            <a:r>
              <a:rPr lang="pt-BR" dirty="0" err="1">
                <a:solidFill>
                  <a:srgbClr val="000000"/>
                </a:solidFill>
                <a:latin typeface="ff2"/>
                <a:ea typeface="Times New Roman" panose="02020603050405020304" pitchFamily="18" charset="0"/>
                <a:cs typeface="Times New Roman" panose="02020603050405020304" pitchFamily="18" charset="0"/>
              </a:rPr>
              <a:t>unicast</a:t>
            </a:r>
            <a:r>
              <a:rPr lang="pt-BR" dirty="0">
                <a:solidFill>
                  <a:srgbClr val="000000"/>
                </a:solidFill>
                <a:latin typeface="ff2"/>
                <a:ea typeface="Times New Roman" panose="02020603050405020304" pitchFamily="18" charset="0"/>
                <a:cs typeface="Times New Roman" panose="02020603050405020304" pitchFamily="18"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01.</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192.168.24.8/30</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02.</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172.31.128.255/24</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03.</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255.255.255.255</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04.</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FFFF. FFFF . FFFF</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05.</a:t>
            </a:r>
            <a:r>
              <a:rPr lang="pt-BR" spc="320"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222.1.5.2</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62733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1949364"/>
            <a:ext cx="6096000" cy="2640723"/>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12.</a:t>
            </a:r>
            <a:r>
              <a:rPr lang="pt-BR" dirty="0">
                <a:solidFill>
                  <a:srgbClr val="000000"/>
                </a:solidFill>
                <a:latin typeface="ff2"/>
                <a:ea typeface="Times New Roman" panose="02020603050405020304" pitchFamily="18" charset="0"/>
                <a:cs typeface="Times New Roman" panose="02020603050405020304" pitchFamily="18" charset="0"/>
              </a:rPr>
              <a:t> Quando possuímos uma rede ethernet com  cabeamento  par trançado  e switches estamos falando de quais </a:t>
            </a:r>
            <a:r>
              <a:rPr lang="pt-BR" dirty="0" smtClean="0">
                <a:solidFill>
                  <a:srgbClr val="000000"/>
                </a:solidFill>
                <a:latin typeface="ff2"/>
                <a:ea typeface="Times New Roman" panose="02020603050405020304" pitchFamily="18" charset="0"/>
                <a:cs typeface="Times New Roman" panose="02020603050405020304" pitchFamily="18" charset="0"/>
              </a:rPr>
              <a:t>topologias lógica </a:t>
            </a:r>
            <a:r>
              <a:rPr lang="pt-BR" dirty="0">
                <a:solidFill>
                  <a:srgbClr val="000000"/>
                </a:solidFill>
                <a:latin typeface="ff2"/>
                <a:ea typeface="Times New Roman" panose="02020603050405020304" pitchFamily="18" charset="0"/>
                <a:cs typeface="Times New Roman" panose="02020603050405020304" pitchFamily="18" charset="0"/>
              </a:rPr>
              <a:t>e física,  respectivamente?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Estrela e Anel</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Anel e Barramento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Barramento e  Barramento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4.</a:t>
            </a:r>
            <a:r>
              <a:rPr lang="pt-BR" spc="2085"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Barramento e Estrela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Anel e Estrela</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6485391"/>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580827" y="2267913"/>
            <a:ext cx="8059119"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120. </a:t>
            </a:r>
            <a:r>
              <a:rPr lang="pt-BR" dirty="0">
                <a:solidFill>
                  <a:srgbClr val="000000"/>
                </a:solidFill>
                <a:latin typeface="ff2"/>
                <a:ea typeface="Times New Roman" panose="02020603050405020304" pitchFamily="18" charset="0"/>
                <a:cs typeface="Times New Roman" panose="02020603050405020304" pitchFamily="18" charset="0"/>
              </a:rPr>
              <a:t>Qual dos endereços representa um endereço de </a:t>
            </a:r>
            <a:r>
              <a:rPr lang="pt-BR" dirty="0" err="1">
                <a:solidFill>
                  <a:srgbClr val="000000"/>
                </a:solidFill>
                <a:latin typeface="ff2"/>
                <a:ea typeface="Times New Roman" panose="02020603050405020304" pitchFamily="18" charset="0"/>
                <a:cs typeface="Times New Roman" panose="02020603050405020304" pitchFamily="18" charset="0"/>
              </a:rPr>
              <a:t>unicast</a:t>
            </a:r>
            <a:r>
              <a:rPr lang="pt-BR" dirty="0">
                <a:solidFill>
                  <a:srgbClr val="000000"/>
                </a:solidFill>
                <a:latin typeface="ff2"/>
                <a:ea typeface="Times New Roman" panose="02020603050405020304" pitchFamily="18" charset="0"/>
                <a:cs typeface="Times New Roman" panose="02020603050405020304" pitchFamily="18"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01.</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192.168.24.8/30</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02.</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172.31.128.255/24</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03.</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255.255.255.255</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04.</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FFFF. FFFF . FFFF</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05.</a:t>
            </a:r>
            <a:r>
              <a:rPr lang="pt-BR" spc="320"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222.1.5.2</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437521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29898" y="1335638"/>
            <a:ext cx="10957301" cy="3914918"/>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121. </a:t>
            </a:r>
            <a:r>
              <a:rPr lang="pt-BR" dirty="0">
                <a:solidFill>
                  <a:srgbClr val="000000"/>
                </a:solidFill>
                <a:latin typeface="ff2"/>
                <a:ea typeface="Times New Roman" panose="02020603050405020304" pitchFamily="18" charset="0"/>
                <a:cs typeface="Times New Roman" panose="02020603050405020304" pitchFamily="18" charset="0"/>
              </a:rPr>
              <a:t>Sobre modelo TCP/IP, temos 4 camadas bem definidas. São elas; APLICAÇÃO, TRANSPORTE, INTER-REDES, HOST/REDE, assinale a alternativa abaixo que se refere à camada de APLI CAÇÃO.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01.</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 finalidade dessa camada é permitir que a s entidades </a:t>
            </a:r>
            <a:r>
              <a:rPr lang="pt-BR" dirty="0">
                <a:latin typeface="ff2"/>
                <a:ea typeface="Times New Roman" panose="02020603050405020304" pitchFamily="18" charset="0"/>
                <a:cs typeface="Times New Roman" panose="02020603050405020304" pitchFamily="18" charset="0"/>
              </a:rPr>
              <a:t>pares dos hosts de origem e de destino mantenham uma conversação, exatamente como acontece na camada de transporte OSI".</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02.</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"No destino, o processo TCP receptor volta a montar as mensagens recebidas no fluxo de saída."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03.</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"Esta cama da usa os serviços dos dois principais protocolos do modelo TCP/IP, o UDP e o TCP."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04.</a:t>
            </a:r>
            <a:r>
              <a:rPr lang="pt-BR" spc="320"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"Ela contém todos os protocolos de nível mais alto. Dentre eles estão o protocolo de terminal virtual (TELNET), o protocolo de transferência de arquivos ( FTP) e o protocolo de correio eletrônico (SMTP)."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05.</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"Abaixo da camada Inter redes, encontra-se um grande vácuo. O modelo de referência TCP/IP não especifica muito bem o que acontece ali, exceto o fato de que o host tem de se conectar à rede utilizando algum protocolo para que seja possível enviar pacotes IP."</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481700"/>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29898" y="1335638"/>
            <a:ext cx="10957301" cy="3914918"/>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121. </a:t>
            </a:r>
            <a:r>
              <a:rPr lang="pt-BR" dirty="0">
                <a:solidFill>
                  <a:srgbClr val="000000"/>
                </a:solidFill>
                <a:latin typeface="ff2"/>
                <a:ea typeface="Times New Roman" panose="02020603050405020304" pitchFamily="18" charset="0"/>
                <a:cs typeface="Times New Roman" panose="02020603050405020304" pitchFamily="18" charset="0"/>
              </a:rPr>
              <a:t>Sobre modelo TCP/IP, temos 4 camadas bem definidas. São elas; APLICAÇÃO, TRANSPORTE, INTER-REDES, HOST/REDE, assinale a alternativa abaixo que se refere à camada de APLI CAÇÃO.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01.</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 finalidade dessa camada é permitir que a s entidades pares dos hosts de origem e de destino mantenham uma conversação, exatamente como acontece na camada de transporte OSI".</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02.</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"No destino, o processo TCP receptor volta a montar as mensagens recebidas no fluxo de saída."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03.</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"Esta cama da usa os serviços dos dois principais protocolos do modelo TCP/IP, o UDP e o TCP."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04.</a:t>
            </a:r>
            <a:r>
              <a:rPr lang="pt-BR" spc="320"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"Ela contém todos os protocolos de nível mais alto. Dentre eles estão o protocolo de terminal virtual (TELNET), o protocolo de transferência de arquivos ( FTP) e o protocolo de correio eletrônico (SMTP)."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05.</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"Abaixo da camada Inter redes, encontra-se um grande vácuo. O modelo de referência TCP/IP não especifica muito bem o que acontece ali, exceto o fato de que o host tem de se conectar à rede utilizando algum protocolo para que seja possível enviar pacotes IP."</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448708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255363" y="2267913"/>
            <a:ext cx="7888637"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122</a:t>
            </a:r>
            <a:r>
              <a:rPr lang="pt-BR" dirty="0">
                <a:solidFill>
                  <a:srgbClr val="000000"/>
                </a:solidFill>
                <a:latin typeface="ff2"/>
                <a:ea typeface="Times New Roman" panose="02020603050405020304" pitchFamily="18" charset="0"/>
                <a:cs typeface="Times New Roman" panose="02020603050405020304" pitchFamily="18" charset="0"/>
              </a:rPr>
              <a:t>. Se precisar</a:t>
            </a:r>
            <a:r>
              <a:rPr lang="pt-BR" dirty="0">
                <a:latin typeface="ff2"/>
                <a:ea typeface="Times New Roman" panose="02020603050405020304" pitchFamily="18" charset="0"/>
                <a:cs typeface="Times New Roman" panose="02020603050405020304" pitchFamily="18" charset="0"/>
              </a:rPr>
              <a:t>mos conectar um termina l a um Roteador, qual o tipo de cabo que devemos utilizar?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01.</a:t>
            </a:r>
            <a:r>
              <a:rPr lang="pt-BR" spc="320"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Console.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02.</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Fibra.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03.</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Crossover.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04.</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Direto.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05.</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Coaxial.</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4394274"/>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255363" y="2267913"/>
            <a:ext cx="7888637"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122</a:t>
            </a:r>
            <a:r>
              <a:rPr lang="pt-BR" dirty="0">
                <a:solidFill>
                  <a:srgbClr val="000000"/>
                </a:solidFill>
                <a:latin typeface="ff2"/>
                <a:ea typeface="Times New Roman" panose="02020603050405020304" pitchFamily="18" charset="0"/>
                <a:cs typeface="Times New Roman" panose="02020603050405020304" pitchFamily="18" charset="0"/>
              </a:rPr>
              <a:t>. Se precisarmos conectar um termina l a um Roteador, qual o tipo de cabo que devemos utilizar?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01.</a:t>
            </a:r>
            <a:r>
              <a:rPr lang="pt-BR" spc="320"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Console.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02.</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Fibra.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03.</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Crossover.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04.</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Direto.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05.</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Coaxial.</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7478244"/>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71960" y="1312267"/>
            <a:ext cx="11236272" cy="3277820"/>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123.</a:t>
            </a:r>
            <a:r>
              <a:rPr lang="pt-BR" dirty="0">
                <a:solidFill>
                  <a:srgbClr val="000000"/>
                </a:solidFill>
                <a:latin typeface="ff2"/>
                <a:ea typeface="Times New Roman" panose="02020603050405020304" pitchFamily="18" charset="0"/>
                <a:cs typeface="Times New Roman" panose="02020603050405020304" pitchFamily="18" charset="0"/>
              </a:rPr>
              <a:t>  É a camada do modelo OSI que mais notamos no dia a dia, pois interagimos direto com ela através de softwares como cliente de correio, programas de mensagens instantâneas, etc. Do ponto de vista do conceito, é basicamente a interface direta para inserção/recepção de dados. Nela é que atuam o DNS , o Telnet  e o FTP.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01.</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Camada de transporte.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02.</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Camada de sessão.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03.</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Camada de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04.</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Camada de enlace de dados.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05.</a:t>
            </a:r>
            <a:r>
              <a:rPr lang="pt-BR" spc="320"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Camada de  aplicação.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8629209"/>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71960" y="1312267"/>
            <a:ext cx="11236272" cy="3277820"/>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123.</a:t>
            </a:r>
            <a:r>
              <a:rPr lang="pt-BR" dirty="0">
                <a:solidFill>
                  <a:srgbClr val="000000"/>
                </a:solidFill>
                <a:latin typeface="ff2"/>
                <a:ea typeface="Times New Roman" panose="02020603050405020304" pitchFamily="18" charset="0"/>
                <a:cs typeface="Times New Roman" panose="02020603050405020304" pitchFamily="18" charset="0"/>
              </a:rPr>
              <a:t>  É a camada do modelo OSI que mais notamos no dia a dia, pois interagimos direto com ela através de softwares como cliente de correio, programas de mensagens instantâneas, etc. Do ponto de vista do conceito, é basicamente a interface direta para inserção/recepção de dados. Nela é que atuam o DNS , o Telnet  e o FTP.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01.</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Camada de transporte.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02.</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Camada de sessão.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03.</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Camada de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04.</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Camada de enlace de dados.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05.</a:t>
            </a:r>
            <a:r>
              <a:rPr lang="pt-BR" spc="320"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Camada de  aplicação.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6680729"/>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410347" y="2160383"/>
            <a:ext cx="10213382"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124.</a:t>
            </a:r>
            <a:r>
              <a:rPr lang="pt-BR" dirty="0">
                <a:solidFill>
                  <a:srgbClr val="FF0000"/>
                </a:solidFill>
                <a:latin typeface="ff1"/>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Em nossos estudos verificamos as principais características dos </a:t>
            </a:r>
            <a:r>
              <a:rPr lang="pt-BR" dirty="0">
                <a:latin typeface="ff2"/>
                <a:ea typeface="Times New Roman" panose="02020603050405020304" pitchFamily="18" charset="0"/>
                <a:cs typeface="Times New Roman" panose="02020603050405020304" pitchFamily="18" charset="0"/>
              </a:rPr>
              <a:t>componentes de expansão de uma rede. Assinale uma diferença importante entre pontes e roteadores: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01.</a:t>
            </a:r>
            <a:r>
              <a:rPr lang="pt-BR" spc="320"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Os roteadores podem escolher entre múltiplos caminhos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02.</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Os roteadores suportam ambientes de ethernet, mas não ambientes de </a:t>
            </a:r>
            <a:r>
              <a:rPr lang="pt-BR" dirty="0" err="1">
                <a:latin typeface="ff2"/>
                <a:ea typeface="Times New Roman" panose="02020603050405020304" pitchFamily="18" charset="0"/>
                <a:cs typeface="Times New Roman" panose="02020603050405020304" pitchFamily="18" charset="0"/>
              </a:rPr>
              <a:t>token</a:t>
            </a:r>
            <a:r>
              <a:rPr lang="pt-BR" dirty="0">
                <a:latin typeface="ff2"/>
                <a:ea typeface="Times New Roman" panose="02020603050405020304" pitchFamily="18" charset="0"/>
                <a:cs typeface="Times New Roman" panose="02020603050405020304" pitchFamily="18" charset="0"/>
              </a:rPr>
              <a:t> </a:t>
            </a:r>
            <a:r>
              <a:rPr lang="pt-BR" dirty="0" err="1">
                <a:latin typeface="ff2"/>
                <a:ea typeface="Times New Roman" panose="02020603050405020304" pitchFamily="18" charset="0"/>
                <a:cs typeface="Times New Roman" panose="02020603050405020304" pitchFamily="18" charset="0"/>
              </a:rPr>
              <a:t>ring</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03.</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As pontes podem escolher entre múltiplos caminhos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04.</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As pontes suportam ambientes de ethernet, mas não ambientes de </a:t>
            </a:r>
            <a:r>
              <a:rPr lang="pt-BR" dirty="0" err="1">
                <a:latin typeface="ff2"/>
                <a:ea typeface="Times New Roman" panose="02020603050405020304" pitchFamily="18" charset="0"/>
                <a:cs typeface="Times New Roman" panose="02020603050405020304" pitchFamily="18" charset="0"/>
              </a:rPr>
              <a:t>token</a:t>
            </a:r>
            <a:r>
              <a:rPr lang="pt-BR" dirty="0">
                <a:latin typeface="ff2"/>
                <a:ea typeface="Times New Roman" panose="02020603050405020304" pitchFamily="18" charset="0"/>
                <a:cs typeface="Times New Roman" panose="02020603050405020304" pitchFamily="18" charset="0"/>
              </a:rPr>
              <a:t> </a:t>
            </a:r>
            <a:r>
              <a:rPr lang="pt-BR" dirty="0" err="1">
                <a:latin typeface="ff2"/>
                <a:ea typeface="Times New Roman" panose="02020603050405020304" pitchFamily="18" charset="0"/>
                <a:cs typeface="Times New Roman" panose="02020603050405020304" pitchFamily="18" charset="0"/>
              </a:rPr>
              <a:t>ring</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05.</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As pontes e os roteadores podem escolher entre múltiplos </a:t>
            </a:r>
            <a:r>
              <a:rPr lang="pt-BR" dirty="0" smtClean="0">
                <a:latin typeface="ff2"/>
                <a:ea typeface="Times New Roman" panose="02020603050405020304" pitchFamily="18" charset="0"/>
                <a:cs typeface="Times New Roman" panose="02020603050405020304" pitchFamily="18" charset="0"/>
              </a:rPr>
              <a:t>caminhos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0241135"/>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410347" y="2160383"/>
            <a:ext cx="10213382"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124.</a:t>
            </a:r>
            <a:r>
              <a:rPr lang="pt-BR" dirty="0">
                <a:solidFill>
                  <a:srgbClr val="FF0000"/>
                </a:solidFill>
                <a:latin typeface="ff1"/>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Em nossos estudos verificamos as principais características dos componentes de expansão de uma rede. Assinale uma diferença importante entre pontes e roteadores: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01.</a:t>
            </a:r>
            <a:r>
              <a:rPr lang="pt-BR" spc="320"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Os roteadores podem escolher entre múltiplos caminhos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02.</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Os roteadores suportam ambientes de ethernet, mas não ambientes de </a:t>
            </a:r>
            <a:r>
              <a:rPr lang="pt-BR" dirty="0" err="1">
                <a:solidFill>
                  <a:srgbClr val="000000"/>
                </a:solidFill>
                <a:latin typeface="ff2"/>
                <a:ea typeface="Times New Roman" panose="02020603050405020304" pitchFamily="18" charset="0"/>
                <a:cs typeface="Times New Roman" panose="02020603050405020304" pitchFamily="18" charset="0"/>
              </a:rPr>
              <a:t>token</a:t>
            </a:r>
            <a:r>
              <a:rPr lang="pt-BR" dirty="0">
                <a:solidFill>
                  <a:srgbClr val="000000"/>
                </a:solidFill>
                <a:latin typeface="ff2"/>
                <a:ea typeface="Times New Roman" panose="02020603050405020304" pitchFamily="18" charset="0"/>
                <a:cs typeface="Times New Roman" panose="02020603050405020304" pitchFamily="18" charset="0"/>
              </a:rPr>
              <a:t> </a:t>
            </a:r>
            <a:r>
              <a:rPr lang="pt-BR" dirty="0" err="1">
                <a:solidFill>
                  <a:srgbClr val="000000"/>
                </a:solidFill>
                <a:latin typeface="ff2"/>
                <a:ea typeface="Times New Roman" panose="02020603050405020304" pitchFamily="18" charset="0"/>
                <a:cs typeface="Times New Roman" panose="02020603050405020304" pitchFamily="18" charset="0"/>
              </a:rPr>
              <a:t>ring</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03.</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As pontes podem escolher entre múltiplos caminhos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04.</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As pontes suportam ambientes de ethernet, mas não ambientes de </a:t>
            </a:r>
            <a:r>
              <a:rPr lang="pt-BR" dirty="0" err="1">
                <a:solidFill>
                  <a:srgbClr val="000000"/>
                </a:solidFill>
                <a:latin typeface="ff2"/>
                <a:ea typeface="Times New Roman" panose="02020603050405020304" pitchFamily="18" charset="0"/>
                <a:cs typeface="Times New Roman" panose="02020603050405020304" pitchFamily="18" charset="0"/>
              </a:rPr>
              <a:t>token</a:t>
            </a:r>
            <a:r>
              <a:rPr lang="pt-BR" dirty="0">
                <a:solidFill>
                  <a:srgbClr val="000000"/>
                </a:solidFill>
                <a:latin typeface="ff2"/>
                <a:ea typeface="Times New Roman" panose="02020603050405020304" pitchFamily="18" charset="0"/>
                <a:cs typeface="Times New Roman" panose="02020603050405020304" pitchFamily="18" charset="0"/>
              </a:rPr>
              <a:t> </a:t>
            </a:r>
            <a:r>
              <a:rPr lang="pt-BR" dirty="0" err="1">
                <a:solidFill>
                  <a:srgbClr val="000000"/>
                </a:solidFill>
                <a:latin typeface="ff2"/>
                <a:ea typeface="Times New Roman" panose="02020603050405020304" pitchFamily="18" charset="0"/>
                <a:cs typeface="Times New Roman" panose="02020603050405020304" pitchFamily="18" charset="0"/>
              </a:rPr>
              <a:t>ring</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05.</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As pontes e os roteadores podem escolher entre múltiplos </a:t>
            </a:r>
            <a:r>
              <a:rPr lang="pt-BR" dirty="0" smtClean="0">
                <a:solidFill>
                  <a:srgbClr val="000000"/>
                </a:solidFill>
                <a:latin typeface="ff2"/>
                <a:ea typeface="Times New Roman" panose="02020603050405020304" pitchFamily="18" charset="0"/>
                <a:cs typeface="Times New Roman" panose="02020603050405020304" pitchFamily="18" charset="0"/>
              </a:rPr>
              <a:t>caminhos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1052643"/>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712921" y="2209501"/>
            <a:ext cx="11143282" cy="3277820"/>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125.</a:t>
            </a:r>
            <a:r>
              <a:rPr lang="pt-BR" dirty="0">
                <a:solidFill>
                  <a:srgbClr val="000000"/>
                </a:solidFill>
                <a:latin typeface="ff2"/>
                <a:ea typeface="Times New Roman" panose="02020603050405020304" pitchFamily="18" charset="0"/>
                <a:cs typeface="Times New Roman" panose="02020603050405020304" pitchFamily="18" charset="0"/>
              </a:rPr>
              <a:t> Uma aplicação executa da no host A envia uma informação endereçada ao host B, utilizando a pilha de protocolos TCP/IP. O pacote, antes de ser processado pelo host B, a presenta a seguinte sequência de cabeçalhos: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01.</a:t>
            </a:r>
            <a:r>
              <a:rPr lang="pt-BR" spc="320"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Cabeçalho de enlace, cabeçalho de rede e cabeçalho de transporte.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02.</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Cabeçalho de aplicação, cabeçalho de transporte, cabeçalho de rede e cabeçalho de enlace.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03.</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Cabeçalho de aplicação, cabeçalho de transporte, cabeçalho de rede, cabeçalho físico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04.</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Cabeçalho de enlace, cabeçalho de rede, cabeçalho de transporte e cabeçalho de aplicação.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latin typeface="ff2"/>
                <a:ea typeface="Times New Roman" panose="02020603050405020304" pitchFamily="18" charset="0"/>
                <a:cs typeface="Times New Roman" panose="02020603050405020304" pitchFamily="18" charset="0"/>
              </a:rPr>
              <a:t>05.</a:t>
            </a:r>
            <a:r>
              <a:rPr lang="pt-BR" spc="64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Cabeçalho de rede, cabeçalho de transporte e cabeçalho de aplicação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66224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735810" y="675169"/>
            <a:ext cx="8834034" cy="3914918"/>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13.</a:t>
            </a:r>
            <a:r>
              <a:rPr lang="pt-BR" dirty="0">
                <a:solidFill>
                  <a:srgbClr val="000000"/>
                </a:solidFill>
                <a:latin typeface="ff2"/>
                <a:ea typeface="Times New Roman" panose="02020603050405020304" pitchFamily="18" charset="0"/>
                <a:cs typeface="Times New Roman" panose="02020603050405020304" pitchFamily="18" charset="0"/>
              </a:rPr>
              <a:t> Um roteador  Wireless  está dividindo o sinal de Internet em uma  rede com  Hosts. Todos  esses Hosts  estão no </a:t>
            </a:r>
            <a:r>
              <a:rPr lang="pt-BR" dirty="0" smtClean="0">
                <a:solidFill>
                  <a:srgbClr val="000000"/>
                </a:solidFill>
                <a:latin typeface="ff2"/>
                <a:ea typeface="Times New Roman" panose="02020603050405020304" pitchFamily="18" charset="0"/>
                <a:cs typeface="Times New Roman" panose="02020603050405020304" pitchFamily="18" charset="0"/>
              </a:rPr>
              <a:t>mesmo ambiente </a:t>
            </a:r>
            <a:r>
              <a:rPr lang="pt-BR" dirty="0">
                <a:solidFill>
                  <a:srgbClr val="000000"/>
                </a:solidFill>
                <a:latin typeface="ff2"/>
                <a:ea typeface="Times New Roman" panose="02020603050405020304" pitchFamily="18" charset="0"/>
                <a:cs typeface="Times New Roman" panose="02020603050405020304" pitchFamily="18" charset="0"/>
              </a:rPr>
              <a:t>e s em nenhum tipo de  barreira. No entanto, houve a  necessidade de  acrescenta r mais dois Hosts  a essa Rede. </a:t>
            </a:r>
            <a:r>
              <a:rPr lang="pt-BR" dirty="0" smtClean="0">
                <a:solidFill>
                  <a:srgbClr val="000000"/>
                </a:solidFill>
                <a:latin typeface="ff2"/>
                <a:ea typeface="Times New Roman" panose="02020603050405020304" pitchFamily="18" charset="0"/>
                <a:cs typeface="Times New Roman" panose="02020603050405020304" pitchFamily="18" charset="0"/>
              </a:rPr>
              <a:t>O grande </a:t>
            </a:r>
            <a:r>
              <a:rPr lang="pt-BR" dirty="0">
                <a:solidFill>
                  <a:srgbClr val="000000"/>
                </a:solidFill>
                <a:latin typeface="ff2"/>
                <a:ea typeface="Times New Roman" panose="02020603050405020304" pitchFamily="18" charset="0"/>
                <a:cs typeface="Times New Roman" panose="02020603050405020304" pitchFamily="18" charset="0"/>
              </a:rPr>
              <a:t>problema  é que esse s dois equipamentos estão fora do alcance do roteador,  mas precisam ser agregados  à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Baseado na informação acima, qual equipamento de Rede você sugere que seja colocado para atender essa necessidade?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1.</a:t>
            </a:r>
            <a:r>
              <a:rPr lang="pt-BR" spc="2085"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Repetidor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Bridge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Hub</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Roteador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Switch</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639202"/>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712921" y="2209501"/>
            <a:ext cx="11143282" cy="3277820"/>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125.</a:t>
            </a:r>
            <a:r>
              <a:rPr lang="pt-BR" dirty="0">
                <a:solidFill>
                  <a:srgbClr val="000000"/>
                </a:solidFill>
                <a:latin typeface="ff2"/>
                <a:ea typeface="Times New Roman" panose="02020603050405020304" pitchFamily="18" charset="0"/>
                <a:cs typeface="Times New Roman" panose="02020603050405020304" pitchFamily="18" charset="0"/>
              </a:rPr>
              <a:t> Uma aplicação executa da no host A envia uma informação endereçada ao host B, utilizando a pilha de protocolos TCP/IP. O pacote, antes de ser processado pelo host B, a presenta a seguinte sequência de cabeçalhos: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01.</a:t>
            </a:r>
            <a:r>
              <a:rPr lang="pt-BR" spc="320"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Cabeçalho de enlace, cabeçalho de rede e cabeçalho de transporte.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02.</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Cabeçalho de aplicação, cabeçalho de transporte, cabeçalho de rede e cabeçalho de enlace.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03.</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Cabeçalho de aplicação, cabeçalho de transporte, cabeçalho de rede, cabeçalho físico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04.</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Cabeçalho de enlace, cabeçalho de rede, cabeçalho de transporte e cabeçalho de aplicação.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spc="5" dirty="0">
                <a:solidFill>
                  <a:srgbClr val="000000"/>
                </a:solidFill>
                <a:latin typeface="ff2"/>
                <a:ea typeface="Times New Roman" panose="02020603050405020304" pitchFamily="18" charset="0"/>
                <a:cs typeface="Times New Roman" panose="02020603050405020304" pitchFamily="18" charset="0"/>
              </a:rPr>
              <a:t>05.</a:t>
            </a:r>
            <a:r>
              <a:rPr lang="pt-BR" spc="64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Cabeçalho de rede, cabeçalho de transporte e cabeçalho de aplicação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4925831"/>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47973" y="394286"/>
            <a:ext cx="11189776" cy="729430"/>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127.</a:t>
            </a:r>
            <a:r>
              <a:rPr lang="pt-BR" dirty="0">
                <a:solidFill>
                  <a:srgbClr val="000000"/>
                </a:solidFill>
                <a:latin typeface="ff2"/>
                <a:ea typeface="Times New Roman" panose="02020603050405020304" pitchFamily="18" charset="0"/>
                <a:cs typeface="Times New Roman" panose="02020603050405020304" pitchFamily="18" charset="0"/>
              </a:rPr>
              <a:t> Analise a figura e responda qual a topologia física da Rede A e que tipo de cabeamento e conectores estão sendo usados?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m 2" descr="https://files.passeidireto.com/e74288fa-3b20-4f06-b77c-1519418bfd54/bg13.png"/>
          <p:cNvPicPr/>
          <p:nvPr/>
        </p:nvPicPr>
        <p:blipFill>
          <a:blip r:embed="rId2">
            <a:extLst>
              <a:ext uri="{28A0092B-C50C-407E-A947-70E740481C1C}">
                <a14:useLocalDpi xmlns:a14="http://schemas.microsoft.com/office/drawing/2010/main" val="0"/>
              </a:ext>
            </a:extLst>
          </a:blip>
          <a:srcRect/>
          <a:stretch>
            <a:fillRect/>
          </a:stretch>
        </p:blipFill>
        <p:spPr bwMode="auto">
          <a:xfrm>
            <a:off x="2402238" y="1123716"/>
            <a:ext cx="6257844" cy="3319696"/>
          </a:xfrm>
          <a:prstGeom prst="rect">
            <a:avLst/>
          </a:prstGeom>
          <a:noFill/>
          <a:ln>
            <a:noFill/>
          </a:ln>
        </p:spPr>
      </p:pic>
    </p:spTree>
    <p:extLst>
      <p:ext uri="{BB962C8B-B14F-4D97-AF65-F5344CB8AC3E}">
        <p14:creationId xmlns:p14="http://schemas.microsoft.com/office/powerpoint/2010/main" val="232556023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47973" y="394286"/>
            <a:ext cx="11189776" cy="729430"/>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127.</a:t>
            </a:r>
            <a:r>
              <a:rPr lang="pt-BR" dirty="0">
                <a:solidFill>
                  <a:srgbClr val="000000"/>
                </a:solidFill>
                <a:latin typeface="ff2"/>
                <a:ea typeface="Times New Roman" panose="02020603050405020304" pitchFamily="18" charset="0"/>
                <a:cs typeface="Times New Roman" panose="02020603050405020304" pitchFamily="18" charset="0"/>
              </a:rPr>
              <a:t> Analise a figura e responda qual a topologia física da Rede A e que tipo de cabeamento e conectores estão sendo usados?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m 2" descr="https://files.passeidireto.com/e74288fa-3b20-4f06-b77c-1519418bfd54/bg13.png"/>
          <p:cNvPicPr/>
          <p:nvPr/>
        </p:nvPicPr>
        <p:blipFill>
          <a:blip r:embed="rId2">
            <a:extLst>
              <a:ext uri="{28A0092B-C50C-407E-A947-70E740481C1C}">
                <a14:useLocalDpi xmlns:a14="http://schemas.microsoft.com/office/drawing/2010/main" val="0"/>
              </a:ext>
            </a:extLst>
          </a:blip>
          <a:srcRect/>
          <a:stretch>
            <a:fillRect/>
          </a:stretch>
        </p:blipFill>
        <p:spPr bwMode="auto">
          <a:xfrm>
            <a:off x="2402238" y="1123716"/>
            <a:ext cx="6257844" cy="3319696"/>
          </a:xfrm>
          <a:prstGeom prst="rect">
            <a:avLst/>
          </a:prstGeom>
          <a:noFill/>
          <a:ln>
            <a:noFill/>
          </a:ln>
        </p:spPr>
      </p:pic>
      <p:sp>
        <p:nvSpPr>
          <p:cNvPr id="4" name="Retângulo 3"/>
          <p:cNvSpPr/>
          <p:nvPr/>
        </p:nvSpPr>
        <p:spPr>
          <a:xfrm>
            <a:off x="247973" y="4443412"/>
            <a:ext cx="11794210" cy="1685077"/>
          </a:xfrm>
          <a:prstGeom prst="rect">
            <a:avLst/>
          </a:prstGeom>
        </p:spPr>
        <p:txBody>
          <a:bodyPr wrap="square">
            <a:spAutoFit/>
          </a:bodyPr>
          <a:lstStyle/>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Topologia Estrela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Cabeamento Par Trançada o (UTP) com conectores RJ 45</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Pelo esquema da rede se pode notar que todos os computadores estão interligados a um concentrador central o que caracteriza a topologia em estrela.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Neste tipo de topologia o cabeamento padrão é o par trançado que utiliza o conector RJ45</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31952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642820" y="675169"/>
            <a:ext cx="9438468" cy="3914918"/>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13.</a:t>
            </a:r>
            <a:r>
              <a:rPr lang="pt-BR" dirty="0">
                <a:solidFill>
                  <a:srgbClr val="000000"/>
                </a:solidFill>
                <a:latin typeface="ff2"/>
                <a:ea typeface="Times New Roman" panose="02020603050405020304" pitchFamily="18" charset="0"/>
                <a:cs typeface="Times New Roman" panose="02020603050405020304" pitchFamily="18" charset="0"/>
              </a:rPr>
              <a:t> Um roteador  Wireless  está dividindo o sinal de Internet em uma  rede com  Hosts. Todos  esses Hosts  estão no </a:t>
            </a:r>
            <a:r>
              <a:rPr lang="pt-BR" dirty="0" smtClean="0">
                <a:solidFill>
                  <a:srgbClr val="000000"/>
                </a:solidFill>
                <a:latin typeface="ff2"/>
                <a:ea typeface="Times New Roman" panose="02020603050405020304" pitchFamily="18" charset="0"/>
                <a:cs typeface="Times New Roman" panose="02020603050405020304" pitchFamily="18" charset="0"/>
              </a:rPr>
              <a:t>mesmo ambiente </a:t>
            </a:r>
            <a:r>
              <a:rPr lang="pt-BR" dirty="0">
                <a:solidFill>
                  <a:srgbClr val="000000"/>
                </a:solidFill>
                <a:latin typeface="ff2"/>
                <a:ea typeface="Times New Roman" panose="02020603050405020304" pitchFamily="18" charset="0"/>
                <a:cs typeface="Times New Roman" panose="02020603050405020304" pitchFamily="18" charset="0"/>
              </a:rPr>
              <a:t>e s em nenhum tipo de  barreira. No entanto, houve a  necessidade de  acrescenta r mais dois Hosts  a essa Rede. </a:t>
            </a:r>
            <a:r>
              <a:rPr lang="pt-BR" dirty="0" smtClean="0">
                <a:solidFill>
                  <a:srgbClr val="000000"/>
                </a:solidFill>
                <a:latin typeface="ff2"/>
                <a:ea typeface="Times New Roman" panose="02020603050405020304" pitchFamily="18" charset="0"/>
                <a:cs typeface="Times New Roman" panose="02020603050405020304" pitchFamily="18" charset="0"/>
              </a:rPr>
              <a:t>O grande </a:t>
            </a:r>
            <a:r>
              <a:rPr lang="pt-BR" dirty="0">
                <a:solidFill>
                  <a:srgbClr val="000000"/>
                </a:solidFill>
                <a:latin typeface="ff2"/>
                <a:ea typeface="Times New Roman" panose="02020603050405020304" pitchFamily="18" charset="0"/>
                <a:cs typeface="Times New Roman" panose="02020603050405020304" pitchFamily="18" charset="0"/>
              </a:rPr>
              <a:t>problema  é que esse s dois equipamentos estão fora do alcance do roteador,  mas precisam ser agregados  à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Baseado na informação acima, qual equipamento de Rede você sugere que seja colocado para atender essa necessidade?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1.</a:t>
            </a:r>
            <a:r>
              <a:rPr lang="pt-BR" spc="2085"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Repetidor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Bridge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Hub</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Roteador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Switch</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82112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1471541"/>
            <a:ext cx="6096000" cy="3596369"/>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14.</a:t>
            </a:r>
            <a:r>
              <a:rPr lang="pt-BR" dirty="0">
                <a:solidFill>
                  <a:srgbClr val="000000"/>
                </a:solidFill>
                <a:latin typeface="ff2"/>
                <a:ea typeface="Times New Roman" panose="02020603050405020304" pitchFamily="18" charset="0"/>
                <a:cs typeface="Arial" panose="020B0604020202020204" pitchFamily="34" charset="0"/>
              </a:rPr>
              <a:t> Você foi contratado por  uma empresa  que recebeu  de um ISP de nível 1 o seguinte bloco de endereços IP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200.23.16.0/20,  qual seria a melhor maneira  de dividir esse bloco em </a:t>
            </a:r>
            <a:r>
              <a:rPr lang="pt-BR" dirty="0" err="1">
                <a:solidFill>
                  <a:srgbClr val="000000"/>
                </a:solidFill>
                <a:latin typeface="ff2"/>
                <a:ea typeface="Times New Roman" panose="02020603050405020304" pitchFamily="18" charset="0"/>
                <a:cs typeface="Arial" panose="020B0604020202020204" pitchFamily="34" charset="0"/>
              </a:rPr>
              <a:t>sub-redes</a:t>
            </a:r>
            <a:r>
              <a:rPr lang="pt-BR" dirty="0">
                <a:solidFill>
                  <a:srgbClr val="000000"/>
                </a:solidFill>
                <a:latin typeface="ff2"/>
                <a:ea typeface="Times New Roman" panose="02020603050405020304" pitchFamily="18" charset="0"/>
                <a:cs typeface="Arial" panose="020B0604020202020204" pitchFamily="34" charset="0"/>
              </a:rPr>
              <a:t> iguais, sendo  que a empresa  necessita </a:t>
            </a:r>
            <a:r>
              <a:rPr lang="pt-BR" dirty="0" smtClean="0">
                <a:solidFill>
                  <a:srgbClr val="000000"/>
                </a:solidFill>
                <a:latin typeface="ff2"/>
                <a:ea typeface="Times New Roman" panose="02020603050405020304" pitchFamily="18" charset="0"/>
                <a:cs typeface="Arial" panose="020B0604020202020204" pitchFamily="34" charset="0"/>
              </a:rPr>
              <a:t>de redes </a:t>
            </a:r>
            <a:r>
              <a:rPr lang="pt-BR" dirty="0">
                <a:solidFill>
                  <a:srgbClr val="000000"/>
                </a:solidFill>
                <a:latin typeface="ff2"/>
                <a:ea typeface="Times New Roman" panose="02020603050405020304" pitchFamily="18" charset="0"/>
                <a:cs typeface="Arial" panose="020B0604020202020204" pitchFamily="34" charset="0"/>
              </a:rPr>
              <a:t>com 100  host cada.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Aplicação da máscara 255.25 5.255.240</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Aplicação da máscara 255.25 5.255.224</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Aplicação da máscara 255.25 5.200.0</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Arial" panose="020B0604020202020204" pitchFamily="34" charset="0"/>
              </a:rPr>
              <a:t>4.</a:t>
            </a:r>
            <a:r>
              <a:rPr lang="pt-BR" spc="2085" dirty="0">
                <a:latin typeface="ff3"/>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Aplicação da  máscara 2 55.255.255.128</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Aplicação da máscara 255.25 5.254.0</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16847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1471541"/>
            <a:ext cx="6096000" cy="3596369"/>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14.</a:t>
            </a:r>
            <a:r>
              <a:rPr lang="pt-BR" dirty="0">
                <a:solidFill>
                  <a:srgbClr val="000000"/>
                </a:solidFill>
                <a:latin typeface="ff2"/>
                <a:ea typeface="Times New Roman" panose="02020603050405020304" pitchFamily="18" charset="0"/>
                <a:cs typeface="Arial" panose="020B0604020202020204" pitchFamily="34" charset="0"/>
              </a:rPr>
              <a:t> Você foi contratado por  uma empresa  que recebeu  de um ISP de nível 1 o seguinte bloco de endereços IP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200.23.16.0/20,  qual seria a melhor maneira  de dividir esse bloco em </a:t>
            </a:r>
            <a:r>
              <a:rPr lang="pt-BR" dirty="0" err="1">
                <a:solidFill>
                  <a:srgbClr val="000000"/>
                </a:solidFill>
                <a:latin typeface="ff2"/>
                <a:ea typeface="Times New Roman" panose="02020603050405020304" pitchFamily="18" charset="0"/>
                <a:cs typeface="Arial" panose="020B0604020202020204" pitchFamily="34" charset="0"/>
              </a:rPr>
              <a:t>sub-redes</a:t>
            </a:r>
            <a:r>
              <a:rPr lang="pt-BR" dirty="0">
                <a:solidFill>
                  <a:srgbClr val="000000"/>
                </a:solidFill>
                <a:latin typeface="ff2"/>
                <a:ea typeface="Times New Roman" panose="02020603050405020304" pitchFamily="18" charset="0"/>
                <a:cs typeface="Arial" panose="020B0604020202020204" pitchFamily="34" charset="0"/>
              </a:rPr>
              <a:t> iguais, sendo  que a empresa  necessita </a:t>
            </a:r>
            <a:r>
              <a:rPr lang="pt-BR" dirty="0" smtClean="0">
                <a:solidFill>
                  <a:srgbClr val="000000"/>
                </a:solidFill>
                <a:latin typeface="ff2"/>
                <a:ea typeface="Times New Roman" panose="02020603050405020304" pitchFamily="18" charset="0"/>
                <a:cs typeface="Arial" panose="020B0604020202020204" pitchFamily="34" charset="0"/>
              </a:rPr>
              <a:t>de redes </a:t>
            </a:r>
            <a:r>
              <a:rPr lang="pt-BR" dirty="0">
                <a:solidFill>
                  <a:srgbClr val="000000"/>
                </a:solidFill>
                <a:latin typeface="ff2"/>
                <a:ea typeface="Times New Roman" panose="02020603050405020304" pitchFamily="18" charset="0"/>
                <a:cs typeface="Arial" panose="020B0604020202020204" pitchFamily="34" charset="0"/>
              </a:rPr>
              <a:t>com 100  host cada.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Aplicação da máscara 255.25 5.255.240</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Aplicação da máscara 255.25 5.255.224</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Aplicação da máscara 255.25 5.200.0</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Arial" panose="020B0604020202020204" pitchFamily="34" charset="0"/>
              </a:rPr>
              <a:t>4.</a:t>
            </a:r>
            <a:r>
              <a:rPr lang="pt-BR" spc="2085" dirty="0">
                <a:solidFill>
                  <a:srgbClr val="FF0000"/>
                </a:solidFill>
                <a:latin typeface="ff3"/>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Aplicação da  máscara 2 55.255.255.128</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Aplicação da máscara 255.25 5.254.0</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72775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1790090"/>
            <a:ext cx="6096000" cy="3277820"/>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15.</a:t>
            </a:r>
            <a:r>
              <a:rPr lang="pt-BR" dirty="0">
                <a:solidFill>
                  <a:srgbClr val="000000"/>
                </a:solidFill>
                <a:latin typeface="ff2"/>
                <a:ea typeface="Times New Roman" panose="02020603050405020304" pitchFamily="18" charset="0"/>
                <a:cs typeface="Arial" panose="020B0604020202020204" pitchFamily="34" charset="0"/>
              </a:rPr>
              <a:t> "Protocolo utilizado nas  primeiras aplicações na hoje chamada  Internet. A principal função deste protocolo é a transferência de arquivos entre dispositivos nos formatos ASCII e Binário."  O texto acima refere-se a qual protocolo?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HTTP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POP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Arial" panose="020B0604020202020204" pitchFamily="34" charset="0"/>
              </a:rPr>
              <a:t>3.</a:t>
            </a:r>
            <a:r>
              <a:rPr lang="pt-BR" spc="2085" dirty="0">
                <a:latin typeface="ff3"/>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FTP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PROXY</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SMTP</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5326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1949364"/>
            <a:ext cx="6096000" cy="2959272"/>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02.</a:t>
            </a:r>
            <a:r>
              <a:rPr lang="pt-BR" dirty="0">
                <a:solidFill>
                  <a:srgbClr val="000000"/>
                </a:solidFill>
                <a:latin typeface="ff2"/>
                <a:ea typeface="Times New Roman" panose="02020603050405020304" pitchFamily="18" charset="0"/>
                <a:cs typeface="Arial" panose="020B0604020202020204" pitchFamily="34" charset="0"/>
              </a:rPr>
              <a:t> Rede de computadores com fio ou sem fio  restrita a pequenas distância s, como, por  exemplo, as salas de uma empresa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em um mesmo prédio.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WAN</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PAN</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Arial" panose="020B0604020202020204" pitchFamily="34" charset="0"/>
              </a:rPr>
              <a:t>3.</a:t>
            </a:r>
            <a:r>
              <a:rPr lang="pt-BR" spc="2085" dirty="0">
                <a:latin typeface="ff3"/>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LAN</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SAN</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MAN</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22728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1790090"/>
            <a:ext cx="6096000" cy="3277820"/>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15.</a:t>
            </a:r>
            <a:r>
              <a:rPr lang="pt-BR" dirty="0">
                <a:solidFill>
                  <a:srgbClr val="000000"/>
                </a:solidFill>
                <a:latin typeface="ff2"/>
                <a:ea typeface="Times New Roman" panose="02020603050405020304" pitchFamily="18" charset="0"/>
                <a:cs typeface="Arial" panose="020B0604020202020204" pitchFamily="34" charset="0"/>
              </a:rPr>
              <a:t> "Protocolo utilizado nas  primeiras aplicações na hoje chamada  Internet. A principal função deste protocolo é a transferência de arquivos entre dispositivos nos formatos ASCII e Binário."  O texto acima refere-se a qual protocolo?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HTTP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POP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Arial" panose="020B0604020202020204" pitchFamily="34" charset="0"/>
              </a:rPr>
              <a:t>3.</a:t>
            </a:r>
            <a:r>
              <a:rPr lang="pt-BR" spc="2085" dirty="0">
                <a:solidFill>
                  <a:srgbClr val="FF0000"/>
                </a:solidFill>
                <a:latin typeface="ff3"/>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FTP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PROXY</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SMTP</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32001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108639"/>
            <a:ext cx="6096000" cy="2640723"/>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16.</a:t>
            </a:r>
            <a:r>
              <a:rPr lang="pt-BR" dirty="0">
                <a:solidFill>
                  <a:srgbClr val="000000"/>
                </a:solidFill>
                <a:latin typeface="ff2"/>
                <a:ea typeface="Times New Roman" panose="02020603050405020304" pitchFamily="18" charset="0"/>
                <a:cs typeface="Arial" panose="020B0604020202020204" pitchFamily="34" charset="0"/>
              </a:rPr>
              <a:t> Assinale a alternativa que contém a forma  de comutação utilizada em redes de  computadores com a topologia  estrela: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Arial" panose="020B0604020202020204" pitchFamily="34" charset="0"/>
              </a:rPr>
              <a:t>1.</a:t>
            </a:r>
            <a:r>
              <a:rPr lang="pt-BR" spc="2085" dirty="0">
                <a:latin typeface="ff3"/>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Comutação  de pacotes;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Comutação Física;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Comutação de  sinal;</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Comutação por  Circuito;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Comutação por  enlace;</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03954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108639"/>
            <a:ext cx="6096000" cy="2640723"/>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16.</a:t>
            </a:r>
            <a:r>
              <a:rPr lang="pt-BR" dirty="0">
                <a:solidFill>
                  <a:srgbClr val="000000"/>
                </a:solidFill>
                <a:latin typeface="ff2"/>
                <a:ea typeface="Times New Roman" panose="02020603050405020304" pitchFamily="18" charset="0"/>
                <a:cs typeface="Arial" panose="020B0604020202020204" pitchFamily="34" charset="0"/>
              </a:rPr>
              <a:t> Assinale a alternativa que contém a forma  de comutação utilizada em redes de  computadores com a topologia  estrela: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Arial" panose="020B0604020202020204" pitchFamily="34" charset="0"/>
              </a:rPr>
              <a:t>1.</a:t>
            </a:r>
            <a:r>
              <a:rPr lang="pt-BR" spc="2085" dirty="0">
                <a:solidFill>
                  <a:srgbClr val="FF0000"/>
                </a:solidFill>
                <a:latin typeface="ff3"/>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Comutação  de pacotes;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Comutação Física;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Comutação de  sinal;</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Comutação por  Circuito;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Comutação por  enlace;</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5117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108639"/>
            <a:ext cx="6096000" cy="2640723"/>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17.</a:t>
            </a:r>
            <a:r>
              <a:rPr lang="pt-BR" dirty="0">
                <a:solidFill>
                  <a:srgbClr val="000000"/>
                </a:solidFill>
                <a:latin typeface="ff2"/>
                <a:ea typeface="Times New Roman" panose="02020603050405020304" pitchFamily="18" charset="0"/>
                <a:cs typeface="Arial" panose="020B0604020202020204" pitchFamily="34" charset="0"/>
              </a:rPr>
              <a:t> Sobre o endereço IP, é I NCORRETO </a:t>
            </a:r>
            <a:r>
              <a:rPr lang="pt-BR" dirty="0">
                <a:latin typeface="ff2"/>
                <a:ea typeface="Times New Roman" panose="02020603050405020304" pitchFamily="18" charset="0"/>
                <a:cs typeface="Arial" panose="020B0604020202020204" pitchFamily="34" charset="0"/>
              </a:rPr>
              <a:t>afirmar que: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Arial" panose="020B0604020202020204" pitchFamily="34" charset="0"/>
              </a:rPr>
              <a:t>1.</a:t>
            </a:r>
            <a:r>
              <a:rPr lang="pt-BR" spc="2085" dirty="0">
                <a:latin typeface="ff3"/>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Podem existir dois iguais  dentro do  mesmo segmento de rede, desde que  haja um roteador.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Possui 32 bits.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É chamado de notação decima l por pontos.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Identifica um Host  de forma  única.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 versão mais utilizada em pequenas redes  é a IPv4.</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02737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108639"/>
            <a:ext cx="6096000" cy="2640723"/>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17.</a:t>
            </a:r>
            <a:r>
              <a:rPr lang="pt-BR" dirty="0">
                <a:solidFill>
                  <a:srgbClr val="000000"/>
                </a:solidFill>
                <a:latin typeface="ff2"/>
                <a:ea typeface="Times New Roman" panose="02020603050405020304" pitchFamily="18" charset="0"/>
                <a:cs typeface="Arial" panose="020B0604020202020204" pitchFamily="34" charset="0"/>
              </a:rPr>
              <a:t> Sobre o endereço IP, é I NCORRETO afirmar que: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Arial" panose="020B0604020202020204" pitchFamily="34" charset="0"/>
              </a:rPr>
              <a:t>1.</a:t>
            </a:r>
            <a:r>
              <a:rPr lang="pt-BR" spc="2085" dirty="0">
                <a:solidFill>
                  <a:srgbClr val="FF0000"/>
                </a:solidFill>
                <a:latin typeface="ff3"/>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Podem existir dois iguais  dentro do  mesmo segmento de rede, desde que  haja um roteador.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Possui 32 bits.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É chamado de notação decima l por pontos.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Identifica um Host  de forma  única.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 versão mais utilizada em pequenas redes  é a IPv4.</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57218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1949364"/>
            <a:ext cx="6096000" cy="2959272"/>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18.</a:t>
            </a:r>
            <a:r>
              <a:rPr lang="pt-BR" dirty="0">
                <a:solidFill>
                  <a:srgbClr val="000000"/>
                </a:solidFill>
                <a:latin typeface="ff2"/>
                <a:ea typeface="Times New Roman" panose="02020603050405020304" pitchFamily="18" charset="0"/>
                <a:cs typeface="Arial" panose="020B0604020202020204" pitchFamily="34" charset="0"/>
              </a:rPr>
              <a:t> Em nossos estudos debatemos sobre as sete camada s do Modelo Referencial OSI  (RM-OSI). Em redes que utilizam o modelo RM-OSI,  os repetido res e as pontes atuam, </a:t>
            </a:r>
            <a:r>
              <a:rPr lang="pt-BR" dirty="0">
                <a:latin typeface="ff2"/>
                <a:ea typeface="Times New Roman" panose="02020603050405020304" pitchFamily="18" charset="0"/>
                <a:cs typeface="Arial" panose="020B0604020202020204" pitchFamily="34" charset="0"/>
              </a:rPr>
              <a:t>respectivamente,  nas camadas: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Arial" panose="020B0604020202020204" pitchFamily="34" charset="0"/>
              </a:rPr>
              <a:t>1.</a:t>
            </a:r>
            <a:r>
              <a:rPr lang="pt-BR" spc="2085" dirty="0">
                <a:latin typeface="ff3"/>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Física e Enlace.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Rede e Transporte.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Física e Sessão.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Transporte e Sessão.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Rede e Enlace.</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49142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1949364"/>
            <a:ext cx="6096000" cy="2959272"/>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18.</a:t>
            </a:r>
            <a:r>
              <a:rPr lang="pt-BR" dirty="0">
                <a:solidFill>
                  <a:srgbClr val="000000"/>
                </a:solidFill>
                <a:latin typeface="ff2"/>
                <a:ea typeface="Times New Roman" panose="02020603050405020304" pitchFamily="18" charset="0"/>
                <a:cs typeface="Arial" panose="020B0604020202020204" pitchFamily="34" charset="0"/>
              </a:rPr>
              <a:t> Em nossos estudos debatemos sobre as sete camada s do Modelo Referencial OSI  (RM-OSI). Em redes que utilizam o modelo RM-OSI,  os repetido res e as pontes atuam, respectivamente,  nas camadas: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Arial" panose="020B0604020202020204" pitchFamily="34" charset="0"/>
              </a:rPr>
              <a:t>1.</a:t>
            </a:r>
            <a:r>
              <a:rPr lang="pt-BR" spc="2085" dirty="0">
                <a:solidFill>
                  <a:srgbClr val="FF0000"/>
                </a:solidFill>
                <a:latin typeface="ff3"/>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Física e Enlace.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Rede e Transporte.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Física e Sessão.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Transporte e Sessão.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Rede e Enlace.</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5941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1630816"/>
            <a:ext cx="6096000" cy="3596369"/>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19.</a:t>
            </a:r>
            <a:r>
              <a:rPr lang="pt-BR" dirty="0">
                <a:solidFill>
                  <a:srgbClr val="000000"/>
                </a:solidFill>
                <a:latin typeface="ff2"/>
                <a:ea typeface="Times New Roman" panose="02020603050405020304" pitchFamily="18" charset="0"/>
                <a:cs typeface="Arial" panose="020B0604020202020204" pitchFamily="34" charset="0"/>
              </a:rPr>
              <a:t> Em uma rede de computadores existem dispositivos  responsáveis por distribuir  as informações  por toda a rede. Quando falamos de dispositivos que atuam no nível de enlace do modelo OSI, podendo utilizar o endereço físico das interfaces de rede para otimizar seu funcionamento, </a:t>
            </a:r>
            <a:r>
              <a:rPr lang="pt-BR" dirty="0">
                <a:latin typeface="ff2"/>
                <a:ea typeface="Times New Roman" panose="02020603050405020304" pitchFamily="18" charset="0"/>
                <a:cs typeface="Arial" panose="020B0604020202020204" pitchFamily="34" charset="0"/>
              </a:rPr>
              <a:t>estamos falando 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Arial" panose="020B0604020202020204" pitchFamily="34" charset="0"/>
              </a:rPr>
              <a:t>1.</a:t>
            </a:r>
            <a:r>
              <a:rPr lang="pt-BR" spc="2085" dirty="0">
                <a:latin typeface="ff3"/>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Switches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Hubs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Conversores de mídia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Roteadores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Bridges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1107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1630816"/>
            <a:ext cx="6096000" cy="3596369"/>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19.</a:t>
            </a:r>
            <a:r>
              <a:rPr lang="pt-BR" dirty="0">
                <a:solidFill>
                  <a:srgbClr val="000000"/>
                </a:solidFill>
                <a:latin typeface="ff2"/>
                <a:ea typeface="Times New Roman" panose="02020603050405020304" pitchFamily="18" charset="0"/>
                <a:cs typeface="Arial" panose="020B0604020202020204" pitchFamily="34" charset="0"/>
              </a:rPr>
              <a:t> Em uma rede de computadores existem dispositivos  responsáveis por distribuir  as informações  por toda a rede. Quando falamos de dispositivos que atuam no nível de enlace do modelo OSI, podendo utilizar o endereço físico das interfaces de rede para otimizar seu funcionamento, estamos falando 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Arial" panose="020B0604020202020204" pitchFamily="34" charset="0"/>
              </a:rPr>
              <a:t>1.</a:t>
            </a:r>
            <a:r>
              <a:rPr lang="pt-BR" spc="2085" dirty="0">
                <a:solidFill>
                  <a:srgbClr val="FF0000"/>
                </a:solidFill>
                <a:latin typeface="ff3"/>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Switches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Hubs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Conversores de mídia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Roteadores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Bridges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746510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1471541"/>
            <a:ext cx="6096000" cy="3914918"/>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20.</a:t>
            </a:r>
            <a:r>
              <a:rPr lang="pt-BR" dirty="0">
                <a:solidFill>
                  <a:srgbClr val="000000"/>
                </a:solidFill>
                <a:latin typeface="ff2"/>
                <a:ea typeface="Times New Roman" panose="02020603050405020304" pitchFamily="18" charset="0"/>
                <a:cs typeface="Arial" panose="020B0604020202020204" pitchFamily="34" charset="0"/>
              </a:rPr>
              <a:t> Qual das afirmações abaixo faz referência  ao modelo  de arquitetura de serviços </a:t>
            </a:r>
            <a:r>
              <a:rPr lang="pt-BR" dirty="0" smtClean="0">
                <a:solidFill>
                  <a:srgbClr val="000000"/>
                </a:solidFill>
                <a:latin typeface="ff2"/>
                <a:ea typeface="Times New Roman" panose="02020603050405020304" pitchFamily="18" charset="0"/>
                <a:cs typeface="Arial" panose="020B0604020202020204" pitchFamily="34" charset="0"/>
              </a:rPr>
              <a:t>de </a:t>
            </a:r>
            <a:r>
              <a:rPr lang="pt-BR" dirty="0">
                <a:solidFill>
                  <a:srgbClr val="000000"/>
                </a:solidFill>
                <a:latin typeface="ff2"/>
                <a:ea typeface="Times New Roman" panose="02020603050405020304" pitchFamily="18" charset="0"/>
                <a:cs typeface="Arial" panose="020B0604020202020204" pitchFamily="34" charset="0"/>
              </a:rPr>
              <a:t>rede P2P?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O cliente é quem  sempre inicia a conexão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O host atua </a:t>
            </a:r>
            <a:r>
              <a:rPr lang="pt-BR" dirty="0">
                <a:latin typeface="ff2"/>
                <a:ea typeface="Times New Roman" panose="02020603050405020304" pitchFamily="18" charset="0"/>
                <a:cs typeface="Arial" panose="020B0604020202020204" pitchFamily="34" charset="0"/>
              </a:rPr>
              <a:t>como  cliente e servidor ao mesmo  tempo, sempre necessitando  de um servidor para auxiliar na localização dos pares.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Fluxo de dados direcionados  ao servidor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O host servidor  necessita de  um endereço I P fixo e válido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Arial" panose="020B0604020202020204" pitchFamily="34" charset="0"/>
              </a:rPr>
              <a:t>5.</a:t>
            </a:r>
            <a:r>
              <a:rPr lang="pt-BR" spc="2085" dirty="0">
                <a:latin typeface="ff3"/>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O host pode ser tanto o cliente, quanto o servidor e no modelo híbrido faz uso de um servidor para auxílio na localização dos pares.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05553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1949364"/>
            <a:ext cx="6096000" cy="2959272"/>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02.</a:t>
            </a:r>
            <a:r>
              <a:rPr lang="pt-BR" dirty="0">
                <a:solidFill>
                  <a:srgbClr val="000000"/>
                </a:solidFill>
                <a:latin typeface="ff2"/>
                <a:ea typeface="Times New Roman" panose="02020603050405020304" pitchFamily="18" charset="0"/>
                <a:cs typeface="Arial" panose="020B0604020202020204" pitchFamily="34" charset="0"/>
              </a:rPr>
              <a:t> Rede de computadores com fio ou sem fio  restrita a pequenas distância s, como, por  exemplo, as salas de uma empresa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em um mesmo prédio.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WAN</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PAN</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Arial" panose="020B0604020202020204" pitchFamily="34" charset="0"/>
              </a:rPr>
              <a:t>3.</a:t>
            </a:r>
            <a:r>
              <a:rPr lang="pt-BR" spc="2085" dirty="0">
                <a:solidFill>
                  <a:srgbClr val="FF0000"/>
                </a:solidFill>
                <a:latin typeface="ff3"/>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LAN</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SAN</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MAN</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55275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1471541"/>
            <a:ext cx="6096000" cy="3914918"/>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20.</a:t>
            </a:r>
            <a:r>
              <a:rPr lang="pt-BR" dirty="0">
                <a:solidFill>
                  <a:srgbClr val="000000"/>
                </a:solidFill>
                <a:latin typeface="ff2"/>
                <a:ea typeface="Times New Roman" panose="02020603050405020304" pitchFamily="18" charset="0"/>
                <a:cs typeface="Arial" panose="020B0604020202020204" pitchFamily="34" charset="0"/>
              </a:rPr>
              <a:t> Qual das afirmações abaixo faz referência  ao modelo  de arquitetura de serviços </a:t>
            </a:r>
            <a:r>
              <a:rPr lang="pt-BR" dirty="0" smtClean="0">
                <a:solidFill>
                  <a:srgbClr val="000000"/>
                </a:solidFill>
                <a:latin typeface="ff2"/>
                <a:ea typeface="Times New Roman" panose="02020603050405020304" pitchFamily="18" charset="0"/>
                <a:cs typeface="Arial" panose="020B0604020202020204" pitchFamily="34" charset="0"/>
              </a:rPr>
              <a:t>de </a:t>
            </a:r>
            <a:r>
              <a:rPr lang="pt-BR" dirty="0">
                <a:solidFill>
                  <a:srgbClr val="000000"/>
                </a:solidFill>
                <a:latin typeface="ff2"/>
                <a:ea typeface="Times New Roman" panose="02020603050405020304" pitchFamily="18" charset="0"/>
                <a:cs typeface="Arial" panose="020B0604020202020204" pitchFamily="34" charset="0"/>
              </a:rPr>
              <a:t>rede P2P?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O cliente é quem  sempre inicia a conexão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O host atua como  cliente e servidor ao mesmo  tempo, sempre necessitando  de um servidor para auxiliar na localização dos pares.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Fluxo de dados direcionados  ao servidor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O host servidor  necessita de  um endereço I P fixo e válido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Arial" panose="020B0604020202020204" pitchFamily="34" charset="0"/>
              </a:rPr>
              <a:t>5.</a:t>
            </a:r>
            <a:r>
              <a:rPr lang="pt-BR" spc="2085" dirty="0">
                <a:solidFill>
                  <a:srgbClr val="FF0000"/>
                </a:solidFill>
                <a:latin typeface="ff3"/>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O host pode ser tanto o cliente, quanto o servidor e no modelo híbrido faz uso de um servidor para auxílio na localização dos pares.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89707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844298" y="515895"/>
            <a:ext cx="8741044" cy="4233467"/>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21.</a:t>
            </a:r>
            <a:r>
              <a:rPr lang="pt-BR" dirty="0">
                <a:solidFill>
                  <a:srgbClr val="000000"/>
                </a:solidFill>
                <a:latin typeface="ff2"/>
                <a:ea typeface="Times New Roman" panose="02020603050405020304" pitchFamily="18" charset="0"/>
                <a:cs typeface="Arial" panose="020B0604020202020204" pitchFamily="34" charset="0"/>
              </a:rPr>
              <a:t> A função de  comutação  em uma </a:t>
            </a:r>
            <a:r>
              <a:rPr lang="pt-BR" dirty="0">
                <a:latin typeface="ff2"/>
                <a:ea typeface="Times New Roman" panose="02020603050405020304" pitchFamily="18" charset="0"/>
                <a:cs typeface="Arial" panose="020B0604020202020204" pitchFamily="34" charset="0"/>
              </a:rPr>
              <a:t>rede  de comunicação de dados  refere-se à alocação dos recursos da rede para  a transmissão pelos  diversos  dispositivos conectados. Com </a:t>
            </a:r>
            <a:r>
              <a:rPr lang="pt-BR" dirty="0" smtClean="0">
                <a:latin typeface="ff2"/>
                <a:ea typeface="Times New Roman" panose="02020603050405020304" pitchFamily="18" charset="0"/>
                <a:cs typeface="Arial" panose="020B0604020202020204" pitchFamily="34" charset="0"/>
              </a:rPr>
              <a:t>relação </a:t>
            </a:r>
            <a:r>
              <a:rPr lang="pt-BR" dirty="0">
                <a:latin typeface="ff2"/>
                <a:ea typeface="Times New Roman" panose="02020603050405020304" pitchFamily="18" charset="0"/>
                <a:cs typeface="Arial" panose="020B0604020202020204" pitchFamily="34" charset="0"/>
              </a:rPr>
              <a:t>à comunicação via  comutação por circuito é CORRETO afirmar que: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Neste tipo de serviço os dados transmitidos  estarão sujeito a perdas e atrasos, por causa de </a:t>
            </a:r>
            <a:r>
              <a:rPr lang="pt-BR" dirty="0" smtClean="0">
                <a:latin typeface="ff2"/>
                <a:ea typeface="Times New Roman" panose="02020603050405020304" pitchFamily="18" charset="0"/>
                <a:cs typeface="Arial" panose="020B0604020202020204" pitchFamily="34" charset="0"/>
              </a:rPr>
              <a:t>congestionamentos</a:t>
            </a:r>
            <a:r>
              <a:rPr lang="pt-BR" dirty="0">
                <a:latin typeface="ff2"/>
                <a:ea typeface="Times New Roman" panose="02020603050405020304" pitchFamily="18" charset="0"/>
                <a:cs typeface="Arial" panose="020B0604020202020204" pitchFamily="34"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Arial" panose="020B0604020202020204" pitchFamily="34" charset="0"/>
              </a:rPr>
              <a:t>2.</a:t>
            </a:r>
            <a:r>
              <a:rPr lang="pt-BR" spc="2085" dirty="0">
                <a:latin typeface="ff3"/>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Pressupõe a existência de um caminho dedicado de comunicação entre duas estações.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Dispensa a determinação e a locação de uma rota entre as  estações.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Esta forma de  comunicação é a que se utiliza  para permitir a troca de informações entre os roteadores ligados à Internet.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É um serviço ilimitado quanto à quantidade de conexões  estabelecida s entre estações, o que  evita a formação de fila de mensagens aguardando transmissão.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37929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844298" y="515895"/>
            <a:ext cx="8741044" cy="4233467"/>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21.</a:t>
            </a:r>
            <a:r>
              <a:rPr lang="pt-BR" dirty="0">
                <a:solidFill>
                  <a:srgbClr val="000000"/>
                </a:solidFill>
                <a:latin typeface="ff2"/>
                <a:ea typeface="Times New Roman" panose="02020603050405020304" pitchFamily="18" charset="0"/>
                <a:cs typeface="Arial" panose="020B0604020202020204" pitchFamily="34" charset="0"/>
              </a:rPr>
              <a:t> A função de  comutação  em uma </a:t>
            </a:r>
            <a:r>
              <a:rPr lang="pt-BR" dirty="0">
                <a:latin typeface="ff2"/>
                <a:ea typeface="Times New Roman" panose="02020603050405020304" pitchFamily="18" charset="0"/>
                <a:cs typeface="Arial" panose="020B0604020202020204" pitchFamily="34" charset="0"/>
              </a:rPr>
              <a:t>rede  de comunicação de dados  refere-se à alocação dos recursos da rede para  a transmissão pelos  diversos  dispositivos conectados. Com </a:t>
            </a:r>
            <a:r>
              <a:rPr lang="pt-BR" dirty="0" smtClean="0">
                <a:latin typeface="ff2"/>
                <a:ea typeface="Times New Roman" panose="02020603050405020304" pitchFamily="18" charset="0"/>
                <a:cs typeface="Arial" panose="020B0604020202020204" pitchFamily="34" charset="0"/>
              </a:rPr>
              <a:t>relação </a:t>
            </a:r>
            <a:r>
              <a:rPr lang="pt-BR" dirty="0">
                <a:latin typeface="ff2"/>
                <a:ea typeface="Times New Roman" panose="02020603050405020304" pitchFamily="18" charset="0"/>
                <a:cs typeface="Arial" panose="020B0604020202020204" pitchFamily="34" charset="0"/>
              </a:rPr>
              <a:t>à comunicação via  comutação por circuito é CORRETO afirmar que: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Neste tipo de serviço os dados transmitidos  estarão sujeito a perdas e atrasos, por causa de </a:t>
            </a:r>
            <a:r>
              <a:rPr lang="pt-BR" dirty="0" smtClean="0">
                <a:latin typeface="ff2"/>
                <a:ea typeface="Times New Roman" panose="02020603050405020304" pitchFamily="18" charset="0"/>
                <a:cs typeface="Arial" panose="020B0604020202020204" pitchFamily="34" charset="0"/>
              </a:rPr>
              <a:t>congestionamentos</a:t>
            </a:r>
            <a:r>
              <a:rPr lang="pt-BR" dirty="0">
                <a:latin typeface="ff2"/>
                <a:ea typeface="Times New Roman" panose="02020603050405020304" pitchFamily="18" charset="0"/>
                <a:cs typeface="Arial" panose="020B0604020202020204" pitchFamily="34"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Arial" panose="020B0604020202020204" pitchFamily="34" charset="0"/>
              </a:rPr>
              <a:t>2.</a:t>
            </a:r>
            <a:r>
              <a:rPr lang="pt-BR" spc="2085" dirty="0">
                <a:solidFill>
                  <a:srgbClr val="FF0000"/>
                </a:solidFill>
                <a:latin typeface="ff3"/>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Pressupõe a existência de um caminho dedicado de comunicação entre duas estações.</a:t>
            </a:r>
            <a:endPar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Dispensa a determinação e a locação de uma rota entre as  estações.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Esta forma de  comunicação é a que se utiliza  para permitir a troca de informações entre os roteadores ligados à Internet.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É um serviço ilimitado quanto à quantidade de conexões  estabelecida s entre estações, o que  evita a formação de fila de mensagens aguardando transmissão.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68986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1630816"/>
            <a:ext cx="6096000" cy="3257302"/>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22.</a:t>
            </a:r>
            <a:r>
              <a:rPr lang="pt-BR" dirty="0">
                <a:solidFill>
                  <a:srgbClr val="000000"/>
                </a:solidFill>
                <a:latin typeface="ff2"/>
                <a:ea typeface="Times New Roman" panose="02020603050405020304" pitchFamily="18" charset="0"/>
                <a:cs typeface="Times New Roman" panose="02020603050405020304" pitchFamily="18" charset="0"/>
              </a:rPr>
              <a:t> Qual das topologias abaixo que tem com o vantagem  a facilidade de </a:t>
            </a:r>
            <a:r>
              <a:rPr lang="pt-BR" dirty="0">
                <a:latin typeface="ff2"/>
                <a:ea typeface="Times New Roman" panose="02020603050405020304" pitchFamily="18" charset="0"/>
                <a:cs typeface="Times New Roman" panose="02020603050405020304" pitchFamily="18" charset="0"/>
              </a:rPr>
              <a:t>instalação e modificação, utiliza menor quantidade de cabos se comparada com  as outras topologias, porém  apresenta como  desvantagem, a dificuldade de identificação e isolamento de falhas: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1.</a:t>
            </a:r>
            <a:r>
              <a:rPr lang="pt-BR" spc="2085"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Barramento.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2.</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Anel.</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Estrela.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CSMA/CD.</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Token </a:t>
            </a:r>
            <a:r>
              <a:rPr lang="pt-BR" dirty="0" err="1">
                <a:solidFill>
                  <a:srgbClr val="000000"/>
                </a:solidFill>
                <a:latin typeface="ff2"/>
                <a:ea typeface="Times New Roman" panose="02020603050405020304" pitchFamily="18" charset="0"/>
                <a:cs typeface="Times New Roman" panose="02020603050405020304" pitchFamily="18" charset="0"/>
              </a:rPr>
              <a:t>Ring</a:t>
            </a:r>
            <a:r>
              <a:rPr lang="pt-BR" dirty="0" smtClean="0">
                <a:solidFill>
                  <a:srgbClr val="000000"/>
                </a:solidFill>
                <a:latin typeface="ff2"/>
                <a:ea typeface="Times New Roman" panose="02020603050405020304" pitchFamily="18" charset="0"/>
                <a:cs typeface="Times New Roman" panose="02020603050405020304" pitchFamily="18"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64475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1630816"/>
            <a:ext cx="6096000" cy="3257302"/>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22.</a:t>
            </a:r>
            <a:r>
              <a:rPr lang="pt-BR" dirty="0">
                <a:solidFill>
                  <a:srgbClr val="000000"/>
                </a:solidFill>
                <a:latin typeface="ff2"/>
                <a:ea typeface="Times New Roman" panose="02020603050405020304" pitchFamily="18" charset="0"/>
                <a:cs typeface="Times New Roman" panose="02020603050405020304" pitchFamily="18" charset="0"/>
              </a:rPr>
              <a:t> Qual das topologias abaixo que tem com o vantagem  a facilidade de instalação e modificação, utiliza menor quantidade de cabos se comparada com  as outras topologias, porém  apresenta como  desvantagem, a dificuldade de identificação e isolamento de falhas: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1.</a:t>
            </a:r>
            <a:r>
              <a:rPr lang="pt-BR" spc="2085"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Barramento.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Anel.</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Estrela.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CSMA/CD.</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Token </a:t>
            </a:r>
            <a:r>
              <a:rPr lang="pt-BR" dirty="0" err="1">
                <a:solidFill>
                  <a:srgbClr val="000000"/>
                </a:solidFill>
                <a:latin typeface="ff2"/>
                <a:ea typeface="Times New Roman" panose="02020603050405020304" pitchFamily="18" charset="0"/>
                <a:cs typeface="Times New Roman" panose="02020603050405020304" pitchFamily="18" charset="0"/>
              </a:rPr>
              <a:t>Ring</a:t>
            </a:r>
            <a:r>
              <a:rPr lang="pt-BR" dirty="0" smtClean="0">
                <a:solidFill>
                  <a:srgbClr val="000000"/>
                </a:solidFill>
                <a:latin typeface="ff2"/>
                <a:ea typeface="Times New Roman" panose="02020603050405020304" pitchFamily="18" charset="0"/>
                <a:cs typeface="Times New Roman" panose="02020603050405020304" pitchFamily="18"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49412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1630816"/>
            <a:ext cx="6096000" cy="3596369"/>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23</a:t>
            </a:r>
            <a:r>
              <a:rPr lang="pt-BR" dirty="0">
                <a:solidFill>
                  <a:srgbClr val="000000"/>
                </a:solidFill>
                <a:latin typeface="ff2"/>
                <a:ea typeface="Times New Roman" panose="02020603050405020304" pitchFamily="18" charset="0"/>
                <a:cs typeface="Times New Roman" panose="02020603050405020304" pitchFamily="18" charset="0"/>
              </a:rPr>
              <a:t>. Um analista precisa modificar o endereço MAC de uma estação conectada à rede loca l. Para realizar essa tarefa ele deve: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Trocar a porta de conexão da </a:t>
            </a:r>
            <a:r>
              <a:rPr lang="pt-BR" dirty="0">
                <a:latin typeface="ff2"/>
                <a:ea typeface="Times New Roman" panose="02020603050405020304" pitchFamily="18" charset="0"/>
                <a:cs typeface="Times New Roman" panose="02020603050405020304" pitchFamily="18" charset="0"/>
              </a:rPr>
              <a:t>estação ao hub  da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2.</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Editar o endereço na </a:t>
            </a:r>
            <a:r>
              <a:rPr lang="pt-BR" dirty="0" err="1">
                <a:latin typeface="ff2"/>
                <a:ea typeface="Times New Roman" panose="02020603050405020304" pitchFamily="18" charset="0"/>
                <a:cs typeface="Times New Roman" panose="02020603050405020304" pitchFamily="18" charset="0"/>
              </a:rPr>
              <a:t>bios</a:t>
            </a:r>
            <a:r>
              <a:rPr lang="pt-BR" dirty="0">
                <a:latin typeface="ff2"/>
                <a:ea typeface="Times New Roman" panose="02020603050405020304" pitchFamily="18" charset="0"/>
                <a:cs typeface="Times New Roman" panose="02020603050405020304" pitchFamily="18" charset="0"/>
              </a:rPr>
              <a:t> da  estação e reinicializar a estação.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3.</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Solicitar que o servidor de </a:t>
            </a:r>
            <a:r>
              <a:rPr lang="pt-BR" dirty="0" err="1">
                <a:latin typeface="ff2"/>
                <a:ea typeface="Times New Roman" panose="02020603050405020304" pitchFamily="18" charset="0"/>
                <a:cs typeface="Times New Roman" panose="02020603050405020304" pitchFamily="18" charset="0"/>
              </a:rPr>
              <a:t>dhcp</a:t>
            </a:r>
            <a:r>
              <a:rPr lang="pt-BR" dirty="0">
                <a:latin typeface="ff2"/>
                <a:ea typeface="Times New Roman" panose="02020603050405020304" pitchFamily="18" charset="0"/>
                <a:cs typeface="Times New Roman" panose="02020603050405020304" pitchFamily="18" charset="0"/>
              </a:rPr>
              <a:t> envie um novo endereço </a:t>
            </a:r>
            <a:r>
              <a:rPr lang="pt-BR" dirty="0" err="1">
                <a:latin typeface="ff2"/>
                <a:ea typeface="Times New Roman" panose="02020603050405020304" pitchFamily="18" charset="0"/>
                <a:cs typeface="Times New Roman" panose="02020603050405020304" pitchFamily="18" charset="0"/>
              </a:rPr>
              <a:t>ip</a:t>
            </a:r>
            <a:r>
              <a:rPr lang="pt-BR" dirty="0">
                <a:latin typeface="ff2"/>
                <a:ea typeface="Times New Roman" panose="02020603050405020304" pitchFamily="18" charset="0"/>
                <a:cs typeface="Times New Roman" panose="02020603050405020304" pitchFamily="18" charset="0"/>
              </a:rPr>
              <a:t> para a estação.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4.</a:t>
            </a:r>
            <a:r>
              <a:rPr lang="pt-BR" spc="2085"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Trocar a placa de rede da  estação.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Limpar a tabela </a:t>
            </a:r>
            <a:r>
              <a:rPr lang="pt-BR" dirty="0" err="1">
                <a:solidFill>
                  <a:srgbClr val="000000"/>
                </a:solidFill>
                <a:latin typeface="ff2"/>
                <a:ea typeface="Times New Roman" panose="02020603050405020304" pitchFamily="18" charset="0"/>
                <a:cs typeface="Times New Roman" panose="02020603050405020304" pitchFamily="18" charset="0"/>
              </a:rPr>
              <a:t>cam</a:t>
            </a:r>
            <a:r>
              <a:rPr lang="pt-BR" dirty="0">
                <a:solidFill>
                  <a:srgbClr val="000000"/>
                </a:solidFill>
                <a:latin typeface="ff2"/>
                <a:ea typeface="Times New Roman" panose="02020603050405020304" pitchFamily="18" charset="0"/>
                <a:cs typeface="Times New Roman" panose="02020603050405020304" pitchFamily="18" charset="0"/>
              </a:rPr>
              <a:t> do switch da rede.</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2808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1630816"/>
            <a:ext cx="6096000" cy="3596369"/>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23</a:t>
            </a:r>
            <a:r>
              <a:rPr lang="pt-BR" dirty="0">
                <a:solidFill>
                  <a:srgbClr val="000000"/>
                </a:solidFill>
                <a:latin typeface="ff2"/>
                <a:ea typeface="Times New Roman" panose="02020603050405020304" pitchFamily="18" charset="0"/>
                <a:cs typeface="Times New Roman" panose="02020603050405020304" pitchFamily="18" charset="0"/>
              </a:rPr>
              <a:t>. Um analista precisa modificar o endereço MAC de uma estação conectada à rede loca l. Para realizar essa tarefa ele deve: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Trocar a porta de conexão da estação ao hub  da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Editar o endereço na </a:t>
            </a:r>
            <a:r>
              <a:rPr lang="pt-BR" dirty="0" err="1">
                <a:solidFill>
                  <a:srgbClr val="000000"/>
                </a:solidFill>
                <a:latin typeface="ff2"/>
                <a:ea typeface="Times New Roman" panose="02020603050405020304" pitchFamily="18" charset="0"/>
                <a:cs typeface="Times New Roman" panose="02020603050405020304" pitchFamily="18" charset="0"/>
              </a:rPr>
              <a:t>bios</a:t>
            </a:r>
            <a:r>
              <a:rPr lang="pt-BR" dirty="0">
                <a:solidFill>
                  <a:srgbClr val="000000"/>
                </a:solidFill>
                <a:latin typeface="ff2"/>
                <a:ea typeface="Times New Roman" panose="02020603050405020304" pitchFamily="18" charset="0"/>
                <a:cs typeface="Times New Roman" panose="02020603050405020304" pitchFamily="18" charset="0"/>
              </a:rPr>
              <a:t> da  estação e reinicializar a estação.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Solicitar que o servidor de </a:t>
            </a:r>
            <a:r>
              <a:rPr lang="pt-BR" dirty="0" err="1">
                <a:solidFill>
                  <a:srgbClr val="000000"/>
                </a:solidFill>
                <a:latin typeface="ff2"/>
                <a:ea typeface="Times New Roman" panose="02020603050405020304" pitchFamily="18" charset="0"/>
                <a:cs typeface="Times New Roman" panose="02020603050405020304" pitchFamily="18" charset="0"/>
              </a:rPr>
              <a:t>dhcp</a:t>
            </a:r>
            <a:r>
              <a:rPr lang="pt-BR" dirty="0">
                <a:solidFill>
                  <a:srgbClr val="000000"/>
                </a:solidFill>
                <a:latin typeface="ff2"/>
                <a:ea typeface="Times New Roman" panose="02020603050405020304" pitchFamily="18" charset="0"/>
                <a:cs typeface="Times New Roman" panose="02020603050405020304" pitchFamily="18" charset="0"/>
              </a:rPr>
              <a:t> envie um novo endereço </a:t>
            </a:r>
            <a:r>
              <a:rPr lang="pt-BR" dirty="0" err="1">
                <a:solidFill>
                  <a:srgbClr val="000000"/>
                </a:solidFill>
                <a:latin typeface="ff2"/>
                <a:ea typeface="Times New Roman" panose="02020603050405020304" pitchFamily="18" charset="0"/>
                <a:cs typeface="Times New Roman" panose="02020603050405020304" pitchFamily="18" charset="0"/>
              </a:rPr>
              <a:t>ip</a:t>
            </a:r>
            <a:r>
              <a:rPr lang="pt-BR" dirty="0">
                <a:solidFill>
                  <a:srgbClr val="000000"/>
                </a:solidFill>
                <a:latin typeface="ff2"/>
                <a:ea typeface="Times New Roman" panose="02020603050405020304" pitchFamily="18" charset="0"/>
                <a:cs typeface="Times New Roman" panose="02020603050405020304" pitchFamily="18" charset="0"/>
              </a:rPr>
              <a:t> para a estação.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4.</a:t>
            </a:r>
            <a:r>
              <a:rPr lang="pt-BR" spc="2085"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Trocar a placa de rede da  estação.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Limpar a tabela </a:t>
            </a:r>
            <a:r>
              <a:rPr lang="pt-BR" dirty="0" err="1">
                <a:solidFill>
                  <a:srgbClr val="000000"/>
                </a:solidFill>
                <a:latin typeface="ff2"/>
                <a:ea typeface="Times New Roman" panose="02020603050405020304" pitchFamily="18" charset="0"/>
                <a:cs typeface="Times New Roman" panose="02020603050405020304" pitchFamily="18" charset="0"/>
              </a:rPr>
              <a:t>cam</a:t>
            </a:r>
            <a:r>
              <a:rPr lang="pt-BR" dirty="0">
                <a:solidFill>
                  <a:srgbClr val="000000"/>
                </a:solidFill>
                <a:latin typeface="ff2"/>
                <a:ea typeface="Times New Roman" panose="02020603050405020304" pitchFamily="18" charset="0"/>
                <a:cs typeface="Times New Roman" panose="02020603050405020304" pitchFamily="18" charset="0"/>
              </a:rPr>
              <a:t> do switch da rede.</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06074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108639"/>
            <a:ext cx="6096000" cy="2640723"/>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24.</a:t>
            </a:r>
            <a:r>
              <a:rPr lang="pt-BR" dirty="0">
                <a:solidFill>
                  <a:srgbClr val="000000"/>
                </a:solidFill>
                <a:latin typeface="ff2"/>
                <a:ea typeface="Times New Roman" panose="02020603050405020304" pitchFamily="18" charset="0"/>
                <a:cs typeface="Times New Roman" panose="02020603050405020304" pitchFamily="18" charset="0"/>
              </a:rPr>
              <a:t> Se precisarmos criar sub -redes a partir  do endereço 2 00.100.50.0 / 24 , de forma que caibam no máximo  8 endereços utilizáveis, teremos: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200.100.50.0 255. 255.255.1 28</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200.100.50.0 255. 255.255.2 48</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3.</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200.100.50.0 255. 255.255.0</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4.</a:t>
            </a:r>
            <a:r>
              <a:rPr lang="pt-BR" spc="2085"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200.100.5 0.0 255.255.255 .240</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5.</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200.100.50.0 255. 255.255.2 24</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5046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108639"/>
            <a:ext cx="6096000" cy="2640723"/>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24.</a:t>
            </a:r>
            <a:r>
              <a:rPr lang="pt-BR" dirty="0">
                <a:solidFill>
                  <a:srgbClr val="000000"/>
                </a:solidFill>
                <a:latin typeface="ff2"/>
                <a:ea typeface="Times New Roman" panose="02020603050405020304" pitchFamily="18" charset="0"/>
                <a:cs typeface="Times New Roman" panose="02020603050405020304" pitchFamily="18" charset="0"/>
              </a:rPr>
              <a:t> Se precisarmos criar sub -redes a partir  do endereço 2 00.100.50.0 / 24 , de forma que caibam no máximo  8 endereços utilizáveis, teremos: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200.100.50.0 255. 255.255.1 28</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200.100.50.0 255. 255.255.2 48</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200.100.50.0 255. 255.255.0</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4.</a:t>
            </a:r>
            <a:r>
              <a:rPr lang="pt-BR" spc="2085"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200.100.5 0.0 255.255.255 .240</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200.100.50.0 255. 255.255.2 24</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30767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108639"/>
            <a:ext cx="6096000" cy="2640723"/>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25.</a:t>
            </a:r>
            <a:r>
              <a:rPr lang="pt-BR" dirty="0">
                <a:solidFill>
                  <a:srgbClr val="000000"/>
                </a:solidFill>
                <a:latin typeface="ff2"/>
                <a:ea typeface="Times New Roman" panose="02020603050405020304" pitchFamily="18" charset="0"/>
                <a:cs typeface="Times New Roman" panose="02020603050405020304" pitchFamily="18" charset="0"/>
              </a:rPr>
              <a:t> Do ponto d e vista do usuário, qual o protocolo da cama da de aplicação tipicamente utilizado para enviar e-mails?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1.</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IMAP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2.</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SMNP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3.</a:t>
            </a:r>
            <a:r>
              <a:rPr lang="pt-BR" spc="2085"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SMTP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4.</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POP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5.</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DHCP</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60436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1630816"/>
            <a:ext cx="6096000" cy="3596369"/>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03.</a:t>
            </a:r>
            <a:r>
              <a:rPr lang="pt-BR" dirty="0">
                <a:solidFill>
                  <a:srgbClr val="000000"/>
                </a:solidFill>
                <a:latin typeface="ff2"/>
                <a:ea typeface="Times New Roman" panose="02020603050405020304" pitchFamily="18" charset="0"/>
                <a:cs typeface="Arial" panose="020B0604020202020204" pitchFamily="34" charset="0"/>
              </a:rPr>
              <a:t> O gerenciamento de desempenho tenta monitorar e controlar a rede para garantir que ela esteja rodando da forma mais eficiente possível. Para  isso, é necessário  quantificar  o desempenho de uma rede  usando valores mensuráveis  como: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Arial" panose="020B0604020202020204" pitchFamily="34" charset="0"/>
              </a:rPr>
              <a:t>1.</a:t>
            </a:r>
            <a:r>
              <a:rPr lang="pt-BR" spc="2085" dirty="0">
                <a:latin typeface="ff3"/>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Tempo de  resposta e </a:t>
            </a:r>
            <a:r>
              <a:rPr lang="pt-BR" dirty="0" err="1">
                <a:latin typeface="ff1"/>
                <a:ea typeface="Times New Roman" panose="02020603050405020304" pitchFamily="18" charset="0"/>
                <a:cs typeface="Arial" panose="020B0604020202020204" pitchFamily="34" charset="0"/>
              </a:rPr>
              <a:t>throughput</a:t>
            </a:r>
            <a:r>
              <a:rPr lang="pt-BR" dirty="0">
                <a:latin typeface="ff1"/>
                <a:ea typeface="Times New Roman" panose="02020603050405020304" pitchFamily="18" charset="0"/>
                <a:cs typeface="Arial" panose="020B0604020202020204" pitchFamily="34"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Segurança e </a:t>
            </a:r>
            <a:r>
              <a:rPr lang="pt-BR" dirty="0" err="1">
                <a:solidFill>
                  <a:srgbClr val="000000"/>
                </a:solidFill>
                <a:latin typeface="ff2"/>
                <a:ea typeface="Times New Roman" panose="02020603050405020304" pitchFamily="18" charset="0"/>
                <a:cs typeface="Arial" panose="020B0604020202020204" pitchFamily="34" charset="0"/>
              </a:rPr>
              <a:t>throughput</a:t>
            </a:r>
            <a:r>
              <a:rPr lang="pt-BR" dirty="0">
                <a:solidFill>
                  <a:srgbClr val="000000"/>
                </a:solidFill>
                <a:latin typeface="ff2"/>
                <a:ea typeface="Times New Roman" panose="02020603050405020304" pitchFamily="18" charset="0"/>
                <a:cs typeface="Arial" panose="020B0604020202020204" pitchFamily="34"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Capacidade e confiabilidade.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Segurança e confiabilidade.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Escalabilidade e tráfego.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51212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108639"/>
            <a:ext cx="6096000" cy="2640723"/>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25.</a:t>
            </a:r>
            <a:r>
              <a:rPr lang="pt-BR" dirty="0">
                <a:solidFill>
                  <a:srgbClr val="000000"/>
                </a:solidFill>
                <a:latin typeface="ff2"/>
                <a:ea typeface="Times New Roman" panose="02020603050405020304" pitchFamily="18" charset="0"/>
                <a:cs typeface="Times New Roman" panose="02020603050405020304" pitchFamily="18" charset="0"/>
              </a:rPr>
              <a:t> Do ponto d e vista do usuário, qual o protocolo da cama da de aplicação tipicamente utilizado para enviar e-mails?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IMAP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SMNP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3.</a:t>
            </a:r>
            <a:r>
              <a:rPr lang="pt-BR" spc="2085"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SMTP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POP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DHCP</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42271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1949364"/>
            <a:ext cx="6096000" cy="2959272"/>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26.</a:t>
            </a:r>
            <a:r>
              <a:rPr lang="pt-BR" dirty="0">
                <a:solidFill>
                  <a:srgbClr val="000000"/>
                </a:solidFill>
                <a:latin typeface="ff2"/>
                <a:ea typeface="Times New Roman" panose="02020603050405020304" pitchFamily="18" charset="0"/>
                <a:cs typeface="Times New Roman" panose="02020603050405020304" pitchFamily="18" charset="0"/>
              </a:rPr>
              <a:t> A Internet é uma rede que utiliza o protocolo TCP/IP e sua arquitetura implementa o conceito de comutação que pode ser classificado em </a:t>
            </a:r>
            <a:r>
              <a:rPr lang="pt-BR" dirty="0" smtClean="0">
                <a:solidFill>
                  <a:srgbClr val="000000"/>
                </a:solidFill>
                <a:latin typeface="ff2"/>
                <a:ea typeface="Times New Roman" panose="02020603050405020304" pitchFamily="18" charset="0"/>
                <a:cs typeface="Times New Roman" panose="02020603050405020304" pitchFamily="18" charset="0"/>
              </a:rPr>
              <a:t>diferentes </a:t>
            </a:r>
            <a:r>
              <a:rPr lang="pt-BR" dirty="0">
                <a:solidFill>
                  <a:srgbClr val="000000"/>
                </a:solidFill>
                <a:latin typeface="ff2"/>
                <a:ea typeface="Times New Roman" panose="02020603050405020304" pitchFamily="18" charset="0"/>
                <a:cs typeface="Times New Roman" panose="02020603050405020304" pitchFamily="18" charset="0"/>
              </a:rPr>
              <a:t>tipos. Qual o tipo de comutação implementada pela </a:t>
            </a:r>
            <a:r>
              <a:rPr lang="pt-BR" dirty="0">
                <a:latin typeface="ff2"/>
                <a:ea typeface="Times New Roman" panose="02020603050405020304" pitchFamily="18" charset="0"/>
                <a:cs typeface="Times New Roman" panose="02020603050405020304" pitchFamily="18" charset="0"/>
              </a:rPr>
              <a:t>Internet?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1.</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Comutação de  bits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2.</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Comutação de  circuitos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3.</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Comutação de  quadros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4.</a:t>
            </a:r>
            <a:r>
              <a:rPr lang="pt-BR" spc="2085"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Comutação  de pacotes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Nenhuma das  alternativas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98884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1949364"/>
            <a:ext cx="6096000" cy="2959272"/>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26.</a:t>
            </a:r>
            <a:r>
              <a:rPr lang="pt-BR" dirty="0">
                <a:solidFill>
                  <a:srgbClr val="000000"/>
                </a:solidFill>
                <a:latin typeface="ff2"/>
                <a:ea typeface="Times New Roman" panose="02020603050405020304" pitchFamily="18" charset="0"/>
                <a:cs typeface="Times New Roman" panose="02020603050405020304" pitchFamily="18" charset="0"/>
              </a:rPr>
              <a:t> A Internet é uma rede que utiliza o protocolo TCP/IP e sua arquitetura implementa o conceito de comutação que pode ser classificado em </a:t>
            </a:r>
            <a:r>
              <a:rPr lang="pt-BR" dirty="0" smtClean="0">
                <a:solidFill>
                  <a:srgbClr val="000000"/>
                </a:solidFill>
                <a:latin typeface="ff2"/>
                <a:ea typeface="Times New Roman" panose="02020603050405020304" pitchFamily="18" charset="0"/>
                <a:cs typeface="Times New Roman" panose="02020603050405020304" pitchFamily="18" charset="0"/>
              </a:rPr>
              <a:t>diferentes </a:t>
            </a:r>
            <a:r>
              <a:rPr lang="pt-BR" dirty="0">
                <a:solidFill>
                  <a:srgbClr val="000000"/>
                </a:solidFill>
                <a:latin typeface="ff2"/>
                <a:ea typeface="Times New Roman" panose="02020603050405020304" pitchFamily="18" charset="0"/>
                <a:cs typeface="Times New Roman" panose="02020603050405020304" pitchFamily="18" charset="0"/>
              </a:rPr>
              <a:t>tipos. Qual o tipo de comutação implementada pela Internet?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Comutação de  bits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Comutação de  circuitos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Comutação de  quadros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4.</a:t>
            </a:r>
            <a:r>
              <a:rPr lang="pt-BR" spc="2085"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Comutação  de pacotes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Nenhuma das  alternativas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01182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267913"/>
            <a:ext cx="6096000" cy="2322174"/>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27.</a:t>
            </a:r>
            <a:r>
              <a:rPr lang="pt-BR" dirty="0">
                <a:solidFill>
                  <a:srgbClr val="000000"/>
                </a:solidFill>
                <a:latin typeface="ff2"/>
                <a:ea typeface="Times New Roman" panose="02020603050405020304" pitchFamily="18" charset="0"/>
                <a:cs typeface="Times New Roman" panose="02020603050405020304" pitchFamily="18" charset="0"/>
              </a:rPr>
              <a:t> A comunicação entre um  computador e  um teclado envolve transmissão: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solidFill>
                  <a:srgbClr val="000000"/>
                </a:solidFill>
                <a:latin typeface="ff2"/>
                <a:ea typeface="Times New Roman" panose="02020603050405020304" pitchFamily="18" charset="0"/>
                <a:cs typeface="Times New Roman" panose="02020603050405020304" pitchFamily="18" charset="0"/>
              </a:rPr>
              <a:t>1.</a:t>
            </a:r>
            <a:r>
              <a:rPr lang="en-US" spc="2305" dirty="0">
                <a:solidFill>
                  <a:srgbClr val="000000"/>
                </a:solidFill>
                <a:latin typeface="ff4"/>
                <a:ea typeface="Times New Roman" panose="02020603050405020304" pitchFamily="18" charset="0"/>
                <a:cs typeface="Times New Roman" panose="02020603050405020304" pitchFamily="18" charset="0"/>
              </a:rPr>
              <a:t> </a:t>
            </a:r>
            <a:r>
              <a:rPr lang="en-US" dirty="0" err="1">
                <a:solidFill>
                  <a:srgbClr val="000000"/>
                </a:solidFill>
                <a:latin typeface="ff2"/>
                <a:ea typeface="Times New Roman" panose="02020603050405020304" pitchFamily="18" charset="0"/>
                <a:cs typeface="Times New Roman" panose="02020603050405020304" pitchFamily="18" charset="0"/>
              </a:rPr>
              <a:t>Complexa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solidFill>
                  <a:srgbClr val="000000"/>
                </a:solidFill>
                <a:latin typeface="ff2"/>
                <a:ea typeface="Times New Roman" panose="02020603050405020304" pitchFamily="18" charset="0"/>
                <a:cs typeface="Times New Roman" panose="02020603050405020304" pitchFamily="18" charset="0"/>
              </a:rPr>
              <a:t>2.</a:t>
            </a:r>
            <a:r>
              <a:rPr lang="en-US" spc="2305" dirty="0">
                <a:solidFill>
                  <a:srgbClr val="000000"/>
                </a:solidFill>
                <a:latin typeface="ff4"/>
                <a:ea typeface="Times New Roman" panose="02020603050405020304" pitchFamily="18" charset="0"/>
                <a:cs typeface="Times New Roman" panose="02020603050405020304" pitchFamily="18" charset="0"/>
              </a:rPr>
              <a:t> </a:t>
            </a:r>
            <a:r>
              <a:rPr lang="en-US" dirty="0">
                <a:solidFill>
                  <a:srgbClr val="000000"/>
                </a:solidFill>
                <a:latin typeface="ff2"/>
                <a:ea typeface="Times New Roman" panose="02020603050405020304" pitchFamily="18" charset="0"/>
                <a:cs typeface="Times New Roman" panose="02020603050405020304" pitchFamily="18" charset="0"/>
              </a:rPr>
              <a:t>Half-duplex</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solidFill>
                  <a:srgbClr val="000000"/>
                </a:solidFill>
                <a:latin typeface="ff2"/>
                <a:ea typeface="Times New Roman" panose="02020603050405020304" pitchFamily="18" charset="0"/>
                <a:cs typeface="Times New Roman" panose="02020603050405020304" pitchFamily="18" charset="0"/>
              </a:rPr>
              <a:t>3.</a:t>
            </a:r>
            <a:r>
              <a:rPr lang="en-US" spc="2305" dirty="0">
                <a:solidFill>
                  <a:srgbClr val="000000"/>
                </a:solidFill>
                <a:latin typeface="ff4"/>
                <a:ea typeface="Times New Roman" panose="02020603050405020304" pitchFamily="18" charset="0"/>
                <a:cs typeface="Times New Roman" panose="02020603050405020304" pitchFamily="18" charset="0"/>
              </a:rPr>
              <a:t> </a:t>
            </a:r>
            <a:r>
              <a:rPr lang="en-US" dirty="0">
                <a:solidFill>
                  <a:srgbClr val="000000"/>
                </a:solidFill>
                <a:latin typeface="ff2"/>
                <a:ea typeface="Times New Roman" panose="02020603050405020304" pitchFamily="18" charset="0"/>
                <a:cs typeface="Times New Roman" panose="02020603050405020304" pitchFamily="18" charset="0"/>
              </a:rPr>
              <a:t>Duplex</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latin typeface="ff2"/>
                <a:ea typeface="Times New Roman" panose="02020603050405020304" pitchFamily="18" charset="0"/>
                <a:cs typeface="Times New Roman" panose="02020603050405020304" pitchFamily="18" charset="0"/>
              </a:rPr>
              <a:t>4.</a:t>
            </a:r>
            <a:r>
              <a:rPr lang="en-US" spc="2305" dirty="0">
                <a:latin typeface="ff4"/>
                <a:ea typeface="Times New Roman" panose="02020603050405020304" pitchFamily="18" charset="0"/>
                <a:cs typeface="Times New Roman" panose="02020603050405020304" pitchFamily="18" charset="0"/>
              </a:rPr>
              <a:t> </a:t>
            </a:r>
            <a:r>
              <a:rPr lang="en-US" dirty="0">
                <a:latin typeface="ff2"/>
                <a:ea typeface="Times New Roman" panose="02020603050405020304" pitchFamily="18" charset="0"/>
                <a:cs typeface="Times New Roman" panose="02020603050405020304" pitchFamily="18" charset="0"/>
              </a:rPr>
              <a:t>Full- duplex</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5.</a:t>
            </a:r>
            <a:r>
              <a:rPr lang="pt-BR" spc="2085"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Simplex</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00010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267913"/>
            <a:ext cx="6096000" cy="2322174"/>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27.</a:t>
            </a:r>
            <a:r>
              <a:rPr lang="pt-BR" dirty="0">
                <a:solidFill>
                  <a:srgbClr val="000000"/>
                </a:solidFill>
                <a:latin typeface="ff2"/>
                <a:ea typeface="Times New Roman" panose="02020603050405020304" pitchFamily="18" charset="0"/>
                <a:cs typeface="Times New Roman" panose="02020603050405020304" pitchFamily="18" charset="0"/>
              </a:rPr>
              <a:t> A comunicação entre um  computador e  um teclado envolve transmissão: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solidFill>
                  <a:srgbClr val="000000"/>
                </a:solidFill>
                <a:latin typeface="ff2"/>
                <a:ea typeface="Times New Roman" panose="02020603050405020304" pitchFamily="18" charset="0"/>
                <a:cs typeface="Times New Roman" panose="02020603050405020304" pitchFamily="18" charset="0"/>
              </a:rPr>
              <a:t>1.</a:t>
            </a:r>
            <a:r>
              <a:rPr lang="en-US" spc="2305" dirty="0">
                <a:solidFill>
                  <a:srgbClr val="000000"/>
                </a:solidFill>
                <a:latin typeface="ff4"/>
                <a:ea typeface="Times New Roman" panose="02020603050405020304" pitchFamily="18" charset="0"/>
                <a:cs typeface="Times New Roman" panose="02020603050405020304" pitchFamily="18" charset="0"/>
              </a:rPr>
              <a:t> </a:t>
            </a:r>
            <a:r>
              <a:rPr lang="en-US" dirty="0" err="1">
                <a:solidFill>
                  <a:srgbClr val="000000"/>
                </a:solidFill>
                <a:latin typeface="ff2"/>
                <a:ea typeface="Times New Roman" panose="02020603050405020304" pitchFamily="18" charset="0"/>
                <a:cs typeface="Times New Roman" panose="02020603050405020304" pitchFamily="18" charset="0"/>
              </a:rPr>
              <a:t>Complexa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solidFill>
                  <a:srgbClr val="000000"/>
                </a:solidFill>
                <a:latin typeface="ff2"/>
                <a:ea typeface="Times New Roman" panose="02020603050405020304" pitchFamily="18" charset="0"/>
                <a:cs typeface="Times New Roman" panose="02020603050405020304" pitchFamily="18" charset="0"/>
              </a:rPr>
              <a:t>2.</a:t>
            </a:r>
            <a:r>
              <a:rPr lang="en-US" spc="2305" dirty="0">
                <a:solidFill>
                  <a:srgbClr val="000000"/>
                </a:solidFill>
                <a:latin typeface="ff4"/>
                <a:ea typeface="Times New Roman" panose="02020603050405020304" pitchFamily="18" charset="0"/>
                <a:cs typeface="Times New Roman" panose="02020603050405020304" pitchFamily="18" charset="0"/>
              </a:rPr>
              <a:t> </a:t>
            </a:r>
            <a:r>
              <a:rPr lang="en-US" dirty="0">
                <a:solidFill>
                  <a:srgbClr val="000000"/>
                </a:solidFill>
                <a:latin typeface="ff2"/>
                <a:ea typeface="Times New Roman" panose="02020603050405020304" pitchFamily="18" charset="0"/>
                <a:cs typeface="Times New Roman" panose="02020603050405020304" pitchFamily="18" charset="0"/>
              </a:rPr>
              <a:t>Half-duplex</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solidFill>
                  <a:srgbClr val="000000"/>
                </a:solidFill>
                <a:latin typeface="ff2"/>
                <a:ea typeface="Times New Roman" panose="02020603050405020304" pitchFamily="18" charset="0"/>
                <a:cs typeface="Times New Roman" panose="02020603050405020304" pitchFamily="18" charset="0"/>
              </a:rPr>
              <a:t>3.</a:t>
            </a:r>
            <a:r>
              <a:rPr lang="en-US" spc="2305" dirty="0">
                <a:solidFill>
                  <a:srgbClr val="000000"/>
                </a:solidFill>
                <a:latin typeface="ff4"/>
                <a:ea typeface="Times New Roman" panose="02020603050405020304" pitchFamily="18" charset="0"/>
                <a:cs typeface="Times New Roman" panose="02020603050405020304" pitchFamily="18" charset="0"/>
              </a:rPr>
              <a:t> </a:t>
            </a:r>
            <a:r>
              <a:rPr lang="en-US" dirty="0">
                <a:solidFill>
                  <a:srgbClr val="000000"/>
                </a:solidFill>
                <a:latin typeface="ff2"/>
                <a:ea typeface="Times New Roman" panose="02020603050405020304" pitchFamily="18" charset="0"/>
                <a:cs typeface="Times New Roman" panose="02020603050405020304" pitchFamily="18" charset="0"/>
              </a:rPr>
              <a:t>Duplex</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solidFill>
                  <a:srgbClr val="000000"/>
                </a:solidFill>
                <a:latin typeface="ff2"/>
                <a:ea typeface="Times New Roman" panose="02020603050405020304" pitchFamily="18" charset="0"/>
                <a:cs typeface="Times New Roman" panose="02020603050405020304" pitchFamily="18" charset="0"/>
              </a:rPr>
              <a:t>4.</a:t>
            </a:r>
            <a:r>
              <a:rPr lang="en-US" spc="2305" dirty="0">
                <a:solidFill>
                  <a:srgbClr val="000000"/>
                </a:solidFill>
                <a:latin typeface="ff4"/>
                <a:ea typeface="Times New Roman" panose="02020603050405020304" pitchFamily="18" charset="0"/>
                <a:cs typeface="Times New Roman" panose="02020603050405020304" pitchFamily="18" charset="0"/>
              </a:rPr>
              <a:t> </a:t>
            </a:r>
            <a:r>
              <a:rPr lang="en-US" dirty="0">
                <a:solidFill>
                  <a:srgbClr val="000000"/>
                </a:solidFill>
                <a:latin typeface="ff2"/>
                <a:ea typeface="Times New Roman" panose="02020603050405020304" pitchFamily="18" charset="0"/>
                <a:cs typeface="Times New Roman" panose="02020603050405020304" pitchFamily="18" charset="0"/>
              </a:rPr>
              <a:t>Full- duplex</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5.</a:t>
            </a:r>
            <a:r>
              <a:rPr lang="pt-BR" spc="2085"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Simplex</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707027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108639"/>
            <a:ext cx="6096000" cy="2640723"/>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28.</a:t>
            </a:r>
            <a:r>
              <a:rPr lang="pt-BR" dirty="0">
                <a:solidFill>
                  <a:srgbClr val="000000"/>
                </a:solidFill>
                <a:latin typeface="ff2"/>
                <a:ea typeface="Times New Roman" panose="02020603050405020304" pitchFamily="18" charset="0"/>
                <a:cs typeface="Times New Roman" panose="02020603050405020304" pitchFamily="18" charset="0"/>
              </a:rPr>
              <a:t> "Protocolo utilizado para transmissão de áudio e </a:t>
            </a:r>
            <a:r>
              <a:rPr lang="pt-BR" dirty="0">
                <a:latin typeface="ff2"/>
                <a:ea typeface="Times New Roman" panose="02020603050405020304" pitchFamily="18" charset="0"/>
                <a:cs typeface="Times New Roman" panose="02020603050405020304" pitchFamily="18" charset="0"/>
              </a:rPr>
              <a:t>vídeos, devido a sua transmissão ser mais rápida  que outros protocolos" . O texto refere-se a qual protocolo?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1.</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TCP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2.</a:t>
            </a:r>
            <a:r>
              <a:rPr lang="pt-BR" spc="2085"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UDP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HTTP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FTP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WWW</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73704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108639"/>
            <a:ext cx="6096000" cy="2640723"/>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28.</a:t>
            </a:r>
            <a:r>
              <a:rPr lang="pt-BR" dirty="0">
                <a:solidFill>
                  <a:srgbClr val="000000"/>
                </a:solidFill>
                <a:latin typeface="ff2"/>
                <a:ea typeface="Times New Roman" panose="02020603050405020304" pitchFamily="18" charset="0"/>
                <a:cs typeface="Times New Roman" panose="02020603050405020304" pitchFamily="18" charset="0"/>
              </a:rPr>
              <a:t> "Protocolo utilizado para transmissão de áudio e vídeos, devido a sua transmissão ser mais rápida  que outros protocolos" . O texto refere-se a qual protocolo?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TCP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2.</a:t>
            </a:r>
            <a:r>
              <a:rPr lang="pt-BR" spc="2085"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UDP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HTTP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FTP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WWW</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84635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267913"/>
            <a:ext cx="6096000" cy="2322174"/>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29.</a:t>
            </a:r>
            <a:r>
              <a:rPr lang="pt-BR" dirty="0">
                <a:solidFill>
                  <a:srgbClr val="000000"/>
                </a:solidFill>
                <a:latin typeface="ff2"/>
                <a:ea typeface="Times New Roman" panose="02020603050405020304" pitchFamily="18" charset="0"/>
                <a:cs typeface="Times New Roman" panose="02020603050405020304" pitchFamily="18" charset="0"/>
              </a:rPr>
              <a:t> Como o protocolo IP realiza o repasse de  um pacote  num roteador?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Analisa a  porção host do endereço </a:t>
            </a:r>
            <a:r>
              <a:rPr lang="pt-BR" dirty="0">
                <a:latin typeface="ff2"/>
                <a:ea typeface="Times New Roman" panose="02020603050405020304" pitchFamily="18" charset="0"/>
                <a:cs typeface="Times New Roman" panose="02020603050405020304" pitchFamily="18" charset="0"/>
              </a:rPr>
              <a:t>IP de destino.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2.</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Utiliza o endereço de broadcast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3.</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Analisa a  tabela ARP do data grama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4.</a:t>
            </a:r>
            <a:r>
              <a:rPr lang="pt-BR" spc="2085"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Analisa a porção rede do endereço IP de  destino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5.</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Envia para o endereço do gateway</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93318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267913"/>
            <a:ext cx="6096000" cy="2322174"/>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29.</a:t>
            </a:r>
            <a:r>
              <a:rPr lang="pt-BR" dirty="0">
                <a:solidFill>
                  <a:srgbClr val="000000"/>
                </a:solidFill>
                <a:latin typeface="ff2"/>
                <a:ea typeface="Times New Roman" panose="02020603050405020304" pitchFamily="18" charset="0"/>
                <a:cs typeface="Times New Roman" panose="02020603050405020304" pitchFamily="18" charset="0"/>
              </a:rPr>
              <a:t> Como o protocolo IP realiza o repasse de  um pacote  num roteador?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Analisa a  porção host do endereço IP de destino.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Utiliza o endereço de broadcast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Analisa a  tabela ARP do data grama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4.</a:t>
            </a:r>
            <a:r>
              <a:rPr lang="pt-BR" spc="2085"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Analisa a porção rede do endereço IP de  destino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Envia para o endereço do gateway</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83671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93987" y="243450"/>
            <a:ext cx="11698013"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30.</a:t>
            </a:r>
            <a:r>
              <a:rPr lang="pt-BR" dirty="0">
                <a:solidFill>
                  <a:srgbClr val="000000"/>
                </a:solidFill>
                <a:latin typeface="ff2"/>
                <a:ea typeface="Times New Roman" panose="02020603050405020304" pitchFamily="18" charset="0"/>
                <a:cs typeface="Times New Roman" panose="02020603050405020304" pitchFamily="18" charset="0"/>
              </a:rPr>
              <a:t> A seguir estão as configurações básica s do TCP/IP de  três estações de trabalho: micro01, micro02 e  micro03. O micro02 não está conseguindo comunicar com os  demais computadores da  rede. Já o micro03 consegue comunicar-se  na rede local, porém não  consegue se comunicar com nenhum  recurso de outras  redes, como,  por exemplo, a  Internet. Quais alterações você deve fazer para que todos  os computadores possam se comunicar normalmente, tanto na rede local quanto com as redes externas? Assinale a alternativa correta:</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m 2" descr="https://files.passeidireto.com/e74288fa-3b20-4f06-b77c-1519418bfd54/bg5.png"/>
          <p:cNvPicPr/>
          <p:nvPr/>
        </p:nvPicPr>
        <p:blipFill>
          <a:blip r:embed="rId2">
            <a:extLst>
              <a:ext uri="{28A0092B-C50C-407E-A947-70E740481C1C}">
                <a14:useLocalDpi xmlns:a14="http://schemas.microsoft.com/office/drawing/2010/main" val="0"/>
              </a:ext>
            </a:extLst>
          </a:blip>
          <a:srcRect/>
          <a:stretch>
            <a:fillRect/>
          </a:stretch>
        </p:blipFill>
        <p:spPr bwMode="auto">
          <a:xfrm>
            <a:off x="1245476" y="2112579"/>
            <a:ext cx="9128233" cy="1968883"/>
          </a:xfrm>
          <a:prstGeom prst="rect">
            <a:avLst/>
          </a:prstGeom>
          <a:noFill/>
          <a:ln>
            <a:noFill/>
          </a:ln>
        </p:spPr>
      </p:pic>
      <p:sp>
        <p:nvSpPr>
          <p:cNvPr id="4" name="Retângulo 3"/>
          <p:cNvSpPr/>
          <p:nvPr/>
        </p:nvSpPr>
        <p:spPr>
          <a:xfrm>
            <a:off x="493987" y="4152406"/>
            <a:ext cx="11267089"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Altere o Gateway do </a:t>
            </a:r>
            <a:r>
              <a:rPr lang="pt-BR" dirty="0">
                <a:latin typeface="ff2"/>
                <a:ea typeface="Times New Roman" panose="02020603050405020304" pitchFamily="18" charset="0"/>
                <a:cs typeface="Times New Roman" panose="02020603050405020304" pitchFamily="18" charset="0"/>
              </a:rPr>
              <a:t>micro03 para 100.100.10 0.1</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2.</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Altere a máscara de </a:t>
            </a:r>
            <a:r>
              <a:rPr lang="pt-BR" dirty="0" err="1">
                <a:latin typeface="ff2"/>
                <a:ea typeface="Times New Roman" panose="02020603050405020304" pitchFamily="18" charset="0"/>
                <a:cs typeface="Times New Roman" panose="02020603050405020304" pitchFamily="18" charset="0"/>
              </a:rPr>
              <a:t>sub-rede</a:t>
            </a:r>
            <a:r>
              <a:rPr lang="pt-BR" dirty="0">
                <a:latin typeface="ff2"/>
                <a:ea typeface="Times New Roman" panose="02020603050405020304" pitchFamily="18" charset="0"/>
                <a:cs typeface="Times New Roman" panose="02020603050405020304" pitchFamily="18" charset="0"/>
              </a:rPr>
              <a:t> do micro02 para 255. 255.255.0</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3.</a:t>
            </a:r>
            <a:r>
              <a:rPr lang="pt-BR" spc="2085"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Altere a máscara de sub -rede do micro 02 para 255.255.255. 0. Altere o Gateway do micro03 para 100.100.100. 1</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Altere o Gateway  do micro01 para 100.100.10 0.2. Altere  o Gateway do micro02 para  100.100.100.2</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Altere a máscara de </a:t>
            </a:r>
            <a:r>
              <a:rPr lang="pt-BR" dirty="0" err="1">
                <a:solidFill>
                  <a:srgbClr val="000000"/>
                </a:solidFill>
                <a:latin typeface="ff2"/>
                <a:ea typeface="Times New Roman" panose="02020603050405020304" pitchFamily="18" charset="0"/>
                <a:cs typeface="Times New Roman" panose="02020603050405020304" pitchFamily="18" charset="0"/>
              </a:rPr>
              <a:t>sub-rede</a:t>
            </a:r>
            <a:r>
              <a:rPr lang="pt-BR" dirty="0">
                <a:solidFill>
                  <a:srgbClr val="000000"/>
                </a:solidFill>
                <a:latin typeface="ff2"/>
                <a:ea typeface="Times New Roman" panose="02020603050405020304" pitchFamily="18" charset="0"/>
                <a:cs typeface="Times New Roman" panose="02020603050405020304" pitchFamily="18" charset="0"/>
              </a:rPr>
              <a:t> do  micro01 para 255. 255.240.0. Altere a máscara de </a:t>
            </a:r>
            <a:r>
              <a:rPr lang="pt-BR" dirty="0" err="1">
                <a:solidFill>
                  <a:srgbClr val="000000"/>
                </a:solidFill>
                <a:latin typeface="ff2"/>
                <a:ea typeface="Times New Roman" panose="02020603050405020304" pitchFamily="18" charset="0"/>
                <a:cs typeface="Times New Roman" panose="02020603050405020304" pitchFamily="18" charset="0"/>
              </a:rPr>
              <a:t>sub-rede</a:t>
            </a:r>
            <a:r>
              <a:rPr lang="pt-BR" dirty="0">
                <a:solidFill>
                  <a:srgbClr val="000000"/>
                </a:solidFill>
                <a:latin typeface="ff2"/>
                <a:ea typeface="Times New Roman" panose="02020603050405020304" pitchFamily="18" charset="0"/>
                <a:cs typeface="Times New Roman" panose="02020603050405020304" pitchFamily="18" charset="0"/>
              </a:rPr>
              <a:t> do micro03 para 255.255.240.0</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8707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1630816"/>
            <a:ext cx="6096000" cy="3596369"/>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03.</a:t>
            </a:r>
            <a:r>
              <a:rPr lang="pt-BR" dirty="0">
                <a:solidFill>
                  <a:srgbClr val="000000"/>
                </a:solidFill>
                <a:latin typeface="ff2"/>
                <a:ea typeface="Times New Roman" panose="02020603050405020304" pitchFamily="18" charset="0"/>
                <a:cs typeface="Arial" panose="020B0604020202020204" pitchFamily="34" charset="0"/>
              </a:rPr>
              <a:t> O gerenciamento de desempenho tenta monitorar e controlar a rede para garantir que ela esteja rodando da forma mais eficiente possível. Para  isso, é necessário  quantificar  o desempenho de uma rede  usando valores mensuráveis  como: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Arial" panose="020B0604020202020204" pitchFamily="34" charset="0"/>
              </a:rPr>
              <a:t>1.</a:t>
            </a:r>
            <a:r>
              <a:rPr lang="pt-BR" spc="2085" dirty="0">
                <a:solidFill>
                  <a:srgbClr val="FF0000"/>
                </a:solidFill>
                <a:latin typeface="ff3"/>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Tempo de  resposta e </a:t>
            </a:r>
            <a:r>
              <a:rPr lang="pt-BR" dirty="0" err="1">
                <a:solidFill>
                  <a:srgbClr val="FF0000"/>
                </a:solidFill>
                <a:latin typeface="ff1"/>
                <a:ea typeface="Times New Roman" panose="02020603050405020304" pitchFamily="18" charset="0"/>
                <a:cs typeface="Arial" panose="020B0604020202020204" pitchFamily="34" charset="0"/>
              </a:rPr>
              <a:t>throughput</a:t>
            </a:r>
            <a:r>
              <a:rPr lang="pt-BR" dirty="0">
                <a:solidFill>
                  <a:srgbClr val="FF0000"/>
                </a:solidFill>
                <a:latin typeface="ff1"/>
                <a:ea typeface="Times New Roman" panose="02020603050405020304" pitchFamily="18" charset="0"/>
                <a:cs typeface="Arial" panose="020B0604020202020204" pitchFamily="34"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Segurança e </a:t>
            </a:r>
            <a:r>
              <a:rPr lang="pt-BR" dirty="0" err="1">
                <a:solidFill>
                  <a:srgbClr val="000000"/>
                </a:solidFill>
                <a:latin typeface="ff2"/>
                <a:ea typeface="Times New Roman" panose="02020603050405020304" pitchFamily="18" charset="0"/>
                <a:cs typeface="Arial" panose="020B0604020202020204" pitchFamily="34" charset="0"/>
              </a:rPr>
              <a:t>throughput</a:t>
            </a:r>
            <a:r>
              <a:rPr lang="pt-BR" dirty="0">
                <a:solidFill>
                  <a:srgbClr val="000000"/>
                </a:solidFill>
                <a:latin typeface="ff2"/>
                <a:ea typeface="Times New Roman" panose="02020603050405020304" pitchFamily="18" charset="0"/>
                <a:cs typeface="Arial" panose="020B0604020202020204" pitchFamily="34"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Capacidade e confiabilidade.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Segurança e confiabilidade.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Escalabilidade e tráfego.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83144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93987" y="243450"/>
            <a:ext cx="11698013"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30.</a:t>
            </a:r>
            <a:r>
              <a:rPr lang="pt-BR" dirty="0">
                <a:solidFill>
                  <a:srgbClr val="000000"/>
                </a:solidFill>
                <a:latin typeface="ff2"/>
                <a:ea typeface="Times New Roman" panose="02020603050405020304" pitchFamily="18" charset="0"/>
                <a:cs typeface="Times New Roman" panose="02020603050405020304" pitchFamily="18" charset="0"/>
              </a:rPr>
              <a:t> A seguir estão as configurações básica s do TCP/IP de  três estações de trabalho: micro01, micro02 e  micro03. O micro02 não está conseguindo comunicar com os  demais computadores da  rede. Já o micro03 consegue comunicar-se  na rede local, porém não  consegue se comunicar com nenhum  recurso de outras  redes, como,  por exemplo, a  Internet. Quais alterações você deve fazer para que todos  os computadores possam se comunicar normalmente, tanto na rede local quanto com as redes externas? Assinale a alternativa correta:</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m 2" descr="https://files.passeidireto.com/e74288fa-3b20-4f06-b77c-1519418bfd54/bg5.png"/>
          <p:cNvPicPr/>
          <p:nvPr/>
        </p:nvPicPr>
        <p:blipFill>
          <a:blip r:embed="rId2">
            <a:extLst>
              <a:ext uri="{28A0092B-C50C-407E-A947-70E740481C1C}">
                <a14:useLocalDpi xmlns:a14="http://schemas.microsoft.com/office/drawing/2010/main" val="0"/>
              </a:ext>
            </a:extLst>
          </a:blip>
          <a:srcRect/>
          <a:stretch>
            <a:fillRect/>
          </a:stretch>
        </p:blipFill>
        <p:spPr bwMode="auto">
          <a:xfrm>
            <a:off x="1245476" y="2112579"/>
            <a:ext cx="9128233" cy="1968883"/>
          </a:xfrm>
          <a:prstGeom prst="rect">
            <a:avLst/>
          </a:prstGeom>
          <a:noFill/>
          <a:ln>
            <a:noFill/>
          </a:ln>
        </p:spPr>
      </p:pic>
      <p:sp>
        <p:nvSpPr>
          <p:cNvPr id="4" name="Retângulo 3"/>
          <p:cNvSpPr/>
          <p:nvPr/>
        </p:nvSpPr>
        <p:spPr>
          <a:xfrm>
            <a:off x="493987" y="4152406"/>
            <a:ext cx="11267089"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Altere o Gateway do micro03 para 100.100.10 0.1</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Altere a máscara de </a:t>
            </a:r>
            <a:r>
              <a:rPr lang="pt-BR" dirty="0" err="1">
                <a:solidFill>
                  <a:srgbClr val="000000"/>
                </a:solidFill>
                <a:latin typeface="ff2"/>
                <a:ea typeface="Times New Roman" panose="02020603050405020304" pitchFamily="18" charset="0"/>
                <a:cs typeface="Times New Roman" panose="02020603050405020304" pitchFamily="18" charset="0"/>
              </a:rPr>
              <a:t>sub-rede</a:t>
            </a:r>
            <a:r>
              <a:rPr lang="pt-BR" dirty="0">
                <a:solidFill>
                  <a:srgbClr val="000000"/>
                </a:solidFill>
                <a:latin typeface="ff2"/>
                <a:ea typeface="Times New Roman" panose="02020603050405020304" pitchFamily="18" charset="0"/>
                <a:cs typeface="Times New Roman" panose="02020603050405020304" pitchFamily="18" charset="0"/>
              </a:rPr>
              <a:t> do micro02 para 255. 255.255.0</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3.</a:t>
            </a:r>
            <a:r>
              <a:rPr lang="pt-BR" spc="2085"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Altere a máscara de sub -rede do micro 02 para 255.255.255. 0. Altere o Gateway do micro03 para 100.100.100. 1</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Altere o Gateway  do micro01 para 100.100.10 0.2. Altere  o Gateway do micro02 para  100.100.100.2</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Altere a máscara de </a:t>
            </a:r>
            <a:r>
              <a:rPr lang="pt-BR" dirty="0" err="1">
                <a:solidFill>
                  <a:srgbClr val="000000"/>
                </a:solidFill>
                <a:latin typeface="ff2"/>
                <a:ea typeface="Times New Roman" panose="02020603050405020304" pitchFamily="18" charset="0"/>
                <a:cs typeface="Times New Roman" panose="02020603050405020304" pitchFamily="18" charset="0"/>
              </a:rPr>
              <a:t>sub-rede</a:t>
            </a:r>
            <a:r>
              <a:rPr lang="pt-BR" dirty="0">
                <a:solidFill>
                  <a:srgbClr val="000000"/>
                </a:solidFill>
                <a:latin typeface="ff2"/>
                <a:ea typeface="Times New Roman" panose="02020603050405020304" pitchFamily="18" charset="0"/>
                <a:cs typeface="Times New Roman" panose="02020603050405020304" pitchFamily="18" charset="0"/>
              </a:rPr>
              <a:t> do  micro01 para 255. 255.240.0. Altere a máscara de </a:t>
            </a:r>
            <a:r>
              <a:rPr lang="pt-BR" dirty="0" err="1">
                <a:solidFill>
                  <a:srgbClr val="000000"/>
                </a:solidFill>
                <a:latin typeface="ff2"/>
                <a:ea typeface="Times New Roman" panose="02020603050405020304" pitchFamily="18" charset="0"/>
                <a:cs typeface="Times New Roman" panose="02020603050405020304" pitchFamily="18" charset="0"/>
              </a:rPr>
              <a:t>sub-rede</a:t>
            </a:r>
            <a:r>
              <a:rPr lang="pt-BR" dirty="0">
                <a:solidFill>
                  <a:srgbClr val="000000"/>
                </a:solidFill>
                <a:latin typeface="ff2"/>
                <a:ea typeface="Times New Roman" panose="02020603050405020304" pitchFamily="18" charset="0"/>
                <a:cs typeface="Times New Roman" panose="02020603050405020304" pitchFamily="18" charset="0"/>
              </a:rPr>
              <a:t> do micro03 para 255.255.240.0</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16903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51338" y="649688"/>
            <a:ext cx="10957035" cy="5826210"/>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31.</a:t>
            </a:r>
            <a:r>
              <a:rPr lang="pt-BR" dirty="0">
                <a:solidFill>
                  <a:srgbClr val="000000"/>
                </a:solidFill>
                <a:latin typeface="ff2"/>
                <a:ea typeface="Times New Roman" panose="02020603050405020304" pitchFamily="18" charset="0"/>
                <a:cs typeface="Times New Roman" panose="02020603050405020304" pitchFamily="18" charset="0"/>
              </a:rPr>
              <a:t> Julgue as afirmações abaixo: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I - Usam-se pontes para conectar dois segmentos de cabo, gerando  novamente o sinal para aumentar a distância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transmitida.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II - O layout físico de uma rede é a sua topologia . Os três  tipos mais  importantes de  topologias d e redes são: topologia barra, topologia  híbrida e topologia em malha.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III - A utilização de roteadores permite ter uma topologia que disponibiliza um grande número de caminhos entre dois pontos de uma rede com outra. No caso de falhas, temos  outras rotas pelas quais os dados podem chegar ao seu destino.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IV - O tipo de tecnologia utilizada para conectar várias  redes vai depender apenas do  tipo de tráfego,  já que as velocidades de todas as tecnologias são semelhantes.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Assinale a </a:t>
            </a:r>
            <a:r>
              <a:rPr lang="pt-BR" dirty="0">
                <a:latin typeface="ff2"/>
                <a:ea typeface="Times New Roman" panose="02020603050405020304" pitchFamily="18" charset="0"/>
                <a:cs typeface="Times New Roman" panose="02020603050405020304" pitchFamily="18" charset="0"/>
              </a:rPr>
              <a:t>alternativa correta: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1.</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V , V , V , F</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latin typeface="ff2"/>
                <a:ea typeface="Times New Roman" panose="02020603050405020304" pitchFamily="18" charset="0"/>
                <a:cs typeface="Times New Roman" panose="02020603050405020304" pitchFamily="18" charset="0"/>
              </a:rPr>
              <a:t>2.</a:t>
            </a:r>
            <a:r>
              <a:rPr lang="en-US" spc="2305" dirty="0">
                <a:latin typeface="ff4"/>
                <a:ea typeface="Times New Roman" panose="02020603050405020304" pitchFamily="18" charset="0"/>
                <a:cs typeface="Times New Roman" panose="02020603050405020304" pitchFamily="18" charset="0"/>
              </a:rPr>
              <a:t> </a:t>
            </a:r>
            <a:r>
              <a:rPr lang="en-US" dirty="0">
                <a:latin typeface="ff2"/>
                <a:ea typeface="Times New Roman" panose="02020603050405020304" pitchFamily="18" charset="0"/>
                <a:cs typeface="Times New Roman" panose="02020603050405020304" pitchFamily="18" charset="0"/>
              </a:rPr>
              <a:t>V , V , F , F</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latin typeface="ff2"/>
                <a:ea typeface="Times New Roman" panose="02020603050405020304" pitchFamily="18" charset="0"/>
                <a:cs typeface="Times New Roman" panose="02020603050405020304" pitchFamily="18" charset="0"/>
              </a:rPr>
              <a:t>3.</a:t>
            </a:r>
            <a:r>
              <a:rPr lang="en-US" spc="2305" dirty="0">
                <a:latin typeface="ff4"/>
                <a:ea typeface="Times New Roman" panose="02020603050405020304" pitchFamily="18" charset="0"/>
                <a:cs typeface="Times New Roman" panose="02020603050405020304" pitchFamily="18" charset="0"/>
              </a:rPr>
              <a:t> </a:t>
            </a:r>
            <a:r>
              <a:rPr lang="en-US" dirty="0">
                <a:latin typeface="ff2"/>
                <a:ea typeface="Times New Roman" panose="02020603050405020304" pitchFamily="18" charset="0"/>
                <a:cs typeface="Times New Roman" panose="02020603050405020304" pitchFamily="18" charset="0"/>
              </a:rPr>
              <a:t>V , F , F , V</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latin typeface="ff2"/>
                <a:ea typeface="Times New Roman" panose="02020603050405020304" pitchFamily="18" charset="0"/>
                <a:cs typeface="Times New Roman" panose="02020603050405020304" pitchFamily="18" charset="0"/>
              </a:rPr>
              <a:t>4.</a:t>
            </a:r>
            <a:r>
              <a:rPr lang="en-US" spc="2305" dirty="0">
                <a:latin typeface="ff4"/>
                <a:ea typeface="Times New Roman" panose="02020603050405020304" pitchFamily="18" charset="0"/>
                <a:cs typeface="Times New Roman" panose="02020603050405020304" pitchFamily="18" charset="0"/>
              </a:rPr>
              <a:t> </a:t>
            </a:r>
            <a:r>
              <a:rPr lang="en-US" dirty="0">
                <a:latin typeface="ff2"/>
                <a:ea typeface="Times New Roman" panose="02020603050405020304" pitchFamily="18" charset="0"/>
                <a:cs typeface="Times New Roman" panose="02020603050405020304" pitchFamily="18" charset="0"/>
              </a:rPr>
              <a:t>V , F , V , V</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5.</a:t>
            </a:r>
            <a:r>
              <a:rPr lang="pt-BR" spc="2085"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V , F , V , F</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73769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51338" y="649688"/>
            <a:ext cx="10957035" cy="5826210"/>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31.</a:t>
            </a:r>
            <a:r>
              <a:rPr lang="pt-BR" dirty="0">
                <a:solidFill>
                  <a:srgbClr val="000000"/>
                </a:solidFill>
                <a:latin typeface="ff2"/>
                <a:ea typeface="Times New Roman" panose="02020603050405020304" pitchFamily="18" charset="0"/>
                <a:cs typeface="Times New Roman" panose="02020603050405020304" pitchFamily="18" charset="0"/>
              </a:rPr>
              <a:t> Julgue as afirmações abaixo: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I - Usam-se pontes para conectar dois segmentos de cabo, gerando  novamente o sinal para aumentar a distância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transmitida.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II - O layout físico de uma rede é a sua topologia . Os três  tipos mais  importantes de  topologias d e redes são: topologia barra, topologia  híbrida e topologia em malha.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III - A utilização de roteadores permite ter uma topologia que disponibiliza um grande número de caminhos entre dois pontos de uma rede com outra. No caso de falhas, temos  outras rotas pelas quais os dados podem chegar ao seu destino.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IV - O tipo de tecnologia utilizada para conectar várias  redes vai depender apenas do  tipo de tráfego,  já que as velocidades de todas as tecnologias são semelhantes.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Assinale a alternativa correta: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V , V , V , F</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solidFill>
                  <a:srgbClr val="000000"/>
                </a:solidFill>
                <a:latin typeface="ff2"/>
                <a:ea typeface="Times New Roman" panose="02020603050405020304" pitchFamily="18" charset="0"/>
                <a:cs typeface="Times New Roman" panose="02020603050405020304" pitchFamily="18" charset="0"/>
              </a:rPr>
              <a:t>2.</a:t>
            </a:r>
            <a:r>
              <a:rPr lang="en-US" spc="2305" dirty="0">
                <a:solidFill>
                  <a:srgbClr val="000000"/>
                </a:solidFill>
                <a:latin typeface="ff4"/>
                <a:ea typeface="Times New Roman" panose="02020603050405020304" pitchFamily="18" charset="0"/>
                <a:cs typeface="Times New Roman" panose="02020603050405020304" pitchFamily="18" charset="0"/>
              </a:rPr>
              <a:t> </a:t>
            </a:r>
            <a:r>
              <a:rPr lang="en-US" dirty="0">
                <a:solidFill>
                  <a:srgbClr val="000000"/>
                </a:solidFill>
                <a:latin typeface="ff2"/>
                <a:ea typeface="Times New Roman" panose="02020603050405020304" pitchFamily="18" charset="0"/>
                <a:cs typeface="Times New Roman" panose="02020603050405020304" pitchFamily="18" charset="0"/>
              </a:rPr>
              <a:t>V , V , F , F</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solidFill>
                  <a:srgbClr val="000000"/>
                </a:solidFill>
                <a:latin typeface="ff2"/>
                <a:ea typeface="Times New Roman" panose="02020603050405020304" pitchFamily="18" charset="0"/>
                <a:cs typeface="Times New Roman" panose="02020603050405020304" pitchFamily="18" charset="0"/>
              </a:rPr>
              <a:t>3.</a:t>
            </a:r>
            <a:r>
              <a:rPr lang="en-US" spc="2305" dirty="0">
                <a:solidFill>
                  <a:srgbClr val="000000"/>
                </a:solidFill>
                <a:latin typeface="ff4"/>
                <a:ea typeface="Times New Roman" panose="02020603050405020304" pitchFamily="18" charset="0"/>
                <a:cs typeface="Times New Roman" panose="02020603050405020304" pitchFamily="18" charset="0"/>
              </a:rPr>
              <a:t> </a:t>
            </a:r>
            <a:r>
              <a:rPr lang="en-US" dirty="0">
                <a:solidFill>
                  <a:srgbClr val="000000"/>
                </a:solidFill>
                <a:latin typeface="ff2"/>
                <a:ea typeface="Times New Roman" panose="02020603050405020304" pitchFamily="18" charset="0"/>
                <a:cs typeface="Times New Roman" panose="02020603050405020304" pitchFamily="18" charset="0"/>
              </a:rPr>
              <a:t>V , F , F , V</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solidFill>
                  <a:srgbClr val="000000"/>
                </a:solidFill>
                <a:latin typeface="ff2"/>
                <a:ea typeface="Times New Roman" panose="02020603050405020304" pitchFamily="18" charset="0"/>
                <a:cs typeface="Times New Roman" panose="02020603050405020304" pitchFamily="18" charset="0"/>
              </a:rPr>
              <a:t>4.</a:t>
            </a:r>
            <a:r>
              <a:rPr lang="en-US" spc="2305" dirty="0">
                <a:solidFill>
                  <a:srgbClr val="000000"/>
                </a:solidFill>
                <a:latin typeface="ff4"/>
                <a:ea typeface="Times New Roman" panose="02020603050405020304" pitchFamily="18" charset="0"/>
                <a:cs typeface="Times New Roman" panose="02020603050405020304" pitchFamily="18" charset="0"/>
              </a:rPr>
              <a:t> </a:t>
            </a:r>
            <a:r>
              <a:rPr lang="en-US" dirty="0">
                <a:solidFill>
                  <a:srgbClr val="000000"/>
                </a:solidFill>
                <a:latin typeface="ff2"/>
                <a:ea typeface="Times New Roman" panose="02020603050405020304" pitchFamily="18" charset="0"/>
                <a:cs typeface="Times New Roman" panose="02020603050405020304" pitchFamily="18" charset="0"/>
              </a:rPr>
              <a:t>V , F , V , V</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5.</a:t>
            </a:r>
            <a:r>
              <a:rPr lang="pt-BR" spc="2085"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V , F , V , F</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93378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108639"/>
            <a:ext cx="6096000" cy="2640723"/>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32.</a:t>
            </a:r>
            <a:r>
              <a:rPr lang="pt-BR" dirty="0">
                <a:solidFill>
                  <a:srgbClr val="000000"/>
                </a:solidFill>
                <a:latin typeface="ff2"/>
                <a:ea typeface="Times New Roman" panose="02020603050405020304" pitchFamily="18" charset="0"/>
                <a:cs typeface="Times New Roman" panose="02020603050405020304" pitchFamily="18" charset="0"/>
              </a:rPr>
              <a:t> Do ponto de vista do usuário, qual o protocolo da cama da de aplicação tipicamente utilizado para  receber e- mails?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1.</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DHCP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2.</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SNMP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3.</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SMTP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4.</a:t>
            </a:r>
            <a:r>
              <a:rPr lang="pt-BR" spc="2085"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POP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TFTP</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00588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108639"/>
            <a:ext cx="6096000" cy="2640723"/>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32.</a:t>
            </a:r>
            <a:r>
              <a:rPr lang="pt-BR" dirty="0">
                <a:solidFill>
                  <a:srgbClr val="000000"/>
                </a:solidFill>
                <a:latin typeface="ff2"/>
                <a:ea typeface="Times New Roman" panose="02020603050405020304" pitchFamily="18" charset="0"/>
                <a:cs typeface="Times New Roman" panose="02020603050405020304" pitchFamily="18" charset="0"/>
              </a:rPr>
              <a:t> Do ponto de vista do usuário, qual o protocolo da cama da de aplicação tipicamente utilizado para  receber e- mails?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DHCP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SNMP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SMTP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4.</a:t>
            </a:r>
            <a:r>
              <a:rPr lang="pt-BR" spc="2085"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POP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TFTP</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95440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108639"/>
            <a:ext cx="6096000" cy="2640723"/>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33</a:t>
            </a:r>
            <a:r>
              <a:rPr lang="pt-BR" dirty="0">
                <a:solidFill>
                  <a:srgbClr val="000000"/>
                </a:solidFill>
                <a:latin typeface="ff2"/>
                <a:ea typeface="Times New Roman" panose="02020603050405020304" pitchFamily="18" charset="0"/>
                <a:cs typeface="Times New Roman" panose="02020603050405020304" pitchFamily="18" charset="0"/>
              </a:rPr>
              <a:t>. Assinale a camada do modelo OSI responsável por controlar o fluxo de dados preparando os  pacotes para transmissão: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Camada </a:t>
            </a:r>
            <a:r>
              <a:rPr lang="pt-BR" dirty="0">
                <a:latin typeface="ff2"/>
                <a:ea typeface="Times New Roman" panose="02020603050405020304" pitchFamily="18" charset="0"/>
                <a:cs typeface="Times New Roman" panose="02020603050405020304" pitchFamily="18" charset="0"/>
              </a:rPr>
              <a:t>física.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2.</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Camada de sessão.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3.</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Camada de transporte.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4.</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Camada de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5.</a:t>
            </a:r>
            <a:r>
              <a:rPr lang="pt-BR" spc="2305" dirty="0">
                <a:latin typeface="ff4"/>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Camada de enlace de dados</a:t>
            </a:r>
            <a:r>
              <a:rPr lang="pt-BR" dirty="0">
                <a:latin typeface="ff2"/>
                <a:ea typeface="Times New Roman" panose="02020603050405020304" pitchFamily="18" charset="0"/>
                <a:cs typeface="Times New Roman" panose="02020603050405020304" pitchFamily="18"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02471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108639"/>
            <a:ext cx="6096000" cy="2640723"/>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33</a:t>
            </a:r>
            <a:r>
              <a:rPr lang="pt-BR" dirty="0">
                <a:solidFill>
                  <a:srgbClr val="000000"/>
                </a:solidFill>
                <a:latin typeface="ff2"/>
                <a:ea typeface="Times New Roman" panose="02020603050405020304" pitchFamily="18" charset="0"/>
                <a:cs typeface="Times New Roman" panose="02020603050405020304" pitchFamily="18" charset="0"/>
              </a:rPr>
              <a:t>. Assinale a camada do modelo OSI responsável por controlar o fluxo de dados preparando os  pacotes para transmissão: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Camada física.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Camada de sessão.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Camada de transporte.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Camada de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Camada de enlace de dados</a:t>
            </a:r>
            <a:r>
              <a:rPr lang="pt-BR" dirty="0">
                <a:solidFill>
                  <a:srgbClr val="000000"/>
                </a:solidFill>
                <a:latin typeface="ff2"/>
                <a:ea typeface="Times New Roman" panose="02020603050405020304" pitchFamily="18" charset="0"/>
                <a:cs typeface="Times New Roman" panose="02020603050405020304" pitchFamily="18"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760892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108639"/>
            <a:ext cx="6096000" cy="2640723"/>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34.</a:t>
            </a:r>
            <a:r>
              <a:rPr lang="pt-BR" dirty="0">
                <a:solidFill>
                  <a:srgbClr val="000000"/>
                </a:solidFill>
                <a:latin typeface="ff2"/>
                <a:ea typeface="Times New Roman" panose="02020603050405020304" pitchFamily="18" charset="0"/>
                <a:cs typeface="Times New Roman" panose="02020603050405020304" pitchFamily="18" charset="0"/>
              </a:rPr>
              <a:t> Assinale a camada do modelo OSI responsável por converter os dados  em vários  </a:t>
            </a:r>
            <a:r>
              <a:rPr lang="pt-BR" dirty="0">
                <a:latin typeface="ff2"/>
                <a:ea typeface="Times New Roman" panose="02020603050405020304" pitchFamily="18" charset="0"/>
                <a:cs typeface="Times New Roman" panose="02020603050405020304" pitchFamily="18" charset="0"/>
              </a:rPr>
              <a:t>formatos possibilitando ao cliente o uso de uma sintaxe em comum.</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1.</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Camada de transporte.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2.</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Camada física.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3.</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Camada de enlace de dados.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4.</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Camada de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5.</a:t>
            </a:r>
            <a:r>
              <a:rPr lang="pt-BR" spc="2085"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Camada de  apresentação</a:t>
            </a:r>
            <a:r>
              <a:rPr lang="pt-BR" spc="40" dirty="0">
                <a:latin typeface="ff5"/>
                <a:ea typeface="Times New Roman" panose="02020603050405020304" pitchFamily="18" charset="0"/>
                <a:cs typeface="Times New Roman" panose="02020603050405020304" pitchFamily="18"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204085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108639"/>
            <a:ext cx="6096000" cy="2640723"/>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34.</a:t>
            </a:r>
            <a:r>
              <a:rPr lang="pt-BR" dirty="0">
                <a:solidFill>
                  <a:srgbClr val="000000"/>
                </a:solidFill>
                <a:latin typeface="ff2"/>
                <a:ea typeface="Times New Roman" panose="02020603050405020304" pitchFamily="18" charset="0"/>
                <a:cs typeface="Times New Roman" panose="02020603050405020304" pitchFamily="18" charset="0"/>
              </a:rPr>
              <a:t> Assinale a camada do modelo OSI responsável por converter os dados  em vários  formatos possibilitando ao cliente o uso de uma sintaxe em comum.</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Camada de transporte.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Camada física.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Camada de enlace de dados.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Camada de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5.</a:t>
            </a:r>
            <a:r>
              <a:rPr lang="pt-BR" spc="2085"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Camada de  apresentação</a:t>
            </a:r>
            <a:r>
              <a:rPr lang="pt-BR" spc="40" dirty="0">
                <a:solidFill>
                  <a:srgbClr val="000000"/>
                </a:solidFill>
                <a:latin typeface="ff5"/>
                <a:ea typeface="Times New Roman" panose="02020603050405020304" pitchFamily="18" charset="0"/>
                <a:cs typeface="Times New Roman" panose="02020603050405020304" pitchFamily="18"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170649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881350" y="1076211"/>
            <a:ext cx="7893269" cy="729430"/>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35.</a:t>
            </a:r>
            <a:r>
              <a:rPr lang="pt-BR" dirty="0">
                <a:solidFill>
                  <a:srgbClr val="000000"/>
                </a:solidFill>
                <a:latin typeface="ff2"/>
                <a:ea typeface="Times New Roman" panose="02020603050405020304" pitchFamily="18" charset="0"/>
                <a:cs typeface="Times New Roman" panose="02020603050405020304" pitchFamily="18" charset="0"/>
              </a:rPr>
              <a:t> Quanto à  existência de domínio de colis </a:t>
            </a:r>
            <a:r>
              <a:rPr lang="pt-BR" dirty="0" err="1">
                <a:solidFill>
                  <a:srgbClr val="000000"/>
                </a:solidFill>
                <a:latin typeface="ff2"/>
                <a:ea typeface="Times New Roman" panose="02020603050405020304" pitchFamily="18" charset="0"/>
                <a:cs typeface="Times New Roman" panose="02020603050405020304" pitchFamily="18" charset="0"/>
              </a:rPr>
              <a:t>ão</a:t>
            </a:r>
            <a:r>
              <a:rPr lang="pt-BR" dirty="0">
                <a:solidFill>
                  <a:srgbClr val="000000"/>
                </a:solidFill>
                <a:latin typeface="ff2"/>
                <a:ea typeface="Times New Roman" panose="02020603050405020304" pitchFamily="18" charset="0"/>
                <a:cs typeface="Times New Roman" panose="02020603050405020304" pitchFamily="18" charset="0"/>
              </a:rPr>
              <a:t>, qual a firmação pode ser  feita sobre a topologia mostrada  na figura  abaixo?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m 5" descr="https://files.passeidireto.com/e74288fa-3b20-4f06-b77c-1519418bfd54/bg6.png"/>
          <p:cNvPicPr/>
          <p:nvPr/>
        </p:nvPicPr>
        <p:blipFill>
          <a:blip r:embed="rId2">
            <a:extLst>
              <a:ext uri="{28A0092B-C50C-407E-A947-70E740481C1C}">
                <a14:useLocalDpi xmlns:a14="http://schemas.microsoft.com/office/drawing/2010/main" val="0"/>
              </a:ext>
            </a:extLst>
          </a:blip>
          <a:srcRect/>
          <a:stretch>
            <a:fillRect/>
          </a:stretch>
        </p:blipFill>
        <p:spPr bwMode="auto">
          <a:xfrm>
            <a:off x="3639451" y="1939159"/>
            <a:ext cx="4377066" cy="1977094"/>
          </a:xfrm>
          <a:prstGeom prst="rect">
            <a:avLst/>
          </a:prstGeom>
          <a:noFill/>
          <a:ln>
            <a:noFill/>
          </a:ln>
        </p:spPr>
      </p:pic>
      <p:sp>
        <p:nvSpPr>
          <p:cNvPr id="5" name="Retângulo 4"/>
          <p:cNvSpPr/>
          <p:nvPr/>
        </p:nvSpPr>
        <p:spPr>
          <a:xfrm>
            <a:off x="1545021" y="4161109"/>
            <a:ext cx="10058400"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Assuma que a comunicação entre os </a:t>
            </a:r>
            <a:r>
              <a:rPr lang="pt-BR" dirty="0">
                <a:latin typeface="ff2"/>
                <a:ea typeface="Times New Roman" panose="02020603050405020304" pitchFamily="18" charset="0"/>
                <a:cs typeface="Times New Roman" panose="02020603050405020304" pitchFamily="18" charset="0"/>
              </a:rPr>
              <a:t>servidor es e o switch  seja </a:t>
            </a:r>
            <a:r>
              <a:rPr lang="pt-BR" dirty="0" err="1">
                <a:latin typeface="ff2"/>
                <a:ea typeface="Times New Roman" panose="02020603050405020304" pitchFamily="18" charset="0"/>
                <a:cs typeface="Times New Roman" panose="02020603050405020304" pitchFamily="18" charset="0"/>
              </a:rPr>
              <a:t>full</a:t>
            </a:r>
            <a:r>
              <a:rPr lang="pt-BR" dirty="0">
                <a:latin typeface="ff2"/>
                <a:ea typeface="Times New Roman" panose="02020603050405020304" pitchFamily="18" charset="0"/>
                <a:cs typeface="Times New Roman" panose="02020603050405020304" pitchFamily="18" charset="0"/>
              </a:rPr>
              <a:t>-duplex</a:t>
            </a:r>
            <a:r>
              <a:rPr lang="pt-BR" dirty="0" smtClean="0">
                <a:latin typeface="ff2"/>
                <a:ea typeface="Times New Roman" panose="02020603050405020304" pitchFamily="18" charset="0"/>
                <a:cs typeface="Times New Roman" panose="02020603050405020304" pitchFamily="18" charset="0"/>
              </a:rPr>
              <a:t>:</a:t>
            </a:r>
            <a:r>
              <a:rPr lang="pt-BR" dirty="0">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1.</a:t>
            </a:r>
            <a:r>
              <a:rPr lang="pt-BR" spc="2085"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São exibidos  três domínios de colisão.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2.</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Existem cinco domínios de colisão.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3.</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São exibidos  quatro domínios de colisão.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4.</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Existe um único domínio de  colisão.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Existem dois domínios de colisão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02893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038385" y="834444"/>
            <a:ext cx="9996407" cy="3277820"/>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04.</a:t>
            </a:r>
            <a:r>
              <a:rPr lang="pt-BR" dirty="0">
                <a:solidFill>
                  <a:srgbClr val="000000"/>
                </a:solidFill>
                <a:latin typeface="ff2"/>
                <a:ea typeface="Times New Roman" panose="02020603050405020304" pitchFamily="18" charset="0"/>
                <a:cs typeface="Arial" panose="020B0604020202020204" pitchFamily="34" charset="0"/>
              </a:rPr>
              <a:t> Suponha que um usuário esteja utilizando uma aplicação de mensagem instantânea (como o Windows Messenger </a:t>
            </a:r>
            <a:r>
              <a:rPr lang="pt-BR" dirty="0" smtClean="0">
                <a:solidFill>
                  <a:srgbClr val="000000"/>
                </a:solidFill>
                <a:latin typeface="ff2"/>
                <a:ea typeface="Times New Roman" panose="02020603050405020304" pitchFamily="18" charset="0"/>
                <a:cs typeface="Arial" panose="020B0604020202020204" pitchFamily="34" charset="0"/>
              </a:rPr>
              <a:t>- Microsoft</a:t>
            </a:r>
            <a:r>
              <a:rPr lang="pt-BR" dirty="0">
                <a:solidFill>
                  <a:srgbClr val="000000"/>
                </a:solidFill>
                <a:latin typeface="ff2"/>
                <a:ea typeface="Times New Roman" panose="02020603050405020304" pitchFamily="18" charset="0"/>
                <a:cs typeface="Arial" panose="020B0604020202020204" pitchFamily="34" charset="0"/>
              </a:rPr>
              <a:t>@). Neste tipo de aplicação, servidores necessitam rastrear os endereços IP dos usuários e mapear os </a:t>
            </a:r>
            <a:r>
              <a:rPr lang="pt-BR" dirty="0" smtClean="0">
                <a:solidFill>
                  <a:srgbClr val="000000"/>
                </a:solidFill>
                <a:latin typeface="ff2"/>
                <a:ea typeface="Times New Roman" panose="02020603050405020304" pitchFamily="18" charset="0"/>
                <a:cs typeface="Arial" panose="020B0604020202020204" pitchFamily="34" charset="0"/>
              </a:rPr>
              <a:t>contatos online</a:t>
            </a:r>
            <a:r>
              <a:rPr lang="pt-BR" dirty="0">
                <a:solidFill>
                  <a:srgbClr val="000000"/>
                </a:solidFill>
                <a:latin typeface="ff2"/>
                <a:ea typeface="Times New Roman" panose="02020603050405020304" pitchFamily="18" charset="0"/>
                <a:cs typeface="Arial" panose="020B0604020202020204" pitchFamily="34" charset="0"/>
              </a:rPr>
              <a:t>. Entretanto, as mensagens de usuário para usuário são enviadas diretamente entre as máquinas comunicantes. </a:t>
            </a:r>
            <a:r>
              <a:rPr lang="pt-BR" dirty="0" smtClean="0">
                <a:solidFill>
                  <a:srgbClr val="000000"/>
                </a:solidFill>
                <a:latin typeface="ff2"/>
                <a:ea typeface="Times New Roman" panose="02020603050405020304" pitchFamily="18" charset="0"/>
                <a:cs typeface="Arial" panose="020B0604020202020204" pitchFamily="34" charset="0"/>
              </a:rPr>
              <a:t>A arquitetura </a:t>
            </a:r>
            <a:r>
              <a:rPr lang="pt-BR" dirty="0">
                <a:solidFill>
                  <a:srgbClr val="000000"/>
                </a:solidFill>
                <a:latin typeface="ff2"/>
                <a:ea typeface="Times New Roman" panose="02020603050405020304" pitchFamily="18" charset="0"/>
                <a:cs typeface="Arial" panose="020B0604020202020204" pitchFamily="34" charset="0"/>
              </a:rPr>
              <a:t>de aplicações de redes que </a:t>
            </a:r>
            <a:r>
              <a:rPr lang="pt-BR" dirty="0">
                <a:latin typeface="ff2"/>
                <a:ea typeface="Times New Roman" panose="02020603050405020304" pitchFamily="18" charset="0"/>
                <a:cs typeface="Arial" panose="020B0604020202020204" pitchFamily="34" charset="0"/>
              </a:rPr>
              <a:t>melhor caracteriza este cenário é:</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Arquitetura </a:t>
            </a:r>
            <a:r>
              <a:rPr lang="pt-BR" dirty="0" smtClean="0">
                <a:latin typeface="ff2"/>
                <a:ea typeface="Times New Roman" panose="02020603050405020304" pitchFamily="18" charset="0"/>
                <a:cs typeface="Arial" panose="020B0604020202020204" pitchFamily="34" charset="0"/>
              </a:rPr>
              <a:t>OSI</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Arquitetura Cliente-servidor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Arial" panose="020B0604020202020204" pitchFamily="34" charset="0"/>
              </a:rPr>
              <a:t>3.</a:t>
            </a:r>
            <a:r>
              <a:rPr lang="pt-BR" spc="2085" dirty="0">
                <a:latin typeface="ff3"/>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Arquitetura Híbrida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Arquitetura </a:t>
            </a:r>
            <a:r>
              <a:rPr lang="pt-BR" dirty="0" smtClean="0">
                <a:solidFill>
                  <a:srgbClr val="000000"/>
                </a:solidFill>
                <a:latin typeface="ff2"/>
                <a:ea typeface="Times New Roman" panose="02020603050405020304" pitchFamily="18" charset="0"/>
                <a:cs typeface="Arial" panose="020B0604020202020204" pitchFamily="34" charset="0"/>
              </a:rPr>
              <a:t>P2P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Arquitetura d e Camadas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5350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881350" y="1076211"/>
            <a:ext cx="7893269" cy="729430"/>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35.</a:t>
            </a:r>
            <a:r>
              <a:rPr lang="pt-BR" dirty="0">
                <a:solidFill>
                  <a:srgbClr val="000000"/>
                </a:solidFill>
                <a:latin typeface="ff2"/>
                <a:ea typeface="Times New Roman" panose="02020603050405020304" pitchFamily="18" charset="0"/>
                <a:cs typeface="Times New Roman" panose="02020603050405020304" pitchFamily="18" charset="0"/>
              </a:rPr>
              <a:t> Quanto à  existência de domínio de colis </a:t>
            </a:r>
            <a:r>
              <a:rPr lang="pt-BR" dirty="0" err="1">
                <a:solidFill>
                  <a:srgbClr val="000000"/>
                </a:solidFill>
                <a:latin typeface="ff2"/>
                <a:ea typeface="Times New Roman" panose="02020603050405020304" pitchFamily="18" charset="0"/>
                <a:cs typeface="Times New Roman" panose="02020603050405020304" pitchFamily="18" charset="0"/>
              </a:rPr>
              <a:t>ão</a:t>
            </a:r>
            <a:r>
              <a:rPr lang="pt-BR" dirty="0">
                <a:solidFill>
                  <a:srgbClr val="000000"/>
                </a:solidFill>
                <a:latin typeface="ff2"/>
                <a:ea typeface="Times New Roman" panose="02020603050405020304" pitchFamily="18" charset="0"/>
                <a:cs typeface="Times New Roman" panose="02020603050405020304" pitchFamily="18" charset="0"/>
              </a:rPr>
              <a:t>, qual a firmação pode ser  feita sobre a topologia mostrada  na figura  abaixo?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m 5" descr="https://files.passeidireto.com/e74288fa-3b20-4f06-b77c-1519418bfd54/bg6.png"/>
          <p:cNvPicPr/>
          <p:nvPr/>
        </p:nvPicPr>
        <p:blipFill>
          <a:blip r:embed="rId2">
            <a:extLst>
              <a:ext uri="{28A0092B-C50C-407E-A947-70E740481C1C}">
                <a14:useLocalDpi xmlns:a14="http://schemas.microsoft.com/office/drawing/2010/main" val="0"/>
              </a:ext>
            </a:extLst>
          </a:blip>
          <a:srcRect/>
          <a:stretch>
            <a:fillRect/>
          </a:stretch>
        </p:blipFill>
        <p:spPr bwMode="auto">
          <a:xfrm>
            <a:off x="3639451" y="1939159"/>
            <a:ext cx="4377066" cy="1977094"/>
          </a:xfrm>
          <a:prstGeom prst="rect">
            <a:avLst/>
          </a:prstGeom>
          <a:noFill/>
          <a:ln>
            <a:noFill/>
          </a:ln>
        </p:spPr>
      </p:pic>
      <p:sp>
        <p:nvSpPr>
          <p:cNvPr id="5" name="Retângulo 4"/>
          <p:cNvSpPr/>
          <p:nvPr/>
        </p:nvSpPr>
        <p:spPr>
          <a:xfrm>
            <a:off x="1545021" y="4161109"/>
            <a:ext cx="10058400"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Assuma que a comunicação entre os servidor es e o switch  seja </a:t>
            </a:r>
            <a:r>
              <a:rPr lang="pt-BR" dirty="0" err="1">
                <a:solidFill>
                  <a:srgbClr val="000000"/>
                </a:solidFill>
                <a:latin typeface="ff2"/>
                <a:ea typeface="Times New Roman" panose="02020603050405020304" pitchFamily="18" charset="0"/>
                <a:cs typeface="Times New Roman" panose="02020603050405020304" pitchFamily="18" charset="0"/>
              </a:rPr>
              <a:t>full</a:t>
            </a:r>
            <a:r>
              <a:rPr lang="pt-BR" dirty="0">
                <a:solidFill>
                  <a:srgbClr val="000000"/>
                </a:solidFill>
                <a:latin typeface="ff2"/>
                <a:ea typeface="Times New Roman" panose="02020603050405020304" pitchFamily="18" charset="0"/>
                <a:cs typeface="Times New Roman" panose="02020603050405020304" pitchFamily="18" charset="0"/>
              </a:rPr>
              <a:t>-duplex</a:t>
            </a:r>
            <a:r>
              <a:rPr lang="pt-BR" dirty="0" smtClean="0">
                <a:solidFill>
                  <a:srgbClr val="000000"/>
                </a:solidFill>
                <a:latin typeface="ff2"/>
                <a:ea typeface="Times New Roman" panose="02020603050405020304" pitchFamily="18" charset="0"/>
                <a:cs typeface="Times New Roman" panose="02020603050405020304" pitchFamily="18" charset="0"/>
              </a:rPr>
              <a:t>:</a:t>
            </a: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1.</a:t>
            </a:r>
            <a:r>
              <a:rPr lang="pt-BR" spc="2085"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São exibidos  três domínios de colisão.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Existem cinco domínios de colisão.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São exibidos  quatro domínios de colisão.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Existe um único domínio de  colisão.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Existem dois domínios de colisão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85368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387366" y="922560"/>
            <a:ext cx="9916510" cy="487056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36.</a:t>
            </a:r>
            <a:r>
              <a:rPr lang="pt-BR" dirty="0">
                <a:solidFill>
                  <a:srgbClr val="000000"/>
                </a:solidFill>
                <a:latin typeface="ff2"/>
                <a:ea typeface="Times New Roman" panose="02020603050405020304" pitchFamily="18" charset="0"/>
                <a:cs typeface="Times New Roman" panose="02020603050405020304" pitchFamily="18" charset="0"/>
              </a:rPr>
              <a:t> Sobre os roteamentos estático e dinâmico  na Interne t, analise as seguintes afirmações: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I - Os protocolos  de roteamento foram concebidos porque a Internet  necessita de tabelas de roteamento dinâmicas.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II - No roteamento estático, o administrador introduz em uma  tabela a rota  para cada  destino.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III - Um uso apropriado para  roteamento dinâmico é em  uma rede pequena, ou para  fins de diagnóstico de problemas na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IV - Em uma tabela estática as entradas são feitas manualmente.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Estão </a:t>
            </a:r>
            <a:r>
              <a:rPr lang="pt-BR" dirty="0">
                <a:latin typeface="ff2"/>
                <a:ea typeface="Times New Roman" panose="02020603050405020304" pitchFamily="18" charset="0"/>
                <a:cs typeface="Times New Roman" panose="02020603050405020304" pitchFamily="18" charset="0"/>
              </a:rPr>
              <a:t>corretas APE NAS as afirmações: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1.</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II, III e IV</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2.</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I e III</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3.</a:t>
            </a:r>
            <a:r>
              <a:rPr lang="pt-BR" spc="2085"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I, II e IV</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4.</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III e IV</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I, III e IV</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914143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387366" y="922560"/>
            <a:ext cx="9916510" cy="487056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36.</a:t>
            </a:r>
            <a:r>
              <a:rPr lang="pt-BR" dirty="0">
                <a:solidFill>
                  <a:srgbClr val="000000"/>
                </a:solidFill>
                <a:latin typeface="ff2"/>
                <a:ea typeface="Times New Roman" panose="02020603050405020304" pitchFamily="18" charset="0"/>
                <a:cs typeface="Times New Roman" panose="02020603050405020304" pitchFamily="18" charset="0"/>
              </a:rPr>
              <a:t> Sobre os roteamentos estático e dinâmico  na Interne t, analise as seguintes afirmações: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I - Os protocolos  de roteamento foram concebidos porque a Internet  necessita de tabelas de roteamento dinâmicas.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II - No roteamento estático, o administrador introduz em uma  tabela a rota  para cada  destino.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III - Um uso apropriado para  roteamento dinâmico é em  uma rede pequena, ou para  fins de diagnóstico de problemas na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IV - Em uma tabela estática as entradas são feitas manualmente.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Estão corretas APE NAS as afirmações: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II, III e IV</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I e III</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3.</a:t>
            </a:r>
            <a:r>
              <a:rPr lang="pt-BR" spc="2085"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I, II e IV</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III e IV</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I, III e IV</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35207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1471541"/>
            <a:ext cx="7341476" cy="3596369"/>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37.</a:t>
            </a:r>
            <a:r>
              <a:rPr lang="pt-BR" dirty="0">
                <a:solidFill>
                  <a:srgbClr val="000000"/>
                </a:solidFill>
                <a:latin typeface="ff2"/>
                <a:ea typeface="Times New Roman" panose="02020603050405020304" pitchFamily="18" charset="0"/>
                <a:cs typeface="Times New Roman" panose="02020603050405020304" pitchFamily="18" charset="0"/>
              </a:rPr>
              <a:t> Sobre topologia s física s e lógicas em redes de computadores é CORRETO  afirmar que: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 topologia </a:t>
            </a:r>
            <a:r>
              <a:rPr lang="pt-BR" dirty="0">
                <a:latin typeface="ff2"/>
                <a:ea typeface="Times New Roman" panose="02020603050405020304" pitchFamily="18" charset="0"/>
                <a:cs typeface="Times New Roman" panose="02020603050405020304" pitchFamily="18" charset="0"/>
              </a:rPr>
              <a:t>lógica é sempre igual à topologia física.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2.</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Uma topologia  física estrela  é representada por uma comunicação ponto a  ponto.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3.</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A topologia lógica ponto a ponto indica ligação física  direta entre os  nós.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4.</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Uma topologia  física de uma rede não pode com portar a interligação de uma  rede em barramento, com uma em estrela.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5.</a:t>
            </a:r>
            <a:r>
              <a:rPr lang="pt-BR" spc="2085"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Uma topologia lógica em  barramento pode ser obtida usando uma topologia física em estrela.</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081904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1471541"/>
            <a:ext cx="7341476" cy="3596369"/>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37.</a:t>
            </a:r>
            <a:r>
              <a:rPr lang="pt-BR" dirty="0">
                <a:solidFill>
                  <a:srgbClr val="000000"/>
                </a:solidFill>
                <a:latin typeface="ff2"/>
                <a:ea typeface="Times New Roman" panose="02020603050405020304" pitchFamily="18" charset="0"/>
                <a:cs typeface="Times New Roman" panose="02020603050405020304" pitchFamily="18" charset="0"/>
              </a:rPr>
              <a:t> Sobre topologia s física s e lógicas em redes de computadores é CORRETO  afirmar que: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 topologia lógica é sempre igual à topologia física.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Uma topologia  física estrela  é representada por uma comunicação ponto a  ponto.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 topologia lógica ponto a ponto indica ligação física  direta entre os  nós.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Uma topologia  física de uma rede não pode com portar a interligação de uma  rede em barramento, com uma em estrela.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5.</a:t>
            </a:r>
            <a:r>
              <a:rPr lang="pt-BR" spc="2085"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Uma topologia lógica em  barramento pode ser obtida usando uma topologia física em estrela.</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068506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277007" y="1790090"/>
            <a:ext cx="10263352"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38.</a:t>
            </a:r>
            <a:r>
              <a:rPr lang="pt-BR" dirty="0">
                <a:solidFill>
                  <a:srgbClr val="000000"/>
                </a:solidFill>
                <a:latin typeface="ff2"/>
                <a:ea typeface="Times New Roman" panose="02020603050405020304" pitchFamily="18" charset="0"/>
                <a:cs typeface="Times New Roman" panose="02020603050405020304" pitchFamily="18" charset="0"/>
              </a:rPr>
              <a:t> Quanto aos  endereços da s redes Ethernet as sinale a única  opção CORRETA: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São alterados quando um dispositivo </a:t>
            </a:r>
            <a:r>
              <a:rPr lang="pt-BR" dirty="0">
                <a:latin typeface="ff2"/>
                <a:ea typeface="Times New Roman" panose="02020603050405020304" pitchFamily="18" charset="0"/>
                <a:cs typeface="Times New Roman" panose="02020603050405020304" pitchFamily="18" charset="0"/>
              </a:rPr>
              <a:t>Ethernet é adicionado ou movido da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2.</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São apresentados sempre na  notação decimal  pontuada.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3.</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São usados nas redes WAN, para determinar o caminho dos dados pela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4.</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Possuem 32 bits de comprimento.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5.</a:t>
            </a:r>
            <a:r>
              <a:rPr lang="pt-BR" spc="2085"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São considerados endereços físicos.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024287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277007" y="1790090"/>
            <a:ext cx="10263352"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38.</a:t>
            </a:r>
            <a:r>
              <a:rPr lang="pt-BR" dirty="0">
                <a:solidFill>
                  <a:srgbClr val="000000"/>
                </a:solidFill>
                <a:latin typeface="ff2"/>
                <a:ea typeface="Times New Roman" panose="02020603050405020304" pitchFamily="18" charset="0"/>
                <a:cs typeface="Times New Roman" panose="02020603050405020304" pitchFamily="18" charset="0"/>
              </a:rPr>
              <a:t> Quanto aos  endereços da s redes Ethernet as sinale a única  opção CORRETA: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São alterados quando um dispositivo Ethernet é adicionado ou movido da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São apresentados sempre na  notação decimal  pontuada.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São usados nas redes WAN, para determinar o caminho dos dados pela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Possuem 32 bits de comprimento.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5.</a:t>
            </a:r>
            <a:r>
              <a:rPr lang="pt-BR" spc="2085"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São considerados endereços físicos.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744881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635876" y="1315078"/>
            <a:ext cx="11067393" cy="4233467"/>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39.</a:t>
            </a:r>
            <a:r>
              <a:rPr lang="pt-BR" dirty="0">
                <a:solidFill>
                  <a:srgbClr val="000000"/>
                </a:solidFill>
                <a:latin typeface="ff2"/>
                <a:ea typeface="Times New Roman" panose="02020603050405020304" pitchFamily="18" charset="0"/>
                <a:cs typeface="Times New Roman" panose="02020603050405020304" pitchFamily="18" charset="0"/>
              </a:rPr>
              <a:t> A principal função de um cabo metálico ou  cabo de fibra  óptica em uma rede de comunicação é permitir a transmissão de sinais entre  os dispositivos, componentes dessa rede,  com o mínimo de degradação possível. Contudo, tanto o  sinal elétrico quanto  o sinal óptico ficam sob a ação constante de  elementos internos e externos à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De acordo com a  abordagem , assinale a opção </a:t>
            </a:r>
            <a:r>
              <a:rPr lang="pt-BR" dirty="0" smtClean="0">
                <a:solidFill>
                  <a:srgbClr val="000000"/>
                </a:solidFill>
                <a:latin typeface="ff2"/>
                <a:ea typeface="Times New Roman" panose="02020603050405020304" pitchFamily="18" charset="0"/>
                <a:cs typeface="Times New Roman" panose="02020603050405020304" pitchFamily="18" charset="0"/>
              </a:rPr>
              <a:t>CORRETA</a:t>
            </a:r>
            <a:r>
              <a:rPr lang="pt-BR" dirty="0">
                <a:solidFill>
                  <a:srgbClr val="000000"/>
                </a:solidFill>
                <a:latin typeface="ff2"/>
                <a:ea typeface="Times New Roman" panose="02020603050405020304" pitchFamily="18" charset="0"/>
                <a:cs typeface="Times New Roman" panose="02020603050405020304" pitchFamily="18"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O eco ocorre devido à mudança </a:t>
            </a:r>
            <a:r>
              <a:rPr lang="pt-BR" dirty="0">
                <a:latin typeface="ff2"/>
                <a:ea typeface="Times New Roman" panose="02020603050405020304" pitchFamily="18" charset="0"/>
                <a:cs typeface="Times New Roman" panose="02020603050405020304" pitchFamily="18" charset="0"/>
              </a:rPr>
              <a:t>na impedância em uma linha de transmissão, em que  parte do sinal  é refletido e parte transmitido.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2.</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Ruído impulsivo é um tipo d e pulso irregular  de fontes externas.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3.</a:t>
            </a:r>
            <a:r>
              <a:rPr lang="pt-BR" spc="2305" dirty="0">
                <a:latin typeface="ff4"/>
                <a:ea typeface="Times New Roman" panose="02020603050405020304" pitchFamily="18" charset="0"/>
                <a:cs typeface="Times New Roman" panose="02020603050405020304" pitchFamily="18" charset="0"/>
              </a:rPr>
              <a:t> </a:t>
            </a:r>
            <a:r>
              <a:rPr lang="pt-BR" dirty="0" err="1">
                <a:latin typeface="ff2"/>
                <a:ea typeface="Times New Roman" panose="02020603050405020304" pitchFamily="18" charset="0"/>
                <a:cs typeface="Times New Roman" panose="02020603050405020304" pitchFamily="18" charset="0"/>
              </a:rPr>
              <a:t>Crosstalk</a:t>
            </a:r>
            <a:r>
              <a:rPr lang="pt-BR" dirty="0">
                <a:latin typeface="ff2"/>
                <a:ea typeface="Times New Roman" panose="02020603050405020304" pitchFamily="18" charset="0"/>
                <a:cs typeface="Times New Roman" panose="02020603050405020304" pitchFamily="18" charset="0"/>
              </a:rPr>
              <a:t>  ou linha cruzada é  a interferência que ocorre  entre condutores próximos que induzem sinais mutuamente.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1"/>
                <a:ea typeface="Times New Roman" panose="02020603050405020304" pitchFamily="18" charset="0"/>
                <a:cs typeface="Times New Roman" panose="02020603050405020304" pitchFamily="18" charset="0"/>
              </a:rPr>
              <a:t>4.</a:t>
            </a:r>
            <a:r>
              <a:rPr lang="pt-BR" spc="2085" dirty="0">
                <a:latin typeface="ff3"/>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O ruído térmico é a perda de energia por calor e radiação, degradando a potência de um sinal devido à distância percorrida no meio físico.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701707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635876" y="1315078"/>
            <a:ext cx="11067393" cy="4233467"/>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39.</a:t>
            </a:r>
            <a:r>
              <a:rPr lang="pt-BR" dirty="0">
                <a:solidFill>
                  <a:srgbClr val="000000"/>
                </a:solidFill>
                <a:latin typeface="ff2"/>
                <a:ea typeface="Times New Roman" panose="02020603050405020304" pitchFamily="18" charset="0"/>
                <a:cs typeface="Times New Roman" panose="02020603050405020304" pitchFamily="18" charset="0"/>
              </a:rPr>
              <a:t> A principal função de um cabo metálico ou  cabo de fibra  óptica em uma rede de comunicação é permitir a transmissão de sinais entre  os dispositivos, componentes dessa rede,  com o mínimo de degradação possível. Contudo, tanto o  sinal elétrico quanto  o sinal óptico ficam sob a ação constante de  elementos internos e externos à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De acordo com a  abordagem , assinale a opção </a:t>
            </a:r>
            <a:r>
              <a:rPr lang="pt-BR" dirty="0" smtClean="0">
                <a:solidFill>
                  <a:srgbClr val="000000"/>
                </a:solidFill>
                <a:latin typeface="ff2"/>
                <a:ea typeface="Times New Roman" panose="02020603050405020304" pitchFamily="18" charset="0"/>
                <a:cs typeface="Times New Roman" panose="02020603050405020304" pitchFamily="18" charset="0"/>
              </a:rPr>
              <a:t>CORRETA</a:t>
            </a:r>
            <a:r>
              <a:rPr lang="pt-BR" dirty="0">
                <a:solidFill>
                  <a:srgbClr val="000000"/>
                </a:solidFill>
                <a:latin typeface="ff2"/>
                <a:ea typeface="Times New Roman" panose="02020603050405020304" pitchFamily="18" charset="0"/>
                <a:cs typeface="Times New Roman" panose="02020603050405020304" pitchFamily="18"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O eco ocorre devido à mudança na impedância em uma linha de transmissão, em que  parte do sinal  é refletido e parte transmitido.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Ruído impulsivo é um tipo d e pulso irregular  de fontes externas.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err="1">
                <a:solidFill>
                  <a:srgbClr val="000000"/>
                </a:solidFill>
                <a:latin typeface="ff2"/>
                <a:ea typeface="Times New Roman" panose="02020603050405020304" pitchFamily="18" charset="0"/>
                <a:cs typeface="Times New Roman" panose="02020603050405020304" pitchFamily="18" charset="0"/>
              </a:rPr>
              <a:t>Crosstalk</a:t>
            </a:r>
            <a:r>
              <a:rPr lang="pt-BR" dirty="0">
                <a:solidFill>
                  <a:srgbClr val="000000"/>
                </a:solidFill>
                <a:latin typeface="ff2"/>
                <a:ea typeface="Times New Roman" panose="02020603050405020304" pitchFamily="18" charset="0"/>
                <a:cs typeface="Times New Roman" panose="02020603050405020304" pitchFamily="18" charset="0"/>
              </a:rPr>
              <a:t>  ou linha cruzada é  a interferência que ocorre  entre condutores próximos que induzem sinais mutuamente.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Times New Roman" panose="02020603050405020304" pitchFamily="18" charset="0"/>
              </a:rPr>
              <a:t>4.</a:t>
            </a:r>
            <a:r>
              <a:rPr lang="pt-BR" spc="2085" dirty="0">
                <a:solidFill>
                  <a:srgbClr val="FF0000"/>
                </a:solidFill>
                <a:latin typeface="ff3"/>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O ruído térmico é a perda de energia por calor e radiação, degradando a potência de um sinal devido à distância percorrida no meio físico.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709694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245477" y="1630816"/>
            <a:ext cx="10547130" cy="2640723"/>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40.</a:t>
            </a:r>
            <a:r>
              <a:rPr lang="pt-BR" dirty="0">
                <a:solidFill>
                  <a:srgbClr val="000000"/>
                </a:solidFill>
                <a:latin typeface="ff2"/>
                <a:ea typeface="Times New Roman" panose="02020603050405020304" pitchFamily="18" charset="0"/>
                <a:cs typeface="Times New Roman" panose="02020603050405020304" pitchFamily="18" charset="0"/>
              </a:rPr>
              <a:t> É a camada do </a:t>
            </a:r>
            <a:r>
              <a:rPr lang="pt-BR" dirty="0">
                <a:latin typeface="ff2"/>
                <a:ea typeface="Times New Roman" panose="02020603050405020304" pitchFamily="18" charset="0"/>
                <a:cs typeface="Times New Roman" panose="02020603050405020304" pitchFamily="18" charset="0"/>
              </a:rPr>
              <a:t>modelo OSI que mais notamos no dia a dia, pois interagimos direto com ela através de softwares como cliente de correio, programas de mensagens instantâneas, etc. Do ponto de vista do conceito, é basicamente a interface direta para inserção/recepção de dados. Nela é que atuam o DNS , o Telnet  e o FTP.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1.</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Camada de sessão.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2.</a:t>
            </a:r>
            <a:r>
              <a:rPr lang="pt-BR" spc="2305" dirty="0">
                <a:latin typeface="ff4"/>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Camada de aplicação.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3.</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Camada de transporte.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4.</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Camada</a:t>
            </a:r>
            <a:r>
              <a:rPr lang="pt-BR" dirty="0">
                <a:latin typeface="ff1"/>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de rede.</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4149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038385" y="834444"/>
            <a:ext cx="9996407" cy="3277820"/>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04.</a:t>
            </a:r>
            <a:r>
              <a:rPr lang="pt-BR" dirty="0">
                <a:solidFill>
                  <a:srgbClr val="000000"/>
                </a:solidFill>
                <a:latin typeface="ff2"/>
                <a:ea typeface="Times New Roman" panose="02020603050405020304" pitchFamily="18" charset="0"/>
                <a:cs typeface="Arial" panose="020B0604020202020204" pitchFamily="34" charset="0"/>
              </a:rPr>
              <a:t> Suponha que um usuário esteja utilizando uma aplicação de mensagem instantânea (como o Windows Messenger </a:t>
            </a:r>
            <a:r>
              <a:rPr lang="pt-BR" dirty="0" smtClean="0">
                <a:solidFill>
                  <a:srgbClr val="000000"/>
                </a:solidFill>
                <a:latin typeface="ff2"/>
                <a:ea typeface="Times New Roman" panose="02020603050405020304" pitchFamily="18" charset="0"/>
                <a:cs typeface="Arial" panose="020B0604020202020204" pitchFamily="34" charset="0"/>
              </a:rPr>
              <a:t>- Microsoft</a:t>
            </a:r>
            <a:r>
              <a:rPr lang="pt-BR" dirty="0">
                <a:solidFill>
                  <a:srgbClr val="000000"/>
                </a:solidFill>
                <a:latin typeface="ff2"/>
                <a:ea typeface="Times New Roman" panose="02020603050405020304" pitchFamily="18" charset="0"/>
                <a:cs typeface="Arial" panose="020B0604020202020204" pitchFamily="34" charset="0"/>
              </a:rPr>
              <a:t>@). Neste tipo de aplicação, servidores necessitam rastrear os endereços IP dos usuários e mapear os </a:t>
            </a:r>
            <a:r>
              <a:rPr lang="pt-BR" dirty="0" smtClean="0">
                <a:solidFill>
                  <a:srgbClr val="000000"/>
                </a:solidFill>
                <a:latin typeface="ff2"/>
                <a:ea typeface="Times New Roman" panose="02020603050405020304" pitchFamily="18" charset="0"/>
                <a:cs typeface="Arial" panose="020B0604020202020204" pitchFamily="34" charset="0"/>
              </a:rPr>
              <a:t>contatos online</a:t>
            </a:r>
            <a:r>
              <a:rPr lang="pt-BR" dirty="0">
                <a:solidFill>
                  <a:srgbClr val="000000"/>
                </a:solidFill>
                <a:latin typeface="ff2"/>
                <a:ea typeface="Times New Roman" panose="02020603050405020304" pitchFamily="18" charset="0"/>
                <a:cs typeface="Arial" panose="020B0604020202020204" pitchFamily="34" charset="0"/>
              </a:rPr>
              <a:t>. Entretanto, as mensagens de usuário para usuário são enviadas diretamente entre as máquinas comunicantes. </a:t>
            </a:r>
            <a:r>
              <a:rPr lang="pt-BR" dirty="0" smtClean="0">
                <a:solidFill>
                  <a:srgbClr val="000000"/>
                </a:solidFill>
                <a:latin typeface="ff2"/>
                <a:ea typeface="Times New Roman" panose="02020603050405020304" pitchFamily="18" charset="0"/>
                <a:cs typeface="Arial" panose="020B0604020202020204" pitchFamily="34" charset="0"/>
              </a:rPr>
              <a:t>A arquitetura </a:t>
            </a:r>
            <a:r>
              <a:rPr lang="pt-BR" dirty="0">
                <a:solidFill>
                  <a:srgbClr val="000000"/>
                </a:solidFill>
                <a:latin typeface="ff2"/>
                <a:ea typeface="Times New Roman" panose="02020603050405020304" pitchFamily="18" charset="0"/>
                <a:cs typeface="Arial" panose="020B0604020202020204" pitchFamily="34" charset="0"/>
              </a:rPr>
              <a:t>de aplicações de redes que melhor caracteriza este cenário é:</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Arquitetura </a:t>
            </a:r>
            <a:r>
              <a:rPr lang="pt-BR" dirty="0" smtClean="0">
                <a:solidFill>
                  <a:srgbClr val="000000"/>
                </a:solidFill>
                <a:latin typeface="ff2"/>
                <a:ea typeface="Times New Roman" panose="02020603050405020304" pitchFamily="18" charset="0"/>
                <a:cs typeface="Arial" panose="020B0604020202020204" pitchFamily="34" charset="0"/>
              </a:rPr>
              <a:t>OSI</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Arquitetura Cliente-servidor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1"/>
                <a:ea typeface="Times New Roman" panose="02020603050405020304" pitchFamily="18" charset="0"/>
                <a:cs typeface="Arial" panose="020B0604020202020204" pitchFamily="34" charset="0"/>
              </a:rPr>
              <a:t>3.</a:t>
            </a:r>
            <a:r>
              <a:rPr lang="pt-BR" spc="2085" dirty="0">
                <a:solidFill>
                  <a:srgbClr val="FF0000"/>
                </a:solidFill>
                <a:latin typeface="ff3"/>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Arquitetura Híbrida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Arquitetura </a:t>
            </a:r>
            <a:r>
              <a:rPr lang="pt-BR" dirty="0" smtClean="0">
                <a:solidFill>
                  <a:srgbClr val="000000"/>
                </a:solidFill>
                <a:latin typeface="ff2"/>
                <a:ea typeface="Times New Roman" panose="02020603050405020304" pitchFamily="18" charset="0"/>
                <a:cs typeface="Arial" panose="020B0604020202020204" pitchFamily="34" charset="0"/>
              </a:rPr>
              <a:t>P2P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Arquitetura d e Camadas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418563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245477" y="1630816"/>
            <a:ext cx="10547130" cy="2640723"/>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40.</a:t>
            </a:r>
            <a:r>
              <a:rPr lang="pt-BR" dirty="0">
                <a:solidFill>
                  <a:srgbClr val="000000"/>
                </a:solidFill>
                <a:latin typeface="ff2"/>
                <a:ea typeface="Times New Roman" panose="02020603050405020304" pitchFamily="18" charset="0"/>
                <a:cs typeface="Times New Roman" panose="02020603050405020304" pitchFamily="18" charset="0"/>
              </a:rPr>
              <a:t> É a camada do modelo OSI que mais notamos no dia a dia, pois interagimos direto com ela através de softwares como cliente de correio, programas de mensagens instantâneas, etc. Do ponto de vista do conceito, é basicamente a interface direta para inserção/recepção de dados. Nela é que atuam o DNS , o Telnet  e o FTP.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Camada de sessão.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Times New Roman" panose="02020603050405020304" pitchFamily="18" charset="0"/>
              </a:rPr>
              <a:t>2.</a:t>
            </a:r>
            <a:r>
              <a:rPr lang="pt-BR" spc="2305" dirty="0">
                <a:solidFill>
                  <a:srgbClr val="FF0000"/>
                </a:solidFill>
                <a:latin typeface="ff4"/>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Camada de aplicação.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Camada de transporte.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4.</a:t>
            </a:r>
            <a:r>
              <a:rPr lang="pt-BR" spc="2305" dirty="0">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Camada</a:t>
            </a:r>
            <a:r>
              <a:rPr lang="pt-BR" dirty="0">
                <a:solidFill>
                  <a:srgbClr val="FF0000"/>
                </a:solidFill>
                <a:latin typeface="ff1"/>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de rede.</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957432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876097" y="2108639"/>
            <a:ext cx="8198069"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41.</a:t>
            </a:r>
            <a:r>
              <a:rPr lang="pt-BR" dirty="0">
                <a:solidFill>
                  <a:srgbClr val="000000"/>
                </a:solidFill>
                <a:latin typeface="ff2"/>
                <a:ea typeface="Times New Roman" panose="02020603050405020304" pitchFamily="18" charset="0"/>
                <a:cs typeface="Times New Roman" panose="02020603050405020304" pitchFamily="18" charset="0"/>
              </a:rPr>
              <a:t> Podemos obter melhoria s na taxa transmissão de dados  em uma rede local Ethernet 10B</a:t>
            </a:r>
            <a:r>
              <a:rPr lang="pt-BR" dirty="0">
                <a:latin typeface="ff2"/>
                <a:ea typeface="Times New Roman" panose="02020603050405020304" pitchFamily="18" charset="0"/>
                <a:cs typeface="Times New Roman" panose="02020603050405020304" pitchFamily="18" charset="0"/>
              </a:rPr>
              <a:t>ase-T, substituindo um hub por um:</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1.</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Concentrador  passivo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2.</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Modem assíncrono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3.</a:t>
            </a:r>
            <a:r>
              <a:rPr lang="pt-BR" spc="2305" dirty="0">
                <a:latin typeface="ff4"/>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Switch</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4.</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Modem síncrono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883442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876097" y="2108639"/>
            <a:ext cx="8198069"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41.</a:t>
            </a:r>
            <a:r>
              <a:rPr lang="pt-BR" dirty="0">
                <a:solidFill>
                  <a:srgbClr val="000000"/>
                </a:solidFill>
                <a:latin typeface="ff2"/>
                <a:ea typeface="Times New Roman" panose="02020603050405020304" pitchFamily="18" charset="0"/>
                <a:cs typeface="Times New Roman" panose="02020603050405020304" pitchFamily="18" charset="0"/>
              </a:rPr>
              <a:t> Podemos obter melhoria s na taxa transmissão de dados  em uma rede local Ethernet 10Base-T, substituindo um hub por um:</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Concentrador  passivo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Modem assíncrono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Times New Roman" panose="02020603050405020304" pitchFamily="18" charset="0"/>
              </a:rPr>
              <a:t>3.</a:t>
            </a:r>
            <a:r>
              <a:rPr lang="pt-BR" spc="2305" dirty="0">
                <a:solidFill>
                  <a:srgbClr val="FF0000"/>
                </a:solidFill>
                <a:latin typeface="ff4"/>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Switch</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Modem síncrono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296544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7462" y="1207959"/>
            <a:ext cx="10720552" cy="455201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42.</a:t>
            </a:r>
            <a:r>
              <a:rPr lang="pt-BR" dirty="0">
                <a:solidFill>
                  <a:srgbClr val="000000"/>
                </a:solidFill>
                <a:latin typeface="ff2"/>
                <a:ea typeface="Times New Roman" panose="02020603050405020304" pitchFamily="18" charset="0"/>
                <a:cs typeface="Times New Roman" panose="02020603050405020304" pitchFamily="18" charset="0"/>
              </a:rPr>
              <a:t> Com relação às derivações lógicas para  endereçamento de pacotes de dados, pode -se afirmar que: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I - </a:t>
            </a:r>
            <a:r>
              <a:rPr lang="pt-BR" dirty="0" err="1">
                <a:solidFill>
                  <a:srgbClr val="000000"/>
                </a:solidFill>
                <a:latin typeface="ff2"/>
                <a:ea typeface="Times New Roman" panose="02020603050405020304" pitchFamily="18" charset="0"/>
                <a:cs typeface="Times New Roman" panose="02020603050405020304" pitchFamily="18" charset="0"/>
              </a:rPr>
              <a:t>Unicast</a:t>
            </a:r>
            <a:r>
              <a:rPr lang="pt-BR" dirty="0">
                <a:solidFill>
                  <a:srgbClr val="000000"/>
                </a:solidFill>
                <a:latin typeface="ff2"/>
                <a:ea typeface="Times New Roman" panose="02020603050405020304" pitchFamily="18" charset="0"/>
                <a:cs typeface="Times New Roman" panose="02020603050405020304" pitchFamily="18" charset="0"/>
              </a:rPr>
              <a:t> é uma  forma de envio de informações direcionadas para somente um único destino.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II - </a:t>
            </a:r>
            <a:r>
              <a:rPr lang="pt-BR" dirty="0" err="1">
                <a:solidFill>
                  <a:srgbClr val="000000"/>
                </a:solidFill>
                <a:latin typeface="ff2"/>
                <a:ea typeface="Times New Roman" panose="02020603050405020304" pitchFamily="18" charset="0"/>
                <a:cs typeface="Times New Roman" panose="02020603050405020304" pitchFamily="18" charset="0"/>
              </a:rPr>
              <a:t>Multicast</a:t>
            </a:r>
            <a:r>
              <a:rPr lang="pt-BR" dirty="0">
                <a:solidFill>
                  <a:srgbClr val="000000"/>
                </a:solidFill>
                <a:latin typeface="ff2"/>
                <a:ea typeface="Times New Roman" panose="02020603050405020304" pitchFamily="18" charset="0"/>
                <a:cs typeface="Times New Roman" panose="02020603050405020304" pitchFamily="18" charset="0"/>
              </a:rPr>
              <a:t> é a forma de envio de informações para múltiplos destinos. Ele é direcionado para um g rupo específico e pré-definido de destinos possíveis.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III – Broadcast é  a forma de envio de informações  onde a mensagem é enviada  para apenas  um destino possível da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De acordo com a  abordagem , assinal</a:t>
            </a:r>
            <a:r>
              <a:rPr lang="pt-BR" dirty="0">
                <a:latin typeface="ff2"/>
                <a:ea typeface="Times New Roman" panose="02020603050405020304" pitchFamily="18" charset="0"/>
                <a:cs typeface="Times New Roman" panose="02020603050405020304" pitchFamily="18" charset="0"/>
              </a:rPr>
              <a:t>e a opção C ORRETA: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1.</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Somente os itens II e III estão corretos.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2.</a:t>
            </a:r>
            <a:r>
              <a:rPr lang="pt-BR" spc="2305" dirty="0">
                <a:latin typeface="ff4"/>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Somente os i tens I e II estão corretos.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3.</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Somente os itens I e III estão corretos</a:t>
            </a:r>
            <a:r>
              <a:rPr lang="pt-BR" dirty="0">
                <a:solidFill>
                  <a:srgbClr val="000000"/>
                </a:solidFill>
                <a:latin typeface="ff2"/>
                <a:ea typeface="Times New Roman" panose="02020603050405020304" pitchFamily="18" charset="0"/>
                <a:cs typeface="Times New Roman" panose="02020603050405020304" pitchFamily="18"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Os itens I, II e III  estão corretos.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319610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7462" y="1207959"/>
            <a:ext cx="10720552" cy="455201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42.</a:t>
            </a:r>
            <a:r>
              <a:rPr lang="pt-BR" dirty="0">
                <a:solidFill>
                  <a:srgbClr val="000000"/>
                </a:solidFill>
                <a:latin typeface="ff2"/>
                <a:ea typeface="Times New Roman" panose="02020603050405020304" pitchFamily="18" charset="0"/>
                <a:cs typeface="Times New Roman" panose="02020603050405020304" pitchFamily="18" charset="0"/>
              </a:rPr>
              <a:t> Com relação às derivações lógicas para  endereçamento de pacotes de dados, pode -se afirmar que: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I - </a:t>
            </a:r>
            <a:r>
              <a:rPr lang="pt-BR" dirty="0" err="1">
                <a:solidFill>
                  <a:srgbClr val="000000"/>
                </a:solidFill>
                <a:latin typeface="ff2"/>
                <a:ea typeface="Times New Roman" panose="02020603050405020304" pitchFamily="18" charset="0"/>
                <a:cs typeface="Times New Roman" panose="02020603050405020304" pitchFamily="18" charset="0"/>
              </a:rPr>
              <a:t>Unicast</a:t>
            </a:r>
            <a:r>
              <a:rPr lang="pt-BR" dirty="0">
                <a:solidFill>
                  <a:srgbClr val="000000"/>
                </a:solidFill>
                <a:latin typeface="ff2"/>
                <a:ea typeface="Times New Roman" panose="02020603050405020304" pitchFamily="18" charset="0"/>
                <a:cs typeface="Times New Roman" panose="02020603050405020304" pitchFamily="18" charset="0"/>
              </a:rPr>
              <a:t> é uma  forma de envio de informações direcionadas para somente um único destino.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II - </a:t>
            </a:r>
            <a:r>
              <a:rPr lang="pt-BR" dirty="0" err="1">
                <a:solidFill>
                  <a:srgbClr val="000000"/>
                </a:solidFill>
                <a:latin typeface="ff2"/>
                <a:ea typeface="Times New Roman" panose="02020603050405020304" pitchFamily="18" charset="0"/>
                <a:cs typeface="Times New Roman" panose="02020603050405020304" pitchFamily="18" charset="0"/>
              </a:rPr>
              <a:t>Multicast</a:t>
            </a:r>
            <a:r>
              <a:rPr lang="pt-BR" dirty="0">
                <a:solidFill>
                  <a:srgbClr val="000000"/>
                </a:solidFill>
                <a:latin typeface="ff2"/>
                <a:ea typeface="Times New Roman" panose="02020603050405020304" pitchFamily="18" charset="0"/>
                <a:cs typeface="Times New Roman" panose="02020603050405020304" pitchFamily="18" charset="0"/>
              </a:rPr>
              <a:t> é a forma de envio de informações para múltiplos destinos. Ele é direcionado para um g rupo específico e pré-definido de destinos possíveis.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III – Broadcast é  a forma de envio de informações  onde a mensagem é enviada  para apenas  um destino possível da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De acordo com a  abordagem , assinale a opção C ORRETA: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Somente os itens II e III estão corretos.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Times New Roman" panose="02020603050405020304" pitchFamily="18" charset="0"/>
              </a:rPr>
              <a:t>2.</a:t>
            </a:r>
            <a:r>
              <a:rPr lang="pt-BR" spc="2305" dirty="0">
                <a:solidFill>
                  <a:srgbClr val="FF0000"/>
                </a:solidFill>
                <a:latin typeface="ff4"/>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Somente os i tens I e II estão corretos.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Somente os itens I e III estão corretos.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Os itens I, II e III  estão corretos.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984693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427188"/>
            <a:ext cx="6096000" cy="2003625"/>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43.</a:t>
            </a:r>
            <a:r>
              <a:rPr lang="pt-BR" dirty="0">
                <a:solidFill>
                  <a:srgbClr val="000000"/>
                </a:solidFill>
                <a:latin typeface="ff2"/>
                <a:ea typeface="Times New Roman" panose="02020603050405020304" pitchFamily="18" charset="0"/>
                <a:cs typeface="Times New Roman" panose="02020603050405020304" pitchFamily="18" charset="0"/>
              </a:rPr>
              <a:t> Procedimento </a:t>
            </a:r>
            <a:r>
              <a:rPr lang="pt-BR" dirty="0">
                <a:latin typeface="ff2"/>
                <a:ea typeface="Times New Roman" panose="02020603050405020304" pitchFamily="18" charset="0"/>
                <a:cs typeface="Times New Roman" panose="02020603050405020304" pitchFamily="18" charset="0"/>
              </a:rPr>
              <a:t>que permite o uso compartilhado de um canal físico por várias conexões simultâneas: Pontos  da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1.</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Comutação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2.</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Transporte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3.</a:t>
            </a:r>
            <a:r>
              <a:rPr lang="pt-BR" spc="2305" dirty="0">
                <a:latin typeface="ff4"/>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Multiplexação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Modulação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775248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427188"/>
            <a:ext cx="6096000" cy="2003625"/>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43.</a:t>
            </a:r>
            <a:r>
              <a:rPr lang="pt-BR" dirty="0">
                <a:solidFill>
                  <a:srgbClr val="000000"/>
                </a:solidFill>
                <a:latin typeface="ff2"/>
                <a:ea typeface="Times New Roman" panose="02020603050405020304" pitchFamily="18" charset="0"/>
                <a:cs typeface="Times New Roman" panose="02020603050405020304" pitchFamily="18" charset="0"/>
              </a:rPr>
              <a:t> Procedimento que permite o uso compartilhado de um canal físico por várias conexões simultâneas: Pontos  da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Comutação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Transporte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Times New Roman" panose="02020603050405020304" pitchFamily="18" charset="0"/>
              </a:rPr>
              <a:t>3.</a:t>
            </a:r>
            <a:r>
              <a:rPr lang="pt-BR" spc="2305" dirty="0">
                <a:solidFill>
                  <a:srgbClr val="FF0000"/>
                </a:solidFill>
                <a:latin typeface="ff4"/>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Multiplexação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Modulação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535476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671145" y="1152993"/>
            <a:ext cx="9427779" cy="3277820"/>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44.</a:t>
            </a:r>
            <a:r>
              <a:rPr lang="pt-BR" dirty="0">
                <a:solidFill>
                  <a:srgbClr val="000000"/>
                </a:solidFill>
                <a:latin typeface="ff2"/>
                <a:ea typeface="Times New Roman" panose="02020603050405020304" pitchFamily="18" charset="0"/>
                <a:cs typeface="Arial" panose="020B0604020202020204" pitchFamily="34" charset="0"/>
              </a:rPr>
              <a:t> Alguns equipamentos de  rede são comercia lizados com o nome de “Roteador Wireless” e são usados, fundamentalmente em rede  residenciais, para  receber conexões com fio, sem fio e compartilhar conexões internet. Estes equipamentos  possuem, entretanto, diversas funções adicionais e não apenas “Roteador Wireless”.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Qual a função  que permite gerenciar as conexões da rede sem fio?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latin typeface="ff2"/>
                <a:ea typeface="Times New Roman" panose="02020603050405020304" pitchFamily="18" charset="0"/>
                <a:cs typeface="Arial" panose="020B0604020202020204" pitchFamily="34" charset="0"/>
              </a:rPr>
              <a:t>1.</a:t>
            </a:r>
            <a:r>
              <a:rPr lang="en-US" spc="2305" dirty="0">
                <a:latin typeface="ff4"/>
                <a:ea typeface="Times New Roman" panose="02020603050405020304" pitchFamily="18" charset="0"/>
                <a:cs typeface="Arial" panose="020B0604020202020204" pitchFamily="34" charset="0"/>
              </a:rPr>
              <a:t> </a:t>
            </a:r>
            <a:r>
              <a:rPr lang="en-US" dirty="0">
                <a:latin typeface="ff2"/>
                <a:ea typeface="Times New Roman" panose="02020603050405020304" pitchFamily="18" charset="0"/>
                <a:cs typeface="Arial" panose="020B0604020202020204" pitchFamily="34" charset="0"/>
              </a:rPr>
              <a:t>Switch wireless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latin typeface="ff2"/>
                <a:ea typeface="Times New Roman" panose="02020603050405020304" pitchFamily="18" charset="0"/>
                <a:cs typeface="Arial" panose="020B0604020202020204" pitchFamily="34" charset="0"/>
              </a:rPr>
              <a:t>2.</a:t>
            </a:r>
            <a:r>
              <a:rPr lang="en-US" spc="2305" dirty="0">
                <a:latin typeface="ff4"/>
                <a:ea typeface="Times New Roman" panose="02020603050405020304" pitchFamily="18" charset="0"/>
                <a:cs typeface="Arial" panose="020B0604020202020204" pitchFamily="34" charset="0"/>
              </a:rPr>
              <a:t> </a:t>
            </a:r>
            <a:r>
              <a:rPr lang="en-US" dirty="0">
                <a:latin typeface="ff2"/>
                <a:ea typeface="Times New Roman" panose="02020603050405020304" pitchFamily="18" charset="0"/>
                <a:cs typeface="Arial" panose="020B0604020202020204" pitchFamily="34" charset="0"/>
              </a:rPr>
              <a:t>Hub wireless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latin typeface="ff2"/>
                <a:ea typeface="Times New Roman" panose="02020603050405020304" pitchFamily="18" charset="0"/>
                <a:cs typeface="Arial" panose="020B0604020202020204" pitchFamily="34" charset="0"/>
              </a:rPr>
              <a:t>3.</a:t>
            </a:r>
            <a:r>
              <a:rPr lang="en-US" spc="2305" dirty="0">
                <a:latin typeface="ff4"/>
                <a:ea typeface="Times New Roman" panose="02020603050405020304" pitchFamily="18" charset="0"/>
                <a:cs typeface="Arial" panose="020B0604020202020204" pitchFamily="34" charset="0"/>
              </a:rPr>
              <a:t> </a:t>
            </a:r>
            <a:r>
              <a:rPr lang="en-US" dirty="0" err="1">
                <a:latin typeface="ff2"/>
                <a:ea typeface="Times New Roman" panose="02020603050405020304" pitchFamily="18" charset="0"/>
                <a:cs typeface="Arial" panose="020B0604020202020204" pitchFamily="34" charset="0"/>
              </a:rPr>
              <a:t>Roteador</a:t>
            </a:r>
            <a:r>
              <a:rPr lang="en-US" dirty="0">
                <a:latin typeface="ff2"/>
                <a:ea typeface="Times New Roman" panose="02020603050405020304" pitchFamily="18" charset="0"/>
                <a:cs typeface="Arial" panose="020B0604020202020204" pitchFamily="34" charset="0"/>
              </a:rPr>
              <a:t> wireless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Ponto de Acesso wireless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371696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671145" y="1152993"/>
            <a:ext cx="9427779" cy="3277820"/>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44.</a:t>
            </a:r>
            <a:r>
              <a:rPr lang="pt-BR" dirty="0">
                <a:solidFill>
                  <a:srgbClr val="000000"/>
                </a:solidFill>
                <a:latin typeface="ff2"/>
                <a:ea typeface="Times New Roman" panose="02020603050405020304" pitchFamily="18" charset="0"/>
                <a:cs typeface="Arial" panose="020B0604020202020204" pitchFamily="34" charset="0"/>
              </a:rPr>
              <a:t> Alguns equipamentos de  rede são comercia lizados com o nome de “Roteador Wireless” e são usados, fundamentalmente em rede  residenciais, para  receber conexões com fio, sem fio e compartilhar conexões internet. Estes equipamentos  possuem, entretanto, diversas funções adicionais e não apenas “Roteador Wireless”.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Qual a função  que permite gerenciar as conexões da rede sem fio?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solidFill>
                  <a:srgbClr val="000000"/>
                </a:solidFill>
                <a:latin typeface="ff2"/>
                <a:ea typeface="Times New Roman" panose="02020603050405020304" pitchFamily="18" charset="0"/>
                <a:cs typeface="Arial" panose="020B0604020202020204" pitchFamily="34" charset="0"/>
              </a:rPr>
              <a:t>1.</a:t>
            </a:r>
            <a:r>
              <a:rPr lang="en-US" spc="2305" dirty="0">
                <a:solidFill>
                  <a:srgbClr val="000000"/>
                </a:solidFill>
                <a:latin typeface="ff4"/>
                <a:ea typeface="Times New Roman" panose="02020603050405020304" pitchFamily="18" charset="0"/>
                <a:cs typeface="Arial" panose="020B0604020202020204" pitchFamily="34" charset="0"/>
              </a:rPr>
              <a:t> </a:t>
            </a:r>
            <a:r>
              <a:rPr lang="en-US" dirty="0">
                <a:solidFill>
                  <a:srgbClr val="000000"/>
                </a:solidFill>
                <a:latin typeface="ff2"/>
                <a:ea typeface="Times New Roman" panose="02020603050405020304" pitchFamily="18" charset="0"/>
                <a:cs typeface="Arial" panose="020B0604020202020204" pitchFamily="34" charset="0"/>
              </a:rPr>
              <a:t>Switch wireless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solidFill>
                  <a:srgbClr val="000000"/>
                </a:solidFill>
                <a:latin typeface="ff2"/>
                <a:ea typeface="Times New Roman" panose="02020603050405020304" pitchFamily="18" charset="0"/>
                <a:cs typeface="Arial" panose="020B0604020202020204" pitchFamily="34" charset="0"/>
              </a:rPr>
              <a:t>2.</a:t>
            </a:r>
            <a:r>
              <a:rPr lang="en-US" spc="2305" dirty="0">
                <a:solidFill>
                  <a:srgbClr val="000000"/>
                </a:solidFill>
                <a:latin typeface="ff4"/>
                <a:ea typeface="Times New Roman" panose="02020603050405020304" pitchFamily="18" charset="0"/>
                <a:cs typeface="Arial" panose="020B0604020202020204" pitchFamily="34" charset="0"/>
              </a:rPr>
              <a:t> </a:t>
            </a:r>
            <a:r>
              <a:rPr lang="en-US" dirty="0">
                <a:solidFill>
                  <a:srgbClr val="000000"/>
                </a:solidFill>
                <a:latin typeface="ff2"/>
                <a:ea typeface="Times New Roman" panose="02020603050405020304" pitchFamily="18" charset="0"/>
                <a:cs typeface="Arial" panose="020B0604020202020204" pitchFamily="34" charset="0"/>
              </a:rPr>
              <a:t>Hub wireless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solidFill>
                  <a:srgbClr val="000000"/>
                </a:solidFill>
                <a:latin typeface="ff2"/>
                <a:ea typeface="Times New Roman" panose="02020603050405020304" pitchFamily="18" charset="0"/>
                <a:cs typeface="Arial" panose="020B0604020202020204" pitchFamily="34" charset="0"/>
              </a:rPr>
              <a:t>3.</a:t>
            </a:r>
            <a:r>
              <a:rPr lang="en-US" spc="2305" dirty="0">
                <a:solidFill>
                  <a:srgbClr val="000000"/>
                </a:solidFill>
                <a:latin typeface="ff4"/>
                <a:ea typeface="Times New Roman" panose="02020603050405020304" pitchFamily="18" charset="0"/>
                <a:cs typeface="Arial" panose="020B0604020202020204" pitchFamily="34" charset="0"/>
              </a:rPr>
              <a:t> </a:t>
            </a:r>
            <a:r>
              <a:rPr lang="en-US" dirty="0" err="1">
                <a:solidFill>
                  <a:srgbClr val="000000"/>
                </a:solidFill>
                <a:latin typeface="ff2"/>
                <a:ea typeface="Times New Roman" panose="02020603050405020304" pitchFamily="18" charset="0"/>
                <a:cs typeface="Arial" panose="020B0604020202020204" pitchFamily="34" charset="0"/>
              </a:rPr>
              <a:t>Roteador</a:t>
            </a:r>
            <a:r>
              <a:rPr lang="en-US" dirty="0">
                <a:solidFill>
                  <a:srgbClr val="000000"/>
                </a:solidFill>
                <a:latin typeface="ff2"/>
                <a:ea typeface="Times New Roman" panose="02020603050405020304" pitchFamily="18" charset="0"/>
                <a:cs typeface="Arial" panose="020B0604020202020204" pitchFamily="34" charset="0"/>
              </a:rPr>
              <a:t> wireless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4.</a:t>
            </a:r>
            <a:r>
              <a:rPr lang="pt-BR" spc="2305"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Ponto de Acesso wireless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844275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355834" y="1285166"/>
            <a:ext cx="9869214" cy="487056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45.</a:t>
            </a:r>
            <a:r>
              <a:rPr lang="pt-BR" dirty="0">
                <a:solidFill>
                  <a:srgbClr val="000000"/>
                </a:solidFill>
                <a:latin typeface="ff2"/>
                <a:ea typeface="Times New Roman" panose="02020603050405020304" pitchFamily="18" charset="0"/>
                <a:cs typeface="Arial" panose="020B0604020202020204" pitchFamily="34" charset="0"/>
              </a:rPr>
              <a:t> Com relação às derivações lógicas para  endereçamento de pacotes d e dados, pode -se afirmar que: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 - </a:t>
            </a:r>
            <a:r>
              <a:rPr lang="pt-BR" dirty="0" err="1">
                <a:solidFill>
                  <a:srgbClr val="000000"/>
                </a:solidFill>
                <a:latin typeface="ff2"/>
                <a:ea typeface="Times New Roman" panose="02020603050405020304" pitchFamily="18" charset="0"/>
                <a:cs typeface="Arial" panose="020B0604020202020204" pitchFamily="34" charset="0"/>
              </a:rPr>
              <a:t>Unicast</a:t>
            </a:r>
            <a:r>
              <a:rPr lang="pt-BR" dirty="0">
                <a:solidFill>
                  <a:srgbClr val="000000"/>
                </a:solidFill>
                <a:latin typeface="ff2"/>
                <a:ea typeface="Times New Roman" panose="02020603050405020304" pitchFamily="18" charset="0"/>
                <a:cs typeface="Arial" panose="020B0604020202020204" pitchFamily="34" charset="0"/>
              </a:rPr>
              <a:t> é uma  forma de envio de informações direcionadas para múltiplos destinos , através de um segmento lógico.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 - </a:t>
            </a:r>
            <a:r>
              <a:rPr lang="pt-BR" dirty="0" err="1">
                <a:solidFill>
                  <a:srgbClr val="000000"/>
                </a:solidFill>
                <a:latin typeface="ff2"/>
                <a:ea typeface="Times New Roman" panose="02020603050405020304" pitchFamily="18" charset="0"/>
                <a:cs typeface="Arial" panose="020B0604020202020204" pitchFamily="34" charset="0"/>
              </a:rPr>
              <a:t>Multicast</a:t>
            </a:r>
            <a:r>
              <a:rPr lang="pt-BR" dirty="0">
                <a:solidFill>
                  <a:srgbClr val="000000"/>
                </a:solidFill>
                <a:latin typeface="ff2"/>
                <a:ea typeface="Times New Roman" panose="02020603050405020304" pitchFamily="18" charset="0"/>
                <a:cs typeface="Arial" panose="020B0604020202020204" pitchFamily="34" charset="0"/>
              </a:rPr>
              <a:t> é a forma de envio de informações para múltiplos destinos. Ele é direcionado para um grupo específico e pré-definido de destinos possíveis.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III – Broadcast é  a forma de </a:t>
            </a:r>
            <a:r>
              <a:rPr lang="pt-BR" dirty="0">
                <a:latin typeface="ff2"/>
                <a:ea typeface="Times New Roman" panose="02020603050405020304" pitchFamily="18" charset="0"/>
                <a:cs typeface="Arial" panose="020B0604020202020204" pitchFamily="34" charset="0"/>
              </a:rPr>
              <a:t>envio de informações  onde a mensagem é enviada  para todos os destinos possíveis da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De acordo com a  abordagem , assinale a opção C ORRETA: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Somente os itens I e II estão corretos.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Somente os itens II e III estão corretos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Somente o item III está correto</a:t>
            </a:r>
            <a:r>
              <a:rPr lang="pt-BR" dirty="0">
                <a:solidFill>
                  <a:srgbClr val="000000"/>
                </a:solidFill>
                <a:latin typeface="ff2"/>
                <a:ea typeface="Times New Roman" panose="02020603050405020304" pitchFamily="18" charset="0"/>
                <a:cs typeface="Arial" panose="020B0604020202020204" pitchFamily="34"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Somente o item I está correto.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264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108639"/>
            <a:ext cx="6096000" cy="2640723"/>
          </a:xfrm>
          <a:prstGeom prst="rect">
            <a:avLst/>
          </a:prstGeom>
        </p:spPr>
        <p:txBody>
          <a:bodyPr>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05. </a:t>
            </a:r>
            <a:r>
              <a:rPr lang="pt-BR" dirty="0">
                <a:solidFill>
                  <a:srgbClr val="000000"/>
                </a:solidFill>
                <a:latin typeface="ff2"/>
                <a:ea typeface="Times New Roman" panose="02020603050405020304" pitchFamily="18" charset="0"/>
                <a:cs typeface="Arial" panose="020B0604020202020204" pitchFamily="34" charset="0"/>
              </a:rPr>
              <a:t>Quais dispositivos de rede abaixo trabalham nas camadas 1, 2, 3 da pilha de protocolos TCP/IP?</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Bridge, Placa de Rede, Switch e Roteador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solidFill>
                  <a:srgbClr val="000000"/>
                </a:solidFill>
                <a:latin typeface="ff2"/>
                <a:ea typeface="Times New Roman" panose="02020603050405020304" pitchFamily="18" charset="0"/>
                <a:cs typeface="Arial" panose="020B0604020202020204" pitchFamily="34" charset="0"/>
              </a:rPr>
              <a:t>2.</a:t>
            </a:r>
            <a:r>
              <a:rPr lang="en-US" spc="2305" dirty="0">
                <a:solidFill>
                  <a:srgbClr val="000000"/>
                </a:solidFill>
                <a:latin typeface="ff4"/>
                <a:ea typeface="Times New Roman" panose="02020603050405020304" pitchFamily="18" charset="0"/>
                <a:cs typeface="Arial" panose="020B0604020202020204" pitchFamily="34" charset="0"/>
              </a:rPr>
              <a:t> </a:t>
            </a:r>
            <a:r>
              <a:rPr lang="en-US" dirty="0">
                <a:solidFill>
                  <a:srgbClr val="000000"/>
                </a:solidFill>
                <a:latin typeface="ff2"/>
                <a:ea typeface="Times New Roman" panose="02020603050405020304" pitchFamily="18" charset="0"/>
                <a:cs typeface="Arial" panose="020B0604020202020204" pitchFamily="34" charset="0"/>
              </a:rPr>
              <a:t>Hub, Switch, </a:t>
            </a:r>
            <a:r>
              <a:rPr lang="en-US" dirty="0" err="1">
                <a:solidFill>
                  <a:srgbClr val="000000"/>
                </a:solidFill>
                <a:latin typeface="ff2"/>
                <a:ea typeface="Times New Roman" panose="02020603050405020304" pitchFamily="18" charset="0"/>
                <a:cs typeface="Arial" panose="020B0604020202020204" pitchFamily="34" charset="0"/>
              </a:rPr>
              <a:t>Roteador</a:t>
            </a:r>
            <a:r>
              <a:rPr lang="en-US" dirty="0">
                <a:solidFill>
                  <a:srgbClr val="000000"/>
                </a:solidFill>
                <a:latin typeface="ff2"/>
                <a:ea typeface="Times New Roman" panose="02020603050405020304" pitchFamily="18" charset="0"/>
                <a:cs typeface="Arial" panose="020B0604020202020204" pitchFamily="34" charset="0"/>
              </a:rPr>
              <a:t> e Firewall</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solidFill>
                  <a:srgbClr val="000000"/>
                </a:solidFill>
                <a:latin typeface="ff2"/>
                <a:ea typeface="Times New Roman" panose="02020603050405020304" pitchFamily="18" charset="0"/>
                <a:cs typeface="Arial" panose="020B0604020202020204" pitchFamily="34" charset="0"/>
              </a:rPr>
              <a:t>3.</a:t>
            </a:r>
            <a:r>
              <a:rPr lang="en-US" spc="2305" dirty="0">
                <a:solidFill>
                  <a:srgbClr val="000000"/>
                </a:solidFill>
                <a:latin typeface="ff4"/>
                <a:ea typeface="Times New Roman" panose="02020603050405020304" pitchFamily="18" charset="0"/>
                <a:cs typeface="Arial" panose="020B0604020202020204" pitchFamily="34" charset="0"/>
              </a:rPr>
              <a:t> </a:t>
            </a:r>
            <a:r>
              <a:rPr lang="en-US" dirty="0" err="1">
                <a:solidFill>
                  <a:srgbClr val="000000"/>
                </a:solidFill>
                <a:latin typeface="ff2"/>
                <a:ea typeface="Times New Roman" panose="02020603050405020304" pitchFamily="18" charset="0"/>
                <a:cs typeface="Arial" panose="020B0604020202020204" pitchFamily="34" charset="0"/>
              </a:rPr>
              <a:t>Roteador</a:t>
            </a:r>
            <a:r>
              <a:rPr lang="en-US" dirty="0">
                <a:solidFill>
                  <a:srgbClr val="000000"/>
                </a:solidFill>
                <a:latin typeface="ff2"/>
                <a:ea typeface="Times New Roman" panose="02020603050405020304" pitchFamily="18" charset="0"/>
                <a:cs typeface="Arial" panose="020B0604020202020204" pitchFamily="34" charset="0"/>
              </a:rPr>
              <a:t>, </a:t>
            </a:r>
            <a:r>
              <a:rPr lang="en-US" dirty="0" err="1">
                <a:solidFill>
                  <a:srgbClr val="000000"/>
                </a:solidFill>
                <a:latin typeface="ff2"/>
                <a:ea typeface="Times New Roman" panose="02020603050405020304" pitchFamily="18" charset="0"/>
                <a:cs typeface="Arial" panose="020B0604020202020204" pitchFamily="34" charset="0"/>
              </a:rPr>
              <a:t>Placa</a:t>
            </a:r>
            <a:r>
              <a:rPr lang="en-US" dirty="0">
                <a:solidFill>
                  <a:srgbClr val="000000"/>
                </a:solidFill>
                <a:latin typeface="ff2"/>
                <a:ea typeface="Times New Roman" panose="02020603050405020304" pitchFamily="18" charset="0"/>
                <a:cs typeface="Arial" panose="020B0604020202020204" pitchFamily="34" charset="0"/>
              </a:rPr>
              <a:t> de </a:t>
            </a:r>
            <a:r>
              <a:rPr lang="en-US" dirty="0" err="1">
                <a:solidFill>
                  <a:srgbClr val="000000"/>
                </a:solidFill>
                <a:latin typeface="ff2"/>
                <a:ea typeface="Times New Roman" panose="02020603050405020304" pitchFamily="18" charset="0"/>
                <a:cs typeface="Arial" panose="020B0604020202020204" pitchFamily="34" charset="0"/>
              </a:rPr>
              <a:t>Rede</a:t>
            </a:r>
            <a:r>
              <a:rPr lang="en-US" dirty="0">
                <a:solidFill>
                  <a:srgbClr val="000000"/>
                </a:solidFill>
                <a:latin typeface="ff2"/>
                <a:ea typeface="Times New Roman" panose="02020603050405020304" pitchFamily="18" charset="0"/>
                <a:cs typeface="Arial" panose="020B0604020202020204" pitchFamily="34" charset="0"/>
              </a:rPr>
              <a:t>, Switch e Access Point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solidFill>
                  <a:srgbClr val="000000"/>
                </a:solidFill>
                <a:latin typeface="ff2"/>
                <a:ea typeface="Times New Roman" panose="02020603050405020304" pitchFamily="18" charset="0"/>
                <a:cs typeface="Arial" panose="020B0604020202020204" pitchFamily="34" charset="0"/>
              </a:rPr>
              <a:t>4.</a:t>
            </a:r>
            <a:r>
              <a:rPr lang="en-US" spc="2305" dirty="0">
                <a:solidFill>
                  <a:srgbClr val="000000"/>
                </a:solidFill>
                <a:latin typeface="ff4"/>
                <a:ea typeface="Times New Roman" panose="02020603050405020304" pitchFamily="18" charset="0"/>
                <a:cs typeface="Arial" panose="020B0604020202020204" pitchFamily="34" charset="0"/>
              </a:rPr>
              <a:t> </a:t>
            </a:r>
            <a:r>
              <a:rPr lang="en-US" dirty="0" err="1">
                <a:solidFill>
                  <a:srgbClr val="000000"/>
                </a:solidFill>
                <a:latin typeface="ff2"/>
                <a:ea typeface="Times New Roman" panose="02020603050405020304" pitchFamily="18" charset="0"/>
                <a:cs typeface="Arial" panose="020B0604020202020204" pitchFamily="34" charset="0"/>
              </a:rPr>
              <a:t>Roteador</a:t>
            </a:r>
            <a:r>
              <a:rPr lang="en-US" dirty="0">
                <a:solidFill>
                  <a:srgbClr val="000000"/>
                </a:solidFill>
                <a:latin typeface="ff2"/>
                <a:ea typeface="Times New Roman" panose="02020603050405020304" pitchFamily="18" charset="0"/>
                <a:cs typeface="Arial" panose="020B0604020202020204" pitchFamily="34" charset="0"/>
              </a:rPr>
              <a:t>, Bridge, Switch e Firewall</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en-US" dirty="0">
                <a:latin typeface="ff1"/>
                <a:ea typeface="Times New Roman" panose="02020603050405020304" pitchFamily="18" charset="0"/>
                <a:cs typeface="Arial" panose="020B0604020202020204" pitchFamily="34" charset="0"/>
              </a:rPr>
              <a:t>5.</a:t>
            </a:r>
            <a:r>
              <a:rPr lang="en-US" spc="2085" dirty="0">
                <a:latin typeface="ff3"/>
                <a:ea typeface="Times New Roman" panose="02020603050405020304" pitchFamily="18" charset="0"/>
                <a:cs typeface="Arial" panose="020B0604020202020204" pitchFamily="34" charset="0"/>
              </a:rPr>
              <a:t> </a:t>
            </a:r>
            <a:r>
              <a:rPr lang="en-US" dirty="0">
                <a:latin typeface="ff1"/>
                <a:ea typeface="Times New Roman" panose="02020603050405020304" pitchFamily="18" charset="0"/>
                <a:cs typeface="Arial" panose="020B0604020202020204" pitchFamily="34" charset="0"/>
              </a:rPr>
              <a:t>Switch (</a:t>
            </a:r>
            <a:r>
              <a:rPr lang="en-US" dirty="0" err="1">
                <a:latin typeface="ff1"/>
                <a:ea typeface="Times New Roman" panose="02020603050405020304" pitchFamily="18" charset="0"/>
                <a:cs typeface="Arial" panose="020B0604020202020204" pitchFamily="34" charset="0"/>
              </a:rPr>
              <a:t>comutador</a:t>
            </a:r>
            <a:r>
              <a:rPr lang="en-US" dirty="0">
                <a:latin typeface="ff1"/>
                <a:ea typeface="Times New Roman" panose="02020603050405020304" pitchFamily="18" charset="0"/>
                <a:cs typeface="Arial" panose="020B0604020202020204" pitchFamily="34" charset="0"/>
              </a:rPr>
              <a:t>), </a:t>
            </a:r>
            <a:r>
              <a:rPr lang="en-US" dirty="0" err="1">
                <a:latin typeface="ff1"/>
                <a:ea typeface="Times New Roman" panose="02020603050405020304" pitchFamily="18" charset="0"/>
                <a:cs typeface="Arial" panose="020B0604020202020204" pitchFamily="34" charset="0"/>
              </a:rPr>
              <a:t>Roteador</a:t>
            </a:r>
            <a:r>
              <a:rPr lang="en-US" dirty="0">
                <a:latin typeface="ff1"/>
                <a:ea typeface="Times New Roman" panose="02020603050405020304" pitchFamily="18" charset="0"/>
                <a:cs typeface="Arial" panose="020B0604020202020204" pitchFamily="34" charset="0"/>
              </a:rPr>
              <a:t>, Firewall e Wireless  router</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511458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355834" y="1285166"/>
            <a:ext cx="9869214" cy="487056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45.</a:t>
            </a:r>
            <a:r>
              <a:rPr lang="pt-BR" dirty="0">
                <a:solidFill>
                  <a:srgbClr val="000000"/>
                </a:solidFill>
                <a:latin typeface="ff2"/>
                <a:ea typeface="Times New Roman" panose="02020603050405020304" pitchFamily="18" charset="0"/>
                <a:cs typeface="Arial" panose="020B0604020202020204" pitchFamily="34" charset="0"/>
              </a:rPr>
              <a:t> Com relação às derivações lógicas para  endereçamento de pacotes d e dados, pode -se afirmar que: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 - </a:t>
            </a:r>
            <a:r>
              <a:rPr lang="pt-BR" dirty="0" err="1">
                <a:solidFill>
                  <a:srgbClr val="000000"/>
                </a:solidFill>
                <a:latin typeface="ff2"/>
                <a:ea typeface="Times New Roman" panose="02020603050405020304" pitchFamily="18" charset="0"/>
                <a:cs typeface="Arial" panose="020B0604020202020204" pitchFamily="34" charset="0"/>
              </a:rPr>
              <a:t>Unicast</a:t>
            </a:r>
            <a:r>
              <a:rPr lang="pt-BR" dirty="0">
                <a:solidFill>
                  <a:srgbClr val="000000"/>
                </a:solidFill>
                <a:latin typeface="ff2"/>
                <a:ea typeface="Times New Roman" panose="02020603050405020304" pitchFamily="18" charset="0"/>
                <a:cs typeface="Arial" panose="020B0604020202020204" pitchFamily="34" charset="0"/>
              </a:rPr>
              <a:t> é uma  forma de envio de informações direcionadas para múltiplos destinos , através de um segmento lógico.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 - </a:t>
            </a:r>
            <a:r>
              <a:rPr lang="pt-BR" dirty="0" err="1">
                <a:solidFill>
                  <a:srgbClr val="000000"/>
                </a:solidFill>
                <a:latin typeface="ff2"/>
                <a:ea typeface="Times New Roman" panose="02020603050405020304" pitchFamily="18" charset="0"/>
                <a:cs typeface="Arial" panose="020B0604020202020204" pitchFamily="34" charset="0"/>
              </a:rPr>
              <a:t>Multicast</a:t>
            </a:r>
            <a:r>
              <a:rPr lang="pt-BR" dirty="0">
                <a:solidFill>
                  <a:srgbClr val="000000"/>
                </a:solidFill>
                <a:latin typeface="ff2"/>
                <a:ea typeface="Times New Roman" panose="02020603050405020304" pitchFamily="18" charset="0"/>
                <a:cs typeface="Arial" panose="020B0604020202020204" pitchFamily="34" charset="0"/>
              </a:rPr>
              <a:t> é a forma de envio de informações para múltiplos destinos. Ele é direcionado para um grupo específico e pré-definido de destinos possíveis.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III – Broadcast é  a forma de envio de informações  onde a mensagem é enviada  para todos os destinos possíveis da  rede.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De acordo com a  abordagem , assinale a opção C ORRETA: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1.</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Somente os itens I e II estão corretos.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2.</a:t>
            </a:r>
            <a:r>
              <a:rPr lang="pt-BR" spc="2305"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Somente os itens II e III estão corretos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Somente o item III está correto.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Somente o item I está correto.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151530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308538" y="2108639"/>
            <a:ext cx="9806152"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46.</a:t>
            </a:r>
            <a:r>
              <a:rPr lang="pt-BR" dirty="0">
                <a:solidFill>
                  <a:srgbClr val="000000"/>
                </a:solidFill>
                <a:latin typeface="ff2"/>
                <a:ea typeface="Times New Roman" panose="02020603050405020304" pitchFamily="18" charset="0"/>
                <a:cs typeface="Arial" panose="020B0604020202020204" pitchFamily="34" charset="0"/>
              </a:rPr>
              <a:t> Se 20 Hosts estiverem li gados a um Hub, podemos </a:t>
            </a:r>
            <a:r>
              <a:rPr lang="pt-BR" dirty="0">
                <a:latin typeface="ff2"/>
                <a:ea typeface="Times New Roman" panose="02020603050405020304" pitchFamily="18" charset="0"/>
                <a:cs typeface="Arial" panose="020B0604020202020204" pitchFamily="34" charset="0"/>
              </a:rPr>
              <a:t>afirmar que: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1.</a:t>
            </a:r>
            <a:r>
              <a:rPr lang="pt-BR" spc="2300" dirty="0">
                <a:latin typeface="ff4"/>
                <a:ea typeface="Times New Roman" panose="02020603050405020304" pitchFamily="18" charset="0"/>
                <a:cs typeface="Arial" panose="020B0604020202020204" pitchFamily="34" charset="0"/>
              </a:rPr>
              <a:t> </a:t>
            </a:r>
            <a:r>
              <a:rPr lang="pt-BR" dirty="0">
                <a:latin typeface="ff1"/>
                <a:ea typeface="Times New Roman" panose="02020603050405020304" pitchFamily="18" charset="0"/>
                <a:cs typeface="Arial" panose="020B0604020202020204" pitchFamily="34" charset="0"/>
              </a:rPr>
              <a:t>A topologia física é estrela e a lógica é barramento.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2.</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A topologia física  é barramento e a lógica é barramento.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3.</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Nenhuma das  anteriores.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4.</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A topologia física  é estrela e  a lógica é estrela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Arial" panose="020B0604020202020204" pitchFamily="34" charset="0"/>
              </a:rPr>
              <a:t>5.</a:t>
            </a:r>
            <a:r>
              <a:rPr lang="pt-BR" spc="2305" dirty="0">
                <a:latin typeface="ff4"/>
                <a:ea typeface="Times New Roman" panose="02020603050405020304" pitchFamily="18" charset="0"/>
                <a:cs typeface="Arial" panose="020B0604020202020204" pitchFamily="34" charset="0"/>
              </a:rPr>
              <a:t> </a:t>
            </a:r>
            <a:r>
              <a:rPr lang="pt-BR" dirty="0">
                <a:latin typeface="ff2"/>
                <a:ea typeface="Times New Roman" panose="02020603050405020304" pitchFamily="18" charset="0"/>
                <a:cs typeface="Arial" panose="020B0604020202020204" pitchFamily="34" charset="0"/>
              </a:rPr>
              <a:t>A topologia física  é barramento e a lógica é estrela.</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005813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308538" y="2108639"/>
            <a:ext cx="9806152" cy="2003625"/>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Arial" panose="020B0604020202020204" pitchFamily="34" charset="0"/>
              </a:rPr>
              <a:t>46.</a:t>
            </a:r>
            <a:r>
              <a:rPr lang="pt-BR" dirty="0">
                <a:solidFill>
                  <a:srgbClr val="000000"/>
                </a:solidFill>
                <a:latin typeface="ff2"/>
                <a:ea typeface="Times New Roman" panose="02020603050405020304" pitchFamily="18" charset="0"/>
                <a:cs typeface="Arial" panose="020B0604020202020204" pitchFamily="34" charset="0"/>
              </a:rPr>
              <a:t> Se 20 Hosts estiverem li gados a um Hub, podemos afirmar que: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Arial" panose="020B0604020202020204" pitchFamily="34" charset="0"/>
              </a:rPr>
              <a:t>1.</a:t>
            </a:r>
            <a:r>
              <a:rPr lang="pt-BR" spc="2300" dirty="0">
                <a:solidFill>
                  <a:srgbClr val="FF0000"/>
                </a:solidFill>
                <a:latin typeface="ff4"/>
                <a:ea typeface="Times New Roman" panose="02020603050405020304" pitchFamily="18" charset="0"/>
                <a:cs typeface="Arial" panose="020B0604020202020204" pitchFamily="34" charset="0"/>
              </a:rPr>
              <a:t> </a:t>
            </a:r>
            <a:r>
              <a:rPr lang="pt-BR" dirty="0">
                <a:solidFill>
                  <a:srgbClr val="FF0000"/>
                </a:solidFill>
                <a:latin typeface="ff1"/>
                <a:ea typeface="Times New Roman" panose="02020603050405020304" pitchFamily="18" charset="0"/>
                <a:cs typeface="Arial" panose="020B0604020202020204" pitchFamily="34" charset="0"/>
              </a:rPr>
              <a:t>A topologia física é estrela e a lógica é barramento.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2.</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 topologia física  é barramento e a lógica é barramento.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3.</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Nenhuma das  anteriores.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4.</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 topologia física  é estrela e  a lógica é estrela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Arial" panose="020B0604020202020204" pitchFamily="34" charset="0"/>
              </a:rPr>
              <a:t>5.</a:t>
            </a:r>
            <a:r>
              <a:rPr lang="pt-BR" spc="2305" dirty="0">
                <a:solidFill>
                  <a:srgbClr val="000000"/>
                </a:solidFill>
                <a:latin typeface="ff4"/>
                <a:ea typeface="Times New Roman" panose="02020603050405020304" pitchFamily="18" charset="0"/>
                <a:cs typeface="Arial" panose="020B0604020202020204" pitchFamily="34" charset="0"/>
              </a:rPr>
              <a:t> </a:t>
            </a:r>
            <a:r>
              <a:rPr lang="pt-BR" dirty="0">
                <a:solidFill>
                  <a:srgbClr val="000000"/>
                </a:solidFill>
                <a:latin typeface="ff2"/>
                <a:ea typeface="Times New Roman" panose="02020603050405020304" pitchFamily="18" charset="0"/>
                <a:cs typeface="Arial" panose="020B0604020202020204" pitchFamily="34" charset="0"/>
              </a:rPr>
              <a:t>A topologia física  é barramento e a lógica é estrela.</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758825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513490" y="1152993"/>
            <a:ext cx="9475076" cy="3596369"/>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47.</a:t>
            </a:r>
            <a:r>
              <a:rPr lang="pt-BR" dirty="0">
                <a:solidFill>
                  <a:srgbClr val="000000"/>
                </a:solidFill>
                <a:latin typeface="ff2"/>
                <a:ea typeface="Times New Roman" panose="02020603050405020304" pitchFamily="18" charset="0"/>
                <a:cs typeface="Times New Roman" panose="02020603050405020304" pitchFamily="18" charset="0"/>
              </a:rPr>
              <a:t> Qual das alternativas está  correta: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 Internet é uma WAN que se originou na Rússia, antiga União Soviética, na época da guerra fria, devido ao medo de ocorrer uma guerra nuclear que pudesse destruir os </a:t>
            </a:r>
            <a:r>
              <a:rPr lang="pt-BR" dirty="0" err="1">
                <a:solidFill>
                  <a:srgbClr val="000000"/>
                </a:solidFill>
                <a:latin typeface="ff2"/>
                <a:ea typeface="Times New Roman" panose="02020603050405020304" pitchFamily="18" charset="0"/>
                <a:cs typeface="Times New Roman" panose="02020603050405020304" pitchFamily="18" charset="0"/>
              </a:rPr>
              <a:t>CPDs</a:t>
            </a:r>
            <a:r>
              <a:rPr lang="pt-BR" dirty="0">
                <a:solidFill>
                  <a:srgbClr val="000000"/>
                </a:solidFill>
                <a:latin typeface="ff2"/>
                <a:ea typeface="Times New Roman" panose="02020603050405020304" pitchFamily="18" charset="0"/>
                <a:cs typeface="Times New Roman" panose="02020603050405020304" pitchFamily="18"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 Internet é um  tipo de LAN  que funciona graças ao protocolo TCP/IP,  o qual permite a comunicação </a:t>
            </a:r>
            <a:r>
              <a:rPr lang="pt-BR" dirty="0" smtClean="0">
                <a:solidFill>
                  <a:srgbClr val="000000"/>
                </a:solidFill>
                <a:latin typeface="ff2"/>
                <a:ea typeface="Times New Roman" panose="02020603050405020304" pitchFamily="18" charset="0"/>
                <a:cs typeface="Times New Roman" panose="02020603050405020304" pitchFamily="18" charset="0"/>
              </a:rPr>
              <a:t>entre dispositivos </a:t>
            </a:r>
            <a:r>
              <a:rPr lang="pt-BR" dirty="0">
                <a:solidFill>
                  <a:srgbClr val="000000"/>
                </a:solidFill>
                <a:latin typeface="ff2"/>
                <a:ea typeface="Times New Roman" panose="02020603050405020304" pitchFamily="18" charset="0"/>
                <a:cs typeface="Times New Roman" panose="02020603050405020304" pitchFamily="18" charset="0"/>
              </a:rPr>
              <a:t>finais  diferentes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3.</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A Internet se originou a partir da rede AR PANET, a qual era uma rede d e uso comercial;</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4.</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Nenhuma das  anteriores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5.</a:t>
            </a:r>
            <a:r>
              <a:rPr lang="pt-BR" spc="2300" dirty="0">
                <a:latin typeface="ff4"/>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A Internet é um a WAN que  faz uso do protocolo TCP/ IP, o qual permite a comunicação entre dispositivos finais diferentes .</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779977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513490" y="1152993"/>
            <a:ext cx="9475076" cy="3596369"/>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47.</a:t>
            </a:r>
            <a:r>
              <a:rPr lang="pt-BR" dirty="0">
                <a:solidFill>
                  <a:srgbClr val="000000"/>
                </a:solidFill>
                <a:latin typeface="ff2"/>
                <a:ea typeface="Times New Roman" panose="02020603050405020304" pitchFamily="18" charset="0"/>
                <a:cs typeface="Times New Roman" panose="02020603050405020304" pitchFamily="18" charset="0"/>
              </a:rPr>
              <a:t> Qual das alternativas está  correta: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 Internet é uma WAN que se originou na Rússia, antiga União Soviética, na época da guerra fria, devido ao medo de ocorrer uma guerra nuclear que pudesse destruir os </a:t>
            </a:r>
            <a:r>
              <a:rPr lang="pt-BR" dirty="0" err="1">
                <a:solidFill>
                  <a:srgbClr val="000000"/>
                </a:solidFill>
                <a:latin typeface="ff2"/>
                <a:ea typeface="Times New Roman" panose="02020603050405020304" pitchFamily="18" charset="0"/>
                <a:cs typeface="Times New Roman" panose="02020603050405020304" pitchFamily="18" charset="0"/>
              </a:rPr>
              <a:t>CPDs</a:t>
            </a:r>
            <a:r>
              <a:rPr lang="pt-BR" dirty="0">
                <a:solidFill>
                  <a:srgbClr val="000000"/>
                </a:solidFill>
                <a:latin typeface="ff2"/>
                <a:ea typeface="Times New Roman" panose="02020603050405020304" pitchFamily="18" charset="0"/>
                <a:cs typeface="Times New Roman" panose="02020603050405020304" pitchFamily="18"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 Internet é um  tipo de LAN  que funciona graças ao protocolo TCP/IP,  o qual permite a comunicação </a:t>
            </a:r>
            <a:r>
              <a:rPr lang="pt-BR" dirty="0" smtClean="0">
                <a:solidFill>
                  <a:srgbClr val="000000"/>
                </a:solidFill>
                <a:latin typeface="ff2"/>
                <a:ea typeface="Times New Roman" panose="02020603050405020304" pitchFamily="18" charset="0"/>
                <a:cs typeface="Times New Roman" panose="02020603050405020304" pitchFamily="18" charset="0"/>
              </a:rPr>
              <a:t>entre dispositivos </a:t>
            </a:r>
            <a:r>
              <a:rPr lang="pt-BR" dirty="0">
                <a:solidFill>
                  <a:srgbClr val="000000"/>
                </a:solidFill>
                <a:latin typeface="ff2"/>
                <a:ea typeface="Times New Roman" panose="02020603050405020304" pitchFamily="18" charset="0"/>
                <a:cs typeface="Times New Roman" panose="02020603050405020304" pitchFamily="18" charset="0"/>
              </a:rPr>
              <a:t>finais  diferentes ;</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 Internet se originou a partir da rede AR PANET, a qual era uma rede d e uso comercial;</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4.</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Nenhuma das  anteriores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Times New Roman" panose="02020603050405020304" pitchFamily="18" charset="0"/>
              </a:rPr>
              <a:t>5.</a:t>
            </a:r>
            <a:r>
              <a:rPr lang="pt-BR" spc="2300" dirty="0">
                <a:solidFill>
                  <a:srgbClr val="FF0000"/>
                </a:solidFill>
                <a:latin typeface="ff4"/>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A Internet é um a WAN que  faz uso do protocolo TCP/ IP, o qual permite a comunicação entre dispositivos finais diferentes .</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995752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529255" y="2108639"/>
            <a:ext cx="8560676"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48.</a:t>
            </a:r>
            <a:r>
              <a:rPr lang="pt-BR" dirty="0">
                <a:solidFill>
                  <a:srgbClr val="000000"/>
                </a:solidFill>
                <a:latin typeface="ff2"/>
                <a:ea typeface="Times New Roman" panose="02020603050405020304" pitchFamily="18" charset="0"/>
                <a:cs typeface="Times New Roman" panose="02020603050405020304" pitchFamily="18" charset="0"/>
              </a:rPr>
              <a:t> Se dois dispositivos idênticos, por  exemplo, dois Notebooks, precisam ser ligados um ao outro,  qual o cabo correto para isso?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Coaxial.</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2.</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Console.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3.</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Direto.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4.</a:t>
            </a:r>
            <a:r>
              <a:rPr lang="pt-BR" spc="2305" dirty="0">
                <a:latin typeface="ff4"/>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Crossover.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5.</a:t>
            </a:r>
            <a:r>
              <a:rPr lang="pt-BR" spc="2305" dirty="0">
                <a:latin typeface="ff4"/>
                <a:ea typeface="Times New Roman" panose="02020603050405020304" pitchFamily="18" charset="0"/>
                <a:cs typeface="Times New Roman" panose="02020603050405020304" pitchFamily="18" charset="0"/>
              </a:rPr>
              <a:t> </a:t>
            </a:r>
            <a:r>
              <a:rPr lang="pt-BR" dirty="0" err="1">
                <a:latin typeface="ff2"/>
                <a:ea typeface="Times New Roman" panose="02020603050405020304" pitchFamily="18" charset="0"/>
                <a:cs typeface="Times New Roman" panose="02020603050405020304" pitchFamily="18" charset="0"/>
              </a:rPr>
              <a:t>Rollover</a:t>
            </a:r>
            <a:r>
              <a:rPr lang="pt-BR" dirty="0">
                <a:latin typeface="ff2"/>
                <a:ea typeface="Times New Roman" panose="02020603050405020304" pitchFamily="18" charset="0"/>
                <a:cs typeface="Times New Roman" panose="02020603050405020304" pitchFamily="18"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2208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529255" y="2108639"/>
            <a:ext cx="8560676"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48.</a:t>
            </a:r>
            <a:r>
              <a:rPr lang="pt-BR" dirty="0">
                <a:solidFill>
                  <a:srgbClr val="000000"/>
                </a:solidFill>
                <a:latin typeface="ff2"/>
                <a:ea typeface="Times New Roman" panose="02020603050405020304" pitchFamily="18" charset="0"/>
                <a:cs typeface="Times New Roman" panose="02020603050405020304" pitchFamily="18" charset="0"/>
              </a:rPr>
              <a:t> Se dois dispositivos idênticos, por  exemplo, dois Notebooks, precisam ser ligados um ao outro,  qual o cabo correto para isso?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Coaxial.</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Console.</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Direto.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Times New Roman" panose="02020603050405020304" pitchFamily="18" charset="0"/>
              </a:rPr>
              <a:t>4.</a:t>
            </a:r>
            <a:r>
              <a:rPr lang="pt-BR" spc="2305" dirty="0">
                <a:solidFill>
                  <a:srgbClr val="FF0000"/>
                </a:solidFill>
                <a:latin typeface="ff4"/>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Crossover.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err="1">
                <a:solidFill>
                  <a:srgbClr val="000000"/>
                </a:solidFill>
                <a:latin typeface="ff2"/>
                <a:ea typeface="Times New Roman" panose="02020603050405020304" pitchFamily="18" charset="0"/>
                <a:cs typeface="Times New Roman" panose="02020603050405020304" pitchFamily="18" charset="0"/>
              </a:rPr>
              <a:t>Rollover</a:t>
            </a:r>
            <a:r>
              <a:rPr lang="pt-BR" dirty="0">
                <a:solidFill>
                  <a:srgbClr val="000000"/>
                </a:solidFill>
                <a:latin typeface="ff2"/>
                <a:ea typeface="Times New Roman" panose="02020603050405020304" pitchFamily="18" charset="0"/>
                <a:cs typeface="Times New Roman" panose="02020603050405020304" pitchFamily="18"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259527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7999" y="1630816"/>
            <a:ext cx="8145517" cy="3277820"/>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49.</a:t>
            </a:r>
            <a:r>
              <a:rPr lang="pt-BR" dirty="0">
                <a:solidFill>
                  <a:srgbClr val="000000"/>
                </a:solidFill>
                <a:latin typeface="ff2"/>
                <a:ea typeface="Times New Roman" panose="02020603050405020304" pitchFamily="18" charset="0"/>
                <a:cs typeface="Times New Roman" panose="02020603050405020304" pitchFamily="18" charset="0"/>
              </a:rPr>
              <a:t> Sabemos que na Internet existem alguns atrasos normais proporciona dos pela tecnologia empregada. Em relação 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esses atrasos, podemos dizer que um roteador de núcleo  de rede quando está com seu buffer de recepção saturado está proporcionando  que tipo de atraso?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1.</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Atraso De Preenchimento De Buffer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2.</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Atraso De Transeção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3.</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Atraso De Processamento Nodal</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4.</a:t>
            </a:r>
            <a:r>
              <a:rPr lang="pt-BR" spc="2300" dirty="0">
                <a:latin typeface="ff4"/>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Atraso De Fila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5.</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Atraso Por Propagação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718581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7999" y="1630816"/>
            <a:ext cx="8145517" cy="3277820"/>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49.</a:t>
            </a:r>
            <a:r>
              <a:rPr lang="pt-BR" dirty="0">
                <a:solidFill>
                  <a:srgbClr val="000000"/>
                </a:solidFill>
                <a:latin typeface="ff2"/>
                <a:ea typeface="Times New Roman" panose="02020603050405020304" pitchFamily="18" charset="0"/>
                <a:cs typeface="Times New Roman" panose="02020603050405020304" pitchFamily="18" charset="0"/>
              </a:rPr>
              <a:t> Sabemos que na Internet existem alguns atrasos normais proporciona dos pela tecnologia empregada. Em relação 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esses atrasos, podemos dizer que um roteador de núcleo  de rede quando está com seu buffer de recepção saturado está proporcionando  que tipo de atraso?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Atraso De Preenchimento De Buffer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2.</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Atraso De Transeção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3.</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Atraso De Processamento Nodal</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FF0000"/>
                </a:solidFill>
                <a:latin typeface="ff2"/>
                <a:ea typeface="Times New Roman" panose="02020603050405020304" pitchFamily="18" charset="0"/>
                <a:cs typeface="Times New Roman" panose="02020603050405020304" pitchFamily="18" charset="0"/>
              </a:rPr>
              <a:t>4.</a:t>
            </a:r>
            <a:r>
              <a:rPr lang="pt-BR" spc="2300" dirty="0">
                <a:solidFill>
                  <a:srgbClr val="FF0000"/>
                </a:solidFill>
                <a:latin typeface="ff4"/>
                <a:ea typeface="Times New Roman" panose="02020603050405020304" pitchFamily="18" charset="0"/>
                <a:cs typeface="Times New Roman" panose="02020603050405020304" pitchFamily="18" charset="0"/>
              </a:rPr>
              <a:t> </a:t>
            </a:r>
            <a:r>
              <a:rPr lang="pt-BR" dirty="0">
                <a:solidFill>
                  <a:srgbClr val="FF0000"/>
                </a:solidFill>
                <a:latin typeface="ff1"/>
                <a:ea typeface="Times New Roman" panose="02020603050405020304" pitchFamily="18" charset="0"/>
                <a:cs typeface="Times New Roman" panose="02020603050405020304" pitchFamily="18" charset="0"/>
              </a:rPr>
              <a:t>Atraso De Fila</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5.</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Atraso Por Propagação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961020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48000" y="2108639"/>
            <a:ext cx="7798676" cy="2322174"/>
          </a:xfrm>
          <a:prstGeom prst="rect">
            <a:avLst/>
          </a:prstGeom>
        </p:spPr>
        <p:txBody>
          <a:bodyPr wrap="square">
            <a:spAutoFit/>
          </a:bodyPr>
          <a:lstStyle/>
          <a:p>
            <a:pPr fontAlgn="base">
              <a:lnSpc>
                <a:spcPct val="115000"/>
              </a:lnSpc>
              <a:spcAft>
                <a:spcPts val="0"/>
              </a:spcAft>
            </a:pPr>
            <a:r>
              <a:rPr lang="pt-BR" dirty="0">
                <a:solidFill>
                  <a:srgbClr val="000000"/>
                </a:solidFill>
                <a:latin typeface="ff1"/>
                <a:ea typeface="Times New Roman" panose="02020603050405020304" pitchFamily="18" charset="0"/>
                <a:cs typeface="Times New Roman" panose="02020603050405020304" pitchFamily="18" charset="0"/>
              </a:rPr>
              <a:t>50</a:t>
            </a:r>
            <a:r>
              <a:rPr lang="pt-BR" dirty="0">
                <a:solidFill>
                  <a:srgbClr val="000000"/>
                </a:solidFill>
                <a:latin typeface="ff2"/>
                <a:ea typeface="Times New Roman" panose="02020603050405020304" pitchFamily="18" charset="0"/>
                <a:cs typeface="Times New Roman" panose="02020603050405020304" pitchFamily="18" charset="0"/>
              </a:rPr>
              <a:t>. Com relação à classificação de rede, assinale a alternativa que define  os dois tipos  de redes estudados  até o momento:</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solidFill>
                  <a:srgbClr val="000000"/>
                </a:solidFill>
                <a:latin typeface="ff2"/>
                <a:ea typeface="Times New Roman" panose="02020603050405020304" pitchFamily="18" charset="0"/>
                <a:cs typeface="Times New Roman" panose="02020603050405020304" pitchFamily="18" charset="0"/>
              </a:rPr>
              <a:t>1.</a:t>
            </a:r>
            <a:r>
              <a:rPr lang="pt-BR" spc="2305" dirty="0">
                <a:solidFill>
                  <a:srgbClr val="000000"/>
                </a:solidFill>
                <a:latin typeface="ff4"/>
                <a:ea typeface="Times New Roman" panose="02020603050405020304" pitchFamily="18" charset="0"/>
                <a:cs typeface="Times New Roman" panose="02020603050405020304" pitchFamily="18" charset="0"/>
              </a:rPr>
              <a:t> </a:t>
            </a:r>
            <a:r>
              <a:rPr lang="pt-BR" dirty="0">
                <a:solidFill>
                  <a:srgbClr val="000000"/>
                </a:solidFill>
                <a:latin typeface="ff2"/>
                <a:ea typeface="Times New Roman" panose="02020603050405020304" pitchFamily="18" charset="0"/>
                <a:cs typeface="Times New Roman" panose="02020603050405020304" pitchFamily="18" charset="0"/>
              </a:rPr>
              <a:t>Redes ponto a  ponto e redes </a:t>
            </a:r>
            <a:r>
              <a:rPr lang="pt-BR" dirty="0" err="1">
                <a:solidFill>
                  <a:srgbClr val="000000"/>
                </a:solidFill>
                <a:latin typeface="ff2"/>
                <a:ea typeface="Times New Roman" panose="02020603050405020304" pitchFamily="18" charset="0"/>
                <a:cs typeface="Times New Roman" panose="02020603050405020304" pitchFamily="18" charset="0"/>
              </a:rPr>
              <a:t>palmer</a:t>
            </a:r>
            <a:r>
              <a:rPr lang="pt-BR" dirty="0">
                <a:solidFill>
                  <a:srgbClr val="000000"/>
                </a:solidFill>
                <a:latin typeface="ff2"/>
                <a:ea typeface="Times New Roman" panose="02020603050405020304" pitchFamily="18" charset="0"/>
                <a:cs typeface="Times New Roman" panose="02020603050405020304" pitchFamily="18"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2.</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Redes server/cliente e rede  Windows;</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3.</a:t>
            </a:r>
            <a:r>
              <a:rPr lang="pt-BR" spc="2305" dirty="0">
                <a:latin typeface="ff4"/>
                <a:ea typeface="Times New Roman" panose="02020603050405020304" pitchFamily="18" charset="0"/>
                <a:cs typeface="Times New Roman" panose="02020603050405020304" pitchFamily="18" charset="0"/>
              </a:rPr>
              <a:t> </a:t>
            </a:r>
            <a:r>
              <a:rPr lang="pt-BR" dirty="0">
                <a:latin typeface="ff1"/>
                <a:ea typeface="Times New Roman" panose="02020603050405020304" pitchFamily="18" charset="0"/>
                <a:cs typeface="Times New Roman" panose="02020603050405020304" pitchFamily="18" charset="0"/>
              </a:rPr>
              <a:t>Rede ponto a ponto e redes cliente/servidor</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4.</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Redes ponto a  ponto e redes </a:t>
            </a:r>
            <a:r>
              <a:rPr lang="pt-BR" dirty="0" err="1">
                <a:latin typeface="ff2"/>
                <a:ea typeface="Times New Roman" panose="02020603050405020304" pitchFamily="18" charset="0"/>
                <a:cs typeface="Times New Roman" panose="02020603050405020304" pitchFamily="18" charset="0"/>
              </a:rPr>
              <a:t>wi-fi</a:t>
            </a:r>
            <a:r>
              <a:rPr lang="pt-BR" dirty="0">
                <a:latin typeface="ff2"/>
                <a:ea typeface="Times New Roman" panose="02020603050405020304" pitchFamily="18" charset="0"/>
                <a:cs typeface="Times New Roman" panose="02020603050405020304" pitchFamily="18" charset="0"/>
              </a:rPr>
              <a:t>;</a:t>
            </a:r>
            <a:endParaRPr lang="pt-BR"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0"/>
              </a:spcAft>
            </a:pPr>
            <a:r>
              <a:rPr lang="pt-BR" dirty="0">
                <a:latin typeface="ff2"/>
                <a:ea typeface="Times New Roman" panose="02020603050405020304" pitchFamily="18" charset="0"/>
                <a:cs typeface="Times New Roman" panose="02020603050405020304" pitchFamily="18" charset="0"/>
              </a:rPr>
              <a:t>5.</a:t>
            </a:r>
            <a:r>
              <a:rPr lang="pt-BR" spc="2305" dirty="0">
                <a:latin typeface="ff4"/>
                <a:ea typeface="Times New Roman" panose="02020603050405020304" pitchFamily="18" charset="0"/>
                <a:cs typeface="Times New Roman" panose="02020603050405020304" pitchFamily="18" charset="0"/>
              </a:rPr>
              <a:t> </a:t>
            </a:r>
            <a:r>
              <a:rPr lang="pt-BR" dirty="0">
                <a:latin typeface="ff2"/>
                <a:ea typeface="Times New Roman" panose="02020603050405020304" pitchFamily="18" charset="0"/>
                <a:cs typeface="Times New Roman" panose="02020603050405020304" pitchFamily="18" charset="0"/>
              </a:rPr>
              <a:t>Redes wireless e rede cliente/servidor.</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5594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15067</Words>
  <Application>Microsoft Office PowerPoint</Application>
  <PresentationFormat>Widescreen</PresentationFormat>
  <Paragraphs>1644</Paragraphs>
  <Slides>252</Slides>
  <Notes>0</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252</vt:i4>
      </vt:variant>
    </vt:vector>
  </HeadingPairs>
  <TitlesOfParts>
    <vt:vector size="262" baseType="lpstr">
      <vt:lpstr>Arial</vt:lpstr>
      <vt:lpstr>Calibri</vt:lpstr>
      <vt:lpstr>Calibri Light</vt:lpstr>
      <vt:lpstr>ff1</vt:lpstr>
      <vt:lpstr>ff2</vt:lpstr>
      <vt:lpstr>ff3</vt:lpstr>
      <vt:lpstr>ff4</vt:lpstr>
      <vt:lpstr>ff5</vt:lpstr>
      <vt:lpstr>Times New Roman</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Fatec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Marcio Maestrello</dc:creator>
  <cp:lastModifiedBy>Marcio Maestrello</cp:lastModifiedBy>
  <cp:revision>14</cp:revision>
  <dcterms:created xsi:type="dcterms:W3CDTF">2018-03-28T23:30:20Z</dcterms:created>
  <dcterms:modified xsi:type="dcterms:W3CDTF">2018-03-29T01:14:37Z</dcterms:modified>
</cp:coreProperties>
</file>