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7" r:id="rId2"/>
    <p:sldId id="260" r:id="rId3"/>
    <p:sldId id="268" r:id="rId4"/>
    <p:sldId id="269" r:id="rId5"/>
    <p:sldId id="270" r:id="rId6"/>
    <p:sldId id="273" r:id="rId7"/>
    <p:sldId id="274" r:id="rId8"/>
    <p:sldId id="275" r:id="rId9"/>
    <p:sldId id="276" r:id="rId10"/>
    <p:sldId id="277" r:id="rId11"/>
    <p:sldId id="338" r:id="rId12"/>
    <p:sldId id="339" r:id="rId13"/>
    <p:sldId id="340" r:id="rId14"/>
    <p:sldId id="341" r:id="rId15"/>
    <p:sldId id="342" r:id="rId16"/>
    <p:sldId id="301" r:id="rId17"/>
    <p:sldId id="302" r:id="rId18"/>
    <p:sldId id="30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14" r:id="rId34"/>
    <p:sldId id="315" r:id="rId35"/>
    <p:sldId id="316" r:id="rId36"/>
    <p:sldId id="317" r:id="rId37"/>
    <p:sldId id="318" r:id="rId38"/>
    <p:sldId id="319" r:id="rId39"/>
    <p:sldId id="320" r:id="rId40"/>
    <p:sldId id="321" r:id="rId41"/>
    <p:sldId id="322" r:id="rId42"/>
    <p:sldId id="300"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100" d="100"/>
          <a:sy n="100" d="100"/>
        </p:scale>
        <p:origin x="702" y="-2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4DA73D-4EB9-46CD-BA3D-92F9664CBAF6}" type="datetimeFigureOut">
              <a:rPr lang="pt-BR" smtClean="0"/>
              <a:pPr/>
              <a:t>28/08/2018</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E16AE1-92F8-4F74-BDD4-2DBCFEC5B67E}" type="slidenum">
              <a:rPr lang="pt-BR" smtClean="0"/>
              <a:pPr/>
              <a:t>‹nº›</a:t>
            </a:fld>
            <a:endParaRPr lang="pt-BR"/>
          </a:p>
        </p:txBody>
      </p:sp>
    </p:spTree>
    <p:extLst>
      <p:ext uri="{BB962C8B-B14F-4D97-AF65-F5344CB8AC3E}">
        <p14:creationId xmlns:p14="http://schemas.microsoft.com/office/powerpoint/2010/main" val="4066249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pPr>
              <a:defRPr/>
            </a:pPr>
            <a:fld id="{AB0F2FB0-15E1-45CD-BDDC-9C36E3BC00BB}" type="slidenum">
              <a:rPr lang="pt-BR"/>
              <a:pPr>
                <a:defRPr/>
              </a:pPr>
              <a:t>1</a:t>
            </a:fld>
            <a:endParaRPr lang="pt-BR"/>
          </a:p>
        </p:txBody>
      </p:sp>
      <p:sp>
        <p:nvSpPr>
          <p:cNvPr id="1229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82BCF43-53E8-463C-B855-9A4FF009D0BC}" type="slidenum">
              <a:rPr lang="en-US" sz="1200" b="0"/>
              <a:pPr algn="r"/>
              <a:t>1</a:t>
            </a:fld>
            <a:endParaRPr lang="en-US" sz="1200" b="0"/>
          </a:p>
        </p:txBody>
      </p:sp>
      <p:sp>
        <p:nvSpPr>
          <p:cNvPr id="12291" name="Rectangle 2"/>
          <p:cNvSpPr>
            <a:spLocks noGrp="1" noRot="1" noChangeAspect="1" noChangeArrowheads="1" noTextEdit="1"/>
          </p:cNvSpPr>
          <p:nvPr>
            <p:ph type="sldImg"/>
          </p:nvPr>
        </p:nvSpPr>
        <p:spPr>
          <a:xfrm>
            <a:off x="1141413" y="685800"/>
            <a:ext cx="4573587" cy="3429000"/>
          </a:xfrm>
          <a:solidFill>
            <a:srgbClr val="FFFFFF"/>
          </a:solidFill>
          <a:ln/>
        </p:spPr>
      </p:sp>
      <p:sp>
        <p:nvSpPr>
          <p:cNvPr id="12292" name="Rectangle 3"/>
          <p:cNvSpPr>
            <a:spLocks noGrp="1" noChangeArrowheads="1"/>
          </p:cNvSpPr>
          <p:nvPr>
            <p:ph type="body" idx="1"/>
          </p:nvPr>
        </p:nvSpPr>
        <p:spPr>
          <a:xfrm>
            <a:off x="915988" y="4343400"/>
            <a:ext cx="5026025" cy="4114800"/>
          </a:xfrm>
          <a:solidFill>
            <a:srgbClr val="FFFFFF"/>
          </a:solidFill>
          <a:ln>
            <a:solidFill>
              <a:srgbClr val="000000"/>
            </a:solidFill>
          </a:ln>
        </p:spPr>
        <p:txBody>
          <a:bodyPr lIns="91083" tIns="45541" rIns="91083" bIns="45541"/>
          <a:lstStyle/>
          <a:p>
            <a:r>
              <a:rPr lang="pt-BR" smtClean="0"/>
              <a:t>Falar sobre background pessoal, experiencias em Sistemas e RH.</a:t>
            </a:r>
          </a:p>
        </p:txBody>
      </p:sp>
    </p:spTree>
    <p:extLst>
      <p:ext uri="{BB962C8B-B14F-4D97-AF65-F5344CB8AC3E}">
        <p14:creationId xmlns:p14="http://schemas.microsoft.com/office/powerpoint/2010/main" val="380890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a:defRPr/>
            </a:pPr>
            <a:fld id="{C4B9CC7A-F833-4675-B32A-1ACFE0751E92}" type="slidenum">
              <a:rPr lang="pt-BR"/>
              <a:pPr>
                <a:defRPr/>
              </a:pPr>
              <a:t>10</a:t>
            </a:fld>
            <a:endParaRPr lang="pt-BR"/>
          </a:p>
        </p:txBody>
      </p:sp>
      <p:sp>
        <p:nvSpPr>
          <p:cNvPr id="430082" name="Rectangle 2"/>
          <p:cNvSpPr>
            <a:spLocks noGrp="1" noRot="1" noChangeAspect="1" noChangeArrowheads="1" noTextEdit="1"/>
          </p:cNvSpPr>
          <p:nvPr>
            <p:ph type="sldImg"/>
          </p:nvPr>
        </p:nvSpPr>
        <p:spPr>
          <a:ln/>
        </p:spPr>
      </p:sp>
      <p:sp>
        <p:nvSpPr>
          <p:cNvPr id="430083" name="Rectangle 3"/>
          <p:cNvSpPr>
            <a:spLocks noGrp="1" noChangeArrowheads="1"/>
          </p:cNvSpPr>
          <p:nvPr>
            <p:ph type="body" idx="1"/>
          </p:nvPr>
        </p:nvSpPr>
        <p:spPr>
          <a:noFill/>
          <a:ln/>
        </p:spPr>
        <p:txBody>
          <a:bodyPr lIns="91431" tIns="45716" rIns="91431" bIns="45716"/>
          <a:lstStyle/>
          <a:p>
            <a:endParaRPr lang="en-US" smtClean="0"/>
          </a:p>
        </p:txBody>
      </p:sp>
    </p:spTree>
    <p:extLst>
      <p:ext uri="{BB962C8B-B14F-4D97-AF65-F5344CB8AC3E}">
        <p14:creationId xmlns:p14="http://schemas.microsoft.com/office/powerpoint/2010/main" val="1280596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3659F918-B00E-4E34-BC59-18C5BF080EA0}" type="slidenum">
              <a:rPr lang="pt-BR" smtClean="0"/>
              <a:pPr/>
              <a:t>16</a:t>
            </a:fld>
            <a:endParaRPr lang="pt-BR" smtClean="0"/>
          </a:p>
        </p:txBody>
      </p:sp>
      <p:sp>
        <p:nvSpPr>
          <p:cNvPr id="6758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1" tIns="45716" rIns="91431" bIns="45716" anchor="b"/>
          <a:lstStyle/>
          <a:p>
            <a:pPr algn="r" defTabSz="844550"/>
            <a:fld id="{B1DE2E44-4B5F-490C-911D-09FE96343398}" type="slidenum">
              <a:rPr lang="pt-BR" sz="1200" b="0">
                <a:latin typeface="Arial" charset="0"/>
                <a:cs typeface="Arial" charset="0"/>
              </a:rPr>
              <a:pPr algn="r" defTabSz="844550"/>
              <a:t>16</a:t>
            </a:fld>
            <a:endParaRPr lang="pt-BR" sz="1200" b="0">
              <a:latin typeface="Arial" charset="0"/>
              <a:cs typeface="Arial" charset="0"/>
            </a:endParaRPr>
          </a:p>
        </p:txBody>
      </p:sp>
      <p:sp>
        <p:nvSpPr>
          <p:cNvPr id="67588" name="Rectangle 2"/>
          <p:cNvSpPr>
            <a:spLocks noGrp="1" noRot="1" noChangeAspect="1" noChangeArrowheads="1" noTextEdit="1"/>
          </p:cNvSpPr>
          <p:nvPr>
            <p:ph type="sldImg"/>
          </p:nvPr>
        </p:nvSpPr>
        <p:spPr>
          <a:xfrm>
            <a:off x="1146175" y="687388"/>
            <a:ext cx="4567238" cy="3425825"/>
          </a:xfrm>
          <a:ln w="12700" cap="flat"/>
        </p:spPr>
      </p:sp>
      <p:sp>
        <p:nvSpPr>
          <p:cNvPr id="67589" name="Rectangle 3"/>
          <p:cNvSpPr>
            <a:spLocks noGrp="1" noChangeArrowheads="1"/>
          </p:cNvSpPr>
          <p:nvPr>
            <p:ph type="body" idx="1"/>
          </p:nvPr>
        </p:nvSpPr>
        <p:spPr>
          <a:noFill/>
          <a:ln/>
        </p:spPr>
        <p:txBody>
          <a:bodyPr lIns="92066" tIns="46033" rIns="92066" bIns="46033"/>
          <a:lstStyle/>
          <a:p>
            <a:pPr eaLnBrk="1" hangingPunct="1"/>
            <a:endParaRPr lang="en-US" smtClean="0">
              <a:cs typeface="Arial" charset="0"/>
            </a:endParaRPr>
          </a:p>
        </p:txBody>
      </p:sp>
    </p:spTree>
    <p:extLst>
      <p:ext uri="{BB962C8B-B14F-4D97-AF65-F5344CB8AC3E}">
        <p14:creationId xmlns:p14="http://schemas.microsoft.com/office/powerpoint/2010/main" val="682789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1952B63D-7908-4892-A8E2-A286438B5D18}" type="slidenum">
              <a:rPr lang="pt-BR" smtClean="0"/>
              <a:pPr/>
              <a:t>17</a:t>
            </a:fld>
            <a:endParaRPr lang="pt-BR"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lIns="91431" tIns="45716" rIns="91431" bIns="45716"/>
          <a:lstStyle/>
          <a:p>
            <a:pPr eaLnBrk="1" hangingPunct="1"/>
            <a:endParaRPr lang="en-US" smtClean="0">
              <a:cs typeface="Arial" charset="0"/>
            </a:endParaRPr>
          </a:p>
        </p:txBody>
      </p:sp>
    </p:spTree>
    <p:extLst>
      <p:ext uri="{BB962C8B-B14F-4D97-AF65-F5344CB8AC3E}">
        <p14:creationId xmlns:p14="http://schemas.microsoft.com/office/powerpoint/2010/main" val="2549781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13C6F7D5-076C-4DCA-988B-3B5E2A9DD78B}" type="slidenum">
              <a:rPr lang="pt-BR" smtClean="0"/>
              <a:pPr/>
              <a:t>18</a:t>
            </a:fld>
            <a:endParaRPr lang="pt-BR"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lIns="91431" tIns="45716" rIns="91431" bIns="45716"/>
          <a:lstStyle/>
          <a:p>
            <a:pPr eaLnBrk="1" hangingPunct="1"/>
            <a:endParaRPr lang="en-US" smtClean="0">
              <a:cs typeface="Arial" charset="0"/>
            </a:endParaRPr>
          </a:p>
        </p:txBody>
      </p:sp>
    </p:spTree>
    <p:extLst>
      <p:ext uri="{BB962C8B-B14F-4D97-AF65-F5344CB8AC3E}">
        <p14:creationId xmlns:p14="http://schemas.microsoft.com/office/powerpoint/2010/main" val="3846887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1" tIns="45716" rIns="91431" bIns="45716" anchor="b"/>
          <a:lstStyle/>
          <a:p>
            <a:pPr algn="r" defTabSz="844550"/>
            <a:fld id="{93D8CA50-B961-40AE-BF46-49710E257210}" type="slidenum">
              <a:rPr lang="pt-BR" sz="1200">
                <a:latin typeface="Arial" charset="0"/>
                <a:cs typeface="Arial" charset="0"/>
              </a:rPr>
              <a:pPr algn="r" defTabSz="844550"/>
              <a:t>19</a:t>
            </a:fld>
            <a:endParaRPr lang="pt-BR" sz="1200">
              <a:latin typeface="Arial" charset="0"/>
              <a:cs typeface="Arial" charset="0"/>
            </a:endParaRPr>
          </a:p>
        </p:txBody>
      </p:sp>
      <p:sp>
        <p:nvSpPr>
          <p:cNvPr id="131075" name="Rectangle 2"/>
          <p:cNvSpPr>
            <a:spLocks noChangeArrowheads="1"/>
          </p:cNvSpPr>
          <p:nvPr/>
        </p:nvSpPr>
        <p:spPr bwMode="auto">
          <a:xfrm>
            <a:off x="3886200" y="0"/>
            <a:ext cx="2971800" cy="457200"/>
          </a:xfrm>
          <a:prstGeom prst="rect">
            <a:avLst/>
          </a:prstGeom>
          <a:noFill/>
          <a:ln w="12699">
            <a:noFill/>
            <a:miter lim="800000"/>
            <a:headEnd/>
            <a:tailEnd/>
          </a:ln>
        </p:spPr>
        <p:txBody>
          <a:bodyPr wrap="none" lIns="91431" tIns="45716" rIns="91431" bIns="45716" anchor="ctr"/>
          <a:lstStyle/>
          <a:p>
            <a:pPr defTabSz="844550"/>
            <a:endParaRPr lang="en-US" sz="1700">
              <a:latin typeface="Arial" charset="0"/>
              <a:cs typeface="Arial" charset="0"/>
            </a:endParaRPr>
          </a:p>
        </p:txBody>
      </p:sp>
      <p:sp>
        <p:nvSpPr>
          <p:cNvPr id="131076" name="Rectangle 3"/>
          <p:cNvSpPr>
            <a:spLocks noChangeArrowheads="1"/>
          </p:cNvSpPr>
          <p:nvPr/>
        </p:nvSpPr>
        <p:spPr bwMode="auto">
          <a:xfrm>
            <a:off x="3886200" y="8686800"/>
            <a:ext cx="2971800" cy="457200"/>
          </a:xfrm>
          <a:prstGeom prst="rect">
            <a:avLst/>
          </a:prstGeom>
          <a:noFill/>
          <a:ln w="12699">
            <a:noFill/>
            <a:miter lim="800000"/>
            <a:headEnd/>
            <a:tailEnd/>
          </a:ln>
        </p:spPr>
        <p:txBody>
          <a:bodyPr lIns="19048" tIns="0" rIns="19048" bIns="0" anchor="b"/>
          <a:lstStyle/>
          <a:p>
            <a:pPr algn="r" defTabSz="844550" eaLnBrk="0" hangingPunct="0"/>
            <a:r>
              <a:rPr lang="en-US" sz="1000" i="1">
                <a:latin typeface="Times New Roman" pitchFamily="18" charset="0"/>
                <a:cs typeface="Arial" charset="0"/>
              </a:rPr>
              <a:t>23</a:t>
            </a:r>
          </a:p>
        </p:txBody>
      </p:sp>
      <p:sp>
        <p:nvSpPr>
          <p:cNvPr id="131077" name="Rectangle 4"/>
          <p:cNvSpPr>
            <a:spLocks noChangeArrowheads="1"/>
          </p:cNvSpPr>
          <p:nvPr/>
        </p:nvSpPr>
        <p:spPr bwMode="auto">
          <a:xfrm>
            <a:off x="0" y="8686800"/>
            <a:ext cx="2971800" cy="457200"/>
          </a:xfrm>
          <a:prstGeom prst="rect">
            <a:avLst/>
          </a:prstGeom>
          <a:noFill/>
          <a:ln w="12699">
            <a:noFill/>
            <a:miter lim="800000"/>
            <a:headEnd/>
            <a:tailEnd/>
          </a:ln>
        </p:spPr>
        <p:txBody>
          <a:bodyPr wrap="none" lIns="91431" tIns="45716" rIns="91431" bIns="45716" anchor="ctr"/>
          <a:lstStyle/>
          <a:p>
            <a:pPr defTabSz="844550"/>
            <a:endParaRPr lang="en-US" sz="1700">
              <a:latin typeface="Arial" charset="0"/>
              <a:cs typeface="Arial" charset="0"/>
            </a:endParaRPr>
          </a:p>
        </p:txBody>
      </p:sp>
      <p:sp>
        <p:nvSpPr>
          <p:cNvPr id="131078" name="Rectangle 5"/>
          <p:cNvSpPr>
            <a:spLocks noChangeArrowheads="1"/>
          </p:cNvSpPr>
          <p:nvPr/>
        </p:nvSpPr>
        <p:spPr bwMode="auto">
          <a:xfrm>
            <a:off x="0" y="0"/>
            <a:ext cx="2971800" cy="457200"/>
          </a:xfrm>
          <a:prstGeom prst="rect">
            <a:avLst/>
          </a:prstGeom>
          <a:noFill/>
          <a:ln w="12699">
            <a:noFill/>
            <a:miter lim="800000"/>
            <a:headEnd/>
            <a:tailEnd/>
          </a:ln>
        </p:spPr>
        <p:txBody>
          <a:bodyPr wrap="none" lIns="91431" tIns="45716" rIns="91431" bIns="45716" anchor="ctr"/>
          <a:lstStyle/>
          <a:p>
            <a:pPr defTabSz="844550"/>
            <a:endParaRPr lang="en-US" sz="1700">
              <a:latin typeface="Arial" charset="0"/>
              <a:cs typeface="Arial" charset="0"/>
            </a:endParaRPr>
          </a:p>
        </p:txBody>
      </p:sp>
      <p:sp>
        <p:nvSpPr>
          <p:cNvPr id="131079" name="Rectangle 6"/>
          <p:cNvSpPr>
            <a:spLocks noGrp="1" noRot="1" noChangeAspect="1" noChangeArrowheads="1" noTextEdit="1"/>
          </p:cNvSpPr>
          <p:nvPr>
            <p:ph type="sldImg"/>
          </p:nvPr>
        </p:nvSpPr>
        <p:spPr>
          <a:xfrm>
            <a:off x="1150938" y="692150"/>
            <a:ext cx="4556125" cy="3416300"/>
          </a:xfrm>
          <a:ln w="12699" cap="flat">
            <a:solidFill>
              <a:schemeClr val="tx1"/>
            </a:solidFill>
          </a:ln>
        </p:spPr>
      </p:sp>
      <p:sp>
        <p:nvSpPr>
          <p:cNvPr id="131080" name="Rectangle 7"/>
          <p:cNvSpPr>
            <a:spLocks noGrp="1" noChangeArrowheads="1"/>
          </p:cNvSpPr>
          <p:nvPr>
            <p:ph type="body" idx="1"/>
          </p:nvPr>
        </p:nvSpPr>
        <p:spPr>
          <a:xfrm>
            <a:off x="914400" y="4343400"/>
            <a:ext cx="5029200" cy="4114800"/>
          </a:xfrm>
          <a:noFill/>
          <a:ln/>
        </p:spPr>
        <p:txBody>
          <a:bodyPr lIns="90479" tIns="44445" rIns="90479" bIns="44445"/>
          <a:lstStyle/>
          <a:p>
            <a:endParaRPr lang="en-US" smtClean="0"/>
          </a:p>
        </p:txBody>
      </p:sp>
    </p:spTree>
    <p:extLst>
      <p:ext uri="{BB962C8B-B14F-4D97-AF65-F5344CB8AC3E}">
        <p14:creationId xmlns:p14="http://schemas.microsoft.com/office/powerpoint/2010/main" val="2644327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1" tIns="45716" rIns="91431" bIns="45716" anchor="b"/>
          <a:lstStyle/>
          <a:p>
            <a:pPr algn="r" defTabSz="844550"/>
            <a:fld id="{DAAAE8B7-4C81-489B-998F-0EADB672C435}" type="slidenum">
              <a:rPr lang="pt-BR" sz="1200">
                <a:latin typeface="Arial" charset="0"/>
                <a:cs typeface="Arial" charset="0"/>
              </a:rPr>
              <a:pPr algn="r" defTabSz="844550"/>
              <a:t>20</a:t>
            </a:fld>
            <a:endParaRPr lang="pt-BR" sz="1200">
              <a:latin typeface="Arial" charset="0"/>
              <a:cs typeface="Arial" charset="0"/>
            </a:endParaRPr>
          </a:p>
        </p:txBody>
      </p:sp>
      <p:sp>
        <p:nvSpPr>
          <p:cNvPr id="133123" name="Rectangle 2"/>
          <p:cNvSpPr>
            <a:spLocks noChangeArrowheads="1"/>
          </p:cNvSpPr>
          <p:nvPr/>
        </p:nvSpPr>
        <p:spPr bwMode="auto">
          <a:xfrm>
            <a:off x="3886200" y="0"/>
            <a:ext cx="2971800" cy="457200"/>
          </a:xfrm>
          <a:prstGeom prst="rect">
            <a:avLst/>
          </a:prstGeom>
          <a:noFill/>
          <a:ln w="12699">
            <a:noFill/>
            <a:miter lim="800000"/>
            <a:headEnd/>
            <a:tailEnd/>
          </a:ln>
        </p:spPr>
        <p:txBody>
          <a:bodyPr wrap="none" lIns="91431" tIns="45716" rIns="91431" bIns="45716" anchor="ctr"/>
          <a:lstStyle/>
          <a:p>
            <a:pPr defTabSz="844550"/>
            <a:endParaRPr lang="en-US" sz="1700">
              <a:latin typeface="Arial" charset="0"/>
              <a:cs typeface="Arial" charset="0"/>
            </a:endParaRPr>
          </a:p>
        </p:txBody>
      </p:sp>
      <p:sp>
        <p:nvSpPr>
          <p:cNvPr id="133124" name="Rectangle 3"/>
          <p:cNvSpPr>
            <a:spLocks noChangeArrowheads="1"/>
          </p:cNvSpPr>
          <p:nvPr/>
        </p:nvSpPr>
        <p:spPr bwMode="auto">
          <a:xfrm>
            <a:off x="3886200" y="8686800"/>
            <a:ext cx="2971800" cy="457200"/>
          </a:xfrm>
          <a:prstGeom prst="rect">
            <a:avLst/>
          </a:prstGeom>
          <a:noFill/>
          <a:ln w="12699">
            <a:noFill/>
            <a:miter lim="800000"/>
            <a:headEnd/>
            <a:tailEnd/>
          </a:ln>
        </p:spPr>
        <p:txBody>
          <a:bodyPr lIns="19048" tIns="0" rIns="19048" bIns="0" anchor="b"/>
          <a:lstStyle/>
          <a:p>
            <a:pPr algn="r" defTabSz="844550" eaLnBrk="0" hangingPunct="0"/>
            <a:r>
              <a:rPr lang="en-US" sz="1000" i="1">
                <a:latin typeface="Times New Roman" pitchFamily="18" charset="0"/>
                <a:cs typeface="Arial" charset="0"/>
              </a:rPr>
              <a:t>11</a:t>
            </a:r>
          </a:p>
        </p:txBody>
      </p:sp>
      <p:sp>
        <p:nvSpPr>
          <p:cNvPr id="133125" name="Rectangle 4"/>
          <p:cNvSpPr>
            <a:spLocks noChangeArrowheads="1"/>
          </p:cNvSpPr>
          <p:nvPr/>
        </p:nvSpPr>
        <p:spPr bwMode="auto">
          <a:xfrm>
            <a:off x="0" y="8686800"/>
            <a:ext cx="2971800" cy="457200"/>
          </a:xfrm>
          <a:prstGeom prst="rect">
            <a:avLst/>
          </a:prstGeom>
          <a:noFill/>
          <a:ln w="12699">
            <a:noFill/>
            <a:miter lim="800000"/>
            <a:headEnd/>
            <a:tailEnd/>
          </a:ln>
        </p:spPr>
        <p:txBody>
          <a:bodyPr wrap="none" lIns="91431" tIns="45716" rIns="91431" bIns="45716" anchor="ctr"/>
          <a:lstStyle/>
          <a:p>
            <a:pPr defTabSz="844550"/>
            <a:endParaRPr lang="en-US" sz="1700">
              <a:latin typeface="Arial" charset="0"/>
              <a:cs typeface="Arial" charset="0"/>
            </a:endParaRPr>
          </a:p>
        </p:txBody>
      </p:sp>
      <p:sp>
        <p:nvSpPr>
          <p:cNvPr id="133126" name="Rectangle 5"/>
          <p:cNvSpPr>
            <a:spLocks noChangeArrowheads="1"/>
          </p:cNvSpPr>
          <p:nvPr/>
        </p:nvSpPr>
        <p:spPr bwMode="auto">
          <a:xfrm>
            <a:off x="0" y="0"/>
            <a:ext cx="2971800" cy="457200"/>
          </a:xfrm>
          <a:prstGeom prst="rect">
            <a:avLst/>
          </a:prstGeom>
          <a:noFill/>
          <a:ln w="12699">
            <a:noFill/>
            <a:miter lim="800000"/>
            <a:headEnd/>
            <a:tailEnd/>
          </a:ln>
        </p:spPr>
        <p:txBody>
          <a:bodyPr wrap="none" lIns="91431" tIns="45716" rIns="91431" bIns="45716" anchor="ctr"/>
          <a:lstStyle/>
          <a:p>
            <a:pPr defTabSz="844550"/>
            <a:endParaRPr lang="en-US" sz="1700">
              <a:latin typeface="Arial" charset="0"/>
              <a:cs typeface="Arial" charset="0"/>
            </a:endParaRPr>
          </a:p>
        </p:txBody>
      </p:sp>
      <p:sp>
        <p:nvSpPr>
          <p:cNvPr id="133127" name="Rectangle 6"/>
          <p:cNvSpPr>
            <a:spLocks noGrp="1" noRot="1" noChangeAspect="1" noChangeArrowheads="1" noTextEdit="1"/>
          </p:cNvSpPr>
          <p:nvPr>
            <p:ph type="sldImg"/>
          </p:nvPr>
        </p:nvSpPr>
        <p:spPr>
          <a:xfrm>
            <a:off x="1150938" y="692150"/>
            <a:ext cx="4556125" cy="3416300"/>
          </a:xfrm>
          <a:ln w="12699" cap="flat">
            <a:solidFill>
              <a:schemeClr val="tx1"/>
            </a:solidFill>
          </a:ln>
        </p:spPr>
      </p:sp>
      <p:sp>
        <p:nvSpPr>
          <p:cNvPr id="133128" name="Rectangle 7"/>
          <p:cNvSpPr>
            <a:spLocks noGrp="1" noChangeArrowheads="1"/>
          </p:cNvSpPr>
          <p:nvPr>
            <p:ph type="body" idx="1"/>
          </p:nvPr>
        </p:nvSpPr>
        <p:spPr>
          <a:xfrm>
            <a:off x="914400" y="4343400"/>
            <a:ext cx="5029200" cy="4114800"/>
          </a:xfrm>
          <a:noFill/>
          <a:ln/>
        </p:spPr>
        <p:txBody>
          <a:bodyPr lIns="90479" tIns="44445" rIns="90479" bIns="44445"/>
          <a:lstStyle/>
          <a:p>
            <a:endParaRPr lang="en-US" smtClean="0"/>
          </a:p>
        </p:txBody>
      </p:sp>
    </p:spTree>
    <p:extLst>
      <p:ext uri="{BB962C8B-B14F-4D97-AF65-F5344CB8AC3E}">
        <p14:creationId xmlns:p14="http://schemas.microsoft.com/office/powerpoint/2010/main" val="3457420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392522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1" tIns="45716" rIns="91431" bIns="45716" anchor="b"/>
          <a:lstStyle/>
          <a:p>
            <a:pPr algn="r" defTabSz="844550"/>
            <a:fld id="{A1B3D34B-E96B-4791-96CD-B8F7E6580116}" type="slidenum">
              <a:rPr lang="pt-BR" sz="1200">
                <a:latin typeface="Arial" charset="0"/>
                <a:cs typeface="Arial" charset="0"/>
              </a:rPr>
              <a:pPr algn="r" defTabSz="844550"/>
              <a:t>22</a:t>
            </a:fld>
            <a:endParaRPr lang="pt-BR" sz="1200">
              <a:latin typeface="Arial" charset="0"/>
              <a:cs typeface="Arial" charset="0"/>
            </a:endParaRPr>
          </a:p>
        </p:txBody>
      </p:sp>
      <p:sp>
        <p:nvSpPr>
          <p:cNvPr id="137219" name="Rectangle 2"/>
          <p:cNvSpPr>
            <a:spLocks noChangeArrowheads="1"/>
          </p:cNvSpPr>
          <p:nvPr/>
        </p:nvSpPr>
        <p:spPr bwMode="auto">
          <a:xfrm>
            <a:off x="3886200" y="0"/>
            <a:ext cx="2971800" cy="457200"/>
          </a:xfrm>
          <a:prstGeom prst="rect">
            <a:avLst/>
          </a:prstGeom>
          <a:noFill/>
          <a:ln w="12699">
            <a:noFill/>
            <a:miter lim="800000"/>
            <a:headEnd/>
            <a:tailEnd/>
          </a:ln>
        </p:spPr>
        <p:txBody>
          <a:bodyPr wrap="none" lIns="91431" tIns="45716" rIns="91431" bIns="45716" anchor="ctr"/>
          <a:lstStyle/>
          <a:p>
            <a:pPr defTabSz="844550"/>
            <a:endParaRPr lang="en-US" sz="1700">
              <a:latin typeface="Arial" charset="0"/>
              <a:cs typeface="Arial" charset="0"/>
            </a:endParaRPr>
          </a:p>
        </p:txBody>
      </p:sp>
      <p:sp>
        <p:nvSpPr>
          <p:cNvPr id="137220" name="Rectangle 3"/>
          <p:cNvSpPr>
            <a:spLocks noChangeArrowheads="1"/>
          </p:cNvSpPr>
          <p:nvPr/>
        </p:nvSpPr>
        <p:spPr bwMode="auto">
          <a:xfrm>
            <a:off x="3886200" y="8686800"/>
            <a:ext cx="2971800" cy="457200"/>
          </a:xfrm>
          <a:prstGeom prst="rect">
            <a:avLst/>
          </a:prstGeom>
          <a:noFill/>
          <a:ln w="12699">
            <a:noFill/>
            <a:miter lim="800000"/>
            <a:headEnd/>
            <a:tailEnd/>
          </a:ln>
        </p:spPr>
        <p:txBody>
          <a:bodyPr lIns="19048" tIns="0" rIns="19048" bIns="0" anchor="b"/>
          <a:lstStyle/>
          <a:p>
            <a:pPr algn="r" defTabSz="844550" eaLnBrk="0" hangingPunct="0"/>
            <a:r>
              <a:rPr lang="en-US" sz="1000" i="1">
                <a:latin typeface="Times New Roman" pitchFamily="18" charset="0"/>
                <a:cs typeface="Arial" charset="0"/>
              </a:rPr>
              <a:t>12</a:t>
            </a:r>
          </a:p>
        </p:txBody>
      </p:sp>
      <p:sp>
        <p:nvSpPr>
          <p:cNvPr id="137221" name="Rectangle 4"/>
          <p:cNvSpPr>
            <a:spLocks noChangeArrowheads="1"/>
          </p:cNvSpPr>
          <p:nvPr/>
        </p:nvSpPr>
        <p:spPr bwMode="auto">
          <a:xfrm>
            <a:off x="0" y="8686800"/>
            <a:ext cx="2971800" cy="457200"/>
          </a:xfrm>
          <a:prstGeom prst="rect">
            <a:avLst/>
          </a:prstGeom>
          <a:noFill/>
          <a:ln w="12699">
            <a:noFill/>
            <a:miter lim="800000"/>
            <a:headEnd/>
            <a:tailEnd/>
          </a:ln>
        </p:spPr>
        <p:txBody>
          <a:bodyPr wrap="none" lIns="91431" tIns="45716" rIns="91431" bIns="45716" anchor="ctr"/>
          <a:lstStyle/>
          <a:p>
            <a:pPr defTabSz="844550"/>
            <a:endParaRPr lang="en-US" sz="1700">
              <a:latin typeface="Arial" charset="0"/>
              <a:cs typeface="Arial" charset="0"/>
            </a:endParaRPr>
          </a:p>
        </p:txBody>
      </p:sp>
      <p:sp>
        <p:nvSpPr>
          <p:cNvPr id="137222" name="Rectangle 5"/>
          <p:cNvSpPr>
            <a:spLocks noChangeArrowheads="1"/>
          </p:cNvSpPr>
          <p:nvPr/>
        </p:nvSpPr>
        <p:spPr bwMode="auto">
          <a:xfrm>
            <a:off x="0" y="0"/>
            <a:ext cx="2971800" cy="457200"/>
          </a:xfrm>
          <a:prstGeom prst="rect">
            <a:avLst/>
          </a:prstGeom>
          <a:noFill/>
          <a:ln w="12699">
            <a:noFill/>
            <a:miter lim="800000"/>
            <a:headEnd/>
            <a:tailEnd/>
          </a:ln>
        </p:spPr>
        <p:txBody>
          <a:bodyPr wrap="none" lIns="91431" tIns="45716" rIns="91431" bIns="45716" anchor="ctr"/>
          <a:lstStyle/>
          <a:p>
            <a:pPr defTabSz="844550"/>
            <a:endParaRPr lang="en-US" sz="1700">
              <a:latin typeface="Arial" charset="0"/>
              <a:cs typeface="Arial" charset="0"/>
            </a:endParaRPr>
          </a:p>
        </p:txBody>
      </p:sp>
      <p:sp>
        <p:nvSpPr>
          <p:cNvPr id="137223" name="Rectangle 6"/>
          <p:cNvSpPr>
            <a:spLocks noGrp="1" noRot="1" noChangeAspect="1" noChangeArrowheads="1" noTextEdit="1"/>
          </p:cNvSpPr>
          <p:nvPr>
            <p:ph type="sldImg"/>
          </p:nvPr>
        </p:nvSpPr>
        <p:spPr>
          <a:xfrm>
            <a:off x="1150938" y="692150"/>
            <a:ext cx="4556125" cy="3416300"/>
          </a:xfrm>
          <a:ln w="12699" cap="flat">
            <a:solidFill>
              <a:schemeClr val="tx1"/>
            </a:solidFill>
          </a:ln>
        </p:spPr>
      </p:sp>
      <p:sp>
        <p:nvSpPr>
          <p:cNvPr id="137224" name="Rectangle 7"/>
          <p:cNvSpPr>
            <a:spLocks noGrp="1" noChangeArrowheads="1"/>
          </p:cNvSpPr>
          <p:nvPr>
            <p:ph type="body" idx="1"/>
          </p:nvPr>
        </p:nvSpPr>
        <p:spPr>
          <a:xfrm>
            <a:off x="914400" y="4343400"/>
            <a:ext cx="5029200" cy="4114800"/>
          </a:xfrm>
          <a:noFill/>
          <a:ln/>
        </p:spPr>
        <p:txBody>
          <a:bodyPr lIns="90479" tIns="44445" rIns="90479" bIns="44445"/>
          <a:lstStyle/>
          <a:p>
            <a:endParaRPr lang="en-US" smtClean="0"/>
          </a:p>
        </p:txBody>
      </p:sp>
    </p:spTree>
    <p:extLst>
      <p:ext uri="{BB962C8B-B14F-4D97-AF65-F5344CB8AC3E}">
        <p14:creationId xmlns:p14="http://schemas.microsoft.com/office/powerpoint/2010/main" val="1687688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1" tIns="45716" rIns="91431" bIns="45716" anchor="b"/>
          <a:lstStyle/>
          <a:p>
            <a:pPr algn="r" defTabSz="844550"/>
            <a:fld id="{11D701D0-3658-4438-B861-D6C64DE0C50B}" type="slidenum">
              <a:rPr lang="pt-BR" sz="1200">
                <a:latin typeface="Arial" charset="0"/>
                <a:cs typeface="Arial" charset="0"/>
              </a:rPr>
              <a:pPr algn="r" defTabSz="844550"/>
              <a:t>23</a:t>
            </a:fld>
            <a:endParaRPr lang="pt-BR" sz="1200">
              <a:latin typeface="Arial" charset="0"/>
              <a:cs typeface="Arial" charset="0"/>
            </a:endParaRPr>
          </a:p>
        </p:txBody>
      </p:sp>
      <p:sp>
        <p:nvSpPr>
          <p:cNvPr id="139267" name="Rectangle 2"/>
          <p:cNvSpPr>
            <a:spLocks noChangeArrowheads="1"/>
          </p:cNvSpPr>
          <p:nvPr/>
        </p:nvSpPr>
        <p:spPr bwMode="auto">
          <a:xfrm>
            <a:off x="3886200" y="0"/>
            <a:ext cx="2971800" cy="457200"/>
          </a:xfrm>
          <a:prstGeom prst="rect">
            <a:avLst/>
          </a:prstGeom>
          <a:noFill/>
          <a:ln w="12699">
            <a:noFill/>
            <a:miter lim="800000"/>
            <a:headEnd/>
            <a:tailEnd/>
          </a:ln>
        </p:spPr>
        <p:txBody>
          <a:bodyPr wrap="none" lIns="91431" tIns="45716" rIns="91431" bIns="45716" anchor="ctr"/>
          <a:lstStyle/>
          <a:p>
            <a:pPr defTabSz="844550"/>
            <a:endParaRPr lang="en-US" sz="1700">
              <a:latin typeface="Arial" charset="0"/>
              <a:cs typeface="Arial" charset="0"/>
            </a:endParaRPr>
          </a:p>
        </p:txBody>
      </p:sp>
      <p:sp>
        <p:nvSpPr>
          <p:cNvPr id="139268" name="Rectangle 3"/>
          <p:cNvSpPr>
            <a:spLocks noChangeArrowheads="1"/>
          </p:cNvSpPr>
          <p:nvPr/>
        </p:nvSpPr>
        <p:spPr bwMode="auto">
          <a:xfrm>
            <a:off x="3886200" y="8686800"/>
            <a:ext cx="2971800" cy="457200"/>
          </a:xfrm>
          <a:prstGeom prst="rect">
            <a:avLst/>
          </a:prstGeom>
          <a:noFill/>
          <a:ln w="12699">
            <a:noFill/>
            <a:miter lim="800000"/>
            <a:headEnd/>
            <a:tailEnd/>
          </a:ln>
        </p:spPr>
        <p:txBody>
          <a:bodyPr lIns="19048" tIns="0" rIns="19048" bIns="0" anchor="b"/>
          <a:lstStyle/>
          <a:p>
            <a:pPr algn="r" defTabSz="844550" eaLnBrk="0" hangingPunct="0"/>
            <a:r>
              <a:rPr lang="en-US" sz="1000" i="1">
                <a:latin typeface="Times New Roman" pitchFamily="18" charset="0"/>
                <a:cs typeface="Arial" charset="0"/>
              </a:rPr>
              <a:t>14</a:t>
            </a:r>
          </a:p>
        </p:txBody>
      </p:sp>
      <p:sp>
        <p:nvSpPr>
          <p:cNvPr id="139269" name="Rectangle 4"/>
          <p:cNvSpPr>
            <a:spLocks noChangeArrowheads="1"/>
          </p:cNvSpPr>
          <p:nvPr/>
        </p:nvSpPr>
        <p:spPr bwMode="auto">
          <a:xfrm>
            <a:off x="0" y="8686800"/>
            <a:ext cx="2971800" cy="457200"/>
          </a:xfrm>
          <a:prstGeom prst="rect">
            <a:avLst/>
          </a:prstGeom>
          <a:noFill/>
          <a:ln w="12699">
            <a:noFill/>
            <a:miter lim="800000"/>
            <a:headEnd/>
            <a:tailEnd/>
          </a:ln>
        </p:spPr>
        <p:txBody>
          <a:bodyPr wrap="none" lIns="91431" tIns="45716" rIns="91431" bIns="45716" anchor="ctr"/>
          <a:lstStyle/>
          <a:p>
            <a:pPr defTabSz="844550"/>
            <a:endParaRPr lang="en-US" sz="1700">
              <a:latin typeface="Arial" charset="0"/>
              <a:cs typeface="Arial" charset="0"/>
            </a:endParaRPr>
          </a:p>
        </p:txBody>
      </p:sp>
      <p:sp>
        <p:nvSpPr>
          <p:cNvPr id="139270" name="Rectangle 5"/>
          <p:cNvSpPr>
            <a:spLocks noChangeArrowheads="1"/>
          </p:cNvSpPr>
          <p:nvPr/>
        </p:nvSpPr>
        <p:spPr bwMode="auto">
          <a:xfrm>
            <a:off x="0" y="0"/>
            <a:ext cx="2971800" cy="457200"/>
          </a:xfrm>
          <a:prstGeom prst="rect">
            <a:avLst/>
          </a:prstGeom>
          <a:noFill/>
          <a:ln w="12699">
            <a:noFill/>
            <a:miter lim="800000"/>
            <a:headEnd/>
            <a:tailEnd/>
          </a:ln>
        </p:spPr>
        <p:txBody>
          <a:bodyPr wrap="none" lIns="91431" tIns="45716" rIns="91431" bIns="45716" anchor="ctr"/>
          <a:lstStyle/>
          <a:p>
            <a:pPr defTabSz="844550"/>
            <a:endParaRPr lang="en-US" sz="1700">
              <a:latin typeface="Arial" charset="0"/>
              <a:cs typeface="Arial" charset="0"/>
            </a:endParaRPr>
          </a:p>
        </p:txBody>
      </p:sp>
      <p:sp>
        <p:nvSpPr>
          <p:cNvPr id="139271" name="Rectangle 6"/>
          <p:cNvSpPr>
            <a:spLocks noGrp="1" noRot="1" noChangeAspect="1" noChangeArrowheads="1" noTextEdit="1"/>
          </p:cNvSpPr>
          <p:nvPr>
            <p:ph type="sldImg"/>
          </p:nvPr>
        </p:nvSpPr>
        <p:spPr>
          <a:xfrm>
            <a:off x="1150938" y="692150"/>
            <a:ext cx="4556125" cy="3416300"/>
          </a:xfrm>
          <a:ln w="12699" cap="flat">
            <a:solidFill>
              <a:schemeClr val="tx1"/>
            </a:solidFill>
          </a:ln>
        </p:spPr>
      </p:sp>
      <p:sp>
        <p:nvSpPr>
          <p:cNvPr id="139272" name="Rectangle 7"/>
          <p:cNvSpPr>
            <a:spLocks noGrp="1" noChangeArrowheads="1"/>
          </p:cNvSpPr>
          <p:nvPr>
            <p:ph type="body" idx="1"/>
          </p:nvPr>
        </p:nvSpPr>
        <p:spPr>
          <a:xfrm>
            <a:off x="914400" y="4343400"/>
            <a:ext cx="5029200" cy="4114800"/>
          </a:xfrm>
          <a:noFill/>
          <a:ln/>
        </p:spPr>
        <p:txBody>
          <a:bodyPr lIns="90479" tIns="44445" rIns="90479" bIns="44445"/>
          <a:lstStyle/>
          <a:p>
            <a:endParaRPr lang="en-US" smtClean="0"/>
          </a:p>
        </p:txBody>
      </p:sp>
    </p:spTree>
    <p:extLst>
      <p:ext uri="{BB962C8B-B14F-4D97-AF65-F5344CB8AC3E}">
        <p14:creationId xmlns:p14="http://schemas.microsoft.com/office/powerpoint/2010/main" val="2898031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1" tIns="45716" rIns="91431" bIns="45716" anchor="b"/>
          <a:lstStyle/>
          <a:p>
            <a:pPr algn="r" defTabSz="844550"/>
            <a:fld id="{2372FD12-173B-4F91-8414-4D6C527D9226}" type="slidenum">
              <a:rPr lang="pt-BR" sz="1200">
                <a:latin typeface="Arial" charset="0"/>
                <a:cs typeface="Arial" charset="0"/>
              </a:rPr>
              <a:pPr algn="r" defTabSz="844550"/>
              <a:t>24</a:t>
            </a:fld>
            <a:endParaRPr lang="pt-BR" sz="1200">
              <a:latin typeface="Arial" charset="0"/>
              <a:cs typeface="Arial" charset="0"/>
            </a:endParaRPr>
          </a:p>
        </p:txBody>
      </p:sp>
      <p:sp>
        <p:nvSpPr>
          <p:cNvPr id="141315" name="Rectangle 2"/>
          <p:cNvSpPr>
            <a:spLocks noChangeArrowheads="1"/>
          </p:cNvSpPr>
          <p:nvPr/>
        </p:nvSpPr>
        <p:spPr bwMode="auto">
          <a:xfrm>
            <a:off x="3886200" y="0"/>
            <a:ext cx="2971800" cy="457200"/>
          </a:xfrm>
          <a:prstGeom prst="rect">
            <a:avLst/>
          </a:prstGeom>
          <a:noFill/>
          <a:ln w="12699">
            <a:noFill/>
            <a:miter lim="800000"/>
            <a:headEnd/>
            <a:tailEnd/>
          </a:ln>
        </p:spPr>
        <p:txBody>
          <a:bodyPr wrap="none" lIns="91431" tIns="45716" rIns="91431" bIns="45716" anchor="ctr"/>
          <a:lstStyle/>
          <a:p>
            <a:pPr defTabSz="844550"/>
            <a:endParaRPr lang="en-US" sz="1700">
              <a:latin typeface="Arial" charset="0"/>
              <a:cs typeface="Arial" charset="0"/>
            </a:endParaRPr>
          </a:p>
        </p:txBody>
      </p:sp>
      <p:sp>
        <p:nvSpPr>
          <p:cNvPr id="141316" name="Rectangle 3"/>
          <p:cNvSpPr>
            <a:spLocks noChangeArrowheads="1"/>
          </p:cNvSpPr>
          <p:nvPr/>
        </p:nvSpPr>
        <p:spPr bwMode="auto">
          <a:xfrm>
            <a:off x="3886200" y="8686800"/>
            <a:ext cx="2971800" cy="457200"/>
          </a:xfrm>
          <a:prstGeom prst="rect">
            <a:avLst/>
          </a:prstGeom>
          <a:noFill/>
          <a:ln w="12699">
            <a:noFill/>
            <a:miter lim="800000"/>
            <a:headEnd/>
            <a:tailEnd/>
          </a:ln>
        </p:spPr>
        <p:txBody>
          <a:bodyPr lIns="19048" tIns="0" rIns="19048" bIns="0" anchor="b"/>
          <a:lstStyle/>
          <a:p>
            <a:pPr algn="r" defTabSz="844550" eaLnBrk="0" hangingPunct="0"/>
            <a:r>
              <a:rPr lang="en-US" sz="1000" i="1">
                <a:latin typeface="Times New Roman" pitchFamily="18" charset="0"/>
                <a:cs typeface="Arial" charset="0"/>
              </a:rPr>
              <a:t>15</a:t>
            </a:r>
          </a:p>
        </p:txBody>
      </p:sp>
      <p:sp>
        <p:nvSpPr>
          <p:cNvPr id="141317" name="Rectangle 4"/>
          <p:cNvSpPr>
            <a:spLocks noChangeArrowheads="1"/>
          </p:cNvSpPr>
          <p:nvPr/>
        </p:nvSpPr>
        <p:spPr bwMode="auto">
          <a:xfrm>
            <a:off x="0" y="8686800"/>
            <a:ext cx="2971800" cy="457200"/>
          </a:xfrm>
          <a:prstGeom prst="rect">
            <a:avLst/>
          </a:prstGeom>
          <a:noFill/>
          <a:ln w="12699">
            <a:noFill/>
            <a:miter lim="800000"/>
            <a:headEnd/>
            <a:tailEnd/>
          </a:ln>
        </p:spPr>
        <p:txBody>
          <a:bodyPr wrap="none" lIns="91431" tIns="45716" rIns="91431" bIns="45716" anchor="ctr"/>
          <a:lstStyle/>
          <a:p>
            <a:pPr defTabSz="844550"/>
            <a:endParaRPr lang="en-US" sz="1700">
              <a:latin typeface="Arial" charset="0"/>
              <a:cs typeface="Arial" charset="0"/>
            </a:endParaRPr>
          </a:p>
        </p:txBody>
      </p:sp>
      <p:sp>
        <p:nvSpPr>
          <p:cNvPr id="141318" name="Rectangle 5"/>
          <p:cNvSpPr>
            <a:spLocks noChangeArrowheads="1"/>
          </p:cNvSpPr>
          <p:nvPr/>
        </p:nvSpPr>
        <p:spPr bwMode="auto">
          <a:xfrm>
            <a:off x="0" y="0"/>
            <a:ext cx="2971800" cy="457200"/>
          </a:xfrm>
          <a:prstGeom prst="rect">
            <a:avLst/>
          </a:prstGeom>
          <a:noFill/>
          <a:ln w="12699">
            <a:noFill/>
            <a:miter lim="800000"/>
            <a:headEnd/>
            <a:tailEnd/>
          </a:ln>
        </p:spPr>
        <p:txBody>
          <a:bodyPr wrap="none" lIns="91431" tIns="45716" rIns="91431" bIns="45716" anchor="ctr"/>
          <a:lstStyle/>
          <a:p>
            <a:pPr defTabSz="844550"/>
            <a:endParaRPr lang="en-US" sz="1700">
              <a:latin typeface="Arial" charset="0"/>
              <a:cs typeface="Arial" charset="0"/>
            </a:endParaRPr>
          </a:p>
        </p:txBody>
      </p:sp>
      <p:sp>
        <p:nvSpPr>
          <p:cNvPr id="141319" name="Rectangle 6"/>
          <p:cNvSpPr>
            <a:spLocks noGrp="1" noRot="1" noChangeAspect="1" noChangeArrowheads="1" noTextEdit="1"/>
          </p:cNvSpPr>
          <p:nvPr>
            <p:ph type="sldImg"/>
          </p:nvPr>
        </p:nvSpPr>
        <p:spPr>
          <a:xfrm>
            <a:off x="1150938" y="692150"/>
            <a:ext cx="4556125" cy="3416300"/>
          </a:xfrm>
          <a:ln w="12699" cap="flat">
            <a:solidFill>
              <a:schemeClr val="tx1"/>
            </a:solidFill>
          </a:ln>
        </p:spPr>
      </p:sp>
      <p:sp>
        <p:nvSpPr>
          <p:cNvPr id="141320" name="Rectangle 7"/>
          <p:cNvSpPr>
            <a:spLocks noGrp="1" noChangeArrowheads="1"/>
          </p:cNvSpPr>
          <p:nvPr>
            <p:ph type="body" idx="1"/>
          </p:nvPr>
        </p:nvSpPr>
        <p:spPr>
          <a:xfrm>
            <a:off x="914400" y="4343400"/>
            <a:ext cx="5029200" cy="4114800"/>
          </a:xfrm>
          <a:noFill/>
          <a:ln/>
        </p:spPr>
        <p:txBody>
          <a:bodyPr lIns="90479" tIns="44445" rIns="90479" bIns="44445"/>
          <a:lstStyle/>
          <a:p>
            <a:endParaRPr lang="en-US" smtClean="0"/>
          </a:p>
        </p:txBody>
      </p:sp>
    </p:spTree>
    <p:extLst>
      <p:ext uri="{BB962C8B-B14F-4D97-AF65-F5344CB8AC3E}">
        <p14:creationId xmlns:p14="http://schemas.microsoft.com/office/powerpoint/2010/main" val="694913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a:defRPr/>
            </a:pPr>
            <a:fld id="{0B2E72CA-77E3-485A-94C2-7054E37C55FC}" type="slidenum">
              <a:rPr lang="pt-BR"/>
              <a:pPr>
                <a:defRPr/>
              </a:pPr>
              <a:t>2</a:t>
            </a:fld>
            <a:endParaRPr lang="pt-B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9786429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1" tIns="45716" rIns="91431" bIns="45716" anchor="b"/>
          <a:lstStyle/>
          <a:p>
            <a:pPr algn="r" defTabSz="844550"/>
            <a:fld id="{ACFB86E1-3EEC-4B0F-BFEB-6BB24C830DF3}" type="slidenum">
              <a:rPr lang="pt-BR" sz="1200">
                <a:latin typeface="Arial" charset="0"/>
                <a:cs typeface="Arial" charset="0"/>
              </a:rPr>
              <a:pPr algn="r" defTabSz="844550"/>
              <a:t>25</a:t>
            </a:fld>
            <a:endParaRPr lang="pt-BR" sz="1200">
              <a:latin typeface="Arial" charset="0"/>
              <a:cs typeface="Arial" charset="0"/>
            </a:endParaRPr>
          </a:p>
        </p:txBody>
      </p:sp>
      <p:sp>
        <p:nvSpPr>
          <p:cNvPr id="143363" name="Rectangle 2"/>
          <p:cNvSpPr>
            <a:spLocks noChangeArrowheads="1"/>
          </p:cNvSpPr>
          <p:nvPr/>
        </p:nvSpPr>
        <p:spPr bwMode="auto">
          <a:xfrm>
            <a:off x="3886200" y="0"/>
            <a:ext cx="2971800" cy="457200"/>
          </a:xfrm>
          <a:prstGeom prst="rect">
            <a:avLst/>
          </a:prstGeom>
          <a:noFill/>
          <a:ln w="12699">
            <a:noFill/>
            <a:miter lim="800000"/>
            <a:headEnd/>
            <a:tailEnd/>
          </a:ln>
        </p:spPr>
        <p:txBody>
          <a:bodyPr wrap="none" lIns="91431" tIns="45716" rIns="91431" bIns="45716" anchor="ctr"/>
          <a:lstStyle/>
          <a:p>
            <a:pPr defTabSz="844550"/>
            <a:endParaRPr lang="en-US" sz="1700">
              <a:latin typeface="Arial" charset="0"/>
              <a:cs typeface="Arial" charset="0"/>
            </a:endParaRPr>
          </a:p>
        </p:txBody>
      </p:sp>
      <p:sp>
        <p:nvSpPr>
          <p:cNvPr id="143364" name="Rectangle 3"/>
          <p:cNvSpPr>
            <a:spLocks noChangeArrowheads="1"/>
          </p:cNvSpPr>
          <p:nvPr/>
        </p:nvSpPr>
        <p:spPr bwMode="auto">
          <a:xfrm>
            <a:off x="3886200" y="8686800"/>
            <a:ext cx="2971800" cy="457200"/>
          </a:xfrm>
          <a:prstGeom prst="rect">
            <a:avLst/>
          </a:prstGeom>
          <a:noFill/>
          <a:ln w="12699">
            <a:noFill/>
            <a:miter lim="800000"/>
            <a:headEnd/>
            <a:tailEnd/>
          </a:ln>
        </p:spPr>
        <p:txBody>
          <a:bodyPr lIns="19048" tIns="0" rIns="19048" bIns="0" anchor="b"/>
          <a:lstStyle/>
          <a:p>
            <a:pPr algn="r" defTabSz="844550" eaLnBrk="0" hangingPunct="0"/>
            <a:r>
              <a:rPr lang="en-US" sz="1000" i="1">
                <a:latin typeface="Times New Roman" pitchFamily="18" charset="0"/>
                <a:cs typeface="Arial" charset="0"/>
              </a:rPr>
              <a:t>17</a:t>
            </a:r>
          </a:p>
        </p:txBody>
      </p:sp>
      <p:sp>
        <p:nvSpPr>
          <p:cNvPr id="143365" name="Rectangle 4"/>
          <p:cNvSpPr>
            <a:spLocks noChangeArrowheads="1"/>
          </p:cNvSpPr>
          <p:nvPr/>
        </p:nvSpPr>
        <p:spPr bwMode="auto">
          <a:xfrm>
            <a:off x="0" y="8686800"/>
            <a:ext cx="2971800" cy="457200"/>
          </a:xfrm>
          <a:prstGeom prst="rect">
            <a:avLst/>
          </a:prstGeom>
          <a:noFill/>
          <a:ln w="12699">
            <a:noFill/>
            <a:miter lim="800000"/>
            <a:headEnd/>
            <a:tailEnd/>
          </a:ln>
        </p:spPr>
        <p:txBody>
          <a:bodyPr wrap="none" lIns="91431" tIns="45716" rIns="91431" bIns="45716" anchor="ctr"/>
          <a:lstStyle/>
          <a:p>
            <a:pPr defTabSz="844550"/>
            <a:endParaRPr lang="en-US" sz="1700">
              <a:latin typeface="Arial" charset="0"/>
              <a:cs typeface="Arial" charset="0"/>
            </a:endParaRPr>
          </a:p>
        </p:txBody>
      </p:sp>
      <p:sp>
        <p:nvSpPr>
          <p:cNvPr id="143366" name="Rectangle 5"/>
          <p:cNvSpPr>
            <a:spLocks noChangeArrowheads="1"/>
          </p:cNvSpPr>
          <p:nvPr/>
        </p:nvSpPr>
        <p:spPr bwMode="auto">
          <a:xfrm>
            <a:off x="0" y="0"/>
            <a:ext cx="2971800" cy="457200"/>
          </a:xfrm>
          <a:prstGeom prst="rect">
            <a:avLst/>
          </a:prstGeom>
          <a:noFill/>
          <a:ln w="12699">
            <a:noFill/>
            <a:miter lim="800000"/>
            <a:headEnd/>
            <a:tailEnd/>
          </a:ln>
        </p:spPr>
        <p:txBody>
          <a:bodyPr wrap="none" lIns="91431" tIns="45716" rIns="91431" bIns="45716" anchor="ctr"/>
          <a:lstStyle/>
          <a:p>
            <a:pPr defTabSz="844550"/>
            <a:endParaRPr lang="en-US" sz="1700">
              <a:latin typeface="Arial" charset="0"/>
              <a:cs typeface="Arial" charset="0"/>
            </a:endParaRPr>
          </a:p>
        </p:txBody>
      </p:sp>
      <p:sp>
        <p:nvSpPr>
          <p:cNvPr id="143367" name="Rectangle 6"/>
          <p:cNvSpPr>
            <a:spLocks noGrp="1" noRot="1" noChangeAspect="1" noChangeArrowheads="1" noTextEdit="1"/>
          </p:cNvSpPr>
          <p:nvPr>
            <p:ph type="sldImg"/>
          </p:nvPr>
        </p:nvSpPr>
        <p:spPr>
          <a:xfrm>
            <a:off x="1150938" y="692150"/>
            <a:ext cx="4556125" cy="3416300"/>
          </a:xfrm>
          <a:ln w="12699" cap="flat">
            <a:solidFill>
              <a:schemeClr val="tx1"/>
            </a:solidFill>
          </a:ln>
        </p:spPr>
      </p:sp>
      <p:sp>
        <p:nvSpPr>
          <p:cNvPr id="143368" name="Rectangle 7"/>
          <p:cNvSpPr>
            <a:spLocks noGrp="1" noChangeArrowheads="1"/>
          </p:cNvSpPr>
          <p:nvPr>
            <p:ph type="body" idx="1"/>
          </p:nvPr>
        </p:nvSpPr>
        <p:spPr>
          <a:xfrm>
            <a:off x="914400" y="4343400"/>
            <a:ext cx="5029200" cy="4114800"/>
          </a:xfrm>
          <a:noFill/>
          <a:ln/>
        </p:spPr>
        <p:txBody>
          <a:bodyPr lIns="90479" tIns="44445" rIns="90479" bIns="44445"/>
          <a:lstStyle/>
          <a:p>
            <a:endParaRPr lang="en-US" smtClean="0"/>
          </a:p>
        </p:txBody>
      </p:sp>
    </p:spTree>
    <p:extLst>
      <p:ext uri="{BB962C8B-B14F-4D97-AF65-F5344CB8AC3E}">
        <p14:creationId xmlns:p14="http://schemas.microsoft.com/office/powerpoint/2010/main" val="14342198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1" tIns="45716" rIns="91431" bIns="45716" anchor="b"/>
          <a:lstStyle/>
          <a:p>
            <a:pPr algn="r" defTabSz="844550"/>
            <a:fld id="{F79CF0DE-89F8-4A16-83F0-3D2ECD8265FD}" type="slidenum">
              <a:rPr lang="pt-BR" sz="1200">
                <a:latin typeface="Arial" charset="0"/>
                <a:cs typeface="Arial" charset="0"/>
              </a:rPr>
              <a:pPr algn="r" defTabSz="844550"/>
              <a:t>26</a:t>
            </a:fld>
            <a:endParaRPr lang="pt-BR" sz="1200">
              <a:latin typeface="Arial" charset="0"/>
              <a:cs typeface="Arial" charset="0"/>
            </a:endParaRPr>
          </a:p>
        </p:txBody>
      </p:sp>
      <p:sp>
        <p:nvSpPr>
          <p:cNvPr id="145411" name="Rectangle 2"/>
          <p:cNvSpPr>
            <a:spLocks noChangeArrowheads="1"/>
          </p:cNvSpPr>
          <p:nvPr/>
        </p:nvSpPr>
        <p:spPr bwMode="auto">
          <a:xfrm>
            <a:off x="3886200" y="0"/>
            <a:ext cx="2971800" cy="457200"/>
          </a:xfrm>
          <a:prstGeom prst="rect">
            <a:avLst/>
          </a:prstGeom>
          <a:noFill/>
          <a:ln w="12699">
            <a:noFill/>
            <a:miter lim="800000"/>
            <a:headEnd/>
            <a:tailEnd/>
          </a:ln>
        </p:spPr>
        <p:txBody>
          <a:bodyPr wrap="none" lIns="91431" tIns="45716" rIns="91431" bIns="45716" anchor="ctr"/>
          <a:lstStyle/>
          <a:p>
            <a:pPr defTabSz="844550"/>
            <a:endParaRPr lang="en-US" sz="1700">
              <a:latin typeface="Arial" charset="0"/>
              <a:cs typeface="Arial" charset="0"/>
            </a:endParaRPr>
          </a:p>
        </p:txBody>
      </p:sp>
      <p:sp>
        <p:nvSpPr>
          <p:cNvPr id="145412" name="Rectangle 3"/>
          <p:cNvSpPr>
            <a:spLocks noChangeArrowheads="1"/>
          </p:cNvSpPr>
          <p:nvPr/>
        </p:nvSpPr>
        <p:spPr bwMode="auto">
          <a:xfrm>
            <a:off x="3886200" y="8686800"/>
            <a:ext cx="2971800" cy="457200"/>
          </a:xfrm>
          <a:prstGeom prst="rect">
            <a:avLst/>
          </a:prstGeom>
          <a:noFill/>
          <a:ln w="12699">
            <a:noFill/>
            <a:miter lim="800000"/>
            <a:headEnd/>
            <a:tailEnd/>
          </a:ln>
        </p:spPr>
        <p:txBody>
          <a:bodyPr lIns="19048" tIns="0" rIns="19048" bIns="0" anchor="b"/>
          <a:lstStyle/>
          <a:p>
            <a:pPr algn="r" defTabSz="844550" eaLnBrk="0" hangingPunct="0"/>
            <a:r>
              <a:rPr lang="en-US" sz="1000" i="1">
                <a:latin typeface="Times New Roman" pitchFamily="18" charset="0"/>
                <a:cs typeface="Arial" charset="0"/>
              </a:rPr>
              <a:t>18</a:t>
            </a:r>
          </a:p>
        </p:txBody>
      </p:sp>
      <p:sp>
        <p:nvSpPr>
          <p:cNvPr id="145413" name="Rectangle 4"/>
          <p:cNvSpPr>
            <a:spLocks noChangeArrowheads="1"/>
          </p:cNvSpPr>
          <p:nvPr/>
        </p:nvSpPr>
        <p:spPr bwMode="auto">
          <a:xfrm>
            <a:off x="0" y="8686800"/>
            <a:ext cx="2971800" cy="457200"/>
          </a:xfrm>
          <a:prstGeom prst="rect">
            <a:avLst/>
          </a:prstGeom>
          <a:noFill/>
          <a:ln w="12699">
            <a:noFill/>
            <a:miter lim="800000"/>
            <a:headEnd/>
            <a:tailEnd/>
          </a:ln>
        </p:spPr>
        <p:txBody>
          <a:bodyPr wrap="none" lIns="91431" tIns="45716" rIns="91431" bIns="45716" anchor="ctr"/>
          <a:lstStyle/>
          <a:p>
            <a:pPr defTabSz="844550"/>
            <a:endParaRPr lang="en-US" sz="1700">
              <a:latin typeface="Arial" charset="0"/>
              <a:cs typeface="Arial" charset="0"/>
            </a:endParaRPr>
          </a:p>
        </p:txBody>
      </p:sp>
      <p:sp>
        <p:nvSpPr>
          <p:cNvPr id="145414" name="Rectangle 5"/>
          <p:cNvSpPr>
            <a:spLocks noChangeArrowheads="1"/>
          </p:cNvSpPr>
          <p:nvPr/>
        </p:nvSpPr>
        <p:spPr bwMode="auto">
          <a:xfrm>
            <a:off x="0" y="0"/>
            <a:ext cx="2971800" cy="457200"/>
          </a:xfrm>
          <a:prstGeom prst="rect">
            <a:avLst/>
          </a:prstGeom>
          <a:noFill/>
          <a:ln w="12699">
            <a:noFill/>
            <a:miter lim="800000"/>
            <a:headEnd/>
            <a:tailEnd/>
          </a:ln>
        </p:spPr>
        <p:txBody>
          <a:bodyPr wrap="none" lIns="91431" tIns="45716" rIns="91431" bIns="45716" anchor="ctr"/>
          <a:lstStyle/>
          <a:p>
            <a:pPr defTabSz="844550"/>
            <a:endParaRPr lang="en-US" sz="1700">
              <a:latin typeface="Arial" charset="0"/>
              <a:cs typeface="Arial" charset="0"/>
            </a:endParaRPr>
          </a:p>
        </p:txBody>
      </p:sp>
      <p:sp>
        <p:nvSpPr>
          <p:cNvPr id="145415" name="Rectangle 6"/>
          <p:cNvSpPr>
            <a:spLocks noGrp="1" noRot="1" noChangeAspect="1" noChangeArrowheads="1" noTextEdit="1"/>
          </p:cNvSpPr>
          <p:nvPr>
            <p:ph type="sldImg"/>
          </p:nvPr>
        </p:nvSpPr>
        <p:spPr>
          <a:xfrm>
            <a:off x="1150938" y="692150"/>
            <a:ext cx="4556125" cy="3416300"/>
          </a:xfrm>
          <a:ln w="12699" cap="flat">
            <a:solidFill>
              <a:schemeClr val="tx1"/>
            </a:solidFill>
          </a:ln>
        </p:spPr>
      </p:sp>
      <p:sp>
        <p:nvSpPr>
          <p:cNvPr id="145416" name="Rectangle 7"/>
          <p:cNvSpPr>
            <a:spLocks noGrp="1" noChangeArrowheads="1"/>
          </p:cNvSpPr>
          <p:nvPr>
            <p:ph type="body" idx="1"/>
          </p:nvPr>
        </p:nvSpPr>
        <p:spPr>
          <a:xfrm>
            <a:off x="914400" y="4343400"/>
            <a:ext cx="5029200" cy="4114800"/>
          </a:xfrm>
          <a:noFill/>
          <a:ln/>
        </p:spPr>
        <p:txBody>
          <a:bodyPr lIns="90479" tIns="44445" rIns="90479" bIns="44445"/>
          <a:lstStyle/>
          <a:p>
            <a:endParaRPr lang="en-US" smtClean="0"/>
          </a:p>
        </p:txBody>
      </p:sp>
    </p:spTree>
    <p:extLst>
      <p:ext uri="{BB962C8B-B14F-4D97-AF65-F5344CB8AC3E}">
        <p14:creationId xmlns:p14="http://schemas.microsoft.com/office/powerpoint/2010/main" val="29255310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1" tIns="45716" rIns="91431" bIns="45716" anchor="b"/>
          <a:lstStyle/>
          <a:p>
            <a:pPr algn="r" defTabSz="844550"/>
            <a:fld id="{1A3EC9F5-340E-4902-8CE4-2D70AAF6B7C7}" type="slidenum">
              <a:rPr lang="pt-BR" sz="1200">
                <a:latin typeface="Arial" charset="0"/>
                <a:cs typeface="Arial" charset="0"/>
              </a:rPr>
              <a:pPr algn="r" defTabSz="844550"/>
              <a:t>27</a:t>
            </a:fld>
            <a:endParaRPr lang="pt-BR" sz="1200">
              <a:latin typeface="Arial" charset="0"/>
              <a:cs typeface="Arial" charset="0"/>
            </a:endParaRPr>
          </a:p>
        </p:txBody>
      </p:sp>
      <p:sp>
        <p:nvSpPr>
          <p:cNvPr id="147459" name="Rectangle 2"/>
          <p:cNvSpPr>
            <a:spLocks noChangeArrowheads="1"/>
          </p:cNvSpPr>
          <p:nvPr/>
        </p:nvSpPr>
        <p:spPr bwMode="auto">
          <a:xfrm>
            <a:off x="3886200" y="0"/>
            <a:ext cx="2971800" cy="457200"/>
          </a:xfrm>
          <a:prstGeom prst="rect">
            <a:avLst/>
          </a:prstGeom>
          <a:noFill/>
          <a:ln w="12699">
            <a:noFill/>
            <a:miter lim="800000"/>
            <a:headEnd/>
            <a:tailEnd/>
          </a:ln>
        </p:spPr>
        <p:txBody>
          <a:bodyPr wrap="none" lIns="91431" tIns="45716" rIns="91431" bIns="45716" anchor="ctr"/>
          <a:lstStyle/>
          <a:p>
            <a:pPr defTabSz="844550"/>
            <a:endParaRPr lang="en-US" sz="1700">
              <a:latin typeface="Arial" charset="0"/>
              <a:cs typeface="Arial" charset="0"/>
            </a:endParaRPr>
          </a:p>
        </p:txBody>
      </p:sp>
      <p:sp>
        <p:nvSpPr>
          <p:cNvPr id="147460" name="Rectangle 3"/>
          <p:cNvSpPr>
            <a:spLocks noChangeArrowheads="1"/>
          </p:cNvSpPr>
          <p:nvPr/>
        </p:nvSpPr>
        <p:spPr bwMode="auto">
          <a:xfrm>
            <a:off x="3886200" y="8686800"/>
            <a:ext cx="2971800" cy="457200"/>
          </a:xfrm>
          <a:prstGeom prst="rect">
            <a:avLst/>
          </a:prstGeom>
          <a:noFill/>
          <a:ln w="12699">
            <a:noFill/>
            <a:miter lim="800000"/>
            <a:headEnd/>
            <a:tailEnd/>
          </a:ln>
        </p:spPr>
        <p:txBody>
          <a:bodyPr lIns="19048" tIns="0" rIns="19048" bIns="0" anchor="b"/>
          <a:lstStyle/>
          <a:p>
            <a:pPr algn="r" defTabSz="844550" eaLnBrk="0" hangingPunct="0"/>
            <a:r>
              <a:rPr lang="en-US" sz="1000" i="1">
                <a:latin typeface="Times New Roman" pitchFamily="18" charset="0"/>
                <a:cs typeface="Arial" charset="0"/>
              </a:rPr>
              <a:t>17</a:t>
            </a:r>
          </a:p>
        </p:txBody>
      </p:sp>
      <p:sp>
        <p:nvSpPr>
          <p:cNvPr id="147461" name="Rectangle 4"/>
          <p:cNvSpPr>
            <a:spLocks noChangeArrowheads="1"/>
          </p:cNvSpPr>
          <p:nvPr/>
        </p:nvSpPr>
        <p:spPr bwMode="auto">
          <a:xfrm>
            <a:off x="0" y="8686800"/>
            <a:ext cx="2971800" cy="457200"/>
          </a:xfrm>
          <a:prstGeom prst="rect">
            <a:avLst/>
          </a:prstGeom>
          <a:noFill/>
          <a:ln w="12699">
            <a:noFill/>
            <a:miter lim="800000"/>
            <a:headEnd/>
            <a:tailEnd/>
          </a:ln>
        </p:spPr>
        <p:txBody>
          <a:bodyPr wrap="none" lIns="91431" tIns="45716" rIns="91431" bIns="45716" anchor="ctr"/>
          <a:lstStyle/>
          <a:p>
            <a:pPr defTabSz="844550"/>
            <a:endParaRPr lang="en-US" sz="1700">
              <a:latin typeface="Arial" charset="0"/>
              <a:cs typeface="Arial" charset="0"/>
            </a:endParaRPr>
          </a:p>
        </p:txBody>
      </p:sp>
      <p:sp>
        <p:nvSpPr>
          <p:cNvPr id="147462" name="Rectangle 5"/>
          <p:cNvSpPr>
            <a:spLocks noChangeArrowheads="1"/>
          </p:cNvSpPr>
          <p:nvPr/>
        </p:nvSpPr>
        <p:spPr bwMode="auto">
          <a:xfrm>
            <a:off x="0" y="0"/>
            <a:ext cx="2971800" cy="457200"/>
          </a:xfrm>
          <a:prstGeom prst="rect">
            <a:avLst/>
          </a:prstGeom>
          <a:noFill/>
          <a:ln w="12699">
            <a:noFill/>
            <a:miter lim="800000"/>
            <a:headEnd/>
            <a:tailEnd/>
          </a:ln>
        </p:spPr>
        <p:txBody>
          <a:bodyPr wrap="none" lIns="91431" tIns="45716" rIns="91431" bIns="45716" anchor="ctr"/>
          <a:lstStyle/>
          <a:p>
            <a:pPr defTabSz="844550"/>
            <a:endParaRPr lang="en-US" sz="1700">
              <a:latin typeface="Arial" charset="0"/>
              <a:cs typeface="Arial" charset="0"/>
            </a:endParaRPr>
          </a:p>
        </p:txBody>
      </p:sp>
      <p:sp>
        <p:nvSpPr>
          <p:cNvPr id="147463" name="Rectangle 6"/>
          <p:cNvSpPr>
            <a:spLocks noGrp="1" noRot="1" noChangeAspect="1" noChangeArrowheads="1" noTextEdit="1"/>
          </p:cNvSpPr>
          <p:nvPr>
            <p:ph type="sldImg"/>
          </p:nvPr>
        </p:nvSpPr>
        <p:spPr>
          <a:xfrm>
            <a:off x="1150938" y="692150"/>
            <a:ext cx="4556125" cy="3416300"/>
          </a:xfrm>
          <a:ln w="12699" cap="flat">
            <a:solidFill>
              <a:schemeClr val="tx1"/>
            </a:solidFill>
          </a:ln>
        </p:spPr>
      </p:sp>
      <p:sp>
        <p:nvSpPr>
          <p:cNvPr id="147464" name="Rectangle 7"/>
          <p:cNvSpPr>
            <a:spLocks noGrp="1" noChangeArrowheads="1"/>
          </p:cNvSpPr>
          <p:nvPr>
            <p:ph type="body" idx="1"/>
          </p:nvPr>
        </p:nvSpPr>
        <p:spPr>
          <a:xfrm>
            <a:off x="914400" y="4343400"/>
            <a:ext cx="5029200" cy="4114800"/>
          </a:xfrm>
          <a:noFill/>
          <a:ln/>
        </p:spPr>
        <p:txBody>
          <a:bodyPr lIns="90479" tIns="44445" rIns="90479" bIns="44445"/>
          <a:lstStyle/>
          <a:p>
            <a:endParaRPr lang="en-US" smtClean="0"/>
          </a:p>
        </p:txBody>
      </p:sp>
    </p:spTree>
    <p:extLst>
      <p:ext uri="{BB962C8B-B14F-4D97-AF65-F5344CB8AC3E}">
        <p14:creationId xmlns:p14="http://schemas.microsoft.com/office/powerpoint/2010/main" val="3715953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1" tIns="45716" rIns="91431" bIns="45716" anchor="b"/>
          <a:lstStyle/>
          <a:p>
            <a:pPr algn="r" defTabSz="844550"/>
            <a:fld id="{12DF508F-2DEB-43A6-B844-67834633E823}" type="slidenum">
              <a:rPr lang="pt-BR" sz="1200">
                <a:latin typeface="Arial" charset="0"/>
                <a:cs typeface="Arial" charset="0"/>
              </a:rPr>
              <a:pPr algn="r" defTabSz="844550"/>
              <a:t>28</a:t>
            </a:fld>
            <a:endParaRPr lang="pt-BR" sz="1200">
              <a:latin typeface="Arial" charset="0"/>
              <a:cs typeface="Arial" charset="0"/>
            </a:endParaRPr>
          </a:p>
        </p:txBody>
      </p:sp>
      <p:sp>
        <p:nvSpPr>
          <p:cNvPr id="149507" name="Rectangle 2"/>
          <p:cNvSpPr>
            <a:spLocks noChangeArrowheads="1"/>
          </p:cNvSpPr>
          <p:nvPr/>
        </p:nvSpPr>
        <p:spPr bwMode="auto">
          <a:xfrm>
            <a:off x="3886200" y="0"/>
            <a:ext cx="2971800" cy="457200"/>
          </a:xfrm>
          <a:prstGeom prst="rect">
            <a:avLst/>
          </a:prstGeom>
          <a:noFill/>
          <a:ln w="12699">
            <a:noFill/>
            <a:miter lim="800000"/>
            <a:headEnd/>
            <a:tailEnd/>
          </a:ln>
        </p:spPr>
        <p:txBody>
          <a:bodyPr wrap="none" lIns="91431" tIns="45716" rIns="91431" bIns="45716" anchor="ctr"/>
          <a:lstStyle/>
          <a:p>
            <a:pPr defTabSz="844550"/>
            <a:endParaRPr lang="en-US" sz="1700">
              <a:latin typeface="Arial" charset="0"/>
              <a:cs typeface="Arial" charset="0"/>
            </a:endParaRPr>
          </a:p>
        </p:txBody>
      </p:sp>
      <p:sp>
        <p:nvSpPr>
          <p:cNvPr id="149508" name="Rectangle 3"/>
          <p:cNvSpPr>
            <a:spLocks noChangeArrowheads="1"/>
          </p:cNvSpPr>
          <p:nvPr/>
        </p:nvSpPr>
        <p:spPr bwMode="auto">
          <a:xfrm>
            <a:off x="3886200" y="8686800"/>
            <a:ext cx="2971800" cy="457200"/>
          </a:xfrm>
          <a:prstGeom prst="rect">
            <a:avLst/>
          </a:prstGeom>
          <a:noFill/>
          <a:ln w="12699">
            <a:noFill/>
            <a:miter lim="800000"/>
            <a:headEnd/>
            <a:tailEnd/>
          </a:ln>
        </p:spPr>
        <p:txBody>
          <a:bodyPr lIns="19048" tIns="0" rIns="19048" bIns="0" anchor="b"/>
          <a:lstStyle/>
          <a:p>
            <a:pPr algn="r" defTabSz="844550" eaLnBrk="0" hangingPunct="0"/>
            <a:r>
              <a:rPr lang="en-US" sz="1000" i="1">
                <a:latin typeface="Times New Roman" pitchFamily="18" charset="0"/>
                <a:cs typeface="Arial" charset="0"/>
              </a:rPr>
              <a:t>21</a:t>
            </a:r>
          </a:p>
        </p:txBody>
      </p:sp>
      <p:sp>
        <p:nvSpPr>
          <p:cNvPr id="149509" name="Rectangle 4"/>
          <p:cNvSpPr>
            <a:spLocks noChangeArrowheads="1"/>
          </p:cNvSpPr>
          <p:nvPr/>
        </p:nvSpPr>
        <p:spPr bwMode="auto">
          <a:xfrm>
            <a:off x="0" y="8686800"/>
            <a:ext cx="2971800" cy="457200"/>
          </a:xfrm>
          <a:prstGeom prst="rect">
            <a:avLst/>
          </a:prstGeom>
          <a:noFill/>
          <a:ln w="12699">
            <a:noFill/>
            <a:miter lim="800000"/>
            <a:headEnd/>
            <a:tailEnd/>
          </a:ln>
        </p:spPr>
        <p:txBody>
          <a:bodyPr wrap="none" lIns="91431" tIns="45716" rIns="91431" bIns="45716" anchor="ctr"/>
          <a:lstStyle/>
          <a:p>
            <a:pPr defTabSz="844550"/>
            <a:endParaRPr lang="en-US" sz="1700">
              <a:latin typeface="Arial" charset="0"/>
              <a:cs typeface="Arial" charset="0"/>
            </a:endParaRPr>
          </a:p>
        </p:txBody>
      </p:sp>
      <p:sp>
        <p:nvSpPr>
          <p:cNvPr id="149510" name="Rectangle 5"/>
          <p:cNvSpPr>
            <a:spLocks noChangeArrowheads="1"/>
          </p:cNvSpPr>
          <p:nvPr/>
        </p:nvSpPr>
        <p:spPr bwMode="auto">
          <a:xfrm>
            <a:off x="0" y="0"/>
            <a:ext cx="2971800" cy="457200"/>
          </a:xfrm>
          <a:prstGeom prst="rect">
            <a:avLst/>
          </a:prstGeom>
          <a:noFill/>
          <a:ln w="12699">
            <a:noFill/>
            <a:miter lim="800000"/>
            <a:headEnd/>
            <a:tailEnd/>
          </a:ln>
        </p:spPr>
        <p:txBody>
          <a:bodyPr wrap="none" lIns="91431" tIns="45716" rIns="91431" bIns="45716" anchor="ctr"/>
          <a:lstStyle/>
          <a:p>
            <a:pPr defTabSz="844550"/>
            <a:endParaRPr lang="en-US" sz="1700">
              <a:latin typeface="Arial" charset="0"/>
              <a:cs typeface="Arial" charset="0"/>
            </a:endParaRPr>
          </a:p>
        </p:txBody>
      </p:sp>
      <p:sp>
        <p:nvSpPr>
          <p:cNvPr id="149511" name="Rectangle 6"/>
          <p:cNvSpPr>
            <a:spLocks noGrp="1" noRot="1" noChangeAspect="1" noChangeArrowheads="1" noTextEdit="1"/>
          </p:cNvSpPr>
          <p:nvPr>
            <p:ph type="sldImg"/>
          </p:nvPr>
        </p:nvSpPr>
        <p:spPr>
          <a:xfrm>
            <a:off x="1150938" y="692150"/>
            <a:ext cx="4556125" cy="3416300"/>
          </a:xfrm>
          <a:ln w="12699" cap="flat">
            <a:solidFill>
              <a:schemeClr val="tx1"/>
            </a:solidFill>
          </a:ln>
        </p:spPr>
      </p:sp>
      <p:sp>
        <p:nvSpPr>
          <p:cNvPr id="149512" name="Rectangle 7"/>
          <p:cNvSpPr>
            <a:spLocks noGrp="1" noChangeArrowheads="1"/>
          </p:cNvSpPr>
          <p:nvPr>
            <p:ph type="body" idx="1"/>
          </p:nvPr>
        </p:nvSpPr>
        <p:spPr>
          <a:xfrm>
            <a:off x="914400" y="4343400"/>
            <a:ext cx="5029200" cy="4114800"/>
          </a:xfrm>
          <a:noFill/>
          <a:ln/>
        </p:spPr>
        <p:txBody>
          <a:bodyPr lIns="90479" tIns="44445" rIns="90479" bIns="44445"/>
          <a:lstStyle/>
          <a:p>
            <a:endParaRPr lang="en-US" smtClean="0"/>
          </a:p>
        </p:txBody>
      </p:sp>
    </p:spTree>
    <p:extLst>
      <p:ext uri="{BB962C8B-B14F-4D97-AF65-F5344CB8AC3E}">
        <p14:creationId xmlns:p14="http://schemas.microsoft.com/office/powerpoint/2010/main" val="1598561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1" tIns="45716" rIns="91431" bIns="45716" anchor="b"/>
          <a:lstStyle/>
          <a:p>
            <a:pPr algn="r" defTabSz="844550"/>
            <a:fld id="{CFC3D909-1CB2-41E7-B8D6-91334E63D370}" type="slidenum">
              <a:rPr lang="pt-BR" sz="1200">
                <a:latin typeface="Arial" charset="0"/>
                <a:cs typeface="Arial" charset="0"/>
              </a:rPr>
              <a:pPr algn="r" defTabSz="844550"/>
              <a:t>29</a:t>
            </a:fld>
            <a:endParaRPr lang="pt-BR" sz="1200">
              <a:latin typeface="Arial" charset="0"/>
              <a:cs typeface="Arial" charset="0"/>
            </a:endParaRPr>
          </a:p>
        </p:txBody>
      </p:sp>
      <p:sp>
        <p:nvSpPr>
          <p:cNvPr id="151555" name="Rectangle 2"/>
          <p:cNvSpPr>
            <a:spLocks noChangeArrowheads="1"/>
          </p:cNvSpPr>
          <p:nvPr/>
        </p:nvSpPr>
        <p:spPr bwMode="auto">
          <a:xfrm>
            <a:off x="3886200" y="0"/>
            <a:ext cx="2971800" cy="457200"/>
          </a:xfrm>
          <a:prstGeom prst="rect">
            <a:avLst/>
          </a:prstGeom>
          <a:noFill/>
          <a:ln w="12699">
            <a:noFill/>
            <a:miter lim="800000"/>
            <a:headEnd/>
            <a:tailEnd/>
          </a:ln>
        </p:spPr>
        <p:txBody>
          <a:bodyPr wrap="none" lIns="91431" tIns="45716" rIns="91431" bIns="45716" anchor="ctr"/>
          <a:lstStyle/>
          <a:p>
            <a:pPr defTabSz="844550"/>
            <a:endParaRPr lang="en-US" sz="1700">
              <a:latin typeface="Arial" charset="0"/>
              <a:cs typeface="Arial" charset="0"/>
            </a:endParaRPr>
          </a:p>
        </p:txBody>
      </p:sp>
      <p:sp>
        <p:nvSpPr>
          <p:cNvPr id="151556" name="Rectangle 3"/>
          <p:cNvSpPr>
            <a:spLocks noChangeArrowheads="1"/>
          </p:cNvSpPr>
          <p:nvPr/>
        </p:nvSpPr>
        <p:spPr bwMode="auto">
          <a:xfrm>
            <a:off x="3886200" y="8686800"/>
            <a:ext cx="2971800" cy="457200"/>
          </a:xfrm>
          <a:prstGeom prst="rect">
            <a:avLst/>
          </a:prstGeom>
          <a:noFill/>
          <a:ln w="12699">
            <a:noFill/>
            <a:miter lim="800000"/>
            <a:headEnd/>
            <a:tailEnd/>
          </a:ln>
        </p:spPr>
        <p:txBody>
          <a:bodyPr lIns="19048" tIns="0" rIns="19048" bIns="0" anchor="b"/>
          <a:lstStyle/>
          <a:p>
            <a:pPr algn="r" defTabSz="844550" eaLnBrk="0" hangingPunct="0"/>
            <a:r>
              <a:rPr lang="en-US" sz="1000" i="1">
                <a:latin typeface="Times New Roman" pitchFamily="18" charset="0"/>
                <a:cs typeface="Arial" charset="0"/>
              </a:rPr>
              <a:t>23</a:t>
            </a:r>
          </a:p>
        </p:txBody>
      </p:sp>
      <p:sp>
        <p:nvSpPr>
          <p:cNvPr id="151557" name="Rectangle 4"/>
          <p:cNvSpPr>
            <a:spLocks noChangeArrowheads="1"/>
          </p:cNvSpPr>
          <p:nvPr/>
        </p:nvSpPr>
        <p:spPr bwMode="auto">
          <a:xfrm>
            <a:off x="0" y="8686800"/>
            <a:ext cx="2971800" cy="457200"/>
          </a:xfrm>
          <a:prstGeom prst="rect">
            <a:avLst/>
          </a:prstGeom>
          <a:noFill/>
          <a:ln w="12699">
            <a:noFill/>
            <a:miter lim="800000"/>
            <a:headEnd/>
            <a:tailEnd/>
          </a:ln>
        </p:spPr>
        <p:txBody>
          <a:bodyPr wrap="none" lIns="91431" tIns="45716" rIns="91431" bIns="45716" anchor="ctr"/>
          <a:lstStyle/>
          <a:p>
            <a:pPr defTabSz="844550"/>
            <a:endParaRPr lang="en-US" sz="1700">
              <a:latin typeface="Arial" charset="0"/>
              <a:cs typeface="Arial" charset="0"/>
            </a:endParaRPr>
          </a:p>
        </p:txBody>
      </p:sp>
      <p:sp>
        <p:nvSpPr>
          <p:cNvPr id="151558" name="Rectangle 5"/>
          <p:cNvSpPr>
            <a:spLocks noChangeArrowheads="1"/>
          </p:cNvSpPr>
          <p:nvPr/>
        </p:nvSpPr>
        <p:spPr bwMode="auto">
          <a:xfrm>
            <a:off x="0" y="0"/>
            <a:ext cx="2971800" cy="457200"/>
          </a:xfrm>
          <a:prstGeom prst="rect">
            <a:avLst/>
          </a:prstGeom>
          <a:noFill/>
          <a:ln w="12699">
            <a:noFill/>
            <a:miter lim="800000"/>
            <a:headEnd/>
            <a:tailEnd/>
          </a:ln>
        </p:spPr>
        <p:txBody>
          <a:bodyPr wrap="none" lIns="91431" tIns="45716" rIns="91431" bIns="45716" anchor="ctr"/>
          <a:lstStyle/>
          <a:p>
            <a:pPr defTabSz="844550"/>
            <a:endParaRPr lang="en-US" sz="1700">
              <a:latin typeface="Arial" charset="0"/>
              <a:cs typeface="Arial" charset="0"/>
            </a:endParaRPr>
          </a:p>
        </p:txBody>
      </p:sp>
      <p:sp>
        <p:nvSpPr>
          <p:cNvPr id="151559" name="Rectangle 6"/>
          <p:cNvSpPr>
            <a:spLocks noGrp="1" noRot="1" noChangeAspect="1" noChangeArrowheads="1" noTextEdit="1"/>
          </p:cNvSpPr>
          <p:nvPr>
            <p:ph type="sldImg"/>
          </p:nvPr>
        </p:nvSpPr>
        <p:spPr>
          <a:xfrm>
            <a:off x="1150938" y="692150"/>
            <a:ext cx="4556125" cy="3416300"/>
          </a:xfrm>
          <a:ln w="12699" cap="flat">
            <a:solidFill>
              <a:schemeClr val="tx1"/>
            </a:solidFill>
          </a:ln>
        </p:spPr>
      </p:sp>
      <p:sp>
        <p:nvSpPr>
          <p:cNvPr id="151560" name="Rectangle 7"/>
          <p:cNvSpPr>
            <a:spLocks noGrp="1" noChangeArrowheads="1"/>
          </p:cNvSpPr>
          <p:nvPr>
            <p:ph type="body" idx="1"/>
          </p:nvPr>
        </p:nvSpPr>
        <p:spPr>
          <a:xfrm>
            <a:off x="914400" y="4343400"/>
            <a:ext cx="5029200" cy="4114800"/>
          </a:xfrm>
          <a:noFill/>
          <a:ln/>
        </p:spPr>
        <p:txBody>
          <a:bodyPr lIns="90479" tIns="44445" rIns="90479" bIns="44445"/>
          <a:lstStyle/>
          <a:p>
            <a:endParaRPr lang="en-US" smtClean="0"/>
          </a:p>
        </p:txBody>
      </p:sp>
    </p:spTree>
    <p:extLst>
      <p:ext uri="{BB962C8B-B14F-4D97-AF65-F5344CB8AC3E}">
        <p14:creationId xmlns:p14="http://schemas.microsoft.com/office/powerpoint/2010/main" val="21176962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1" tIns="45716" rIns="91431" bIns="45716" anchor="b"/>
          <a:lstStyle/>
          <a:p>
            <a:pPr algn="r" defTabSz="844550"/>
            <a:fld id="{5135B14B-A0BE-4077-8DC6-FEB3F17685FB}" type="slidenum">
              <a:rPr lang="pt-BR" sz="1200">
                <a:latin typeface="Arial" charset="0"/>
                <a:cs typeface="Arial" charset="0"/>
              </a:rPr>
              <a:pPr algn="r" defTabSz="844550"/>
              <a:t>30</a:t>
            </a:fld>
            <a:endParaRPr lang="pt-BR" sz="1200">
              <a:latin typeface="Arial" charset="0"/>
              <a:cs typeface="Arial" charset="0"/>
            </a:endParaRPr>
          </a:p>
        </p:txBody>
      </p:sp>
      <p:sp>
        <p:nvSpPr>
          <p:cNvPr id="153603" name="Rectangle 2"/>
          <p:cNvSpPr>
            <a:spLocks noChangeArrowheads="1"/>
          </p:cNvSpPr>
          <p:nvPr/>
        </p:nvSpPr>
        <p:spPr bwMode="auto">
          <a:xfrm>
            <a:off x="3886200" y="0"/>
            <a:ext cx="2971800" cy="457200"/>
          </a:xfrm>
          <a:prstGeom prst="rect">
            <a:avLst/>
          </a:prstGeom>
          <a:noFill/>
          <a:ln w="12699">
            <a:noFill/>
            <a:miter lim="800000"/>
            <a:headEnd/>
            <a:tailEnd/>
          </a:ln>
        </p:spPr>
        <p:txBody>
          <a:bodyPr wrap="none" lIns="91431" tIns="45716" rIns="91431" bIns="45716" anchor="ctr"/>
          <a:lstStyle/>
          <a:p>
            <a:pPr defTabSz="844550"/>
            <a:endParaRPr lang="en-US" sz="1700">
              <a:latin typeface="Arial" charset="0"/>
              <a:cs typeface="Arial" charset="0"/>
            </a:endParaRPr>
          </a:p>
        </p:txBody>
      </p:sp>
      <p:sp>
        <p:nvSpPr>
          <p:cNvPr id="153604" name="Rectangle 3"/>
          <p:cNvSpPr>
            <a:spLocks noChangeArrowheads="1"/>
          </p:cNvSpPr>
          <p:nvPr/>
        </p:nvSpPr>
        <p:spPr bwMode="auto">
          <a:xfrm>
            <a:off x="3886200" y="8686800"/>
            <a:ext cx="2971800" cy="457200"/>
          </a:xfrm>
          <a:prstGeom prst="rect">
            <a:avLst/>
          </a:prstGeom>
          <a:noFill/>
          <a:ln w="12699">
            <a:noFill/>
            <a:miter lim="800000"/>
            <a:headEnd/>
            <a:tailEnd/>
          </a:ln>
        </p:spPr>
        <p:txBody>
          <a:bodyPr lIns="19048" tIns="0" rIns="19048" bIns="0" anchor="b"/>
          <a:lstStyle/>
          <a:p>
            <a:pPr algn="r" defTabSz="844550" eaLnBrk="0" hangingPunct="0"/>
            <a:r>
              <a:rPr lang="en-US" sz="1000" i="1">
                <a:latin typeface="Times New Roman" pitchFamily="18" charset="0"/>
                <a:cs typeface="Arial" charset="0"/>
              </a:rPr>
              <a:t>26</a:t>
            </a:r>
          </a:p>
        </p:txBody>
      </p:sp>
      <p:sp>
        <p:nvSpPr>
          <p:cNvPr id="153605" name="Rectangle 4"/>
          <p:cNvSpPr>
            <a:spLocks noChangeArrowheads="1"/>
          </p:cNvSpPr>
          <p:nvPr/>
        </p:nvSpPr>
        <p:spPr bwMode="auto">
          <a:xfrm>
            <a:off x="0" y="8686800"/>
            <a:ext cx="2971800" cy="457200"/>
          </a:xfrm>
          <a:prstGeom prst="rect">
            <a:avLst/>
          </a:prstGeom>
          <a:noFill/>
          <a:ln w="12699">
            <a:noFill/>
            <a:miter lim="800000"/>
            <a:headEnd/>
            <a:tailEnd/>
          </a:ln>
        </p:spPr>
        <p:txBody>
          <a:bodyPr wrap="none" lIns="91431" tIns="45716" rIns="91431" bIns="45716" anchor="ctr"/>
          <a:lstStyle/>
          <a:p>
            <a:pPr defTabSz="844550"/>
            <a:endParaRPr lang="en-US" sz="1700">
              <a:latin typeface="Arial" charset="0"/>
              <a:cs typeface="Arial" charset="0"/>
            </a:endParaRPr>
          </a:p>
        </p:txBody>
      </p:sp>
      <p:sp>
        <p:nvSpPr>
          <p:cNvPr id="153606" name="Rectangle 5"/>
          <p:cNvSpPr>
            <a:spLocks noChangeArrowheads="1"/>
          </p:cNvSpPr>
          <p:nvPr/>
        </p:nvSpPr>
        <p:spPr bwMode="auto">
          <a:xfrm>
            <a:off x="0" y="0"/>
            <a:ext cx="2971800" cy="457200"/>
          </a:xfrm>
          <a:prstGeom prst="rect">
            <a:avLst/>
          </a:prstGeom>
          <a:noFill/>
          <a:ln w="12699">
            <a:noFill/>
            <a:miter lim="800000"/>
            <a:headEnd/>
            <a:tailEnd/>
          </a:ln>
        </p:spPr>
        <p:txBody>
          <a:bodyPr wrap="none" lIns="91431" tIns="45716" rIns="91431" bIns="45716" anchor="ctr"/>
          <a:lstStyle/>
          <a:p>
            <a:pPr defTabSz="844550"/>
            <a:endParaRPr lang="en-US" sz="1700">
              <a:latin typeface="Arial" charset="0"/>
              <a:cs typeface="Arial" charset="0"/>
            </a:endParaRPr>
          </a:p>
        </p:txBody>
      </p:sp>
      <p:sp>
        <p:nvSpPr>
          <p:cNvPr id="153607" name="Rectangle 6"/>
          <p:cNvSpPr>
            <a:spLocks noGrp="1" noRot="1" noChangeAspect="1" noChangeArrowheads="1" noTextEdit="1"/>
          </p:cNvSpPr>
          <p:nvPr>
            <p:ph type="sldImg"/>
          </p:nvPr>
        </p:nvSpPr>
        <p:spPr>
          <a:xfrm>
            <a:off x="1150938" y="692150"/>
            <a:ext cx="4556125" cy="3416300"/>
          </a:xfrm>
          <a:ln w="12699" cap="flat">
            <a:solidFill>
              <a:schemeClr val="tx1"/>
            </a:solidFill>
          </a:ln>
        </p:spPr>
      </p:sp>
      <p:sp>
        <p:nvSpPr>
          <p:cNvPr id="153608" name="Rectangle 7"/>
          <p:cNvSpPr>
            <a:spLocks noGrp="1" noChangeArrowheads="1"/>
          </p:cNvSpPr>
          <p:nvPr>
            <p:ph type="body" idx="1"/>
          </p:nvPr>
        </p:nvSpPr>
        <p:spPr>
          <a:xfrm>
            <a:off x="914400" y="4343400"/>
            <a:ext cx="5029200" cy="4114800"/>
          </a:xfrm>
          <a:noFill/>
          <a:ln/>
        </p:spPr>
        <p:txBody>
          <a:bodyPr lIns="90479" tIns="44445" rIns="90479" bIns="44445"/>
          <a:lstStyle/>
          <a:p>
            <a:endParaRPr lang="en-US" smtClean="0"/>
          </a:p>
        </p:txBody>
      </p:sp>
    </p:spTree>
    <p:extLst>
      <p:ext uri="{BB962C8B-B14F-4D97-AF65-F5344CB8AC3E}">
        <p14:creationId xmlns:p14="http://schemas.microsoft.com/office/powerpoint/2010/main" val="5344424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69573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1" tIns="45716" rIns="91431" bIns="45716" anchor="b"/>
          <a:lstStyle/>
          <a:p>
            <a:pPr algn="r" defTabSz="844550"/>
            <a:fld id="{96F9E499-3BA3-454A-912D-AD7FDA60D41D}" type="slidenum">
              <a:rPr lang="pt-BR" sz="1200">
                <a:latin typeface="Arial" charset="0"/>
                <a:cs typeface="Arial" charset="0"/>
              </a:rPr>
              <a:pPr algn="r" defTabSz="844550"/>
              <a:t>32</a:t>
            </a:fld>
            <a:endParaRPr lang="pt-BR" sz="1200">
              <a:latin typeface="Arial" charset="0"/>
              <a:cs typeface="Arial" charset="0"/>
            </a:endParaRPr>
          </a:p>
        </p:txBody>
      </p:sp>
      <p:sp>
        <p:nvSpPr>
          <p:cNvPr id="188419" name="Rectangle 2"/>
          <p:cNvSpPr>
            <a:spLocks noChangeArrowheads="1"/>
          </p:cNvSpPr>
          <p:nvPr/>
        </p:nvSpPr>
        <p:spPr bwMode="auto">
          <a:xfrm>
            <a:off x="3886200" y="0"/>
            <a:ext cx="2971800" cy="457200"/>
          </a:xfrm>
          <a:prstGeom prst="rect">
            <a:avLst/>
          </a:prstGeom>
          <a:noFill/>
          <a:ln w="12699">
            <a:noFill/>
            <a:miter lim="800000"/>
            <a:headEnd/>
            <a:tailEnd/>
          </a:ln>
        </p:spPr>
        <p:txBody>
          <a:bodyPr wrap="none" lIns="91431" tIns="45716" rIns="91431" bIns="45716" anchor="ctr"/>
          <a:lstStyle/>
          <a:p>
            <a:pPr defTabSz="844550"/>
            <a:endParaRPr lang="en-US" sz="1700">
              <a:latin typeface="Arial" charset="0"/>
              <a:cs typeface="Arial" charset="0"/>
            </a:endParaRPr>
          </a:p>
        </p:txBody>
      </p:sp>
      <p:sp>
        <p:nvSpPr>
          <p:cNvPr id="188420" name="Rectangle 3"/>
          <p:cNvSpPr>
            <a:spLocks noChangeArrowheads="1"/>
          </p:cNvSpPr>
          <p:nvPr/>
        </p:nvSpPr>
        <p:spPr bwMode="auto">
          <a:xfrm>
            <a:off x="3886200" y="8686800"/>
            <a:ext cx="2971800" cy="457200"/>
          </a:xfrm>
          <a:prstGeom prst="rect">
            <a:avLst/>
          </a:prstGeom>
          <a:noFill/>
          <a:ln w="12699">
            <a:noFill/>
            <a:miter lim="800000"/>
            <a:headEnd/>
            <a:tailEnd/>
          </a:ln>
        </p:spPr>
        <p:txBody>
          <a:bodyPr lIns="19048" tIns="0" rIns="19048" bIns="0" anchor="b"/>
          <a:lstStyle/>
          <a:p>
            <a:pPr algn="r" defTabSz="844550" eaLnBrk="0" hangingPunct="0"/>
            <a:r>
              <a:rPr lang="en-US" sz="1000" i="1">
                <a:latin typeface="Times New Roman" pitchFamily="18" charset="0"/>
                <a:cs typeface="Arial" charset="0"/>
              </a:rPr>
              <a:t>23</a:t>
            </a:r>
          </a:p>
        </p:txBody>
      </p:sp>
      <p:sp>
        <p:nvSpPr>
          <p:cNvPr id="188421" name="Rectangle 4"/>
          <p:cNvSpPr>
            <a:spLocks noChangeArrowheads="1"/>
          </p:cNvSpPr>
          <p:nvPr/>
        </p:nvSpPr>
        <p:spPr bwMode="auto">
          <a:xfrm>
            <a:off x="0" y="8686800"/>
            <a:ext cx="2971800" cy="457200"/>
          </a:xfrm>
          <a:prstGeom prst="rect">
            <a:avLst/>
          </a:prstGeom>
          <a:noFill/>
          <a:ln w="12699">
            <a:noFill/>
            <a:miter lim="800000"/>
            <a:headEnd/>
            <a:tailEnd/>
          </a:ln>
        </p:spPr>
        <p:txBody>
          <a:bodyPr wrap="none" lIns="91431" tIns="45716" rIns="91431" bIns="45716" anchor="ctr"/>
          <a:lstStyle/>
          <a:p>
            <a:pPr defTabSz="844550"/>
            <a:endParaRPr lang="en-US" sz="1700">
              <a:latin typeface="Arial" charset="0"/>
              <a:cs typeface="Arial" charset="0"/>
            </a:endParaRPr>
          </a:p>
        </p:txBody>
      </p:sp>
      <p:sp>
        <p:nvSpPr>
          <p:cNvPr id="188422" name="Rectangle 5"/>
          <p:cNvSpPr>
            <a:spLocks noChangeArrowheads="1"/>
          </p:cNvSpPr>
          <p:nvPr/>
        </p:nvSpPr>
        <p:spPr bwMode="auto">
          <a:xfrm>
            <a:off x="0" y="0"/>
            <a:ext cx="2971800" cy="457200"/>
          </a:xfrm>
          <a:prstGeom prst="rect">
            <a:avLst/>
          </a:prstGeom>
          <a:noFill/>
          <a:ln w="12699">
            <a:noFill/>
            <a:miter lim="800000"/>
            <a:headEnd/>
            <a:tailEnd/>
          </a:ln>
        </p:spPr>
        <p:txBody>
          <a:bodyPr wrap="none" lIns="91431" tIns="45716" rIns="91431" bIns="45716" anchor="ctr"/>
          <a:lstStyle/>
          <a:p>
            <a:pPr defTabSz="844550"/>
            <a:endParaRPr lang="en-US" sz="1700">
              <a:latin typeface="Arial" charset="0"/>
              <a:cs typeface="Arial" charset="0"/>
            </a:endParaRPr>
          </a:p>
        </p:txBody>
      </p:sp>
      <p:sp>
        <p:nvSpPr>
          <p:cNvPr id="188423" name="Rectangle 6"/>
          <p:cNvSpPr>
            <a:spLocks noGrp="1" noRot="1" noChangeAspect="1" noChangeArrowheads="1" noTextEdit="1"/>
          </p:cNvSpPr>
          <p:nvPr>
            <p:ph type="sldImg"/>
          </p:nvPr>
        </p:nvSpPr>
        <p:spPr>
          <a:xfrm>
            <a:off x="1150938" y="692150"/>
            <a:ext cx="4556125" cy="3416300"/>
          </a:xfrm>
          <a:ln w="12699" cap="flat">
            <a:solidFill>
              <a:schemeClr val="tx1"/>
            </a:solidFill>
          </a:ln>
        </p:spPr>
      </p:sp>
      <p:sp>
        <p:nvSpPr>
          <p:cNvPr id="188424" name="Rectangle 7"/>
          <p:cNvSpPr>
            <a:spLocks noGrp="1" noChangeArrowheads="1"/>
          </p:cNvSpPr>
          <p:nvPr>
            <p:ph type="body" idx="1"/>
          </p:nvPr>
        </p:nvSpPr>
        <p:spPr>
          <a:xfrm>
            <a:off x="914400" y="4343400"/>
            <a:ext cx="5029200" cy="4114800"/>
          </a:xfrm>
          <a:noFill/>
          <a:ln/>
        </p:spPr>
        <p:txBody>
          <a:bodyPr lIns="90479" tIns="44445" rIns="90479" bIns="44445"/>
          <a:lstStyle/>
          <a:p>
            <a:endParaRPr lang="en-US" smtClean="0"/>
          </a:p>
        </p:txBody>
      </p:sp>
    </p:spTree>
    <p:extLst>
      <p:ext uri="{BB962C8B-B14F-4D97-AF65-F5344CB8AC3E}">
        <p14:creationId xmlns:p14="http://schemas.microsoft.com/office/powerpoint/2010/main" val="36918089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73868DCA-2512-4F8B-862B-1CBA40EE04B2}" type="slidenum">
              <a:rPr lang="pt-BR" smtClean="0"/>
              <a:pPr/>
              <a:t>33</a:t>
            </a:fld>
            <a:endParaRPr lang="pt-BR" smtClean="0"/>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1" tIns="45716" rIns="91431" bIns="45716" anchor="b"/>
          <a:lstStyle/>
          <a:p>
            <a:pPr algn="r" defTabSz="844550"/>
            <a:fld id="{C857558C-C3D6-41DD-833C-303FF627ABEB}" type="slidenum">
              <a:rPr lang="pt-BR" sz="1200" b="0">
                <a:latin typeface="Arial" charset="0"/>
                <a:cs typeface="Arial" charset="0"/>
              </a:rPr>
              <a:pPr algn="r" defTabSz="844550"/>
              <a:t>33</a:t>
            </a:fld>
            <a:endParaRPr lang="pt-BR" sz="1200" b="0">
              <a:latin typeface="Arial" charset="0"/>
              <a:cs typeface="Arial" charset="0"/>
            </a:endParaRPr>
          </a:p>
        </p:txBody>
      </p:sp>
      <p:sp>
        <p:nvSpPr>
          <p:cNvPr id="80900" name="Rectangle 2"/>
          <p:cNvSpPr>
            <a:spLocks noChangeArrowheads="1"/>
          </p:cNvSpPr>
          <p:nvPr/>
        </p:nvSpPr>
        <p:spPr bwMode="auto">
          <a:xfrm>
            <a:off x="3886200" y="0"/>
            <a:ext cx="2971800" cy="457200"/>
          </a:xfrm>
          <a:prstGeom prst="rect">
            <a:avLst/>
          </a:prstGeom>
          <a:noFill/>
          <a:ln w="12699">
            <a:noFill/>
            <a:miter lim="800000"/>
            <a:headEnd/>
            <a:tailEnd/>
          </a:ln>
        </p:spPr>
        <p:txBody>
          <a:bodyPr wrap="none" lIns="91431" tIns="45716" rIns="91431" bIns="45716" anchor="ctr"/>
          <a:lstStyle/>
          <a:p>
            <a:pPr algn="l" defTabSz="844550"/>
            <a:endParaRPr lang="en-US" sz="1700" b="0">
              <a:latin typeface="Arial" charset="0"/>
              <a:cs typeface="Arial" charset="0"/>
            </a:endParaRPr>
          </a:p>
        </p:txBody>
      </p:sp>
      <p:sp>
        <p:nvSpPr>
          <p:cNvPr id="80901" name="Rectangle 3"/>
          <p:cNvSpPr>
            <a:spLocks noChangeArrowheads="1"/>
          </p:cNvSpPr>
          <p:nvPr/>
        </p:nvSpPr>
        <p:spPr bwMode="auto">
          <a:xfrm>
            <a:off x="3886200" y="8686800"/>
            <a:ext cx="2971800" cy="457200"/>
          </a:xfrm>
          <a:prstGeom prst="rect">
            <a:avLst/>
          </a:prstGeom>
          <a:noFill/>
          <a:ln w="12699">
            <a:noFill/>
            <a:miter lim="800000"/>
            <a:headEnd/>
            <a:tailEnd/>
          </a:ln>
        </p:spPr>
        <p:txBody>
          <a:bodyPr lIns="19048" tIns="0" rIns="19048" bIns="0" anchor="b"/>
          <a:lstStyle/>
          <a:p>
            <a:pPr algn="r" defTabSz="844550" eaLnBrk="0" hangingPunct="0"/>
            <a:r>
              <a:rPr lang="en-US" sz="1000" b="0" i="1">
                <a:cs typeface="Arial" charset="0"/>
              </a:rPr>
              <a:t>26</a:t>
            </a:r>
          </a:p>
        </p:txBody>
      </p:sp>
      <p:sp>
        <p:nvSpPr>
          <p:cNvPr id="80902" name="Rectangle 4"/>
          <p:cNvSpPr>
            <a:spLocks noChangeArrowheads="1"/>
          </p:cNvSpPr>
          <p:nvPr/>
        </p:nvSpPr>
        <p:spPr bwMode="auto">
          <a:xfrm>
            <a:off x="0" y="8686800"/>
            <a:ext cx="2971800" cy="457200"/>
          </a:xfrm>
          <a:prstGeom prst="rect">
            <a:avLst/>
          </a:prstGeom>
          <a:noFill/>
          <a:ln w="12699">
            <a:noFill/>
            <a:miter lim="800000"/>
            <a:headEnd/>
            <a:tailEnd/>
          </a:ln>
        </p:spPr>
        <p:txBody>
          <a:bodyPr wrap="none" lIns="91431" tIns="45716" rIns="91431" bIns="45716" anchor="ctr"/>
          <a:lstStyle/>
          <a:p>
            <a:pPr algn="l" defTabSz="844550"/>
            <a:endParaRPr lang="en-US" sz="1700" b="0">
              <a:latin typeface="Arial" charset="0"/>
              <a:cs typeface="Arial" charset="0"/>
            </a:endParaRPr>
          </a:p>
        </p:txBody>
      </p:sp>
      <p:sp>
        <p:nvSpPr>
          <p:cNvPr id="80903" name="Rectangle 5"/>
          <p:cNvSpPr>
            <a:spLocks noChangeArrowheads="1"/>
          </p:cNvSpPr>
          <p:nvPr/>
        </p:nvSpPr>
        <p:spPr bwMode="auto">
          <a:xfrm>
            <a:off x="0" y="0"/>
            <a:ext cx="2971800" cy="457200"/>
          </a:xfrm>
          <a:prstGeom prst="rect">
            <a:avLst/>
          </a:prstGeom>
          <a:noFill/>
          <a:ln w="12699">
            <a:noFill/>
            <a:miter lim="800000"/>
            <a:headEnd/>
            <a:tailEnd/>
          </a:ln>
        </p:spPr>
        <p:txBody>
          <a:bodyPr wrap="none" lIns="91431" tIns="45716" rIns="91431" bIns="45716" anchor="ctr"/>
          <a:lstStyle/>
          <a:p>
            <a:pPr algn="l" defTabSz="844550"/>
            <a:endParaRPr lang="en-US" sz="1700" b="0">
              <a:latin typeface="Arial" charset="0"/>
              <a:cs typeface="Arial" charset="0"/>
            </a:endParaRPr>
          </a:p>
        </p:txBody>
      </p:sp>
      <p:sp>
        <p:nvSpPr>
          <p:cNvPr id="80904" name="Rectangle 6"/>
          <p:cNvSpPr>
            <a:spLocks noGrp="1" noRot="1" noChangeAspect="1" noChangeArrowheads="1" noTextEdit="1"/>
          </p:cNvSpPr>
          <p:nvPr>
            <p:ph type="sldImg"/>
          </p:nvPr>
        </p:nvSpPr>
        <p:spPr>
          <a:xfrm>
            <a:off x="1150938" y="692150"/>
            <a:ext cx="4556125" cy="3416300"/>
          </a:xfrm>
          <a:ln w="12699" cap="flat">
            <a:solidFill>
              <a:schemeClr val="tx1"/>
            </a:solidFill>
          </a:ln>
        </p:spPr>
      </p:sp>
      <p:sp>
        <p:nvSpPr>
          <p:cNvPr id="80905" name="Rectangle 7"/>
          <p:cNvSpPr>
            <a:spLocks noGrp="1" noChangeArrowheads="1"/>
          </p:cNvSpPr>
          <p:nvPr>
            <p:ph type="body" idx="1"/>
          </p:nvPr>
        </p:nvSpPr>
        <p:spPr>
          <a:xfrm>
            <a:off x="914400" y="4343400"/>
            <a:ext cx="5029200" cy="4114800"/>
          </a:xfrm>
          <a:noFill/>
          <a:ln/>
        </p:spPr>
        <p:txBody>
          <a:bodyPr lIns="90479" tIns="44445" rIns="90479" bIns="44445"/>
          <a:lstStyle/>
          <a:p>
            <a:pPr eaLnBrk="1" hangingPunct="1"/>
            <a:endParaRPr lang="en-US" smtClean="0">
              <a:cs typeface="Arial" charset="0"/>
            </a:endParaRPr>
          </a:p>
        </p:txBody>
      </p:sp>
    </p:spTree>
    <p:extLst>
      <p:ext uri="{BB962C8B-B14F-4D97-AF65-F5344CB8AC3E}">
        <p14:creationId xmlns:p14="http://schemas.microsoft.com/office/powerpoint/2010/main" val="26526640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342F1228-7487-4675-BAB4-2D529E09ACFA}" type="slidenum">
              <a:rPr lang="pt-BR" smtClean="0"/>
              <a:pPr/>
              <a:t>34</a:t>
            </a:fld>
            <a:endParaRPr lang="pt-BR"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mtClean="0">
              <a:cs typeface="Arial" charset="0"/>
            </a:endParaRPr>
          </a:p>
        </p:txBody>
      </p:sp>
    </p:spTree>
    <p:extLst>
      <p:ext uri="{BB962C8B-B14F-4D97-AF65-F5344CB8AC3E}">
        <p14:creationId xmlns:p14="http://schemas.microsoft.com/office/powerpoint/2010/main" val="1966898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a:defRPr/>
            </a:pPr>
            <a:fld id="{11D74E0A-B78F-4441-9A1B-4C4211EB3CC9}" type="slidenum">
              <a:rPr lang="pt-BR"/>
              <a:pPr>
                <a:defRPr/>
              </a:pPr>
              <a:t>3</a:t>
            </a:fld>
            <a:endParaRPr lang="pt-BR"/>
          </a:p>
        </p:txBody>
      </p:sp>
      <p:sp>
        <p:nvSpPr>
          <p:cNvPr id="419842" name="Rectangle 2"/>
          <p:cNvSpPr>
            <a:spLocks noGrp="1" noRot="1" noChangeAspect="1" noChangeArrowheads="1" noTextEdit="1"/>
          </p:cNvSpPr>
          <p:nvPr>
            <p:ph type="sldImg"/>
          </p:nvPr>
        </p:nvSpPr>
        <p:spPr>
          <a:ln/>
        </p:spPr>
      </p:sp>
      <p:sp>
        <p:nvSpPr>
          <p:cNvPr id="419843" name="Rectangle 3"/>
          <p:cNvSpPr>
            <a:spLocks noGrp="1" noChangeArrowheads="1"/>
          </p:cNvSpPr>
          <p:nvPr>
            <p:ph type="body" idx="1"/>
          </p:nvPr>
        </p:nvSpPr>
        <p:spPr>
          <a:noFill/>
          <a:ln/>
        </p:spPr>
        <p:txBody>
          <a:bodyPr lIns="91431" tIns="45716" rIns="91431" bIns="45716"/>
          <a:lstStyle/>
          <a:p>
            <a:endParaRPr lang="en-US" smtClean="0"/>
          </a:p>
        </p:txBody>
      </p:sp>
    </p:spTree>
    <p:extLst>
      <p:ext uri="{BB962C8B-B14F-4D97-AF65-F5344CB8AC3E}">
        <p14:creationId xmlns:p14="http://schemas.microsoft.com/office/powerpoint/2010/main" val="27111597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85D947C4-D15C-43C2-8485-1FDEFCDE0C51}" type="slidenum">
              <a:rPr lang="pt-BR" smtClean="0"/>
              <a:pPr/>
              <a:t>35</a:t>
            </a:fld>
            <a:endParaRPr lang="pt-BR"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cs typeface="Arial" charset="0"/>
            </a:endParaRPr>
          </a:p>
        </p:txBody>
      </p:sp>
    </p:spTree>
    <p:extLst>
      <p:ext uri="{BB962C8B-B14F-4D97-AF65-F5344CB8AC3E}">
        <p14:creationId xmlns:p14="http://schemas.microsoft.com/office/powerpoint/2010/main" val="25534156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977164B2-D941-417E-9C24-6DF16E22109C}" type="slidenum">
              <a:rPr lang="pt-BR" smtClean="0"/>
              <a:pPr/>
              <a:t>36</a:t>
            </a:fld>
            <a:endParaRPr lang="pt-BR"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lIns="91431" tIns="45716" rIns="91431" bIns="45716"/>
          <a:lstStyle/>
          <a:p>
            <a:pPr eaLnBrk="1" hangingPunct="1"/>
            <a:endParaRPr lang="en-US" smtClean="0">
              <a:cs typeface="Arial" charset="0"/>
            </a:endParaRPr>
          </a:p>
        </p:txBody>
      </p:sp>
    </p:spTree>
    <p:extLst>
      <p:ext uri="{BB962C8B-B14F-4D97-AF65-F5344CB8AC3E}">
        <p14:creationId xmlns:p14="http://schemas.microsoft.com/office/powerpoint/2010/main" val="17586688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E6D8C3D5-9E55-4602-AED4-AF887595D90A}" type="slidenum">
              <a:rPr lang="pt-BR" smtClean="0"/>
              <a:pPr/>
              <a:t>37</a:t>
            </a:fld>
            <a:endParaRPr lang="pt-BR"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lIns="91431" tIns="45716" rIns="91431" bIns="45716"/>
          <a:lstStyle/>
          <a:p>
            <a:pPr eaLnBrk="1" hangingPunct="1"/>
            <a:endParaRPr lang="en-US" smtClean="0">
              <a:cs typeface="Arial" charset="0"/>
            </a:endParaRPr>
          </a:p>
        </p:txBody>
      </p:sp>
    </p:spTree>
    <p:extLst>
      <p:ext uri="{BB962C8B-B14F-4D97-AF65-F5344CB8AC3E}">
        <p14:creationId xmlns:p14="http://schemas.microsoft.com/office/powerpoint/2010/main" val="3236879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55842925-C19D-4215-90F1-4C5D21788C2F}" type="slidenum">
              <a:rPr lang="pt-BR" smtClean="0"/>
              <a:pPr/>
              <a:t>38</a:t>
            </a:fld>
            <a:endParaRPr lang="pt-BR"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lIns="91431" tIns="45716" rIns="91431" bIns="45716"/>
          <a:lstStyle/>
          <a:p>
            <a:pPr eaLnBrk="1" hangingPunct="1"/>
            <a:endParaRPr lang="en-US" smtClean="0">
              <a:cs typeface="Arial" charset="0"/>
            </a:endParaRPr>
          </a:p>
        </p:txBody>
      </p:sp>
    </p:spTree>
    <p:extLst>
      <p:ext uri="{BB962C8B-B14F-4D97-AF65-F5344CB8AC3E}">
        <p14:creationId xmlns:p14="http://schemas.microsoft.com/office/powerpoint/2010/main" val="1432259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0F3A2D6C-AEB7-437E-B7FF-BDAF97271EF4}" type="slidenum">
              <a:rPr lang="pt-BR" smtClean="0"/>
              <a:pPr/>
              <a:t>39</a:t>
            </a:fld>
            <a:endParaRPr lang="pt-BR"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lIns="91431" tIns="45716" rIns="91431" bIns="45716"/>
          <a:lstStyle/>
          <a:p>
            <a:pPr eaLnBrk="1" hangingPunct="1"/>
            <a:endParaRPr lang="en-US" smtClean="0">
              <a:cs typeface="Arial" charset="0"/>
            </a:endParaRPr>
          </a:p>
        </p:txBody>
      </p:sp>
    </p:spTree>
    <p:extLst>
      <p:ext uri="{BB962C8B-B14F-4D97-AF65-F5344CB8AC3E}">
        <p14:creationId xmlns:p14="http://schemas.microsoft.com/office/powerpoint/2010/main" val="41538656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DF48ACA1-5D1E-4D56-BB3F-69DF74DDBFED}" type="slidenum">
              <a:rPr lang="pt-BR" smtClean="0"/>
              <a:pPr/>
              <a:t>40</a:t>
            </a:fld>
            <a:endParaRPr lang="pt-BR"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lIns="91431" tIns="45716" rIns="91431" bIns="45716"/>
          <a:lstStyle/>
          <a:p>
            <a:pPr eaLnBrk="1" hangingPunct="1"/>
            <a:endParaRPr lang="en-US" smtClean="0">
              <a:cs typeface="Arial" charset="0"/>
            </a:endParaRPr>
          </a:p>
        </p:txBody>
      </p:sp>
    </p:spTree>
    <p:extLst>
      <p:ext uri="{BB962C8B-B14F-4D97-AF65-F5344CB8AC3E}">
        <p14:creationId xmlns:p14="http://schemas.microsoft.com/office/powerpoint/2010/main" val="16242508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9D8BD812-9D98-4481-A323-00F22EEE9B9C}" type="slidenum">
              <a:rPr lang="pt-BR" smtClean="0"/>
              <a:pPr/>
              <a:t>41</a:t>
            </a:fld>
            <a:endParaRPr lang="pt-BR"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lIns="91431" tIns="45716" rIns="91431" bIns="45716"/>
          <a:lstStyle/>
          <a:p>
            <a:pPr eaLnBrk="1" hangingPunct="1"/>
            <a:endParaRPr lang="en-US" smtClean="0">
              <a:cs typeface="Arial" charset="0"/>
            </a:endParaRPr>
          </a:p>
        </p:txBody>
      </p:sp>
    </p:spTree>
    <p:extLst>
      <p:ext uri="{BB962C8B-B14F-4D97-AF65-F5344CB8AC3E}">
        <p14:creationId xmlns:p14="http://schemas.microsoft.com/office/powerpoint/2010/main" val="42459258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p:spPr>
        <p:txBody>
          <a:bodyPr/>
          <a:lstStyle/>
          <a:p>
            <a:endParaRPr lang="en-US" smtClean="0">
              <a:cs typeface="Arial" charset="0"/>
            </a:endParaRPr>
          </a:p>
        </p:txBody>
      </p:sp>
    </p:spTree>
    <p:extLst>
      <p:ext uri="{BB962C8B-B14F-4D97-AF65-F5344CB8AC3E}">
        <p14:creationId xmlns:p14="http://schemas.microsoft.com/office/powerpoint/2010/main" val="28780392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p:spPr>
        <p:txBody>
          <a:bodyPr/>
          <a:lstStyle/>
          <a:p>
            <a:endParaRPr lang="en-US" smtClean="0">
              <a:cs typeface="Arial" charset="0"/>
            </a:endParaRPr>
          </a:p>
        </p:txBody>
      </p:sp>
    </p:spTree>
    <p:extLst>
      <p:ext uri="{BB962C8B-B14F-4D97-AF65-F5344CB8AC3E}">
        <p14:creationId xmlns:p14="http://schemas.microsoft.com/office/powerpoint/2010/main" val="10412273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p:spPr>
        <p:txBody>
          <a:bodyPr/>
          <a:lstStyle/>
          <a:p>
            <a:endParaRPr lang="en-US" smtClean="0">
              <a:cs typeface="Arial" charset="0"/>
            </a:endParaRPr>
          </a:p>
        </p:txBody>
      </p:sp>
    </p:spTree>
    <p:extLst>
      <p:ext uri="{BB962C8B-B14F-4D97-AF65-F5344CB8AC3E}">
        <p14:creationId xmlns:p14="http://schemas.microsoft.com/office/powerpoint/2010/main" val="3358740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a:defRPr/>
            </a:pPr>
            <a:fld id="{3A19093F-26F0-4469-BEF6-E5E8F0FEEDFE}" type="slidenum">
              <a:rPr lang="pt-BR"/>
              <a:pPr>
                <a:defRPr/>
              </a:pPr>
              <a:t>4</a:t>
            </a:fld>
            <a:endParaRPr lang="pt-BR"/>
          </a:p>
        </p:txBody>
      </p:sp>
      <p:sp>
        <p:nvSpPr>
          <p:cNvPr id="410626" name="Rectangle 2"/>
          <p:cNvSpPr>
            <a:spLocks noGrp="1" noRot="1" noChangeAspect="1" noChangeArrowheads="1" noTextEdit="1"/>
          </p:cNvSpPr>
          <p:nvPr>
            <p:ph type="sldImg"/>
          </p:nvPr>
        </p:nvSpPr>
        <p:spPr>
          <a:ln/>
        </p:spPr>
      </p:sp>
      <p:sp>
        <p:nvSpPr>
          <p:cNvPr id="41062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9094670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p:spPr>
        <p:txBody>
          <a:bodyPr/>
          <a:lstStyle/>
          <a:p>
            <a:endParaRPr lang="en-US" smtClean="0">
              <a:cs typeface="Arial" charset="0"/>
            </a:endParaRPr>
          </a:p>
        </p:txBody>
      </p:sp>
    </p:spTree>
    <p:extLst>
      <p:ext uri="{BB962C8B-B14F-4D97-AF65-F5344CB8AC3E}">
        <p14:creationId xmlns:p14="http://schemas.microsoft.com/office/powerpoint/2010/main" val="32162002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p:spPr>
        <p:txBody>
          <a:bodyPr/>
          <a:lstStyle/>
          <a:p>
            <a:endParaRPr lang="en-US" smtClean="0">
              <a:cs typeface="Arial" charset="0"/>
            </a:endParaRPr>
          </a:p>
        </p:txBody>
      </p:sp>
    </p:spTree>
    <p:extLst>
      <p:ext uri="{BB962C8B-B14F-4D97-AF65-F5344CB8AC3E}">
        <p14:creationId xmlns:p14="http://schemas.microsoft.com/office/powerpoint/2010/main" val="38751865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p:spPr>
        <p:txBody>
          <a:bodyPr/>
          <a:lstStyle/>
          <a:p>
            <a:endParaRPr lang="en-US" smtClean="0">
              <a:cs typeface="Arial" charset="0"/>
            </a:endParaRPr>
          </a:p>
        </p:txBody>
      </p:sp>
    </p:spTree>
    <p:extLst>
      <p:ext uri="{BB962C8B-B14F-4D97-AF65-F5344CB8AC3E}">
        <p14:creationId xmlns:p14="http://schemas.microsoft.com/office/powerpoint/2010/main" val="33774096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p:spPr>
        <p:txBody>
          <a:bodyPr/>
          <a:lstStyle/>
          <a:p>
            <a:endParaRPr lang="en-US" smtClean="0">
              <a:cs typeface="Arial" charset="0"/>
            </a:endParaRPr>
          </a:p>
        </p:txBody>
      </p:sp>
    </p:spTree>
    <p:extLst>
      <p:ext uri="{BB962C8B-B14F-4D97-AF65-F5344CB8AC3E}">
        <p14:creationId xmlns:p14="http://schemas.microsoft.com/office/powerpoint/2010/main" val="6358426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p:spPr>
        <p:txBody>
          <a:bodyPr/>
          <a:lstStyle/>
          <a:p>
            <a:endParaRPr lang="en-US" smtClean="0">
              <a:cs typeface="Arial" charset="0"/>
            </a:endParaRPr>
          </a:p>
        </p:txBody>
      </p:sp>
    </p:spTree>
    <p:extLst>
      <p:ext uri="{BB962C8B-B14F-4D97-AF65-F5344CB8AC3E}">
        <p14:creationId xmlns:p14="http://schemas.microsoft.com/office/powerpoint/2010/main" val="28746255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p:spPr>
        <p:txBody>
          <a:bodyPr/>
          <a:lstStyle/>
          <a:p>
            <a:endParaRPr lang="en-US" smtClean="0">
              <a:cs typeface="Arial" charset="0"/>
            </a:endParaRPr>
          </a:p>
        </p:txBody>
      </p:sp>
    </p:spTree>
    <p:extLst>
      <p:ext uri="{BB962C8B-B14F-4D97-AF65-F5344CB8AC3E}">
        <p14:creationId xmlns:p14="http://schemas.microsoft.com/office/powerpoint/2010/main" val="7608630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p:spPr>
        <p:txBody>
          <a:bodyPr/>
          <a:lstStyle/>
          <a:p>
            <a:endParaRPr lang="en-US" smtClean="0">
              <a:cs typeface="Arial" charset="0"/>
            </a:endParaRPr>
          </a:p>
        </p:txBody>
      </p:sp>
    </p:spTree>
    <p:extLst>
      <p:ext uri="{BB962C8B-B14F-4D97-AF65-F5344CB8AC3E}">
        <p14:creationId xmlns:p14="http://schemas.microsoft.com/office/powerpoint/2010/main" val="29762217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p:spPr>
        <p:txBody>
          <a:bodyPr/>
          <a:lstStyle/>
          <a:p>
            <a:endParaRPr lang="en-US" smtClean="0">
              <a:cs typeface="Arial" charset="0"/>
            </a:endParaRPr>
          </a:p>
        </p:txBody>
      </p:sp>
    </p:spTree>
    <p:extLst>
      <p:ext uri="{BB962C8B-B14F-4D97-AF65-F5344CB8AC3E}">
        <p14:creationId xmlns:p14="http://schemas.microsoft.com/office/powerpoint/2010/main" val="42280239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p:spPr>
        <p:txBody>
          <a:bodyPr/>
          <a:lstStyle/>
          <a:p>
            <a:endParaRPr lang="en-US" smtClean="0">
              <a:cs typeface="Arial" charset="0"/>
            </a:endParaRPr>
          </a:p>
        </p:txBody>
      </p:sp>
    </p:spTree>
    <p:extLst>
      <p:ext uri="{BB962C8B-B14F-4D97-AF65-F5344CB8AC3E}">
        <p14:creationId xmlns:p14="http://schemas.microsoft.com/office/powerpoint/2010/main" val="9052039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p:spPr>
        <p:txBody>
          <a:bodyPr/>
          <a:lstStyle/>
          <a:p>
            <a:endParaRPr lang="en-US" smtClean="0">
              <a:cs typeface="Arial" charset="0"/>
            </a:endParaRPr>
          </a:p>
        </p:txBody>
      </p:sp>
    </p:spTree>
    <p:extLst>
      <p:ext uri="{BB962C8B-B14F-4D97-AF65-F5344CB8AC3E}">
        <p14:creationId xmlns:p14="http://schemas.microsoft.com/office/powerpoint/2010/main" val="3449787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a:defRPr/>
            </a:pPr>
            <a:fld id="{B5C20D00-203E-409A-B3F5-0637F4BE5A1A}" type="slidenum">
              <a:rPr lang="pt-BR"/>
              <a:pPr>
                <a:defRPr/>
              </a:pPr>
              <a:t>5</a:t>
            </a:fld>
            <a:endParaRPr lang="pt-BR"/>
          </a:p>
        </p:txBody>
      </p:sp>
      <p:sp>
        <p:nvSpPr>
          <p:cNvPr id="392194" name="Rectangle 2"/>
          <p:cNvSpPr>
            <a:spLocks noGrp="1" noRot="1" noChangeAspect="1" noChangeArrowheads="1" noTextEdit="1"/>
          </p:cNvSpPr>
          <p:nvPr>
            <p:ph type="sldImg"/>
          </p:nvPr>
        </p:nvSpPr>
        <p:spPr>
          <a:ln/>
        </p:spPr>
      </p:sp>
      <p:sp>
        <p:nvSpPr>
          <p:cNvPr id="39219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297400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p:spPr>
        <p:txBody>
          <a:bodyPr/>
          <a:lstStyle/>
          <a:p>
            <a:endParaRPr lang="en-US" smtClean="0">
              <a:cs typeface="Arial" charset="0"/>
            </a:endParaRPr>
          </a:p>
        </p:txBody>
      </p:sp>
    </p:spTree>
    <p:extLst>
      <p:ext uri="{BB962C8B-B14F-4D97-AF65-F5344CB8AC3E}">
        <p14:creationId xmlns:p14="http://schemas.microsoft.com/office/powerpoint/2010/main" val="26623606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p:spPr>
        <p:txBody>
          <a:bodyPr/>
          <a:lstStyle/>
          <a:p>
            <a:endParaRPr lang="en-US" smtClean="0">
              <a:cs typeface="Arial" charset="0"/>
            </a:endParaRPr>
          </a:p>
        </p:txBody>
      </p:sp>
    </p:spTree>
    <p:extLst>
      <p:ext uri="{BB962C8B-B14F-4D97-AF65-F5344CB8AC3E}">
        <p14:creationId xmlns:p14="http://schemas.microsoft.com/office/powerpoint/2010/main" val="36015496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p:spPr>
        <p:txBody>
          <a:bodyPr/>
          <a:lstStyle/>
          <a:p>
            <a:endParaRPr lang="en-US" smtClean="0">
              <a:cs typeface="Arial" charset="0"/>
            </a:endParaRPr>
          </a:p>
        </p:txBody>
      </p:sp>
    </p:spTree>
    <p:extLst>
      <p:ext uri="{BB962C8B-B14F-4D97-AF65-F5344CB8AC3E}">
        <p14:creationId xmlns:p14="http://schemas.microsoft.com/office/powerpoint/2010/main" val="29545119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p:spPr>
        <p:txBody>
          <a:bodyPr/>
          <a:lstStyle/>
          <a:p>
            <a:endParaRPr lang="en-US" smtClean="0">
              <a:cs typeface="Arial" charset="0"/>
            </a:endParaRPr>
          </a:p>
        </p:txBody>
      </p:sp>
    </p:spTree>
    <p:extLst>
      <p:ext uri="{BB962C8B-B14F-4D97-AF65-F5344CB8AC3E}">
        <p14:creationId xmlns:p14="http://schemas.microsoft.com/office/powerpoint/2010/main" val="2055313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a:defRPr/>
            </a:pPr>
            <a:fld id="{4D36496D-8A91-4701-BE28-341DB0B30AA2}" type="slidenum">
              <a:rPr lang="pt-BR"/>
              <a:pPr>
                <a:defRPr/>
              </a:pPr>
              <a:t>6</a:t>
            </a:fld>
            <a:endParaRPr lang="pt-BR"/>
          </a:p>
        </p:txBody>
      </p:sp>
      <p:sp>
        <p:nvSpPr>
          <p:cNvPr id="421890" name="Rectangle 2"/>
          <p:cNvSpPr>
            <a:spLocks noGrp="1" noRot="1" noChangeAspect="1" noChangeArrowheads="1" noTextEdit="1"/>
          </p:cNvSpPr>
          <p:nvPr>
            <p:ph type="sldImg"/>
          </p:nvPr>
        </p:nvSpPr>
        <p:spPr>
          <a:ln/>
        </p:spPr>
      </p:sp>
      <p:sp>
        <p:nvSpPr>
          <p:cNvPr id="421891" name="Rectangle 3"/>
          <p:cNvSpPr>
            <a:spLocks noGrp="1" noChangeArrowheads="1"/>
          </p:cNvSpPr>
          <p:nvPr>
            <p:ph type="body" idx="1"/>
          </p:nvPr>
        </p:nvSpPr>
        <p:spPr>
          <a:noFill/>
          <a:ln/>
        </p:spPr>
        <p:txBody>
          <a:bodyPr lIns="91431" tIns="45716" rIns="91431" bIns="45716"/>
          <a:lstStyle/>
          <a:p>
            <a:endParaRPr lang="en-US" smtClean="0"/>
          </a:p>
        </p:txBody>
      </p:sp>
    </p:spTree>
    <p:extLst>
      <p:ext uri="{BB962C8B-B14F-4D97-AF65-F5344CB8AC3E}">
        <p14:creationId xmlns:p14="http://schemas.microsoft.com/office/powerpoint/2010/main" val="688138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a:defRPr/>
            </a:pPr>
            <a:fld id="{42A456A5-91AB-4B8A-84DD-8B07428EC165}" type="slidenum">
              <a:rPr lang="pt-BR"/>
              <a:pPr>
                <a:defRPr/>
              </a:pPr>
              <a:t>7</a:t>
            </a:fld>
            <a:endParaRPr lang="pt-BR"/>
          </a:p>
        </p:txBody>
      </p:sp>
      <p:sp>
        <p:nvSpPr>
          <p:cNvPr id="423938" name="Rectangle 2"/>
          <p:cNvSpPr>
            <a:spLocks noGrp="1" noRot="1" noChangeAspect="1" noChangeArrowheads="1" noTextEdit="1"/>
          </p:cNvSpPr>
          <p:nvPr>
            <p:ph type="sldImg"/>
          </p:nvPr>
        </p:nvSpPr>
        <p:spPr>
          <a:ln/>
        </p:spPr>
      </p:sp>
      <p:sp>
        <p:nvSpPr>
          <p:cNvPr id="423939" name="Rectangle 3"/>
          <p:cNvSpPr>
            <a:spLocks noGrp="1" noChangeArrowheads="1"/>
          </p:cNvSpPr>
          <p:nvPr>
            <p:ph type="body" idx="1"/>
          </p:nvPr>
        </p:nvSpPr>
        <p:spPr>
          <a:noFill/>
          <a:ln/>
        </p:spPr>
        <p:txBody>
          <a:bodyPr lIns="91431" tIns="45716" rIns="91431" bIns="45716"/>
          <a:lstStyle/>
          <a:p>
            <a:endParaRPr lang="en-US" smtClean="0"/>
          </a:p>
        </p:txBody>
      </p:sp>
    </p:spTree>
    <p:extLst>
      <p:ext uri="{BB962C8B-B14F-4D97-AF65-F5344CB8AC3E}">
        <p14:creationId xmlns:p14="http://schemas.microsoft.com/office/powerpoint/2010/main" val="256786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a:defRPr/>
            </a:pPr>
            <a:fld id="{C99116B8-C8A2-413C-AF79-AA0D1963AF6F}" type="slidenum">
              <a:rPr lang="pt-BR"/>
              <a:pPr>
                <a:defRPr/>
              </a:pPr>
              <a:t>8</a:t>
            </a:fld>
            <a:endParaRPr lang="pt-BR"/>
          </a:p>
        </p:txBody>
      </p:sp>
      <p:sp>
        <p:nvSpPr>
          <p:cNvPr id="425986" name="Rectangle 2"/>
          <p:cNvSpPr>
            <a:spLocks noGrp="1" noRot="1" noChangeAspect="1" noChangeArrowheads="1" noTextEdit="1"/>
          </p:cNvSpPr>
          <p:nvPr>
            <p:ph type="sldImg"/>
          </p:nvPr>
        </p:nvSpPr>
        <p:spPr>
          <a:ln/>
        </p:spPr>
      </p:sp>
      <p:sp>
        <p:nvSpPr>
          <p:cNvPr id="425987" name="Rectangle 3"/>
          <p:cNvSpPr>
            <a:spLocks noGrp="1" noChangeArrowheads="1"/>
          </p:cNvSpPr>
          <p:nvPr>
            <p:ph type="body" idx="1"/>
          </p:nvPr>
        </p:nvSpPr>
        <p:spPr>
          <a:noFill/>
          <a:ln/>
        </p:spPr>
        <p:txBody>
          <a:bodyPr lIns="91431" tIns="45716" rIns="91431" bIns="45716"/>
          <a:lstStyle/>
          <a:p>
            <a:endParaRPr lang="en-US" smtClean="0"/>
          </a:p>
        </p:txBody>
      </p:sp>
    </p:spTree>
    <p:extLst>
      <p:ext uri="{BB962C8B-B14F-4D97-AF65-F5344CB8AC3E}">
        <p14:creationId xmlns:p14="http://schemas.microsoft.com/office/powerpoint/2010/main" val="2375348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a:defRPr/>
            </a:pPr>
            <a:fld id="{0CFD3C8A-13B1-4641-BBA2-7E65F1A3EEAA}" type="slidenum">
              <a:rPr lang="pt-BR"/>
              <a:pPr>
                <a:defRPr/>
              </a:pPr>
              <a:t>9</a:t>
            </a:fld>
            <a:endParaRPr lang="pt-BR"/>
          </a:p>
        </p:txBody>
      </p:sp>
      <p:sp>
        <p:nvSpPr>
          <p:cNvPr id="428034" name="Rectangle 2"/>
          <p:cNvSpPr>
            <a:spLocks noGrp="1" noRot="1" noChangeAspect="1" noChangeArrowheads="1" noTextEdit="1"/>
          </p:cNvSpPr>
          <p:nvPr>
            <p:ph type="sldImg"/>
          </p:nvPr>
        </p:nvSpPr>
        <p:spPr>
          <a:ln/>
        </p:spPr>
      </p:sp>
      <p:sp>
        <p:nvSpPr>
          <p:cNvPr id="428035" name="Rectangle 3"/>
          <p:cNvSpPr>
            <a:spLocks noGrp="1" noChangeArrowheads="1"/>
          </p:cNvSpPr>
          <p:nvPr>
            <p:ph type="body" idx="1"/>
          </p:nvPr>
        </p:nvSpPr>
        <p:spPr>
          <a:noFill/>
          <a:ln/>
        </p:spPr>
        <p:txBody>
          <a:bodyPr lIns="91431" tIns="45716" rIns="91431" bIns="45716"/>
          <a:lstStyle/>
          <a:p>
            <a:endParaRPr lang="en-US" smtClean="0"/>
          </a:p>
        </p:txBody>
      </p:sp>
    </p:spTree>
    <p:extLst>
      <p:ext uri="{BB962C8B-B14F-4D97-AF65-F5344CB8AC3E}">
        <p14:creationId xmlns:p14="http://schemas.microsoft.com/office/powerpoint/2010/main" val="2645603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60E706C3-356D-4043-9428-B8DC03AC89FE}" type="datetimeFigureOut">
              <a:rPr lang="pt-BR" smtClean="0"/>
              <a:pPr/>
              <a:t>28/08/2018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9902F8C-209D-4026-AAA2-2EBA50F9B42F}"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60E706C3-356D-4043-9428-B8DC03AC89FE}" type="datetimeFigureOut">
              <a:rPr lang="pt-BR" smtClean="0"/>
              <a:pPr/>
              <a:t>28/08/2018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9902F8C-209D-4026-AAA2-2EBA50F9B42F}"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60E706C3-356D-4043-9428-B8DC03AC89FE}" type="datetimeFigureOut">
              <a:rPr lang="pt-BR" smtClean="0"/>
              <a:pPr/>
              <a:t>28/08/2018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9902F8C-209D-4026-AAA2-2EBA50F9B42F}"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60E706C3-356D-4043-9428-B8DC03AC89FE}" type="datetimeFigureOut">
              <a:rPr lang="pt-BR" smtClean="0"/>
              <a:pPr/>
              <a:t>28/08/2018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9902F8C-209D-4026-AAA2-2EBA50F9B42F}"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60E706C3-356D-4043-9428-B8DC03AC89FE}" type="datetimeFigureOut">
              <a:rPr lang="pt-BR" smtClean="0"/>
              <a:pPr/>
              <a:t>28/08/2018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9902F8C-209D-4026-AAA2-2EBA50F9B42F}"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60E706C3-356D-4043-9428-B8DC03AC89FE}" type="datetimeFigureOut">
              <a:rPr lang="pt-BR" smtClean="0"/>
              <a:pPr/>
              <a:t>28/08/2018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9902F8C-209D-4026-AAA2-2EBA50F9B42F}"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60E706C3-356D-4043-9428-B8DC03AC89FE}" type="datetimeFigureOut">
              <a:rPr lang="pt-BR" smtClean="0"/>
              <a:pPr/>
              <a:t>28/08/2018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19902F8C-209D-4026-AAA2-2EBA50F9B42F}"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60E706C3-356D-4043-9428-B8DC03AC89FE}" type="datetimeFigureOut">
              <a:rPr lang="pt-BR" smtClean="0"/>
              <a:pPr/>
              <a:t>28/08/2018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19902F8C-209D-4026-AAA2-2EBA50F9B42F}"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60E706C3-356D-4043-9428-B8DC03AC89FE}" type="datetimeFigureOut">
              <a:rPr lang="pt-BR" smtClean="0"/>
              <a:pPr/>
              <a:t>28/08/2018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19902F8C-209D-4026-AAA2-2EBA50F9B42F}"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60E706C3-356D-4043-9428-B8DC03AC89FE}" type="datetimeFigureOut">
              <a:rPr lang="pt-BR" smtClean="0"/>
              <a:pPr/>
              <a:t>28/08/2018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9902F8C-209D-4026-AAA2-2EBA50F9B42F}"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60E706C3-356D-4043-9428-B8DC03AC89FE}" type="datetimeFigureOut">
              <a:rPr lang="pt-BR" smtClean="0"/>
              <a:pPr/>
              <a:t>28/08/2018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9902F8C-209D-4026-AAA2-2EBA50F9B42F}"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E706C3-356D-4043-9428-B8DC03AC89FE}" type="datetimeFigureOut">
              <a:rPr lang="pt-BR" smtClean="0"/>
              <a:pPr/>
              <a:t>28/08/2018</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902F8C-209D-4026-AAA2-2EBA50F9B42F}"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hyperlink" Target="http://www.google.com.br/imgres?imgurl=http://i6.photobucket.com/albums/y246/tongzhi2/boneco.jpg&amp;imgrefurl=http://tong-zhi.blogspot.com/2005_08_01_archive.html&amp;usg=__SLNkllXSZLowTn-ccOenFeuL6pU=&amp;h=287&amp;w=234&amp;sz=7&amp;hl=pt-br&amp;start=1&amp;zoom=1&amp;um=1&amp;itbs=1&amp;tbnid=1_wF9RmWThaEiM:&amp;tbnh=115&amp;tbnw=94&amp;prev=/images?q%3Dpessoa%2Bboneco%26um%3D1%26hl%3Dpt-br%26sa%3DN%26rlz%3D1T4SUNC_en___BR357%26ndsp%3D18%26tbs%3Disch:1"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40.jpeg"/><Relationship Id="rId5" Type="http://schemas.openxmlformats.org/officeDocument/2006/relationships/hyperlink" Target="https://nabudega.websiteseguro.com/images/produto/copo_cafezinho.jpg" TargetMode="External"/><Relationship Id="rId4" Type="http://schemas.openxmlformats.org/officeDocument/2006/relationships/image" Target="../media/image39.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7.xml"/><Relationship Id="rId7" Type="http://schemas.openxmlformats.org/officeDocument/2006/relationships/image" Target="../media/image4.png"/><Relationship Id="rId12" Type="http://schemas.openxmlformats.org/officeDocument/2006/relationships/image" Target="../media/image8.jpe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7.jpeg"/><Relationship Id="rId5" Type="http://schemas.openxmlformats.org/officeDocument/2006/relationships/image" Target="../media/image3.png"/><Relationship Id="rId10" Type="http://schemas.openxmlformats.org/officeDocument/2006/relationships/image" Target="../media/image6.jpeg"/><Relationship Id="rId4" Type="http://schemas.openxmlformats.org/officeDocument/2006/relationships/oleObject" Target="../embeddings/oleObject1.bin"/><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notesSlide" Target="../notesSlides/notesSlide9.xml"/><Relationship Id="rId7"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10.png"/><Relationship Id="rId10" Type="http://schemas.openxmlformats.org/officeDocument/2006/relationships/image" Target="../media/image14.jpeg"/><Relationship Id="rId4" Type="http://schemas.openxmlformats.org/officeDocument/2006/relationships/oleObject" Target="../embeddings/oleObject4.bin"/><Relationship Id="rId9"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62" name="Rectangle 6"/>
          <p:cNvSpPr>
            <a:spLocks noGrp="1" noChangeArrowheads="1"/>
          </p:cNvSpPr>
          <p:nvPr>
            <p:ph type="ctrTitle"/>
          </p:nvPr>
        </p:nvSpPr>
        <p:spPr>
          <a:xfrm>
            <a:off x="683568" y="1524000"/>
            <a:ext cx="8229600" cy="1905000"/>
          </a:xfrm>
          <a:prstGeom prst="rect">
            <a:avLst/>
          </a:prstGeom>
        </p:spPr>
        <p:txBody>
          <a:bodyPr>
            <a:noAutofit/>
          </a:bodyPr>
          <a:lstStyle/>
          <a:p>
            <a:r>
              <a:rPr lang="pt-BR" sz="7200" dirty="0" smtClean="0">
                <a:solidFill>
                  <a:srgbClr val="16165D"/>
                </a:solidFill>
              </a:rPr>
              <a:t>Empreendedorismo</a:t>
            </a:r>
            <a:r>
              <a:rPr lang="pt-BR" sz="7200" dirty="0">
                <a:solidFill>
                  <a:srgbClr val="16165D"/>
                </a:solidFill>
              </a:rPr>
              <a:t/>
            </a:r>
            <a:br>
              <a:rPr lang="pt-BR" sz="7200" dirty="0">
                <a:solidFill>
                  <a:srgbClr val="16165D"/>
                </a:solidFill>
              </a:rPr>
            </a:br>
            <a:endParaRPr lang="pt-BR" sz="7200" dirty="0">
              <a:solidFill>
                <a:srgbClr val="16165D"/>
              </a:solidFill>
            </a:endParaRPr>
          </a:p>
        </p:txBody>
      </p:sp>
      <p:sp>
        <p:nvSpPr>
          <p:cNvPr id="3079" name="Text Box 7"/>
          <p:cNvSpPr txBox="1">
            <a:spLocks noChangeArrowheads="1"/>
          </p:cNvSpPr>
          <p:nvPr/>
        </p:nvSpPr>
        <p:spPr bwMode="auto">
          <a:xfrm>
            <a:off x="4572000" y="4005263"/>
            <a:ext cx="3349378" cy="646331"/>
          </a:xfrm>
          <a:prstGeom prst="rect">
            <a:avLst/>
          </a:prstGeom>
          <a:noFill/>
          <a:ln w="9525">
            <a:noFill/>
            <a:miter lim="800000"/>
            <a:headEnd/>
            <a:tailEnd/>
          </a:ln>
          <a:effectLst/>
        </p:spPr>
        <p:txBody>
          <a:bodyPr wrap="none">
            <a:spAutoFit/>
          </a:bodyPr>
          <a:lstStyle/>
          <a:p>
            <a:pPr algn="l"/>
            <a:r>
              <a:rPr lang="pt-BR" b="0" dirty="0"/>
              <a:t>Professor:  </a:t>
            </a:r>
            <a:r>
              <a:rPr lang="pt-BR" b="0" dirty="0" smtClean="0"/>
              <a:t>Me. </a:t>
            </a:r>
            <a:r>
              <a:rPr lang="pt-BR" b="0" dirty="0"/>
              <a:t>Edson Luiz Pereira</a:t>
            </a:r>
          </a:p>
          <a:p>
            <a:pPr algn="l"/>
            <a:endParaRPr lang="pt-BR" b="0" dirty="0"/>
          </a:p>
        </p:txBody>
      </p:sp>
      <p:sp>
        <p:nvSpPr>
          <p:cNvPr id="3086" name="Text Box 14"/>
          <p:cNvSpPr txBox="1">
            <a:spLocks noChangeArrowheads="1"/>
          </p:cNvSpPr>
          <p:nvPr/>
        </p:nvSpPr>
        <p:spPr bwMode="auto">
          <a:xfrm>
            <a:off x="5940152" y="2971800"/>
            <a:ext cx="658813" cy="457200"/>
          </a:xfrm>
          <a:prstGeom prst="rect">
            <a:avLst/>
          </a:prstGeom>
          <a:noFill/>
          <a:ln w="38100" algn="ctr">
            <a:noFill/>
            <a:miter lim="800000"/>
            <a:headEnd/>
            <a:tailEnd/>
          </a:ln>
          <a:effectLst/>
        </p:spPr>
        <p:txBody>
          <a:bodyPr wrap="none">
            <a:spAutoFit/>
          </a:bodyPr>
          <a:lstStyle/>
          <a:p>
            <a:r>
              <a:rPr lang="pt-BR" dirty="0"/>
              <a:t>A-2</a:t>
            </a:r>
            <a:endParaRPr lang="en-US"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7462"/>
                                        </p:tgtEl>
                                        <p:attrNameLst>
                                          <p:attrName>style.visibility</p:attrName>
                                        </p:attrNameLst>
                                      </p:cBhvr>
                                      <p:to>
                                        <p:strVal val="visible"/>
                                      </p:to>
                                    </p:set>
                                    <p:animEffect transition="in" filter="wipe(left)">
                                      <p:cBhvr>
                                        <p:cTn id="7" dur="500"/>
                                        <p:tgtEl>
                                          <p:spTgt spid="147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2"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3"/>
          <p:cNvSpPr>
            <a:spLocks noGrp="1"/>
          </p:cNvSpPr>
          <p:nvPr>
            <p:ph type="sldNum" sz="quarter" idx="12"/>
          </p:nvPr>
        </p:nvSpPr>
        <p:spPr/>
        <p:txBody>
          <a:bodyPr/>
          <a:lstStyle/>
          <a:p>
            <a:fld id="{A73A15DD-9536-40A5-8E14-7D626522AFBB}" type="slidenum">
              <a:rPr lang="en-US"/>
              <a:pPr/>
              <a:t>10</a:t>
            </a:fld>
            <a:endParaRPr lang="en-US"/>
          </a:p>
        </p:txBody>
      </p:sp>
      <p:sp>
        <p:nvSpPr>
          <p:cNvPr id="429058" name="Título 1"/>
          <p:cNvSpPr>
            <a:spLocks noGrp="1"/>
          </p:cNvSpPr>
          <p:nvPr>
            <p:ph type="title" idx="4294967295"/>
          </p:nvPr>
        </p:nvSpPr>
        <p:spPr/>
        <p:txBody>
          <a:bodyPr anchor="ctr"/>
          <a:lstStyle/>
          <a:p>
            <a:endParaRPr lang="en-US"/>
          </a:p>
        </p:txBody>
      </p:sp>
      <p:sp>
        <p:nvSpPr>
          <p:cNvPr id="429059" name="Espaço Reservado para Conteúdo 2"/>
          <p:cNvSpPr>
            <a:spLocks noGrp="1"/>
          </p:cNvSpPr>
          <p:nvPr>
            <p:ph idx="4294967295"/>
          </p:nvPr>
        </p:nvSpPr>
        <p:spPr/>
        <p:txBody>
          <a:bodyPr/>
          <a:lstStyle/>
          <a:p>
            <a:endParaRPr lang="en-US"/>
          </a:p>
        </p:txBody>
      </p:sp>
      <p:pic>
        <p:nvPicPr>
          <p:cNvPr id="429060" name="Picture 4" descr="Claus Lehmann"/>
          <p:cNvPicPr>
            <a:picLocks noChangeAspect="1" noChangeArrowheads="1"/>
          </p:cNvPicPr>
          <p:nvPr/>
        </p:nvPicPr>
        <p:blipFill>
          <a:blip r:embed="rId3" cstate="print"/>
          <a:srcRect/>
          <a:stretch>
            <a:fillRect/>
          </a:stretch>
        </p:blipFill>
        <p:spPr bwMode="auto">
          <a:xfrm>
            <a:off x="857250" y="0"/>
            <a:ext cx="7429500" cy="6858000"/>
          </a:xfrm>
          <a:prstGeom prst="rect">
            <a:avLst/>
          </a:prstGeom>
          <a:noFill/>
          <a:ln w="9525">
            <a:noFill/>
            <a:miter lim="800000"/>
            <a:headEnd/>
            <a:tailEnd/>
          </a:ln>
        </p:spPr>
      </p:pic>
      <p:sp>
        <p:nvSpPr>
          <p:cNvPr id="429061" name="CaixaDeTexto 5"/>
          <p:cNvSpPr txBox="1">
            <a:spLocks noChangeArrowheads="1"/>
          </p:cNvSpPr>
          <p:nvPr/>
        </p:nvSpPr>
        <p:spPr bwMode="auto">
          <a:xfrm rot="-5400000">
            <a:off x="6925469" y="4647406"/>
            <a:ext cx="4143375" cy="277813"/>
          </a:xfrm>
          <a:prstGeom prst="rect">
            <a:avLst/>
          </a:prstGeom>
          <a:noFill/>
          <a:ln w="9525">
            <a:noFill/>
            <a:miter lim="800000"/>
            <a:headEnd/>
            <a:tailEnd/>
          </a:ln>
        </p:spPr>
        <p:txBody>
          <a:bodyPr>
            <a:spAutoFit/>
          </a:bodyPr>
          <a:lstStyle/>
          <a:p>
            <a:pPr algn="l"/>
            <a:r>
              <a:rPr lang="pt-BR" sz="1200" b="0">
                <a:latin typeface="Arial" charset="0"/>
                <a:cs typeface="Arial" charset="0"/>
              </a:rPr>
              <a:t>Fonte: Revista PEGN, edição 260 – setembro, 2010.</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pt-BR" sz="4950" b="1" dirty="0">
                <a:effectLst>
                  <a:outerShdw blurRad="38100" dist="38100" dir="2700000" algn="tl">
                    <a:srgbClr val="000000">
                      <a:alpha val="43137"/>
                    </a:srgbClr>
                  </a:outerShdw>
                </a:effectLst>
              </a:rPr>
              <a:t>Plano de Negócios	</a:t>
            </a:r>
            <a:endParaRPr lang="pt-BR" sz="4950" b="1" dirty="0">
              <a:effectLst>
                <a:outerShdw blurRad="38100" dist="38100" dir="2700000" algn="tl">
                  <a:srgbClr val="000000">
                    <a:alpha val="43137"/>
                  </a:srgbClr>
                </a:outerShdw>
              </a:effectLst>
            </a:endParaRPr>
          </a:p>
        </p:txBody>
      </p:sp>
      <p:sp>
        <p:nvSpPr>
          <p:cNvPr id="3" name="Subtítulo 2"/>
          <p:cNvSpPr>
            <a:spLocks noGrp="1"/>
          </p:cNvSpPr>
          <p:nvPr>
            <p:ph type="subTitle" idx="1"/>
          </p:nvPr>
        </p:nvSpPr>
        <p:spPr>
          <a:xfrm>
            <a:off x="1143000" y="4094226"/>
            <a:ext cx="6858000" cy="706374"/>
          </a:xfrm>
        </p:spPr>
        <p:txBody>
          <a:bodyPr>
            <a:normAutofit fontScale="70000" lnSpcReduction="20000"/>
          </a:bodyPr>
          <a:lstStyle/>
          <a:p>
            <a:pPr algn="r"/>
            <a:r>
              <a:rPr lang="pt-BR" dirty="0" smtClean="0"/>
              <a:t>Baseado no site SEBRAE-MG</a:t>
            </a:r>
          </a:p>
          <a:p>
            <a:pPr algn="r"/>
            <a:r>
              <a:rPr lang="pt-BR" dirty="0" smtClean="0"/>
              <a:t>Prof. Ms. Edson Luiz Pereira</a:t>
            </a:r>
            <a:endParaRPr lang="pt-BR" dirty="0"/>
          </a:p>
        </p:txBody>
      </p:sp>
    </p:spTree>
    <p:extLst>
      <p:ext uri="{BB962C8B-B14F-4D97-AF65-F5344CB8AC3E}">
        <p14:creationId xmlns:p14="http://schemas.microsoft.com/office/powerpoint/2010/main" val="10735845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1218" y="857251"/>
            <a:ext cx="7886700" cy="994172"/>
          </a:xfrm>
        </p:spPr>
        <p:txBody>
          <a:bodyPr>
            <a:normAutofit/>
          </a:bodyPr>
          <a:lstStyle/>
          <a:p>
            <a:r>
              <a:rPr lang="pt-BR"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a:t>
            </a:r>
            <a:r>
              <a:rPr lang="pt-BR"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lano de negócios</a:t>
            </a:r>
            <a:endParaRPr lang="pt-BR" sz="2400"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601218" y="1643539"/>
            <a:ext cx="7886700" cy="3263504"/>
          </a:xfrm>
        </p:spPr>
        <p:txBody>
          <a:bodyPr>
            <a:noAutofit/>
          </a:bodyPr>
          <a:lstStyle/>
          <a:p>
            <a:r>
              <a:rPr lang="pt-BR" sz="1800" dirty="0">
                <a:latin typeface="Arial" panose="020B0604020202020204" pitchFamily="34" charset="0"/>
                <a:cs typeface="Arial" panose="020B0604020202020204" pitchFamily="34" charset="0"/>
              </a:rPr>
              <a:t>Empreender requer dedicação e, acima de tudo, planejamento. </a:t>
            </a:r>
            <a:endParaRPr lang="pt-BR" sz="1800" dirty="0">
              <a:latin typeface="Arial" panose="020B0604020202020204" pitchFamily="34" charset="0"/>
              <a:cs typeface="Arial" panose="020B0604020202020204" pitchFamily="34" charset="0"/>
            </a:endParaRPr>
          </a:p>
          <a:p>
            <a:r>
              <a:rPr lang="pt-BR" sz="1800" dirty="0">
                <a:latin typeface="Arial" panose="020B0604020202020204" pitchFamily="34" charset="0"/>
                <a:cs typeface="Arial" panose="020B0604020202020204" pitchFamily="34" charset="0"/>
              </a:rPr>
              <a:t>Antes </a:t>
            </a:r>
            <a:r>
              <a:rPr lang="pt-BR" sz="1800" dirty="0">
                <a:latin typeface="Arial" panose="020B0604020202020204" pitchFamily="34" charset="0"/>
                <a:cs typeface="Arial" panose="020B0604020202020204" pitchFamily="34" charset="0"/>
              </a:rPr>
              <a:t>de abrir a empresa, o futuro empreendedor deve definir</a:t>
            </a:r>
            <a:r>
              <a:rPr lang="pt-BR" sz="1800" dirty="0">
                <a:latin typeface="Arial" panose="020B0604020202020204" pitchFamily="34" charset="0"/>
                <a:cs typeface="Arial" panose="020B0604020202020204" pitchFamily="34" charset="0"/>
              </a:rPr>
              <a:t>:</a:t>
            </a:r>
          </a:p>
          <a:p>
            <a:endParaRPr lang="pt-BR" sz="1800" dirty="0">
              <a:latin typeface="Arial" panose="020B0604020202020204" pitchFamily="34" charset="0"/>
              <a:cs typeface="Arial" panose="020B0604020202020204" pitchFamily="34" charset="0"/>
            </a:endParaRPr>
          </a:p>
          <a:p>
            <a:pPr lvl="1"/>
            <a:r>
              <a:rPr lang="pt-BR" dirty="0">
                <a:latin typeface="Arial" panose="020B0604020202020204" pitchFamily="34" charset="0"/>
                <a:cs typeface="Arial" panose="020B0604020202020204" pitchFamily="34" charset="0"/>
              </a:rPr>
              <a:t>Ramo de atividade</a:t>
            </a:r>
          </a:p>
          <a:p>
            <a:pPr lvl="1"/>
            <a:r>
              <a:rPr lang="pt-BR" dirty="0">
                <a:latin typeface="Arial" panose="020B0604020202020204" pitchFamily="34" charset="0"/>
                <a:cs typeface="Arial" panose="020B0604020202020204" pitchFamily="34" charset="0"/>
              </a:rPr>
              <a:t>Mercado consumidor</a:t>
            </a:r>
          </a:p>
          <a:p>
            <a:pPr lvl="1"/>
            <a:r>
              <a:rPr lang="pt-BR" dirty="0">
                <a:latin typeface="Arial" panose="020B0604020202020204" pitchFamily="34" charset="0"/>
                <a:cs typeface="Arial" panose="020B0604020202020204" pitchFamily="34" charset="0"/>
              </a:rPr>
              <a:t>Fornecedor e concorrente</a:t>
            </a:r>
          </a:p>
          <a:p>
            <a:pPr lvl="1"/>
            <a:r>
              <a:rPr lang="pt-BR" dirty="0">
                <a:latin typeface="Arial" panose="020B0604020202020204" pitchFamily="34" charset="0"/>
                <a:cs typeface="Arial" panose="020B0604020202020204" pitchFamily="34" charset="0"/>
              </a:rPr>
              <a:t>Produtos e serviços que serão comercializados</a:t>
            </a:r>
          </a:p>
          <a:p>
            <a:pPr lvl="1"/>
            <a:r>
              <a:rPr lang="pt-BR" dirty="0">
                <a:latin typeface="Arial" panose="020B0604020202020204" pitchFamily="34" charset="0"/>
                <a:cs typeface="Arial" panose="020B0604020202020204" pitchFamily="34" charset="0"/>
              </a:rPr>
              <a:t>Localização da empresa</a:t>
            </a:r>
          </a:p>
          <a:p>
            <a:pPr lvl="1"/>
            <a:r>
              <a:rPr lang="pt-BR" dirty="0">
                <a:latin typeface="Arial" panose="020B0604020202020204" pitchFamily="34" charset="0"/>
                <a:cs typeface="Arial" panose="020B0604020202020204" pitchFamily="34" charset="0"/>
              </a:rPr>
              <a:t>Processo operacional</a:t>
            </a:r>
          </a:p>
          <a:p>
            <a:pPr lvl="1"/>
            <a:r>
              <a:rPr lang="pt-BR" dirty="0">
                <a:latin typeface="Arial" panose="020B0604020202020204" pitchFamily="34" charset="0"/>
                <a:cs typeface="Arial" panose="020B0604020202020204" pitchFamily="34" charset="0"/>
              </a:rPr>
              <a:t>Volume de produção</a:t>
            </a:r>
          </a:p>
          <a:p>
            <a:pPr lvl="1"/>
            <a:r>
              <a:rPr lang="pt-BR" dirty="0">
                <a:latin typeface="Arial" panose="020B0604020202020204" pitchFamily="34" charset="0"/>
                <a:cs typeface="Arial" panose="020B0604020202020204" pitchFamily="34" charset="0"/>
              </a:rPr>
              <a:t>Análise </a:t>
            </a:r>
            <a:r>
              <a:rPr lang="pt-BR" dirty="0" smtClean="0">
                <a:latin typeface="Arial" panose="020B0604020202020204" pitchFamily="34" charset="0"/>
                <a:cs typeface="Arial" panose="020B0604020202020204" pitchFamily="34" charset="0"/>
              </a:rPr>
              <a:t>financeira</a:t>
            </a:r>
            <a:endParaRPr 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32256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66928" y="932212"/>
            <a:ext cx="7886700" cy="994172"/>
          </a:xfrm>
        </p:spPr>
        <p:txBody>
          <a:bodyPr/>
          <a:lstStyle/>
          <a:p>
            <a:r>
              <a:rPr lang="pt-BR" b="1" dirty="0" smtClean="0">
                <a:effectLst>
                  <a:outerShdw blurRad="38100" dist="38100" dir="2700000" algn="tl">
                    <a:srgbClr val="000000">
                      <a:alpha val="43137"/>
                    </a:srgbClr>
                  </a:outerShdw>
                </a:effectLst>
              </a:rPr>
              <a:t>O que é um plano de negócios</a:t>
            </a:r>
            <a:endParaRPr lang="pt-BR" b="1" dirty="0">
              <a:effectLst>
                <a:outerShdw blurRad="38100" dist="38100" dir="2700000" algn="tl">
                  <a:srgbClr val="000000">
                    <a:alpha val="43137"/>
                  </a:srgbClr>
                </a:outerShdw>
              </a:effectLst>
            </a:endParaRPr>
          </a:p>
        </p:txBody>
      </p:sp>
      <p:sp>
        <p:nvSpPr>
          <p:cNvPr id="3" name="Espaço Reservado para Conteúdo 2"/>
          <p:cNvSpPr>
            <a:spLocks noGrp="1"/>
          </p:cNvSpPr>
          <p:nvPr>
            <p:ph idx="1"/>
          </p:nvPr>
        </p:nvSpPr>
        <p:spPr>
          <a:xfrm>
            <a:off x="566928" y="1828705"/>
            <a:ext cx="7886700" cy="3263504"/>
          </a:xfrm>
        </p:spPr>
        <p:txBody>
          <a:bodyPr>
            <a:noAutofit/>
          </a:bodyPr>
          <a:lstStyle/>
          <a:p>
            <a:r>
              <a:rPr lang="pt-BR" dirty="0" smtClean="0"/>
              <a:t>O Plano de Negócio é um documento de planejamento </a:t>
            </a:r>
          </a:p>
          <a:p>
            <a:r>
              <a:rPr lang="pt-BR" dirty="0" smtClean="0"/>
              <a:t>capaz de demonstrar a viabilidade de um empreendimento </a:t>
            </a:r>
          </a:p>
          <a:p>
            <a:r>
              <a:rPr lang="pt-BR" dirty="0" smtClean="0"/>
              <a:t>a partir da estratégia, </a:t>
            </a:r>
          </a:p>
          <a:p>
            <a:r>
              <a:rPr lang="pt-BR" dirty="0" smtClean="0"/>
              <a:t>do mercado, </a:t>
            </a:r>
          </a:p>
          <a:p>
            <a:r>
              <a:rPr lang="pt-BR" dirty="0" smtClean="0"/>
              <a:t>das operações </a:t>
            </a:r>
          </a:p>
          <a:p>
            <a:r>
              <a:rPr lang="pt-BR" dirty="0" smtClean="0"/>
              <a:t>e da gestão financeira.</a:t>
            </a:r>
          </a:p>
          <a:p>
            <a:r>
              <a:rPr lang="pt-BR" dirty="0" smtClean="0"/>
              <a:t>ajuda a definir o que é ou </a:t>
            </a:r>
          </a:p>
          <a:p>
            <a:r>
              <a:rPr lang="pt-BR" dirty="0" smtClean="0"/>
              <a:t>o que pretende ser a empresa.</a:t>
            </a:r>
          </a:p>
          <a:p>
            <a:pPr marL="0" indent="0">
              <a:buNone/>
            </a:pPr>
            <a:r>
              <a:rPr lang="pt-BR" b="1" dirty="0" smtClean="0"/>
              <a:t/>
            </a:r>
            <a:br>
              <a:rPr lang="pt-BR" b="1" dirty="0" smtClean="0"/>
            </a:br>
            <a:endParaRPr lang="pt-BR" dirty="0" smtClean="0"/>
          </a:p>
          <a:p>
            <a:endParaRPr lang="pt-BR" dirty="0"/>
          </a:p>
        </p:txBody>
      </p:sp>
      <p:pic>
        <p:nvPicPr>
          <p:cNvPr id="5" name="Imagem 4"/>
          <p:cNvPicPr>
            <a:picLocks noChangeAspect="1"/>
          </p:cNvPicPr>
          <p:nvPr/>
        </p:nvPicPr>
        <p:blipFill>
          <a:blip r:embed="rId2"/>
          <a:stretch>
            <a:fillRect/>
          </a:stretch>
        </p:blipFill>
        <p:spPr>
          <a:xfrm>
            <a:off x="6084168" y="3602879"/>
            <a:ext cx="3686461" cy="2978660"/>
          </a:xfrm>
          <a:prstGeom prst="rect">
            <a:avLst/>
          </a:prstGeom>
        </p:spPr>
      </p:pic>
    </p:spTree>
    <p:extLst>
      <p:ext uri="{BB962C8B-B14F-4D97-AF65-F5344CB8AC3E}">
        <p14:creationId xmlns:p14="http://schemas.microsoft.com/office/powerpoint/2010/main" val="7040058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857251"/>
            <a:ext cx="7886700" cy="994172"/>
          </a:xfrm>
        </p:spPr>
        <p:txBody>
          <a:bodyPr>
            <a:normAutofit fontScale="90000"/>
          </a:bodyPr>
          <a:lstStyle/>
          <a:p>
            <a:r>
              <a:rPr lang="pt-BR" b="1" dirty="0" smtClean="0">
                <a:latin typeface="Arial" panose="020B0604020202020204" pitchFamily="34" charset="0"/>
                <a:cs typeface="Arial" panose="020B0604020202020204" pitchFamily="34" charset="0"/>
              </a:rPr>
              <a:t>Para que serve um Plano de Negócio</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628650" y="1959007"/>
            <a:ext cx="7886700" cy="3263504"/>
          </a:xfrm>
        </p:spPr>
        <p:txBody>
          <a:bodyPr>
            <a:normAutofit fontScale="70000" lnSpcReduction="20000"/>
          </a:bodyPr>
          <a:lstStyle/>
          <a:p>
            <a:r>
              <a:rPr lang="pt-BR" dirty="0" smtClean="0"/>
              <a:t>Organizar </a:t>
            </a:r>
            <a:r>
              <a:rPr lang="pt-BR" dirty="0"/>
              <a:t>as ideias para iniciar um novo empreendimento</a:t>
            </a:r>
          </a:p>
          <a:p>
            <a:r>
              <a:rPr lang="pt-BR" dirty="0"/>
              <a:t>Orientar a expansão de empresas já em atividade</a:t>
            </a:r>
          </a:p>
          <a:p>
            <a:r>
              <a:rPr lang="pt-BR" dirty="0"/>
              <a:t>Apoiar a gestão do negócio, seja em seus números ou estratégias</a:t>
            </a:r>
          </a:p>
          <a:p>
            <a:r>
              <a:rPr lang="pt-BR" dirty="0"/>
              <a:t>Facilitar a comunicação entre sócios, empregados, clientes, investidores, fornecedores e parceiros</a:t>
            </a:r>
          </a:p>
          <a:p>
            <a:r>
              <a:rPr lang="pt-BR" dirty="0"/>
              <a:t>Captar recursos, sejam financeiros, humanos ou parcerias</a:t>
            </a:r>
          </a:p>
          <a:p>
            <a:pPr marL="0" indent="0">
              <a:buNone/>
            </a:pPr>
            <a:r>
              <a:rPr lang="pt-BR" dirty="0"/>
              <a:t/>
            </a:r>
            <a:br>
              <a:rPr lang="pt-BR" dirty="0"/>
            </a:br>
            <a:endParaRPr lang="pt-BR" dirty="0"/>
          </a:p>
        </p:txBody>
      </p:sp>
    </p:spTree>
    <p:extLst>
      <p:ext uri="{BB962C8B-B14F-4D97-AF65-F5344CB8AC3E}">
        <p14:creationId xmlns:p14="http://schemas.microsoft.com/office/powerpoint/2010/main" val="13703337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1131094"/>
            <a:ext cx="7886700" cy="699992"/>
          </a:xfrm>
        </p:spPr>
        <p:txBody>
          <a:bodyPr>
            <a:normAutofit fontScale="90000"/>
          </a:bodyPr>
          <a:lstStyle/>
          <a:p>
            <a:r>
              <a:rPr lang="pt-BR" b="1" dirty="0" smtClean="0">
                <a:latin typeface="Arial" panose="020B0604020202020204" pitchFamily="34" charset="0"/>
                <a:cs typeface="Arial" panose="020B0604020202020204" pitchFamily="34" charset="0"/>
              </a:rPr>
              <a:t>Formas de utilização</a:t>
            </a:r>
            <a:r>
              <a:rPr lang="pt-BR" dirty="0" smtClean="0">
                <a:latin typeface="Arial" panose="020B0604020202020204" pitchFamily="34" charset="0"/>
                <a:cs typeface="Arial" panose="020B0604020202020204" pitchFamily="34" charset="0"/>
              </a:rPr>
              <a:t/>
            </a:r>
            <a:br>
              <a:rPr lang="pt-BR" dirty="0" smtClean="0">
                <a:latin typeface="Arial" panose="020B0604020202020204" pitchFamily="34" charset="0"/>
                <a:cs typeface="Arial" panose="020B0604020202020204" pitchFamily="34" charset="0"/>
              </a:rPr>
            </a:b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a:xfrm>
            <a:off x="704088" y="1639062"/>
            <a:ext cx="7886700" cy="3263504"/>
          </a:xfrm>
        </p:spPr>
        <p:txBody>
          <a:bodyPr>
            <a:noAutofit/>
          </a:bodyPr>
          <a:lstStyle/>
          <a:p>
            <a:r>
              <a:rPr lang="pt-BR" sz="1800" b="1" dirty="0">
                <a:solidFill>
                  <a:srgbClr val="FF0000"/>
                </a:solidFill>
                <a:effectLst>
                  <a:outerShdw blurRad="38100" dist="38100" dir="2700000" algn="tl">
                    <a:srgbClr val="000000">
                      <a:alpha val="43137"/>
                    </a:srgbClr>
                  </a:outerShdw>
                </a:effectLst>
              </a:rPr>
              <a:t>Como </a:t>
            </a:r>
            <a:r>
              <a:rPr lang="pt-BR" sz="1800" b="1" dirty="0">
                <a:solidFill>
                  <a:srgbClr val="FF0000"/>
                </a:solidFill>
                <a:effectLst>
                  <a:outerShdw blurRad="38100" dist="38100" dir="2700000" algn="tl">
                    <a:srgbClr val="000000">
                      <a:alpha val="43137"/>
                    </a:srgbClr>
                  </a:outerShdw>
                </a:effectLst>
              </a:rPr>
              <a:t>instrumento de planejamento </a:t>
            </a:r>
            <a:r>
              <a:rPr lang="pt-BR" sz="1800" dirty="0"/>
              <a:t>- Avalia o novo empreendimento do ponto de vista mercadológico, técnico, financeiro, jurídico e organizacional. Assim, é possível ter uma noção prévia do funcionamento da empresa.</a:t>
            </a:r>
          </a:p>
          <a:p>
            <a:r>
              <a:rPr lang="pt-BR" sz="1800" b="1" dirty="0">
                <a:solidFill>
                  <a:srgbClr val="FF0000"/>
                </a:solidFill>
                <a:effectLst>
                  <a:outerShdw blurRad="38100" dist="38100" dir="2700000" algn="tl">
                    <a:srgbClr val="000000">
                      <a:alpha val="43137"/>
                    </a:srgbClr>
                  </a:outerShdw>
                </a:effectLst>
              </a:rPr>
              <a:t>Como instrumento de diagnóstico </a:t>
            </a:r>
            <a:r>
              <a:rPr lang="pt-BR" sz="1800" dirty="0"/>
              <a:t>- Avalia a evolução da empresa para cada aspecto definido no plano. Assim, é possível efetuar um acompanhamento comparativo entre o previsto e o que vem sendo realizado, tomando medidas para corrigir desvios.</a:t>
            </a:r>
          </a:p>
          <a:p>
            <a:r>
              <a:rPr lang="pt-BR" sz="1800" b="1" dirty="0">
                <a:solidFill>
                  <a:srgbClr val="FF0000"/>
                </a:solidFill>
                <a:effectLst>
                  <a:outerShdw blurRad="38100" dist="38100" dir="2700000" algn="tl">
                    <a:srgbClr val="000000">
                      <a:alpha val="43137"/>
                    </a:srgbClr>
                  </a:outerShdw>
                </a:effectLst>
              </a:rPr>
              <a:t>Como ferramenta de financiamento </a:t>
            </a:r>
            <a:r>
              <a:rPr lang="pt-BR" sz="1800" dirty="0"/>
              <a:t>- Facilita a obtenção de capital de terceiros (sócios ou agentes financeiros) quando o capital próprio não é suficiente para cobrir os investimentos.</a:t>
            </a:r>
          </a:p>
          <a:p>
            <a:pPr marL="0" indent="0">
              <a:buNone/>
            </a:pPr>
            <a:endParaRPr lang="pt-BR" sz="1800" dirty="0"/>
          </a:p>
          <a:p>
            <a:pPr marL="0" indent="0">
              <a:buNone/>
            </a:pPr>
            <a:r>
              <a:rPr lang="pt-BR" sz="1800" dirty="0"/>
              <a:t>A </a:t>
            </a:r>
            <a:r>
              <a:rPr lang="pt-BR" sz="1800" dirty="0"/>
              <a:t>organização das informações relativas ao negócio é extremamente dinâmica e as etapas do Plano de Negócio podem ser revistas a qualquer momento, de forma interativa.</a:t>
            </a:r>
          </a:p>
          <a:p>
            <a:pPr marL="0" indent="0">
              <a:buNone/>
            </a:pPr>
            <a:endParaRPr lang="pt-BR" sz="1800" dirty="0"/>
          </a:p>
        </p:txBody>
      </p:sp>
    </p:spTree>
    <p:extLst>
      <p:ext uri="{BB962C8B-B14F-4D97-AF65-F5344CB8AC3E}">
        <p14:creationId xmlns:p14="http://schemas.microsoft.com/office/powerpoint/2010/main" val="9268615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3"/>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1789D95E-EE0B-4D0B-8C54-4B891789BB88}" type="slidenum">
              <a:rPr lang="en-US"/>
              <a:pPr>
                <a:defRPr/>
              </a:pPr>
              <a:t>16</a:t>
            </a:fld>
            <a:endParaRPr lang="en-US"/>
          </a:p>
        </p:txBody>
      </p:sp>
      <p:pic>
        <p:nvPicPr>
          <p:cNvPr id="24579" name="Picture 2"/>
          <p:cNvPicPr>
            <a:picLocks noChangeArrowheads="1"/>
          </p:cNvPicPr>
          <p:nvPr/>
        </p:nvPicPr>
        <p:blipFill>
          <a:blip r:embed="rId3" cstate="print"/>
          <a:srcRect/>
          <a:stretch>
            <a:fillRect/>
          </a:stretch>
        </p:blipFill>
        <p:spPr bwMode="auto">
          <a:xfrm>
            <a:off x="182438" y="1844997"/>
            <a:ext cx="8782050" cy="3312195"/>
          </a:xfrm>
          <a:prstGeom prst="rect">
            <a:avLst/>
          </a:prstGeom>
          <a:noFill/>
          <a:ln w="9525">
            <a:noFill/>
            <a:miter lim="800000"/>
            <a:headEnd/>
            <a:tailEnd/>
          </a:ln>
        </p:spPr>
      </p:pic>
      <p:sp>
        <p:nvSpPr>
          <p:cNvPr id="24580" name="Text Box 3"/>
          <p:cNvSpPr txBox="1">
            <a:spLocks noChangeArrowheads="1"/>
          </p:cNvSpPr>
          <p:nvPr/>
        </p:nvSpPr>
        <p:spPr bwMode="auto">
          <a:xfrm>
            <a:off x="76200" y="6524625"/>
            <a:ext cx="3848100" cy="260350"/>
          </a:xfrm>
          <a:prstGeom prst="rect">
            <a:avLst/>
          </a:prstGeom>
          <a:noFill/>
          <a:ln w="9525">
            <a:noFill/>
            <a:miter lim="800000"/>
            <a:headEnd/>
            <a:tailEnd/>
          </a:ln>
        </p:spPr>
        <p:txBody>
          <a:bodyPr>
            <a:spAutoFit/>
          </a:bodyPr>
          <a:lstStyle/>
          <a:p>
            <a:pPr algn="l"/>
            <a:r>
              <a:rPr lang="pt-BR" altLang="ja-JP" sz="1100" b="0">
                <a:latin typeface="Arial" charset="0"/>
                <a:ea typeface="MS PGothic" pitchFamily="34" charset="-128"/>
              </a:rPr>
              <a:t>Fonte: Kotler e Keller. Administração de marketing, 2006.</a:t>
            </a:r>
          </a:p>
        </p:txBody>
      </p:sp>
      <p:sp>
        <p:nvSpPr>
          <p:cNvPr id="24581" name="Rectangle 4"/>
          <p:cNvSpPr>
            <a:spLocks noChangeArrowheads="1"/>
          </p:cNvSpPr>
          <p:nvPr/>
        </p:nvSpPr>
        <p:spPr bwMode="auto">
          <a:xfrm>
            <a:off x="250825" y="44450"/>
            <a:ext cx="7772400" cy="1143000"/>
          </a:xfrm>
          <a:prstGeom prst="rect">
            <a:avLst/>
          </a:prstGeom>
          <a:noFill/>
          <a:ln w="9525">
            <a:noFill/>
            <a:miter lim="800000"/>
            <a:headEnd/>
            <a:tailEnd/>
          </a:ln>
        </p:spPr>
        <p:txBody>
          <a:bodyPr anchor="ctr"/>
          <a:lstStyle/>
          <a:p>
            <a:r>
              <a:rPr lang="pt-BR" sz="3200">
                <a:solidFill>
                  <a:schemeClr val="tx2"/>
                </a:solidFill>
                <a:latin typeface="Arial" charset="0"/>
              </a:rPr>
              <a:t>O processo de planejamento estratégico da unidade de negócios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 name="Espaço Reservado para Número de Slide 3"/>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78D7DCFA-D49F-449A-A6AE-6F888B82943F}" type="slidenum">
              <a:rPr lang="en-US"/>
              <a:pPr>
                <a:defRPr/>
              </a:pPr>
              <a:t>17</a:t>
            </a:fld>
            <a:endParaRPr lang="en-US"/>
          </a:p>
        </p:txBody>
      </p:sp>
      <p:sp>
        <p:nvSpPr>
          <p:cNvPr id="25603" name="Rectangle 2"/>
          <p:cNvSpPr>
            <a:spLocks noChangeArrowheads="1"/>
          </p:cNvSpPr>
          <p:nvPr/>
        </p:nvSpPr>
        <p:spPr bwMode="auto">
          <a:xfrm>
            <a:off x="760413" y="46038"/>
            <a:ext cx="7772400" cy="1025525"/>
          </a:xfrm>
          <a:prstGeom prst="rect">
            <a:avLst/>
          </a:prstGeom>
          <a:noFill/>
          <a:ln w="9525">
            <a:noFill/>
            <a:miter lim="800000"/>
            <a:headEnd/>
            <a:tailEnd/>
          </a:ln>
        </p:spPr>
        <p:txBody>
          <a:bodyPr anchor="ctr"/>
          <a:lstStyle/>
          <a:p>
            <a:r>
              <a:rPr lang="pt-BR" sz="3200">
                <a:solidFill>
                  <a:schemeClr val="tx2"/>
                </a:solidFill>
                <a:latin typeface="Arial" charset="0"/>
              </a:rPr>
              <a:t>Modelo Básico da Escola do Design</a:t>
            </a:r>
          </a:p>
        </p:txBody>
      </p:sp>
      <p:sp>
        <p:nvSpPr>
          <p:cNvPr id="25604" name="Rectangle 3"/>
          <p:cNvSpPr>
            <a:spLocks noChangeArrowheads="1"/>
          </p:cNvSpPr>
          <p:nvPr/>
        </p:nvSpPr>
        <p:spPr bwMode="auto">
          <a:xfrm>
            <a:off x="3392488" y="3554413"/>
            <a:ext cx="3208337" cy="590550"/>
          </a:xfrm>
          <a:prstGeom prst="rect">
            <a:avLst/>
          </a:prstGeom>
          <a:solidFill>
            <a:srgbClr val="CCFFCC"/>
          </a:solidFill>
          <a:ln w="9525">
            <a:solidFill>
              <a:srgbClr val="C0C0C0"/>
            </a:solidFill>
            <a:miter lim="800000"/>
            <a:headEnd/>
            <a:tailEnd/>
          </a:ln>
          <a:effectLst>
            <a:outerShdw dist="35921" dir="2700000" algn="ctr" rotWithShape="0">
              <a:schemeClr val="bg2">
                <a:alpha val="50000"/>
              </a:schemeClr>
            </a:outerShdw>
          </a:effectLst>
        </p:spPr>
        <p:txBody>
          <a:bodyPr wrap="none" anchor="ctr"/>
          <a:lstStyle/>
          <a:p>
            <a:pPr algn="l"/>
            <a:endParaRPr lang="en-US" sz="1800" b="0">
              <a:latin typeface="Arial" charset="0"/>
            </a:endParaRPr>
          </a:p>
        </p:txBody>
      </p:sp>
      <p:sp>
        <p:nvSpPr>
          <p:cNvPr id="25605" name="Oval 4"/>
          <p:cNvSpPr>
            <a:spLocks noChangeArrowheads="1"/>
          </p:cNvSpPr>
          <p:nvPr/>
        </p:nvSpPr>
        <p:spPr bwMode="auto">
          <a:xfrm>
            <a:off x="3849688" y="4468813"/>
            <a:ext cx="2295525" cy="838200"/>
          </a:xfrm>
          <a:prstGeom prst="ellipse">
            <a:avLst/>
          </a:prstGeom>
          <a:solidFill>
            <a:srgbClr val="FFCC66"/>
          </a:solidFill>
          <a:ln w="9525">
            <a:solidFill>
              <a:srgbClr val="C0C0C0"/>
            </a:solidFill>
            <a:round/>
            <a:headEnd/>
            <a:tailEnd/>
          </a:ln>
          <a:effectLst>
            <a:outerShdw dist="35921" dir="2700000" algn="ctr" rotWithShape="0">
              <a:schemeClr val="bg2"/>
            </a:outerShdw>
          </a:effectLst>
        </p:spPr>
        <p:txBody>
          <a:bodyPr wrap="none" anchor="ctr"/>
          <a:lstStyle/>
          <a:p>
            <a:pPr algn="l"/>
            <a:endParaRPr lang="en-US" sz="1800" b="0">
              <a:latin typeface="Arial" charset="0"/>
            </a:endParaRPr>
          </a:p>
        </p:txBody>
      </p:sp>
      <p:sp>
        <p:nvSpPr>
          <p:cNvPr id="25606" name="Rectangle 5"/>
          <p:cNvSpPr>
            <a:spLocks noChangeArrowheads="1"/>
          </p:cNvSpPr>
          <p:nvPr/>
        </p:nvSpPr>
        <p:spPr bwMode="auto">
          <a:xfrm>
            <a:off x="6897688" y="3957638"/>
            <a:ext cx="1762125" cy="469900"/>
          </a:xfrm>
          <a:prstGeom prst="rect">
            <a:avLst/>
          </a:prstGeom>
          <a:solidFill>
            <a:srgbClr val="FFFF99"/>
          </a:solidFill>
          <a:ln w="12700" cap="sq">
            <a:solidFill>
              <a:srgbClr val="C0C0C0"/>
            </a:solidFill>
            <a:miter lim="800000"/>
            <a:headEnd/>
            <a:tailEnd/>
          </a:ln>
          <a:effectLst>
            <a:outerShdw dist="35921" dir="2700000" algn="ctr" rotWithShape="0">
              <a:schemeClr val="bg2"/>
            </a:outerShdw>
          </a:effectLst>
        </p:spPr>
        <p:txBody>
          <a:bodyPr>
            <a:spAutoFit/>
          </a:bodyPr>
          <a:lstStyle/>
          <a:p>
            <a:pPr algn="l" eaLnBrk="0" hangingPunct="0"/>
            <a:endParaRPr lang="en-US" b="0"/>
          </a:p>
        </p:txBody>
      </p:sp>
      <p:sp>
        <p:nvSpPr>
          <p:cNvPr id="25607" name="Rectangle 6"/>
          <p:cNvSpPr>
            <a:spLocks noChangeArrowheads="1"/>
          </p:cNvSpPr>
          <p:nvPr/>
        </p:nvSpPr>
        <p:spPr bwMode="auto">
          <a:xfrm flipH="1">
            <a:off x="1335088" y="4011613"/>
            <a:ext cx="1762125" cy="663575"/>
          </a:xfrm>
          <a:prstGeom prst="rect">
            <a:avLst/>
          </a:prstGeom>
          <a:solidFill>
            <a:srgbClr val="FFFF99"/>
          </a:solidFill>
          <a:ln w="12700" cap="sq">
            <a:solidFill>
              <a:srgbClr val="C0C0C0"/>
            </a:solidFill>
            <a:miter lim="800000"/>
            <a:headEnd/>
            <a:tailEnd/>
          </a:ln>
          <a:effectLst>
            <a:outerShdw dist="35921" dir="2700000" algn="ctr" rotWithShape="0">
              <a:schemeClr val="bg2"/>
            </a:outerShdw>
          </a:effectLst>
        </p:spPr>
        <p:txBody>
          <a:bodyPr>
            <a:spAutoFit/>
          </a:bodyPr>
          <a:lstStyle/>
          <a:p>
            <a:pPr algn="l"/>
            <a:endParaRPr lang="en-US" sz="1800" b="0">
              <a:latin typeface="Arial" charset="0"/>
            </a:endParaRPr>
          </a:p>
        </p:txBody>
      </p:sp>
      <p:sp>
        <p:nvSpPr>
          <p:cNvPr id="25608" name="Rectangle 7"/>
          <p:cNvSpPr>
            <a:spLocks noChangeArrowheads="1"/>
          </p:cNvSpPr>
          <p:nvPr/>
        </p:nvSpPr>
        <p:spPr bwMode="auto">
          <a:xfrm rot="10800000">
            <a:off x="3602038" y="5705475"/>
            <a:ext cx="3067050" cy="515938"/>
          </a:xfrm>
          <a:prstGeom prst="rect">
            <a:avLst/>
          </a:prstGeom>
          <a:solidFill>
            <a:srgbClr val="FF99CC"/>
          </a:solidFill>
          <a:ln w="9525">
            <a:solidFill>
              <a:srgbClr val="C0C0C0"/>
            </a:solidFill>
            <a:miter lim="800000"/>
            <a:headEnd/>
            <a:tailEnd/>
          </a:ln>
          <a:effectLst>
            <a:outerShdw dist="35921" dir="2700000" algn="ctr" rotWithShape="0">
              <a:schemeClr val="bg2"/>
            </a:outerShdw>
          </a:effectLst>
        </p:spPr>
        <p:txBody>
          <a:bodyPr rot="10800000" wrap="none" anchor="ctr"/>
          <a:lstStyle/>
          <a:p>
            <a:endParaRPr lang="en-US" sz="1800" b="0">
              <a:latin typeface="Arial" charset="0"/>
            </a:endParaRPr>
          </a:p>
        </p:txBody>
      </p:sp>
      <p:sp>
        <p:nvSpPr>
          <p:cNvPr id="25609" name="Text Box 8"/>
          <p:cNvSpPr txBox="1">
            <a:spLocks noChangeArrowheads="1"/>
          </p:cNvSpPr>
          <p:nvPr/>
        </p:nvSpPr>
        <p:spPr bwMode="auto">
          <a:xfrm>
            <a:off x="4052888" y="5805488"/>
            <a:ext cx="2319337" cy="336550"/>
          </a:xfrm>
          <a:prstGeom prst="rect">
            <a:avLst/>
          </a:prstGeom>
          <a:noFill/>
          <a:ln w="9525">
            <a:noFill/>
            <a:miter lim="800000"/>
            <a:headEnd/>
            <a:tailEnd/>
          </a:ln>
        </p:spPr>
        <p:txBody>
          <a:bodyPr wrap="none" anchor="ctr"/>
          <a:lstStyle/>
          <a:p>
            <a:pPr algn="l">
              <a:spcBef>
                <a:spcPct val="50000"/>
              </a:spcBef>
            </a:pPr>
            <a:r>
              <a:rPr lang="es-AR" sz="1400">
                <a:latin typeface="Arial Narrow" pitchFamily="34" charset="0"/>
              </a:rPr>
              <a:t>Implementação da Estratégia</a:t>
            </a:r>
            <a:endParaRPr lang="es-ES" sz="1400">
              <a:latin typeface="Arial Narrow" pitchFamily="34" charset="0"/>
            </a:endParaRPr>
          </a:p>
        </p:txBody>
      </p:sp>
      <p:sp>
        <p:nvSpPr>
          <p:cNvPr id="25610" name="Text Box 9"/>
          <p:cNvSpPr txBox="1">
            <a:spLocks noChangeArrowheads="1"/>
          </p:cNvSpPr>
          <p:nvPr/>
        </p:nvSpPr>
        <p:spPr bwMode="auto">
          <a:xfrm>
            <a:off x="3925888" y="4675188"/>
            <a:ext cx="2133600" cy="452437"/>
          </a:xfrm>
          <a:prstGeom prst="rect">
            <a:avLst/>
          </a:prstGeom>
          <a:noFill/>
          <a:ln w="9525">
            <a:noFill/>
            <a:miter lim="800000"/>
            <a:headEnd/>
            <a:tailEnd/>
          </a:ln>
        </p:spPr>
        <p:txBody>
          <a:bodyPr>
            <a:spAutoFit/>
          </a:bodyPr>
          <a:lstStyle/>
          <a:p>
            <a:pPr>
              <a:lnSpc>
                <a:spcPct val="60000"/>
              </a:lnSpc>
              <a:spcBef>
                <a:spcPct val="50000"/>
              </a:spcBef>
            </a:pPr>
            <a:r>
              <a:rPr lang="es-AR" sz="1400">
                <a:latin typeface="Arial Narrow" pitchFamily="34" charset="0"/>
              </a:rPr>
              <a:t>Avaliação e Escolha </a:t>
            </a:r>
          </a:p>
          <a:p>
            <a:pPr>
              <a:lnSpc>
                <a:spcPct val="60000"/>
              </a:lnSpc>
              <a:spcBef>
                <a:spcPct val="50000"/>
              </a:spcBef>
            </a:pPr>
            <a:r>
              <a:rPr lang="es-AR" sz="1400">
                <a:latin typeface="Arial Narrow" pitchFamily="34" charset="0"/>
              </a:rPr>
              <a:t>da Estratégica</a:t>
            </a:r>
            <a:endParaRPr lang="es-ES" sz="1400">
              <a:latin typeface="Arial Narrow" pitchFamily="34" charset="0"/>
            </a:endParaRPr>
          </a:p>
        </p:txBody>
      </p:sp>
      <p:sp>
        <p:nvSpPr>
          <p:cNvPr id="25611" name="Text Box 10"/>
          <p:cNvSpPr txBox="1">
            <a:spLocks noChangeArrowheads="1"/>
          </p:cNvSpPr>
          <p:nvPr/>
        </p:nvSpPr>
        <p:spPr bwMode="auto">
          <a:xfrm>
            <a:off x="3854450" y="3700463"/>
            <a:ext cx="2390775" cy="304800"/>
          </a:xfrm>
          <a:prstGeom prst="rect">
            <a:avLst/>
          </a:prstGeom>
          <a:noFill/>
          <a:ln w="9525">
            <a:noFill/>
            <a:miter lim="800000"/>
            <a:headEnd/>
            <a:tailEnd/>
          </a:ln>
        </p:spPr>
        <p:txBody>
          <a:bodyPr>
            <a:spAutoFit/>
          </a:bodyPr>
          <a:lstStyle/>
          <a:p>
            <a:pPr>
              <a:spcBef>
                <a:spcPct val="50000"/>
              </a:spcBef>
            </a:pPr>
            <a:r>
              <a:rPr lang="es-AR" sz="1400">
                <a:latin typeface="Arial Narrow" pitchFamily="34" charset="0"/>
              </a:rPr>
              <a:t>Criação da Estratégia</a:t>
            </a:r>
            <a:endParaRPr lang="es-ES" sz="1400">
              <a:latin typeface="Arial Narrow" pitchFamily="34" charset="0"/>
            </a:endParaRPr>
          </a:p>
        </p:txBody>
      </p:sp>
      <p:sp>
        <p:nvSpPr>
          <p:cNvPr id="25612" name="Rectangle 11"/>
          <p:cNvSpPr>
            <a:spLocks noChangeArrowheads="1"/>
          </p:cNvSpPr>
          <p:nvPr/>
        </p:nvSpPr>
        <p:spPr bwMode="auto">
          <a:xfrm>
            <a:off x="1716088" y="4119563"/>
            <a:ext cx="1066800" cy="533400"/>
          </a:xfrm>
          <a:prstGeom prst="rect">
            <a:avLst/>
          </a:prstGeom>
          <a:noFill/>
          <a:ln w="9525">
            <a:noFill/>
            <a:miter lim="800000"/>
            <a:headEnd/>
            <a:tailEnd/>
          </a:ln>
        </p:spPr>
        <p:txBody>
          <a:bodyPr wrap="none" anchor="ctr"/>
          <a:lstStyle/>
          <a:p>
            <a:pPr>
              <a:lnSpc>
                <a:spcPct val="50000"/>
              </a:lnSpc>
              <a:spcBef>
                <a:spcPct val="50000"/>
              </a:spcBef>
            </a:pPr>
            <a:r>
              <a:rPr lang="es-AR" sz="1400">
                <a:latin typeface="Arial Narrow" pitchFamily="34" charset="0"/>
              </a:rPr>
              <a:t>Responsabilidade</a:t>
            </a:r>
          </a:p>
          <a:p>
            <a:pPr>
              <a:lnSpc>
                <a:spcPct val="50000"/>
              </a:lnSpc>
              <a:spcBef>
                <a:spcPct val="50000"/>
              </a:spcBef>
            </a:pPr>
            <a:r>
              <a:rPr lang="es-AR" sz="1400">
                <a:latin typeface="Arial Narrow" pitchFamily="34" charset="0"/>
              </a:rPr>
              <a:t>Social</a:t>
            </a:r>
            <a:endParaRPr lang="es-ES" sz="1400">
              <a:latin typeface="Arial Narrow" pitchFamily="34" charset="0"/>
            </a:endParaRPr>
          </a:p>
        </p:txBody>
      </p:sp>
      <p:sp>
        <p:nvSpPr>
          <p:cNvPr id="25613" name="Text Box 12"/>
          <p:cNvSpPr txBox="1">
            <a:spLocks noChangeArrowheads="1"/>
          </p:cNvSpPr>
          <p:nvPr/>
        </p:nvSpPr>
        <p:spPr bwMode="auto">
          <a:xfrm>
            <a:off x="6897688" y="4060825"/>
            <a:ext cx="1762125" cy="304800"/>
          </a:xfrm>
          <a:prstGeom prst="rect">
            <a:avLst/>
          </a:prstGeom>
          <a:noFill/>
          <a:ln w="9525">
            <a:noFill/>
            <a:miter lim="800000"/>
            <a:headEnd/>
            <a:tailEnd/>
          </a:ln>
        </p:spPr>
        <p:txBody>
          <a:bodyPr>
            <a:spAutoFit/>
          </a:bodyPr>
          <a:lstStyle/>
          <a:p>
            <a:pPr>
              <a:spcBef>
                <a:spcPct val="50000"/>
              </a:spcBef>
            </a:pPr>
            <a:r>
              <a:rPr lang="es-AR" sz="1400">
                <a:latin typeface="Arial Narrow" pitchFamily="34" charset="0"/>
              </a:rPr>
              <a:t>Valores Gerenciais</a:t>
            </a:r>
            <a:endParaRPr lang="es-ES" sz="1400">
              <a:latin typeface="Arial Narrow" pitchFamily="34" charset="0"/>
            </a:endParaRPr>
          </a:p>
        </p:txBody>
      </p:sp>
      <p:sp>
        <p:nvSpPr>
          <p:cNvPr id="25614" name="Text Box 13"/>
          <p:cNvSpPr txBox="1">
            <a:spLocks noChangeArrowheads="1"/>
          </p:cNvSpPr>
          <p:nvPr/>
        </p:nvSpPr>
        <p:spPr bwMode="auto">
          <a:xfrm>
            <a:off x="2782888" y="1268413"/>
            <a:ext cx="1384300" cy="346075"/>
          </a:xfrm>
          <a:prstGeom prst="rect">
            <a:avLst/>
          </a:prstGeom>
          <a:solidFill>
            <a:srgbClr val="9999FF"/>
          </a:solidFill>
          <a:ln w="9525">
            <a:solidFill>
              <a:srgbClr val="C0C0C0"/>
            </a:solidFill>
            <a:miter lim="800000"/>
            <a:headEnd/>
            <a:tailEnd/>
          </a:ln>
          <a:effectLst>
            <a:outerShdw dist="35921" dir="2700000" algn="ctr" rotWithShape="0">
              <a:schemeClr val="bg2"/>
            </a:outerShdw>
          </a:effectLst>
        </p:spPr>
        <p:txBody>
          <a:bodyPr wrap="none" anchor="ctr"/>
          <a:lstStyle/>
          <a:p>
            <a:pPr>
              <a:spcBef>
                <a:spcPct val="50000"/>
              </a:spcBef>
            </a:pPr>
            <a:r>
              <a:rPr lang="es-AR" sz="1400">
                <a:latin typeface="Arial Narrow" pitchFamily="34" charset="0"/>
              </a:rPr>
              <a:t> Avaliação Externa </a:t>
            </a:r>
            <a:endParaRPr lang="es-ES" sz="1400">
              <a:latin typeface="Arial Narrow" pitchFamily="34" charset="0"/>
            </a:endParaRPr>
          </a:p>
        </p:txBody>
      </p:sp>
      <p:sp>
        <p:nvSpPr>
          <p:cNvPr id="25615" name="AutoShape 15"/>
          <p:cNvSpPr>
            <a:spLocks noChangeArrowheads="1"/>
          </p:cNvSpPr>
          <p:nvPr/>
        </p:nvSpPr>
        <p:spPr bwMode="auto">
          <a:xfrm>
            <a:off x="2092325" y="1878013"/>
            <a:ext cx="2768600" cy="1612900"/>
          </a:xfrm>
          <a:prstGeom prst="downArrow">
            <a:avLst>
              <a:gd name="adj1" fmla="val 50000"/>
              <a:gd name="adj2" fmla="val 25000"/>
            </a:avLst>
          </a:prstGeom>
          <a:solidFill>
            <a:srgbClr val="99CCFF"/>
          </a:solidFill>
          <a:ln w="9525">
            <a:solidFill>
              <a:srgbClr val="DDDDDD"/>
            </a:solidFill>
            <a:miter lim="800000"/>
            <a:headEnd/>
            <a:tailEnd/>
          </a:ln>
          <a:effectLst>
            <a:outerShdw dist="35921" dir="2700000" algn="ctr" rotWithShape="0">
              <a:schemeClr val="bg2"/>
            </a:outerShdw>
          </a:effectLst>
        </p:spPr>
        <p:txBody>
          <a:bodyPr wrap="none" anchor="ctr"/>
          <a:lstStyle/>
          <a:p>
            <a:pPr algn="l"/>
            <a:endParaRPr lang="en-US" sz="1800" b="0">
              <a:latin typeface="Arial" charset="0"/>
            </a:endParaRPr>
          </a:p>
        </p:txBody>
      </p:sp>
      <p:sp>
        <p:nvSpPr>
          <p:cNvPr id="25616" name="Text Box 16"/>
          <p:cNvSpPr txBox="1">
            <a:spLocks noChangeArrowheads="1"/>
          </p:cNvSpPr>
          <p:nvPr/>
        </p:nvSpPr>
        <p:spPr bwMode="auto">
          <a:xfrm>
            <a:off x="2782888" y="1878013"/>
            <a:ext cx="1384300" cy="835025"/>
          </a:xfrm>
          <a:prstGeom prst="rect">
            <a:avLst/>
          </a:prstGeom>
          <a:solidFill>
            <a:srgbClr val="CCCCFF"/>
          </a:solidFill>
          <a:ln w="9525">
            <a:solidFill>
              <a:srgbClr val="DDDDDD"/>
            </a:solidFill>
            <a:miter lim="800000"/>
            <a:headEnd/>
            <a:tailEnd/>
          </a:ln>
        </p:spPr>
        <p:txBody>
          <a:bodyPr wrap="none" anchor="ctr"/>
          <a:lstStyle/>
          <a:p>
            <a:pPr>
              <a:spcBef>
                <a:spcPct val="50000"/>
              </a:spcBef>
            </a:pPr>
            <a:endParaRPr lang="es-ES" sz="1800" b="0">
              <a:latin typeface="Arial Narrow" pitchFamily="34" charset="0"/>
            </a:endParaRPr>
          </a:p>
        </p:txBody>
      </p:sp>
      <p:sp>
        <p:nvSpPr>
          <p:cNvPr id="25617" name="Text Box 17"/>
          <p:cNvSpPr txBox="1">
            <a:spLocks noChangeArrowheads="1"/>
          </p:cNvSpPr>
          <p:nvPr/>
        </p:nvSpPr>
        <p:spPr bwMode="auto">
          <a:xfrm>
            <a:off x="2768600" y="1989138"/>
            <a:ext cx="1371600" cy="601662"/>
          </a:xfrm>
          <a:prstGeom prst="rect">
            <a:avLst/>
          </a:prstGeom>
          <a:noFill/>
          <a:ln w="12700" cap="sq">
            <a:noFill/>
            <a:miter lim="800000"/>
            <a:headEnd type="none" w="sm" len="sm"/>
            <a:tailEnd type="none" w="sm" len="sm"/>
          </a:ln>
        </p:spPr>
        <p:txBody>
          <a:bodyPr>
            <a:spAutoFit/>
          </a:bodyPr>
          <a:lstStyle/>
          <a:p>
            <a:pPr>
              <a:lnSpc>
                <a:spcPct val="80000"/>
              </a:lnSpc>
              <a:spcBef>
                <a:spcPct val="50000"/>
              </a:spcBef>
            </a:pPr>
            <a:r>
              <a:rPr lang="pt-BR" sz="1400">
                <a:latin typeface="Arial Narrow" pitchFamily="34" charset="0"/>
                <a:ea typeface="Arial Unicode MS" pitchFamily="34" charset="-128"/>
                <a:cs typeface="Arial Unicode MS" pitchFamily="34" charset="-128"/>
              </a:rPr>
              <a:t>Ameaças e Oportunidades do Ambiente</a:t>
            </a:r>
          </a:p>
        </p:txBody>
      </p:sp>
      <p:sp>
        <p:nvSpPr>
          <p:cNvPr id="25618" name="Text Box 18"/>
          <p:cNvSpPr txBox="1">
            <a:spLocks noChangeArrowheads="1"/>
          </p:cNvSpPr>
          <p:nvPr/>
        </p:nvSpPr>
        <p:spPr bwMode="auto">
          <a:xfrm>
            <a:off x="5754688" y="1268413"/>
            <a:ext cx="1384300" cy="346075"/>
          </a:xfrm>
          <a:prstGeom prst="rect">
            <a:avLst/>
          </a:prstGeom>
          <a:solidFill>
            <a:srgbClr val="9999FF"/>
          </a:solidFill>
          <a:ln w="9525">
            <a:solidFill>
              <a:srgbClr val="C0C0C0"/>
            </a:solidFill>
            <a:miter lim="800000"/>
            <a:headEnd/>
            <a:tailEnd/>
          </a:ln>
          <a:effectLst>
            <a:outerShdw dist="35921" dir="2700000" algn="ctr" rotWithShape="0">
              <a:schemeClr val="bg2"/>
            </a:outerShdw>
          </a:effectLst>
        </p:spPr>
        <p:txBody>
          <a:bodyPr wrap="none" anchor="ctr"/>
          <a:lstStyle/>
          <a:p>
            <a:pPr>
              <a:spcBef>
                <a:spcPct val="50000"/>
              </a:spcBef>
            </a:pPr>
            <a:r>
              <a:rPr lang="es-AR" sz="1400">
                <a:latin typeface="Arial Narrow" pitchFamily="34" charset="0"/>
              </a:rPr>
              <a:t>Avaliação Interna</a:t>
            </a:r>
            <a:endParaRPr lang="es-ES" sz="1400">
              <a:latin typeface="Arial Narrow" pitchFamily="34" charset="0"/>
            </a:endParaRPr>
          </a:p>
        </p:txBody>
      </p:sp>
      <p:sp>
        <p:nvSpPr>
          <p:cNvPr id="25619" name="Line 19"/>
          <p:cNvSpPr>
            <a:spLocks noChangeShapeType="1"/>
          </p:cNvSpPr>
          <p:nvPr/>
        </p:nvSpPr>
        <p:spPr bwMode="auto">
          <a:xfrm>
            <a:off x="7126288" y="2259013"/>
            <a:ext cx="1600200" cy="0"/>
          </a:xfrm>
          <a:prstGeom prst="line">
            <a:avLst/>
          </a:prstGeom>
          <a:noFill/>
          <a:ln w="12700" cap="sq">
            <a:solidFill>
              <a:schemeClr val="tx1"/>
            </a:solidFill>
            <a:round/>
            <a:headEnd type="none" w="sm" len="sm"/>
            <a:tailEnd type="none" w="sm" len="sm"/>
          </a:ln>
        </p:spPr>
        <p:txBody>
          <a:bodyPr wrap="none" anchor="ctr"/>
          <a:lstStyle/>
          <a:p>
            <a:endParaRPr lang="pt-BR"/>
          </a:p>
        </p:txBody>
      </p:sp>
      <p:sp>
        <p:nvSpPr>
          <p:cNvPr id="25620" name="Line 20"/>
          <p:cNvSpPr>
            <a:spLocks noChangeShapeType="1"/>
          </p:cNvSpPr>
          <p:nvPr/>
        </p:nvSpPr>
        <p:spPr bwMode="auto">
          <a:xfrm>
            <a:off x="8726488" y="2259013"/>
            <a:ext cx="0" cy="2667000"/>
          </a:xfrm>
          <a:prstGeom prst="line">
            <a:avLst/>
          </a:prstGeom>
          <a:noFill/>
          <a:ln w="12700" cap="sq">
            <a:solidFill>
              <a:schemeClr val="tx1"/>
            </a:solidFill>
            <a:round/>
            <a:headEnd type="none" w="sm" len="sm"/>
            <a:tailEnd type="none" w="sm" len="sm"/>
          </a:ln>
        </p:spPr>
        <p:txBody>
          <a:bodyPr wrap="none" anchor="ctr"/>
          <a:lstStyle/>
          <a:p>
            <a:endParaRPr lang="pt-BR"/>
          </a:p>
        </p:txBody>
      </p:sp>
      <p:sp>
        <p:nvSpPr>
          <p:cNvPr id="25621" name="Line 21"/>
          <p:cNvSpPr>
            <a:spLocks noChangeShapeType="1"/>
          </p:cNvSpPr>
          <p:nvPr/>
        </p:nvSpPr>
        <p:spPr bwMode="auto">
          <a:xfrm flipH="1">
            <a:off x="5830888" y="4926013"/>
            <a:ext cx="2895600" cy="0"/>
          </a:xfrm>
          <a:prstGeom prst="line">
            <a:avLst/>
          </a:prstGeom>
          <a:noFill/>
          <a:ln w="12700" cap="sq">
            <a:solidFill>
              <a:schemeClr val="tx1"/>
            </a:solidFill>
            <a:round/>
            <a:headEnd/>
            <a:tailEnd type="triangle" w="med" len="med"/>
          </a:ln>
        </p:spPr>
        <p:txBody>
          <a:bodyPr wrap="none" anchor="ctr"/>
          <a:lstStyle/>
          <a:p>
            <a:endParaRPr lang="pt-BR"/>
          </a:p>
        </p:txBody>
      </p:sp>
      <p:sp>
        <p:nvSpPr>
          <p:cNvPr id="25622" name="Line 22"/>
          <p:cNvSpPr>
            <a:spLocks noChangeShapeType="1"/>
          </p:cNvSpPr>
          <p:nvPr/>
        </p:nvSpPr>
        <p:spPr bwMode="auto">
          <a:xfrm flipH="1">
            <a:off x="1258888" y="2259013"/>
            <a:ext cx="1524000" cy="0"/>
          </a:xfrm>
          <a:prstGeom prst="line">
            <a:avLst/>
          </a:prstGeom>
          <a:noFill/>
          <a:ln w="12700" cap="sq">
            <a:solidFill>
              <a:schemeClr val="tx1"/>
            </a:solidFill>
            <a:round/>
            <a:headEnd type="none" w="sm" len="sm"/>
            <a:tailEnd type="none" w="sm" len="sm"/>
          </a:ln>
        </p:spPr>
        <p:txBody>
          <a:bodyPr wrap="none" anchor="ctr"/>
          <a:lstStyle/>
          <a:p>
            <a:endParaRPr lang="pt-BR"/>
          </a:p>
        </p:txBody>
      </p:sp>
      <p:sp>
        <p:nvSpPr>
          <p:cNvPr id="25623" name="Line 23"/>
          <p:cNvSpPr>
            <a:spLocks noChangeShapeType="1"/>
          </p:cNvSpPr>
          <p:nvPr/>
        </p:nvSpPr>
        <p:spPr bwMode="auto">
          <a:xfrm>
            <a:off x="1258888" y="2259013"/>
            <a:ext cx="0" cy="2667000"/>
          </a:xfrm>
          <a:prstGeom prst="line">
            <a:avLst/>
          </a:prstGeom>
          <a:noFill/>
          <a:ln w="12700" cap="sq">
            <a:solidFill>
              <a:schemeClr val="tx1"/>
            </a:solidFill>
            <a:round/>
            <a:headEnd type="none" w="sm" len="sm"/>
            <a:tailEnd type="none" w="sm" len="sm"/>
          </a:ln>
        </p:spPr>
        <p:txBody>
          <a:bodyPr wrap="none" anchor="ctr"/>
          <a:lstStyle/>
          <a:p>
            <a:endParaRPr lang="pt-BR"/>
          </a:p>
        </p:txBody>
      </p:sp>
      <p:sp>
        <p:nvSpPr>
          <p:cNvPr id="25624" name="Line 24"/>
          <p:cNvSpPr>
            <a:spLocks noChangeShapeType="1"/>
          </p:cNvSpPr>
          <p:nvPr/>
        </p:nvSpPr>
        <p:spPr bwMode="auto">
          <a:xfrm>
            <a:off x="1258888" y="4926013"/>
            <a:ext cx="2895600" cy="0"/>
          </a:xfrm>
          <a:prstGeom prst="line">
            <a:avLst/>
          </a:prstGeom>
          <a:noFill/>
          <a:ln w="12700" cap="sq">
            <a:solidFill>
              <a:schemeClr val="tx1"/>
            </a:solidFill>
            <a:round/>
            <a:headEnd/>
            <a:tailEnd type="triangle" w="med" len="med"/>
          </a:ln>
        </p:spPr>
        <p:txBody>
          <a:bodyPr wrap="none" anchor="ctr"/>
          <a:lstStyle/>
          <a:p>
            <a:endParaRPr lang="pt-BR"/>
          </a:p>
        </p:txBody>
      </p:sp>
      <p:sp>
        <p:nvSpPr>
          <p:cNvPr id="25625" name="Line 25"/>
          <p:cNvSpPr>
            <a:spLocks noChangeShapeType="1"/>
          </p:cNvSpPr>
          <p:nvPr/>
        </p:nvSpPr>
        <p:spPr bwMode="auto">
          <a:xfrm>
            <a:off x="2173288" y="3706813"/>
            <a:ext cx="0" cy="304800"/>
          </a:xfrm>
          <a:prstGeom prst="line">
            <a:avLst/>
          </a:prstGeom>
          <a:noFill/>
          <a:ln w="12700" cap="sq">
            <a:solidFill>
              <a:schemeClr val="tx1"/>
            </a:solidFill>
            <a:round/>
            <a:headEnd type="none" w="sm" len="sm"/>
            <a:tailEnd type="none" w="sm" len="sm"/>
          </a:ln>
        </p:spPr>
        <p:txBody>
          <a:bodyPr/>
          <a:lstStyle/>
          <a:p>
            <a:endParaRPr lang="pt-BR"/>
          </a:p>
        </p:txBody>
      </p:sp>
      <p:sp>
        <p:nvSpPr>
          <p:cNvPr id="25626" name="Line 26"/>
          <p:cNvSpPr>
            <a:spLocks noChangeShapeType="1"/>
          </p:cNvSpPr>
          <p:nvPr/>
        </p:nvSpPr>
        <p:spPr bwMode="auto">
          <a:xfrm>
            <a:off x="2173288" y="3706813"/>
            <a:ext cx="1219200" cy="0"/>
          </a:xfrm>
          <a:prstGeom prst="line">
            <a:avLst/>
          </a:prstGeom>
          <a:noFill/>
          <a:ln w="12700" cap="sq">
            <a:solidFill>
              <a:schemeClr val="tx1"/>
            </a:solidFill>
            <a:round/>
            <a:headEnd type="none" w="sm" len="sm"/>
            <a:tailEnd type="triangle" w="sm" len="sm"/>
          </a:ln>
        </p:spPr>
        <p:txBody>
          <a:bodyPr/>
          <a:lstStyle/>
          <a:p>
            <a:endParaRPr lang="pt-BR"/>
          </a:p>
        </p:txBody>
      </p:sp>
      <p:sp>
        <p:nvSpPr>
          <p:cNvPr id="25627" name="Line 27"/>
          <p:cNvSpPr>
            <a:spLocks noChangeShapeType="1"/>
          </p:cNvSpPr>
          <p:nvPr/>
        </p:nvSpPr>
        <p:spPr bwMode="auto">
          <a:xfrm flipV="1">
            <a:off x="7735888" y="3706813"/>
            <a:ext cx="0" cy="228600"/>
          </a:xfrm>
          <a:prstGeom prst="line">
            <a:avLst/>
          </a:prstGeom>
          <a:noFill/>
          <a:ln w="12700" cap="sq">
            <a:solidFill>
              <a:schemeClr val="tx1"/>
            </a:solidFill>
            <a:round/>
            <a:headEnd type="none" w="sm" len="sm"/>
            <a:tailEnd type="none" w="sm" len="sm"/>
          </a:ln>
        </p:spPr>
        <p:txBody>
          <a:bodyPr/>
          <a:lstStyle/>
          <a:p>
            <a:endParaRPr lang="pt-BR"/>
          </a:p>
        </p:txBody>
      </p:sp>
      <p:sp>
        <p:nvSpPr>
          <p:cNvPr id="25628" name="Line 28"/>
          <p:cNvSpPr>
            <a:spLocks noChangeShapeType="1"/>
          </p:cNvSpPr>
          <p:nvPr/>
        </p:nvSpPr>
        <p:spPr bwMode="auto">
          <a:xfrm flipH="1">
            <a:off x="6592888" y="3706813"/>
            <a:ext cx="1143000" cy="0"/>
          </a:xfrm>
          <a:prstGeom prst="line">
            <a:avLst/>
          </a:prstGeom>
          <a:noFill/>
          <a:ln w="12700" cap="sq">
            <a:solidFill>
              <a:schemeClr val="tx1"/>
            </a:solidFill>
            <a:round/>
            <a:headEnd type="none" w="sm" len="sm"/>
            <a:tailEnd type="triangle" w="sm" len="sm"/>
          </a:ln>
        </p:spPr>
        <p:txBody>
          <a:bodyPr/>
          <a:lstStyle/>
          <a:p>
            <a:endParaRPr lang="pt-BR"/>
          </a:p>
        </p:txBody>
      </p:sp>
      <p:sp>
        <p:nvSpPr>
          <p:cNvPr id="25629" name="Line 29"/>
          <p:cNvSpPr>
            <a:spLocks noChangeShapeType="1"/>
          </p:cNvSpPr>
          <p:nvPr/>
        </p:nvSpPr>
        <p:spPr bwMode="auto">
          <a:xfrm rot="10800000" flipV="1">
            <a:off x="4992688" y="5307013"/>
            <a:ext cx="0" cy="381000"/>
          </a:xfrm>
          <a:prstGeom prst="line">
            <a:avLst/>
          </a:prstGeom>
          <a:noFill/>
          <a:ln w="12700" cap="sq">
            <a:solidFill>
              <a:schemeClr val="tx1"/>
            </a:solidFill>
            <a:round/>
            <a:headEnd type="none" w="sm" len="sm"/>
            <a:tailEnd type="triangle" w="sm" len="sm"/>
          </a:ln>
        </p:spPr>
        <p:txBody>
          <a:bodyPr/>
          <a:lstStyle/>
          <a:p>
            <a:endParaRPr lang="pt-BR"/>
          </a:p>
        </p:txBody>
      </p:sp>
      <p:sp>
        <p:nvSpPr>
          <p:cNvPr id="25630" name="Line 30"/>
          <p:cNvSpPr>
            <a:spLocks noChangeShapeType="1"/>
          </p:cNvSpPr>
          <p:nvPr/>
        </p:nvSpPr>
        <p:spPr bwMode="auto">
          <a:xfrm rot="10800000" flipV="1">
            <a:off x="4916488" y="4164013"/>
            <a:ext cx="0" cy="304800"/>
          </a:xfrm>
          <a:prstGeom prst="line">
            <a:avLst/>
          </a:prstGeom>
          <a:noFill/>
          <a:ln w="12700" cap="sq">
            <a:solidFill>
              <a:schemeClr val="tx1"/>
            </a:solidFill>
            <a:round/>
            <a:headEnd type="none" w="sm" len="sm"/>
            <a:tailEnd type="triangle" w="sm" len="sm"/>
          </a:ln>
        </p:spPr>
        <p:txBody>
          <a:bodyPr/>
          <a:lstStyle/>
          <a:p>
            <a:endParaRPr lang="pt-BR"/>
          </a:p>
        </p:txBody>
      </p:sp>
      <p:sp>
        <p:nvSpPr>
          <p:cNvPr id="25631" name="Line 31"/>
          <p:cNvSpPr>
            <a:spLocks noChangeShapeType="1"/>
          </p:cNvSpPr>
          <p:nvPr/>
        </p:nvSpPr>
        <p:spPr bwMode="auto">
          <a:xfrm>
            <a:off x="3087688" y="4316413"/>
            <a:ext cx="838200" cy="381000"/>
          </a:xfrm>
          <a:prstGeom prst="line">
            <a:avLst/>
          </a:prstGeom>
          <a:noFill/>
          <a:ln w="12700" cap="sq">
            <a:solidFill>
              <a:schemeClr val="tx1"/>
            </a:solidFill>
            <a:round/>
            <a:headEnd type="none" w="sm" len="sm"/>
            <a:tailEnd type="triangle" w="sm" len="sm"/>
          </a:ln>
        </p:spPr>
        <p:txBody>
          <a:bodyPr/>
          <a:lstStyle/>
          <a:p>
            <a:endParaRPr lang="pt-BR"/>
          </a:p>
        </p:txBody>
      </p:sp>
      <p:sp>
        <p:nvSpPr>
          <p:cNvPr id="25632" name="Line 32"/>
          <p:cNvSpPr>
            <a:spLocks noChangeShapeType="1"/>
          </p:cNvSpPr>
          <p:nvPr/>
        </p:nvSpPr>
        <p:spPr bwMode="auto">
          <a:xfrm flipH="1">
            <a:off x="6059488" y="4240213"/>
            <a:ext cx="838200" cy="457200"/>
          </a:xfrm>
          <a:prstGeom prst="line">
            <a:avLst/>
          </a:prstGeom>
          <a:noFill/>
          <a:ln w="12700" cap="sq">
            <a:solidFill>
              <a:schemeClr val="tx1"/>
            </a:solidFill>
            <a:round/>
            <a:headEnd type="none" w="sm" len="sm"/>
            <a:tailEnd type="triangle" w="sm" len="sm"/>
          </a:ln>
        </p:spPr>
        <p:txBody>
          <a:bodyPr/>
          <a:lstStyle/>
          <a:p>
            <a:endParaRPr lang="pt-BR"/>
          </a:p>
        </p:txBody>
      </p:sp>
      <p:sp>
        <p:nvSpPr>
          <p:cNvPr id="25633" name="AutoShape 34"/>
          <p:cNvSpPr>
            <a:spLocks noChangeArrowheads="1"/>
          </p:cNvSpPr>
          <p:nvPr/>
        </p:nvSpPr>
        <p:spPr bwMode="auto">
          <a:xfrm>
            <a:off x="5116513" y="1887538"/>
            <a:ext cx="2768600" cy="1612900"/>
          </a:xfrm>
          <a:prstGeom prst="downArrow">
            <a:avLst>
              <a:gd name="adj1" fmla="val 50000"/>
              <a:gd name="adj2" fmla="val 25000"/>
            </a:avLst>
          </a:prstGeom>
          <a:solidFill>
            <a:srgbClr val="99CCFF"/>
          </a:solidFill>
          <a:ln w="9525">
            <a:solidFill>
              <a:srgbClr val="DDDDDD"/>
            </a:solidFill>
            <a:miter lim="800000"/>
            <a:headEnd/>
            <a:tailEnd/>
          </a:ln>
          <a:effectLst>
            <a:outerShdw dist="35921" dir="2700000" algn="ctr" rotWithShape="0">
              <a:schemeClr val="bg2"/>
            </a:outerShdw>
          </a:effectLst>
        </p:spPr>
        <p:txBody>
          <a:bodyPr wrap="none" anchor="ctr"/>
          <a:lstStyle/>
          <a:p>
            <a:pPr algn="l"/>
            <a:endParaRPr lang="en-US" sz="1800" b="0">
              <a:latin typeface="Arial" charset="0"/>
            </a:endParaRPr>
          </a:p>
        </p:txBody>
      </p:sp>
      <p:sp>
        <p:nvSpPr>
          <p:cNvPr id="25634" name="Text Box 35"/>
          <p:cNvSpPr txBox="1">
            <a:spLocks noChangeArrowheads="1"/>
          </p:cNvSpPr>
          <p:nvPr/>
        </p:nvSpPr>
        <p:spPr bwMode="auto">
          <a:xfrm>
            <a:off x="5807075" y="1887538"/>
            <a:ext cx="1384300" cy="835025"/>
          </a:xfrm>
          <a:prstGeom prst="rect">
            <a:avLst/>
          </a:prstGeom>
          <a:solidFill>
            <a:srgbClr val="CCCCFF"/>
          </a:solidFill>
          <a:ln w="9525">
            <a:solidFill>
              <a:srgbClr val="DDDDDD"/>
            </a:solidFill>
            <a:miter lim="800000"/>
            <a:headEnd/>
            <a:tailEnd/>
          </a:ln>
        </p:spPr>
        <p:txBody>
          <a:bodyPr wrap="none" anchor="ctr"/>
          <a:lstStyle/>
          <a:p>
            <a:pPr>
              <a:spcBef>
                <a:spcPct val="50000"/>
              </a:spcBef>
            </a:pPr>
            <a:endParaRPr lang="es-ES" sz="1800" b="0">
              <a:latin typeface="Arial Narrow" pitchFamily="34" charset="0"/>
            </a:endParaRPr>
          </a:p>
        </p:txBody>
      </p:sp>
      <p:sp>
        <p:nvSpPr>
          <p:cNvPr id="25635" name="Text Box 36"/>
          <p:cNvSpPr txBox="1">
            <a:spLocks noChangeArrowheads="1"/>
          </p:cNvSpPr>
          <p:nvPr/>
        </p:nvSpPr>
        <p:spPr bwMode="auto">
          <a:xfrm>
            <a:off x="5737225" y="1989138"/>
            <a:ext cx="1498600" cy="601662"/>
          </a:xfrm>
          <a:prstGeom prst="rect">
            <a:avLst/>
          </a:prstGeom>
          <a:noFill/>
          <a:ln w="12700" cap="sq">
            <a:noFill/>
            <a:miter lim="800000"/>
            <a:headEnd type="none" w="sm" len="sm"/>
            <a:tailEnd type="none" w="sm" len="sm"/>
          </a:ln>
        </p:spPr>
        <p:txBody>
          <a:bodyPr>
            <a:spAutoFit/>
          </a:bodyPr>
          <a:lstStyle/>
          <a:p>
            <a:pPr>
              <a:lnSpc>
                <a:spcPct val="80000"/>
              </a:lnSpc>
              <a:spcBef>
                <a:spcPct val="50000"/>
              </a:spcBef>
            </a:pPr>
            <a:r>
              <a:rPr lang="pt-BR" sz="1400">
                <a:latin typeface="Arial Narrow" pitchFamily="34" charset="0"/>
              </a:rPr>
              <a:t>Fraquezas e Potencialidades da Organização</a:t>
            </a:r>
          </a:p>
        </p:txBody>
      </p:sp>
      <p:sp>
        <p:nvSpPr>
          <p:cNvPr id="25636" name="Text Box 37"/>
          <p:cNvSpPr txBox="1">
            <a:spLocks noChangeArrowheads="1"/>
          </p:cNvSpPr>
          <p:nvPr/>
        </p:nvSpPr>
        <p:spPr bwMode="auto">
          <a:xfrm>
            <a:off x="5724525" y="2852738"/>
            <a:ext cx="1498600" cy="284162"/>
          </a:xfrm>
          <a:prstGeom prst="rect">
            <a:avLst/>
          </a:prstGeom>
          <a:noFill/>
          <a:ln w="9525">
            <a:noFill/>
            <a:miter lim="800000"/>
            <a:headEnd/>
            <a:tailEnd/>
          </a:ln>
        </p:spPr>
        <p:txBody>
          <a:bodyPr>
            <a:spAutoFit/>
          </a:bodyPr>
          <a:lstStyle/>
          <a:p>
            <a:pPr>
              <a:lnSpc>
                <a:spcPct val="90000"/>
              </a:lnSpc>
              <a:spcBef>
                <a:spcPct val="50000"/>
              </a:spcBef>
            </a:pPr>
            <a:r>
              <a:rPr lang="es-AR" sz="1400">
                <a:latin typeface="Arial Narrow" pitchFamily="34" charset="0"/>
              </a:rPr>
              <a:t>Competências </a:t>
            </a:r>
            <a:endParaRPr lang="es-ES" sz="1400">
              <a:latin typeface="Arial Narrow" pitchFamily="34" charset="0"/>
            </a:endParaRPr>
          </a:p>
        </p:txBody>
      </p:sp>
      <p:sp>
        <p:nvSpPr>
          <p:cNvPr id="25637" name="Text Box 38"/>
          <p:cNvSpPr txBox="1">
            <a:spLocks noChangeArrowheads="1"/>
          </p:cNvSpPr>
          <p:nvPr/>
        </p:nvSpPr>
        <p:spPr bwMode="auto">
          <a:xfrm>
            <a:off x="2843213" y="2852738"/>
            <a:ext cx="1295400" cy="431800"/>
          </a:xfrm>
          <a:prstGeom prst="rect">
            <a:avLst/>
          </a:prstGeom>
          <a:noFill/>
          <a:ln w="9525">
            <a:noFill/>
            <a:miter lim="800000"/>
            <a:headEnd/>
            <a:tailEnd/>
          </a:ln>
        </p:spPr>
        <p:txBody>
          <a:bodyPr>
            <a:spAutoFit/>
          </a:bodyPr>
          <a:lstStyle/>
          <a:p>
            <a:pPr>
              <a:lnSpc>
                <a:spcPct val="80000"/>
              </a:lnSpc>
              <a:spcBef>
                <a:spcPct val="50000"/>
              </a:spcBef>
            </a:pPr>
            <a:r>
              <a:rPr lang="es-AR" sz="1400">
                <a:latin typeface="Arial Narrow" pitchFamily="34" charset="0"/>
              </a:rPr>
              <a:t>Fatores-chave de Sucesso</a:t>
            </a:r>
            <a:endParaRPr lang="es-ES" sz="1400">
              <a:latin typeface="Arial Narrow" pitchFamily="34" charset="0"/>
            </a:endParaRPr>
          </a:p>
        </p:txBody>
      </p:sp>
      <p:sp>
        <p:nvSpPr>
          <p:cNvPr id="25638" name="Line 39"/>
          <p:cNvSpPr>
            <a:spLocks noChangeShapeType="1"/>
          </p:cNvSpPr>
          <p:nvPr/>
        </p:nvSpPr>
        <p:spPr bwMode="auto">
          <a:xfrm>
            <a:off x="3419475" y="1628775"/>
            <a:ext cx="0" cy="215900"/>
          </a:xfrm>
          <a:prstGeom prst="line">
            <a:avLst/>
          </a:prstGeom>
          <a:noFill/>
          <a:ln w="9525">
            <a:solidFill>
              <a:schemeClr val="tx1"/>
            </a:solidFill>
            <a:round/>
            <a:headEnd/>
            <a:tailEnd type="triangle" w="sm" len="med"/>
          </a:ln>
        </p:spPr>
        <p:txBody>
          <a:bodyPr/>
          <a:lstStyle/>
          <a:p>
            <a:endParaRPr lang="pt-BR"/>
          </a:p>
        </p:txBody>
      </p:sp>
      <p:sp>
        <p:nvSpPr>
          <p:cNvPr id="25639" name="Line 40"/>
          <p:cNvSpPr>
            <a:spLocks noChangeShapeType="1"/>
          </p:cNvSpPr>
          <p:nvPr/>
        </p:nvSpPr>
        <p:spPr bwMode="auto">
          <a:xfrm>
            <a:off x="6443663" y="1628775"/>
            <a:ext cx="0" cy="215900"/>
          </a:xfrm>
          <a:prstGeom prst="line">
            <a:avLst/>
          </a:prstGeom>
          <a:noFill/>
          <a:ln w="9525">
            <a:solidFill>
              <a:schemeClr val="tx1"/>
            </a:solidFill>
            <a:round/>
            <a:headEnd/>
            <a:tailEnd type="triangle" w="sm" len="med"/>
          </a:ln>
        </p:spPr>
        <p:txBody>
          <a:bodyPr/>
          <a:lstStyle/>
          <a:p>
            <a:endParaRPr lang="pt-BR"/>
          </a:p>
        </p:txBody>
      </p:sp>
      <p:sp>
        <p:nvSpPr>
          <p:cNvPr id="25640" name="Line 39"/>
          <p:cNvSpPr>
            <a:spLocks noChangeShapeType="1"/>
          </p:cNvSpPr>
          <p:nvPr/>
        </p:nvSpPr>
        <p:spPr bwMode="auto">
          <a:xfrm flipH="1">
            <a:off x="2771775" y="5949950"/>
            <a:ext cx="792163" cy="0"/>
          </a:xfrm>
          <a:prstGeom prst="line">
            <a:avLst/>
          </a:prstGeom>
          <a:noFill/>
          <a:ln w="12700">
            <a:solidFill>
              <a:schemeClr val="tx1"/>
            </a:solidFill>
            <a:round/>
            <a:headEnd/>
            <a:tailEnd type="triangle" w="med" len="med"/>
          </a:ln>
          <a:effectLst/>
        </p:spPr>
        <p:txBody>
          <a:bodyPr wrap="none" anchor="ctr"/>
          <a:lstStyle/>
          <a:p>
            <a:endParaRPr lang="pt-BR"/>
          </a:p>
        </p:txBody>
      </p:sp>
      <p:sp>
        <p:nvSpPr>
          <p:cNvPr id="25641" name="Rectangle 40"/>
          <p:cNvSpPr>
            <a:spLocks noChangeArrowheads="1"/>
          </p:cNvSpPr>
          <p:nvPr/>
        </p:nvSpPr>
        <p:spPr bwMode="auto">
          <a:xfrm>
            <a:off x="1619250" y="5734050"/>
            <a:ext cx="1152525" cy="431800"/>
          </a:xfrm>
          <a:prstGeom prst="rect">
            <a:avLst/>
          </a:prstGeom>
          <a:solidFill>
            <a:srgbClr val="FF9900"/>
          </a:solidFill>
          <a:ln w="12700" algn="ctr">
            <a:solidFill>
              <a:schemeClr val="tx1"/>
            </a:solidFill>
            <a:miter lim="800000"/>
            <a:headEnd/>
            <a:tailEnd/>
          </a:ln>
          <a:effectLst/>
        </p:spPr>
        <p:txBody>
          <a:bodyPr wrap="none" anchor="ctr"/>
          <a:lstStyle/>
          <a:p>
            <a:r>
              <a:rPr lang="pt-BR" sz="1600" b="0"/>
              <a:t>Contrôle</a:t>
            </a:r>
            <a:endParaRPr lang="en-US" sz="1600" b="0"/>
          </a:p>
        </p:txBody>
      </p:sp>
      <p:sp>
        <p:nvSpPr>
          <p:cNvPr id="25642" name="Line 42"/>
          <p:cNvSpPr>
            <a:spLocks noChangeShapeType="1"/>
          </p:cNvSpPr>
          <p:nvPr/>
        </p:nvSpPr>
        <p:spPr bwMode="auto">
          <a:xfrm flipH="1">
            <a:off x="684213" y="5949950"/>
            <a:ext cx="935037" cy="0"/>
          </a:xfrm>
          <a:prstGeom prst="line">
            <a:avLst/>
          </a:prstGeom>
          <a:noFill/>
          <a:ln w="3175">
            <a:solidFill>
              <a:schemeClr val="tx1"/>
            </a:solidFill>
            <a:round/>
            <a:headEnd/>
            <a:tailEnd/>
          </a:ln>
          <a:effectLst/>
        </p:spPr>
        <p:txBody>
          <a:bodyPr wrap="none" anchor="ctr"/>
          <a:lstStyle/>
          <a:p>
            <a:endParaRPr lang="pt-BR"/>
          </a:p>
        </p:txBody>
      </p:sp>
      <p:sp>
        <p:nvSpPr>
          <p:cNvPr id="25643" name="Line 43"/>
          <p:cNvSpPr>
            <a:spLocks noChangeShapeType="1"/>
          </p:cNvSpPr>
          <p:nvPr/>
        </p:nvSpPr>
        <p:spPr bwMode="auto">
          <a:xfrm flipV="1">
            <a:off x="684213" y="1412875"/>
            <a:ext cx="0" cy="4537075"/>
          </a:xfrm>
          <a:prstGeom prst="line">
            <a:avLst/>
          </a:prstGeom>
          <a:noFill/>
          <a:ln w="12700">
            <a:solidFill>
              <a:schemeClr val="tx1"/>
            </a:solidFill>
            <a:round/>
            <a:headEnd/>
            <a:tailEnd/>
          </a:ln>
          <a:effectLst/>
        </p:spPr>
        <p:txBody>
          <a:bodyPr wrap="none" anchor="ctr"/>
          <a:lstStyle/>
          <a:p>
            <a:endParaRPr lang="pt-BR"/>
          </a:p>
        </p:txBody>
      </p:sp>
      <p:sp>
        <p:nvSpPr>
          <p:cNvPr id="25644" name="Line 44"/>
          <p:cNvSpPr>
            <a:spLocks noChangeShapeType="1"/>
          </p:cNvSpPr>
          <p:nvPr/>
        </p:nvSpPr>
        <p:spPr bwMode="auto">
          <a:xfrm>
            <a:off x="684213" y="1412875"/>
            <a:ext cx="2016125" cy="0"/>
          </a:xfrm>
          <a:prstGeom prst="line">
            <a:avLst/>
          </a:prstGeom>
          <a:noFill/>
          <a:ln w="12700">
            <a:solidFill>
              <a:schemeClr val="tx1"/>
            </a:solidFill>
            <a:round/>
            <a:headEnd/>
            <a:tailEnd type="triangle" w="med" len="med"/>
          </a:ln>
          <a:effectLst/>
        </p:spPr>
        <p:txBody>
          <a:bodyPr wrap="none" anchor="ctr"/>
          <a:lstStyle/>
          <a:p>
            <a:endParaRPr lang="pt-BR"/>
          </a:p>
        </p:txBody>
      </p:sp>
      <p:sp>
        <p:nvSpPr>
          <p:cNvPr id="25645" name="Line 45"/>
          <p:cNvSpPr>
            <a:spLocks noChangeShapeType="1"/>
          </p:cNvSpPr>
          <p:nvPr/>
        </p:nvSpPr>
        <p:spPr bwMode="auto">
          <a:xfrm>
            <a:off x="6732588" y="6021388"/>
            <a:ext cx="2160587" cy="0"/>
          </a:xfrm>
          <a:prstGeom prst="line">
            <a:avLst/>
          </a:prstGeom>
          <a:noFill/>
          <a:ln w="12700">
            <a:solidFill>
              <a:schemeClr val="tx1"/>
            </a:solidFill>
            <a:round/>
            <a:headEnd/>
            <a:tailEnd/>
          </a:ln>
          <a:effectLst/>
        </p:spPr>
        <p:txBody>
          <a:bodyPr wrap="none" anchor="ctr"/>
          <a:lstStyle/>
          <a:p>
            <a:endParaRPr lang="pt-BR"/>
          </a:p>
        </p:txBody>
      </p:sp>
      <p:sp>
        <p:nvSpPr>
          <p:cNvPr id="25646" name="Line 46"/>
          <p:cNvSpPr>
            <a:spLocks noChangeShapeType="1"/>
          </p:cNvSpPr>
          <p:nvPr/>
        </p:nvSpPr>
        <p:spPr bwMode="auto">
          <a:xfrm flipV="1">
            <a:off x="8893175" y="1412875"/>
            <a:ext cx="0" cy="4608513"/>
          </a:xfrm>
          <a:prstGeom prst="line">
            <a:avLst/>
          </a:prstGeom>
          <a:noFill/>
          <a:ln w="12700">
            <a:solidFill>
              <a:schemeClr val="tx1"/>
            </a:solidFill>
            <a:round/>
            <a:headEnd/>
            <a:tailEnd/>
          </a:ln>
          <a:effectLst/>
        </p:spPr>
        <p:txBody>
          <a:bodyPr wrap="none" anchor="ctr"/>
          <a:lstStyle/>
          <a:p>
            <a:endParaRPr lang="pt-BR"/>
          </a:p>
        </p:txBody>
      </p:sp>
      <p:sp>
        <p:nvSpPr>
          <p:cNvPr id="25647" name="Line 47"/>
          <p:cNvSpPr>
            <a:spLocks noChangeShapeType="1"/>
          </p:cNvSpPr>
          <p:nvPr/>
        </p:nvSpPr>
        <p:spPr bwMode="auto">
          <a:xfrm flipH="1">
            <a:off x="7235825" y="1412875"/>
            <a:ext cx="1657350" cy="0"/>
          </a:xfrm>
          <a:prstGeom prst="line">
            <a:avLst/>
          </a:prstGeom>
          <a:noFill/>
          <a:ln w="12700">
            <a:solidFill>
              <a:schemeClr val="tx1"/>
            </a:solidFill>
            <a:round/>
            <a:headEnd/>
            <a:tailEnd type="triangle" w="med" len="med"/>
          </a:ln>
          <a:effectLst/>
        </p:spPr>
        <p:txBody>
          <a:bodyPr wrap="none" anchor="ctr"/>
          <a:lstStyle/>
          <a:p>
            <a:endParaRPr lang="pt-BR"/>
          </a:p>
        </p:txBody>
      </p:sp>
      <p:sp>
        <p:nvSpPr>
          <p:cNvPr id="25648" name="Rectangle 48"/>
          <p:cNvSpPr>
            <a:spLocks noChangeArrowheads="1"/>
          </p:cNvSpPr>
          <p:nvPr/>
        </p:nvSpPr>
        <p:spPr bwMode="auto">
          <a:xfrm>
            <a:off x="7092950" y="5734050"/>
            <a:ext cx="1152525" cy="431800"/>
          </a:xfrm>
          <a:prstGeom prst="rect">
            <a:avLst/>
          </a:prstGeom>
          <a:solidFill>
            <a:srgbClr val="FF9900"/>
          </a:solidFill>
          <a:ln w="12700" algn="ctr">
            <a:solidFill>
              <a:schemeClr val="tx1"/>
            </a:solidFill>
            <a:miter lim="800000"/>
            <a:headEnd/>
            <a:tailEnd/>
          </a:ln>
          <a:effectLst/>
        </p:spPr>
        <p:txBody>
          <a:bodyPr wrap="none" anchor="ctr"/>
          <a:lstStyle/>
          <a:p>
            <a:r>
              <a:rPr lang="pt-BR" sz="1600" b="0"/>
              <a:t>Contrôle</a:t>
            </a:r>
            <a:endParaRPr lang="en-US" sz="1600" b="0"/>
          </a:p>
        </p:txBody>
      </p:sp>
      <p:sp>
        <p:nvSpPr>
          <p:cNvPr id="25649" name="Oval 49"/>
          <p:cNvSpPr>
            <a:spLocks noChangeArrowheads="1"/>
          </p:cNvSpPr>
          <p:nvPr/>
        </p:nvSpPr>
        <p:spPr bwMode="auto">
          <a:xfrm>
            <a:off x="4140200" y="981075"/>
            <a:ext cx="1655763" cy="1295400"/>
          </a:xfrm>
          <a:prstGeom prst="ellipse">
            <a:avLst/>
          </a:prstGeom>
          <a:solidFill>
            <a:srgbClr val="FFFF99"/>
          </a:solidFill>
          <a:ln w="12700" algn="ctr">
            <a:solidFill>
              <a:schemeClr val="tx1"/>
            </a:solidFill>
            <a:round/>
            <a:headEnd/>
            <a:tailEnd/>
          </a:ln>
          <a:effectLst/>
        </p:spPr>
        <p:txBody>
          <a:bodyPr wrap="none" anchor="ctr"/>
          <a:lstStyle/>
          <a:p>
            <a:r>
              <a:rPr lang="pt-BR" sz="1400" b="0"/>
              <a:t>Análise </a:t>
            </a:r>
          </a:p>
          <a:p>
            <a:r>
              <a:rPr lang="pt-BR" sz="1400" b="0"/>
              <a:t>das 5  Forças</a:t>
            </a:r>
          </a:p>
          <a:p>
            <a:r>
              <a:rPr lang="pt-BR" sz="1400" b="0"/>
              <a:t>+</a:t>
            </a:r>
          </a:p>
          <a:p>
            <a:r>
              <a:rPr lang="pt-BR" sz="1400" b="0"/>
              <a:t>SWOT</a:t>
            </a:r>
            <a:endParaRPr lang="en-US" sz="1400" b="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Espaço Reservado para Número de Slide 3"/>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16170DA2-0E41-4EB9-8EDD-D730F2757212}" type="slidenum">
              <a:rPr lang="en-US"/>
              <a:pPr>
                <a:defRPr/>
              </a:pPr>
              <a:t>18</a:t>
            </a:fld>
            <a:endParaRPr lang="en-US"/>
          </a:p>
        </p:txBody>
      </p:sp>
      <p:sp>
        <p:nvSpPr>
          <p:cNvPr id="26627" name="Rectangle 2"/>
          <p:cNvSpPr>
            <a:spLocks noGrp="1" noChangeArrowheads="1"/>
          </p:cNvSpPr>
          <p:nvPr>
            <p:ph type="title" idx="4294967295"/>
          </p:nvPr>
        </p:nvSpPr>
        <p:spPr>
          <a:xfrm>
            <a:off x="428625" y="71438"/>
            <a:ext cx="8286750" cy="1071562"/>
          </a:xfrm>
        </p:spPr>
        <p:txBody>
          <a:bodyPr anchor="ctr">
            <a:normAutofit/>
          </a:bodyPr>
          <a:lstStyle/>
          <a:p>
            <a:pPr eaLnBrk="1" hangingPunct="1"/>
            <a:r>
              <a:rPr lang="pt-BR" altLang="zh-TW" sz="3600" b="1" dirty="0" smtClean="0">
                <a:ea typeface="PMingLiU" pitchFamily="18" charset="-120"/>
              </a:rPr>
              <a:t>O propósito da Análise das 5 Forças</a:t>
            </a:r>
          </a:p>
        </p:txBody>
      </p:sp>
      <p:sp>
        <p:nvSpPr>
          <p:cNvPr id="88067" name="Rectangle 3"/>
          <p:cNvSpPr>
            <a:spLocks noGrp="1" noChangeArrowheads="1"/>
          </p:cNvSpPr>
          <p:nvPr>
            <p:ph type="body" idx="4294967295"/>
          </p:nvPr>
        </p:nvSpPr>
        <p:spPr>
          <a:xfrm>
            <a:off x="0" y="1628800"/>
            <a:ext cx="9144000" cy="4178275"/>
          </a:xfrm>
        </p:spPr>
        <p:txBody>
          <a:bodyPr>
            <a:normAutofit/>
          </a:bodyPr>
          <a:lstStyle/>
          <a:p>
            <a:pPr eaLnBrk="1" hangingPunct="1"/>
            <a:r>
              <a:rPr lang="pt-BR" altLang="zh-TW" sz="2800" dirty="0" smtClean="0">
                <a:ea typeface="PMingLiU" pitchFamily="18" charset="-120"/>
              </a:rPr>
              <a:t>As cinco forças são forças ambientais que impactam sobre a capacidade de competir de uma empresa em um determinado mercado.</a:t>
            </a:r>
          </a:p>
          <a:p>
            <a:pPr eaLnBrk="1" hangingPunct="1">
              <a:buFont typeface="Wingdings" pitchFamily="2" charset="2"/>
              <a:buNone/>
            </a:pPr>
            <a:endParaRPr lang="pt-BR" altLang="zh-TW" sz="2800" dirty="0" smtClean="0">
              <a:ea typeface="PMingLiU" pitchFamily="18" charset="-120"/>
            </a:endParaRPr>
          </a:p>
          <a:p>
            <a:pPr eaLnBrk="1" hangingPunct="1"/>
            <a:r>
              <a:rPr lang="pt-BR" altLang="zh-TW" sz="2800" dirty="0" smtClean="0">
                <a:ea typeface="PMingLiU" pitchFamily="18" charset="-120"/>
              </a:rPr>
              <a:t>O propósito da análise das cinco forças é diagnosticar as principais pressões competitivas no mercado e calcular o quão forte e importante é cada uma delas.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Effect transition="in" filter="blinds(vertical)">
                                      <p:cBhvr>
                                        <p:cTn id="7" dur="500"/>
                                        <p:tgtEl>
                                          <p:spTgt spid="88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88067">
                                            <p:txEl>
                                              <p:pRg st="2" end="2"/>
                                            </p:txEl>
                                          </p:spTgt>
                                        </p:tgtEl>
                                        <p:attrNameLst>
                                          <p:attrName>style.visibility</p:attrName>
                                        </p:attrNameLst>
                                      </p:cBhvr>
                                      <p:to>
                                        <p:strVal val="visible"/>
                                      </p:to>
                                    </p:set>
                                    <p:animEffect transition="in" filter="blinds(vertical)">
                                      <p:cBhvr>
                                        <p:cTn id="12" dur="500"/>
                                        <p:tgtEl>
                                          <p:spTgt spid="880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3124200" y="6248400"/>
            <a:ext cx="2895600" cy="457200"/>
          </a:xfrm>
          <a:prstGeom prst="rect">
            <a:avLst/>
          </a:prstGeom>
          <a:noFill/>
          <a:ln w="12699">
            <a:noFill/>
            <a:miter lim="800000"/>
            <a:headEnd/>
            <a:tailEnd/>
          </a:ln>
        </p:spPr>
        <p:txBody>
          <a:bodyPr wrap="none" anchor="ctr"/>
          <a:lstStyle/>
          <a:p>
            <a:endParaRPr lang="en-US" sz="1800">
              <a:latin typeface="Arial" charset="0"/>
              <a:cs typeface="Arial" charset="0"/>
            </a:endParaRPr>
          </a:p>
        </p:txBody>
      </p:sp>
      <p:sp>
        <p:nvSpPr>
          <p:cNvPr id="89091" name="AutoShape 3"/>
          <p:cNvSpPr>
            <a:spLocks noChangeArrowheads="1"/>
          </p:cNvSpPr>
          <p:nvPr/>
        </p:nvSpPr>
        <p:spPr bwMode="auto">
          <a:xfrm rot="16200000">
            <a:off x="3632200" y="4883150"/>
            <a:ext cx="1816100" cy="1816100"/>
          </a:xfrm>
          <a:prstGeom prst="homePlate">
            <a:avLst>
              <a:gd name="adj" fmla="val 33333"/>
            </a:avLst>
          </a:prstGeom>
          <a:solidFill>
            <a:srgbClr val="CECECE"/>
          </a:solidFill>
          <a:ln w="12699">
            <a:solidFill>
              <a:srgbClr val="143C2E"/>
            </a:solidFill>
            <a:miter lim="800000"/>
            <a:headEnd/>
            <a:tailEnd/>
          </a:ln>
          <a:effectLst>
            <a:outerShdw dist="35921" dir="2700000" algn="ctr" rotWithShape="0">
              <a:srgbClr val="919191"/>
            </a:outerShdw>
          </a:effectLst>
        </p:spPr>
        <p:txBody>
          <a:bodyPr wrap="none" anchor="ctr"/>
          <a:lstStyle/>
          <a:p>
            <a:pPr>
              <a:defRPr/>
            </a:pPr>
            <a:endParaRPr lang="pt-BR" sz="1800">
              <a:latin typeface="Arial" charset="0"/>
            </a:endParaRPr>
          </a:p>
        </p:txBody>
      </p:sp>
      <p:sp>
        <p:nvSpPr>
          <p:cNvPr id="89092" name="Rectangle 4"/>
          <p:cNvSpPr>
            <a:spLocks noChangeArrowheads="1"/>
          </p:cNvSpPr>
          <p:nvPr/>
        </p:nvSpPr>
        <p:spPr bwMode="auto">
          <a:xfrm>
            <a:off x="3665538" y="5387975"/>
            <a:ext cx="1749425" cy="1184275"/>
          </a:xfrm>
          <a:prstGeom prst="rect">
            <a:avLst/>
          </a:prstGeom>
          <a:noFill/>
          <a:ln w="12699">
            <a:noFill/>
            <a:miter lim="800000"/>
            <a:headEnd/>
            <a:tailEnd/>
          </a:ln>
          <a:effectLst>
            <a:outerShdw dist="17961" dir="2700000" algn="ctr" rotWithShape="0">
              <a:schemeClr val="tx1"/>
            </a:outerShdw>
          </a:effectLst>
        </p:spPr>
        <p:txBody>
          <a:bodyPr lIns="90488" tIns="44450" rIns="90488" bIns="44450">
            <a:spAutoFit/>
          </a:bodyPr>
          <a:lstStyle/>
          <a:p>
            <a:pPr algn="ctr" eaLnBrk="0" hangingPunct="0">
              <a:defRPr/>
            </a:pPr>
            <a:r>
              <a:rPr lang="pt-BR" b="1">
                <a:solidFill>
                  <a:srgbClr val="143C2E"/>
                </a:solidFill>
                <a:latin typeface="Times New Roman" pitchFamily="18" charset="0"/>
              </a:rPr>
              <a:t>Ameaça de  Produtos Substitutos</a:t>
            </a:r>
          </a:p>
        </p:txBody>
      </p:sp>
      <p:sp>
        <p:nvSpPr>
          <p:cNvPr id="130053" name="Rectangle 5"/>
          <p:cNvSpPr>
            <a:spLocks noChangeArrowheads="1"/>
          </p:cNvSpPr>
          <p:nvPr/>
        </p:nvSpPr>
        <p:spPr bwMode="auto">
          <a:xfrm>
            <a:off x="3665538" y="1355725"/>
            <a:ext cx="1444625" cy="1184275"/>
          </a:xfrm>
          <a:prstGeom prst="rect">
            <a:avLst/>
          </a:prstGeom>
          <a:noFill/>
          <a:ln w="12699">
            <a:noFill/>
            <a:miter lim="800000"/>
            <a:headEnd/>
            <a:tailEnd/>
          </a:ln>
        </p:spPr>
        <p:txBody>
          <a:bodyPr lIns="90488" tIns="44450" rIns="90488" bIns="44450">
            <a:spAutoFit/>
          </a:bodyPr>
          <a:lstStyle/>
          <a:p>
            <a:pPr algn="ctr" eaLnBrk="0" hangingPunct="0"/>
            <a:r>
              <a:rPr lang="en-US">
                <a:latin typeface="Times New Roman" pitchFamily="18" charset="0"/>
                <a:cs typeface="Arial" charset="0"/>
              </a:rPr>
              <a:t>Threat of New Entrants</a:t>
            </a:r>
          </a:p>
        </p:txBody>
      </p:sp>
      <p:sp>
        <p:nvSpPr>
          <p:cNvPr id="89094" name="AutoShape 6"/>
          <p:cNvSpPr>
            <a:spLocks noChangeArrowheads="1"/>
          </p:cNvSpPr>
          <p:nvPr/>
        </p:nvSpPr>
        <p:spPr bwMode="auto">
          <a:xfrm rot="16200000" flipH="1">
            <a:off x="3632200" y="1384300"/>
            <a:ext cx="1816100" cy="1816100"/>
          </a:xfrm>
          <a:prstGeom prst="homePlate">
            <a:avLst>
              <a:gd name="adj" fmla="val 33333"/>
            </a:avLst>
          </a:prstGeom>
          <a:solidFill>
            <a:srgbClr val="CECECE"/>
          </a:solidFill>
          <a:ln w="12699">
            <a:solidFill>
              <a:srgbClr val="143C2E"/>
            </a:solidFill>
            <a:miter lim="800000"/>
            <a:headEnd/>
            <a:tailEnd/>
          </a:ln>
          <a:effectLst>
            <a:outerShdw dist="35921" dir="2700000" algn="ctr" rotWithShape="0">
              <a:srgbClr val="919191"/>
            </a:outerShdw>
          </a:effectLst>
        </p:spPr>
        <p:txBody>
          <a:bodyPr wrap="none" anchor="ctr"/>
          <a:lstStyle/>
          <a:p>
            <a:pPr>
              <a:defRPr/>
            </a:pPr>
            <a:endParaRPr lang="pt-BR" sz="1800">
              <a:latin typeface="Arial" charset="0"/>
            </a:endParaRPr>
          </a:p>
        </p:txBody>
      </p:sp>
      <p:sp>
        <p:nvSpPr>
          <p:cNvPr id="89095" name="Rectangle 7"/>
          <p:cNvSpPr>
            <a:spLocks noChangeArrowheads="1"/>
          </p:cNvSpPr>
          <p:nvPr/>
        </p:nvSpPr>
        <p:spPr bwMode="auto">
          <a:xfrm>
            <a:off x="3551238" y="1558925"/>
            <a:ext cx="1978025" cy="1196975"/>
          </a:xfrm>
          <a:prstGeom prst="rect">
            <a:avLst/>
          </a:prstGeom>
          <a:noFill/>
          <a:ln w="12699">
            <a:noFill/>
            <a:miter lim="800000"/>
            <a:headEnd/>
            <a:tailEnd/>
          </a:ln>
          <a:effectLst>
            <a:outerShdw dist="17961" dir="2700000" algn="ctr" rotWithShape="0">
              <a:schemeClr val="tx1"/>
            </a:outerShdw>
          </a:effectLst>
        </p:spPr>
        <p:txBody>
          <a:bodyPr lIns="90488" tIns="44450" rIns="90488" bIns="44450">
            <a:spAutoFit/>
          </a:bodyPr>
          <a:lstStyle/>
          <a:p>
            <a:pPr algn="ctr" eaLnBrk="0" hangingPunct="0">
              <a:defRPr/>
            </a:pPr>
            <a:r>
              <a:rPr lang="pt-BR" b="1" dirty="0">
                <a:solidFill>
                  <a:srgbClr val="143C2E"/>
                </a:solidFill>
                <a:latin typeface="Times New Roman" pitchFamily="18" charset="0"/>
              </a:rPr>
              <a:t>Ameaça de Novos Entrantes</a:t>
            </a:r>
          </a:p>
        </p:txBody>
      </p:sp>
      <p:sp>
        <p:nvSpPr>
          <p:cNvPr id="89096" name="AutoShape 8"/>
          <p:cNvSpPr>
            <a:spLocks noChangeArrowheads="1"/>
          </p:cNvSpPr>
          <p:nvPr/>
        </p:nvSpPr>
        <p:spPr bwMode="auto">
          <a:xfrm flipH="1">
            <a:off x="6096000" y="3003550"/>
            <a:ext cx="2292350" cy="1816100"/>
          </a:xfrm>
          <a:prstGeom prst="homePlate">
            <a:avLst>
              <a:gd name="adj" fmla="val 42075"/>
            </a:avLst>
          </a:prstGeom>
          <a:solidFill>
            <a:srgbClr val="CECECE"/>
          </a:solidFill>
          <a:ln w="12699">
            <a:solidFill>
              <a:srgbClr val="143C2E"/>
            </a:solidFill>
            <a:miter lim="800000"/>
            <a:headEnd/>
            <a:tailEnd/>
          </a:ln>
          <a:effectLst>
            <a:outerShdw dist="35921" dir="2700000" algn="ctr" rotWithShape="0">
              <a:srgbClr val="919191"/>
            </a:outerShdw>
          </a:effectLst>
        </p:spPr>
        <p:txBody>
          <a:bodyPr wrap="none" anchor="ctr"/>
          <a:lstStyle/>
          <a:p>
            <a:pPr>
              <a:defRPr/>
            </a:pPr>
            <a:endParaRPr lang="pt-BR" sz="1800">
              <a:latin typeface="Arial" charset="0"/>
            </a:endParaRPr>
          </a:p>
        </p:txBody>
      </p:sp>
      <p:sp>
        <p:nvSpPr>
          <p:cNvPr id="89097" name="AutoShape 9"/>
          <p:cNvSpPr>
            <a:spLocks noChangeArrowheads="1"/>
          </p:cNvSpPr>
          <p:nvPr/>
        </p:nvSpPr>
        <p:spPr bwMode="auto">
          <a:xfrm>
            <a:off x="755650" y="3003550"/>
            <a:ext cx="2216150" cy="1816100"/>
          </a:xfrm>
          <a:prstGeom prst="homePlate">
            <a:avLst>
              <a:gd name="adj" fmla="val 40676"/>
            </a:avLst>
          </a:prstGeom>
          <a:solidFill>
            <a:srgbClr val="CECECE"/>
          </a:solidFill>
          <a:ln w="12699">
            <a:solidFill>
              <a:srgbClr val="143C2E"/>
            </a:solidFill>
            <a:miter lim="800000"/>
            <a:headEnd/>
            <a:tailEnd/>
          </a:ln>
          <a:effectLst>
            <a:outerShdw dist="35921" dir="2700000" algn="ctr" rotWithShape="0">
              <a:srgbClr val="919191"/>
            </a:outerShdw>
          </a:effectLst>
        </p:spPr>
        <p:txBody>
          <a:bodyPr wrap="none" anchor="ctr"/>
          <a:lstStyle/>
          <a:p>
            <a:pPr>
              <a:defRPr/>
            </a:pPr>
            <a:endParaRPr lang="pt-BR" sz="1800">
              <a:latin typeface="Arial" charset="0"/>
            </a:endParaRPr>
          </a:p>
        </p:txBody>
      </p:sp>
      <p:grpSp>
        <p:nvGrpSpPr>
          <p:cNvPr id="2" name="Group 10"/>
          <p:cNvGrpSpPr>
            <a:grpSpLocks/>
          </p:cNvGrpSpPr>
          <p:nvPr/>
        </p:nvGrpSpPr>
        <p:grpSpPr bwMode="auto">
          <a:xfrm>
            <a:off x="3175000" y="3352800"/>
            <a:ext cx="2730500" cy="1314450"/>
            <a:chOff x="2000" y="2160"/>
            <a:chExt cx="1720" cy="828"/>
          </a:xfrm>
        </p:grpSpPr>
        <p:sp>
          <p:nvSpPr>
            <p:cNvPr id="89099" name="AutoShape 11"/>
            <p:cNvSpPr>
              <a:spLocks noChangeArrowheads="1"/>
            </p:cNvSpPr>
            <p:nvPr/>
          </p:nvSpPr>
          <p:spPr bwMode="auto">
            <a:xfrm>
              <a:off x="2000" y="2160"/>
              <a:ext cx="1720" cy="828"/>
            </a:xfrm>
            <a:prstGeom prst="octagon">
              <a:avLst>
                <a:gd name="adj" fmla="val 29264"/>
              </a:avLst>
            </a:prstGeom>
            <a:solidFill>
              <a:schemeClr val="accent2"/>
            </a:solidFill>
            <a:ln w="12699">
              <a:noFill/>
              <a:miter lim="800000"/>
              <a:headEnd/>
              <a:tailEnd/>
            </a:ln>
            <a:effectLst>
              <a:outerShdw dist="53882" dir="2700000" algn="ctr" rotWithShape="0">
                <a:schemeClr val="bg2"/>
              </a:outerShdw>
            </a:effectLst>
          </p:spPr>
          <p:txBody>
            <a:bodyPr wrap="none" anchor="ctr"/>
            <a:lstStyle/>
            <a:p>
              <a:pPr>
                <a:defRPr/>
              </a:pPr>
              <a:endParaRPr lang="pt-BR" sz="1800">
                <a:latin typeface="Arial" charset="0"/>
              </a:endParaRPr>
            </a:p>
          </p:txBody>
        </p:sp>
        <p:sp>
          <p:nvSpPr>
            <p:cNvPr id="89100" name="Rectangle 12"/>
            <p:cNvSpPr>
              <a:spLocks noChangeArrowheads="1"/>
            </p:cNvSpPr>
            <p:nvPr/>
          </p:nvSpPr>
          <p:spPr bwMode="auto">
            <a:xfrm>
              <a:off x="2021" y="2208"/>
              <a:ext cx="1678" cy="746"/>
            </a:xfrm>
            <a:prstGeom prst="rect">
              <a:avLst/>
            </a:prstGeom>
            <a:noFill/>
            <a:ln w="12699">
              <a:noFill/>
              <a:miter lim="800000"/>
              <a:headEnd/>
              <a:tailEnd/>
            </a:ln>
            <a:effectLst>
              <a:outerShdw dist="17961" dir="2700000" algn="ctr" rotWithShape="0">
                <a:schemeClr val="bg2"/>
              </a:outerShdw>
            </a:effectLst>
          </p:spPr>
          <p:txBody>
            <a:bodyPr lIns="90488" tIns="44450" rIns="90488" bIns="44450">
              <a:spAutoFit/>
            </a:bodyPr>
            <a:lstStyle/>
            <a:p>
              <a:pPr algn="ctr" eaLnBrk="0" hangingPunct="0">
                <a:defRPr/>
              </a:pPr>
              <a:r>
                <a:rPr lang="pt-BR" b="1">
                  <a:solidFill>
                    <a:schemeClr val="bg1"/>
                  </a:solidFill>
                  <a:latin typeface="Times New Roman" pitchFamily="18" charset="0"/>
                </a:rPr>
                <a:t>Rivalidade entre as Empresas Existentes</a:t>
              </a:r>
            </a:p>
          </p:txBody>
        </p:sp>
      </p:grpSp>
      <p:sp>
        <p:nvSpPr>
          <p:cNvPr id="89101" name="Rectangle 13"/>
          <p:cNvSpPr>
            <a:spLocks noChangeArrowheads="1"/>
          </p:cNvSpPr>
          <p:nvPr/>
        </p:nvSpPr>
        <p:spPr bwMode="auto">
          <a:xfrm>
            <a:off x="6424613" y="3341688"/>
            <a:ext cx="2035175" cy="1184275"/>
          </a:xfrm>
          <a:prstGeom prst="rect">
            <a:avLst/>
          </a:prstGeom>
          <a:noFill/>
          <a:ln w="12699">
            <a:noFill/>
            <a:miter lim="800000"/>
            <a:headEnd/>
            <a:tailEnd/>
          </a:ln>
          <a:effectLst>
            <a:outerShdw dist="17961" dir="2700000" algn="ctr" rotWithShape="0">
              <a:schemeClr val="tx1"/>
            </a:outerShdw>
          </a:effectLst>
        </p:spPr>
        <p:txBody>
          <a:bodyPr lIns="90488" tIns="44450" rIns="90488" bIns="44450">
            <a:spAutoFit/>
          </a:bodyPr>
          <a:lstStyle/>
          <a:p>
            <a:pPr algn="ctr" eaLnBrk="0" hangingPunct="0">
              <a:defRPr/>
            </a:pPr>
            <a:r>
              <a:rPr lang="pt-BR" b="1">
                <a:solidFill>
                  <a:srgbClr val="143C2E"/>
                </a:solidFill>
                <a:latin typeface="Times New Roman" pitchFamily="18" charset="0"/>
              </a:rPr>
              <a:t>Poder de Barganha de Compradores</a:t>
            </a:r>
          </a:p>
        </p:txBody>
      </p:sp>
      <p:sp>
        <p:nvSpPr>
          <p:cNvPr id="89102" name="Rectangle 14"/>
          <p:cNvSpPr>
            <a:spLocks noChangeArrowheads="1"/>
          </p:cNvSpPr>
          <p:nvPr/>
        </p:nvSpPr>
        <p:spPr bwMode="auto">
          <a:xfrm>
            <a:off x="611188" y="3341688"/>
            <a:ext cx="2174875" cy="1184275"/>
          </a:xfrm>
          <a:prstGeom prst="rect">
            <a:avLst/>
          </a:prstGeom>
          <a:noFill/>
          <a:ln w="12699">
            <a:noFill/>
            <a:miter lim="800000"/>
            <a:headEnd/>
            <a:tailEnd/>
          </a:ln>
          <a:effectLst>
            <a:outerShdw dist="17961" dir="2700000" algn="ctr" rotWithShape="0">
              <a:schemeClr val="tx1"/>
            </a:outerShdw>
          </a:effectLst>
        </p:spPr>
        <p:txBody>
          <a:bodyPr lIns="90488" tIns="44450" rIns="90488" bIns="44450">
            <a:spAutoFit/>
          </a:bodyPr>
          <a:lstStyle/>
          <a:p>
            <a:pPr algn="ctr" eaLnBrk="0" hangingPunct="0">
              <a:defRPr/>
            </a:pPr>
            <a:r>
              <a:rPr lang="pt-BR" b="1">
                <a:solidFill>
                  <a:srgbClr val="143C2E"/>
                </a:solidFill>
                <a:latin typeface="Times New Roman" pitchFamily="18" charset="0"/>
              </a:rPr>
              <a:t>Poder de Barganha de Fornecedores</a:t>
            </a:r>
          </a:p>
        </p:txBody>
      </p:sp>
      <p:sp>
        <p:nvSpPr>
          <p:cNvPr id="16" name="Rectangle 2"/>
          <p:cNvSpPr txBox="1">
            <a:spLocks noChangeArrowheads="1"/>
          </p:cNvSpPr>
          <p:nvPr/>
        </p:nvSpPr>
        <p:spPr>
          <a:xfrm>
            <a:off x="428625" y="142875"/>
            <a:ext cx="8286750" cy="1071563"/>
          </a:xfrm>
          <a:prstGeom prst="rect">
            <a:avLst/>
          </a:prstGeom>
          <a:noFill/>
          <a:ln/>
        </p:spPr>
        <p:txBody>
          <a:bodyPr/>
          <a:lstStyle/>
          <a:p>
            <a:pPr algn="ctr" eaLnBrk="0" hangingPunct="0">
              <a:defRPr/>
            </a:pPr>
            <a:r>
              <a:rPr lang="pt-BR" altLang="zh-TW" sz="3200" b="1" kern="0" dirty="0">
                <a:solidFill>
                  <a:schemeClr val="tx2"/>
                </a:solidFill>
                <a:latin typeface="+mj-lt"/>
                <a:ea typeface="新細明體" pitchFamily="18" charset="-120"/>
                <a:cs typeface="+mj-cs"/>
              </a:rPr>
              <a:t>As 5 Forças de Porter</a:t>
            </a:r>
          </a:p>
          <a:p>
            <a:pPr algn="ctr" eaLnBrk="0" hangingPunct="0">
              <a:defRPr/>
            </a:pPr>
            <a:r>
              <a:rPr lang="pt-BR" altLang="zh-TW" sz="3200" b="1" kern="0" dirty="0">
                <a:solidFill>
                  <a:schemeClr val="tx2"/>
                </a:solidFill>
                <a:latin typeface="+mj-lt"/>
                <a:ea typeface="新細明體" pitchFamily="18" charset="-120"/>
                <a:cs typeface="+mj-cs"/>
              </a:rPr>
              <a:t>modelo de competição</a:t>
            </a:r>
          </a:p>
        </p:txBody>
      </p:sp>
      <p:sp>
        <p:nvSpPr>
          <p:cNvPr id="130064" name="Text Box 16"/>
          <p:cNvSpPr txBox="1">
            <a:spLocks noChangeArrowheads="1"/>
          </p:cNvSpPr>
          <p:nvPr/>
        </p:nvSpPr>
        <p:spPr bwMode="auto">
          <a:xfrm>
            <a:off x="5940425" y="6165850"/>
            <a:ext cx="2600325" cy="396875"/>
          </a:xfrm>
          <a:prstGeom prst="rect">
            <a:avLst/>
          </a:prstGeom>
          <a:noFill/>
          <a:ln w="9525">
            <a:noFill/>
            <a:miter lim="800000"/>
            <a:headEnd/>
            <a:tailEnd/>
          </a:ln>
          <a:effectLst/>
        </p:spPr>
        <p:txBody>
          <a:bodyPr wrap="none">
            <a:spAutoFit/>
          </a:bodyPr>
          <a:lstStyle/>
          <a:p>
            <a:r>
              <a:rPr lang="pt-BR" sz="2000">
                <a:solidFill>
                  <a:srgbClr val="000066"/>
                </a:solidFill>
                <a:latin typeface="Times New Roman" pitchFamily="18" charset="0"/>
              </a:rPr>
              <a:t>edsonlp@vianet.com.br</a:t>
            </a:r>
            <a:endParaRPr lang="en-US" sz="2000">
              <a:solidFill>
                <a:srgbClr val="000066"/>
              </a:solidFill>
              <a:latin typeface="Times New Roman" pitchFamily="18" charset="0"/>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3"/>
          <p:cNvSpPr>
            <a:spLocks noGrp="1"/>
          </p:cNvSpPr>
          <p:nvPr>
            <p:ph type="sldNum" sz="quarter" idx="12"/>
          </p:nvPr>
        </p:nvSpPr>
        <p:spPr/>
        <p:txBody>
          <a:bodyPr/>
          <a:lstStyle/>
          <a:p>
            <a:fld id="{0A0DB39D-FFBB-4267-B608-B6BD63D3668D}" type="slidenum">
              <a:rPr lang="en-US"/>
              <a:pPr/>
              <a:t>2</a:t>
            </a:fld>
            <a:endParaRPr lang="en-US"/>
          </a:p>
        </p:txBody>
      </p:sp>
      <p:sp>
        <p:nvSpPr>
          <p:cNvPr id="38916" name="Rectangle 4"/>
          <p:cNvSpPr>
            <a:spLocks noChangeArrowheads="1"/>
          </p:cNvSpPr>
          <p:nvPr/>
        </p:nvSpPr>
        <p:spPr bwMode="auto">
          <a:xfrm>
            <a:off x="782638" y="116632"/>
            <a:ext cx="7561262" cy="615950"/>
          </a:xfrm>
          <a:prstGeom prst="rect">
            <a:avLst/>
          </a:prstGeom>
          <a:noFill/>
          <a:ln w="9525" cap="flat" cmpd="sng" algn="ctr">
            <a:noFill/>
            <a:prstDash val="solid"/>
            <a:miter lim="800000"/>
            <a:headEnd/>
            <a:tailEnd/>
          </a:ln>
          <a:effectLst/>
        </p:spPr>
        <p:txBody>
          <a:bodyPr/>
          <a:lstStyle/>
          <a:p>
            <a:pPr algn="ctr">
              <a:lnSpc>
                <a:spcPct val="90000"/>
              </a:lnSpc>
            </a:pPr>
            <a:r>
              <a:rPr lang="pt-BR" sz="3200" dirty="0">
                <a:latin typeface="Arial" charset="0"/>
                <a:cs typeface="Arial" charset="0"/>
              </a:rPr>
              <a:t>Oportunidade de novos negócios</a:t>
            </a:r>
          </a:p>
        </p:txBody>
      </p:sp>
      <p:sp>
        <p:nvSpPr>
          <p:cNvPr id="38918" name="Rectangle 6"/>
          <p:cNvSpPr>
            <a:spLocks noChangeArrowheads="1"/>
          </p:cNvSpPr>
          <p:nvPr/>
        </p:nvSpPr>
        <p:spPr bwMode="auto">
          <a:xfrm>
            <a:off x="898525" y="6148388"/>
            <a:ext cx="184150" cy="366712"/>
          </a:xfrm>
          <a:prstGeom prst="rect">
            <a:avLst/>
          </a:prstGeom>
          <a:noFill/>
          <a:ln w="9525">
            <a:noFill/>
            <a:miter lim="800000"/>
            <a:headEnd/>
            <a:tailEnd/>
          </a:ln>
          <a:effectLst/>
        </p:spPr>
        <p:txBody>
          <a:bodyPr wrap="none" anchor="ctr"/>
          <a:lstStyle/>
          <a:p>
            <a:endParaRPr lang="pt-BR"/>
          </a:p>
        </p:txBody>
      </p:sp>
      <p:sp>
        <p:nvSpPr>
          <p:cNvPr id="38929" name="Text Box 17"/>
          <p:cNvSpPr txBox="1">
            <a:spLocks noChangeArrowheads="1"/>
          </p:cNvSpPr>
          <p:nvPr/>
        </p:nvSpPr>
        <p:spPr bwMode="auto">
          <a:xfrm>
            <a:off x="410368" y="612844"/>
            <a:ext cx="8323263" cy="5940088"/>
          </a:xfrm>
          <a:prstGeom prst="rect">
            <a:avLst/>
          </a:prstGeom>
          <a:noFill/>
          <a:ln w="38100" algn="ctr">
            <a:noFill/>
            <a:miter lim="800000"/>
            <a:headEnd/>
            <a:tailEnd/>
          </a:ln>
          <a:effectLst/>
        </p:spPr>
        <p:txBody>
          <a:bodyPr>
            <a:spAutoFit/>
          </a:bodyPr>
          <a:lstStyle/>
          <a:p>
            <a:pPr marL="457200" indent="-457200" algn="l"/>
            <a:r>
              <a:rPr lang="pt-BR" sz="2000" dirty="0">
                <a:latin typeface="Arial" pitchFamily="34" charset="0"/>
                <a:cs typeface="Arial" pitchFamily="34" charset="0"/>
              </a:rPr>
              <a:t>SUCESSO EM NOVOS NEGÓGIOS  - 5 etapas fundamentais</a:t>
            </a:r>
          </a:p>
          <a:p>
            <a:pPr marL="457200" indent="-457200" algn="l"/>
            <a:endParaRPr lang="pt-BR" sz="2000" dirty="0">
              <a:latin typeface="Arial" pitchFamily="34" charset="0"/>
              <a:cs typeface="Arial" pitchFamily="34" charset="0"/>
            </a:endParaRPr>
          </a:p>
          <a:p>
            <a:pPr marL="457200" indent="-457200" algn="l">
              <a:buFontTx/>
              <a:buAutoNum type="arabicPeriod"/>
            </a:pPr>
            <a:r>
              <a:rPr lang="pt-BR" sz="2000" dirty="0">
                <a:latin typeface="Arial" pitchFamily="34" charset="0"/>
                <a:cs typeface="Arial" pitchFamily="34" charset="0"/>
              </a:rPr>
              <a:t>ESCOLHER: Procurar e conhecer a oportunidade</a:t>
            </a:r>
            <a:br>
              <a:rPr lang="pt-BR" sz="2000" dirty="0">
                <a:latin typeface="Arial" pitchFamily="34" charset="0"/>
                <a:cs typeface="Arial" pitchFamily="34" charset="0"/>
              </a:rPr>
            </a:br>
            <a:endParaRPr lang="pt-BR" sz="2000" dirty="0">
              <a:latin typeface="Arial" pitchFamily="34" charset="0"/>
              <a:cs typeface="Arial" pitchFamily="34" charset="0"/>
            </a:endParaRPr>
          </a:p>
          <a:p>
            <a:pPr marL="457200" indent="-457200" algn="l">
              <a:buFontTx/>
              <a:buAutoNum type="arabicPeriod"/>
            </a:pPr>
            <a:r>
              <a:rPr lang="pt-BR" sz="2000" dirty="0">
                <a:latin typeface="Arial" pitchFamily="34" charset="0"/>
                <a:cs typeface="Arial" pitchFamily="34" charset="0"/>
              </a:rPr>
              <a:t>CRIAR:  o conceito, atributos de valor, reconhecer e administrar riscos, avaliar o potencial de lucro e definir a estratégia do negócio</a:t>
            </a:r>
            <a:br>
              <a:rPr lang="pt-BR" sz="2000" dirty="0">
                <a:latin typeface="Arial" pitchFamily="34" charset="0"/>
                <a:cs typeface="Arial" pitchFamily="34" charset="0"/>
              </a:rPr>
            </a:br>
            <a:endParaRPr lang="pt-BR" sz="2000" dirty="0">
              <a:latin typeface="Arial" pitchFamily="34" charset="0"/>
              <a:cs typeface="Arial" pitchFamily="34" charset="0"/>
            </a:endParaRPr>
          </a:p>
          <a:p>
            <a:pPr marL="457200" indent="-457200" algn="l">
              <a:buFontTx/>
              <a:buAutoNum type="arabicPeriod"/>
            </a:pPr>
            <a:r>
              <a:rPr lang="pt-BR" sz="2000" dirty="0">
                <a:latin typeface="Arial" pitchFamily="34" charset="0"/>
                <a:cs typeface="Arial" pitchFamily="34" charset="0"/>
              </a:rPr>
              <a:t>PLANEJAR- desenvolver um plano de negócio: sumário do conhecimento adquirido nas etapas 1 e 2, plano de marketing e vendas, plano de operação e financeiro, fluxo de caixa e plano de contingências.</a:t>
            </a:r>
            <a:br>
              <a:rPr lang="pt-BR" sz="2000" dirty="0">
                <a:latin typeface="Arial" pitchFamily="34" charset="0"/>
                <a:cs typeface="Arial" pitchFamily="34" charset="0"/>
              </a:rPr>
            </a:br>
            <a:endParaRPr lang="pt-BR" sz="2000" dirty="0">
              <a:latin typeface="Arial" pitchFamily="34" charset="0"/>
              <a:cs typeface="Arial" pitchFamily="34" charset="0"/>
            </a:endParaRPr>
          </a:p>
          <a:p>
            <a:pPr marL="457200" indent="-457200" algn="l">
              <a:buFontTx/>
              <a:buAutoNum type="arabicPeriod"/>
            </a:pPr>
            <a:r>
              <a:rPr lang="pt-BR" sz="2000" dirty="0">
                <a:latin typeface="Arial" pitchFamily="34" charset="0"/>
                <a:cs typeface="Arial" pitchFamily="34" charset="0"/>
              </a:rPr>
              <a:t>DESENVOLVER:  conseguir os recursos financeiros e iniciar o negócio. Adquirir o conhecimento e a experiência necessários para desenvolver o negócio com sucesso.</a:t>
            </a:r>
            <a:br>
              <a:rPr lang="pt-BR" sz="2000" dirty="0">
                <a:latin typeface="Arial" pitchFamily="34" charset="0"/>
                <a:cs typeface="Arial" pitchFamily="34" charset="0"/>
              </a:rPr>
            </a:br>
            <a:endParaRPr lang="pt-BR" sz="2000" dirty="0">
              <a:latin typeface="Arial" pitchFamily="34" charset="0"/>
              <a:cs typeface="Arial" pitchFamily="34" charset="0"/>
            </a:endParaRPr>
          </a:p>
          <a:p>
            <a:pPr marL="457200" indent="-457200" algn="l">
              <a:buFontTx/>
              <a:buAutoNum type="arabicPeriod"/>
            </a:pPr>
            <a:r>
              <a:rPr lang="pt-BR" sz="2000" dirty="0">
                <a:latin typeface="Arial" pitchFamily="34" charset="0"/>
                <a:cs typeface="Arial" pitchFamily="34" charset="0"/>
              </a:rPr>
              <a:t>COLHER: administrar e colher as recompensas pelo esforço de ter criado, iniciado e desenvolvido seu negócio </a:t>
            </a:r>
          </a:p>
          <a:p>
            <a:pPr marL="457200" indent="-457200" algn="l"/>
            <a:endParaRPr lang="en-US" sz="2000" dirty="0">
              <a:latin typeface="Arial" pitchFamily="34" charset="0"/>
              <a:cs typeface="Arial" pitchFamily="34" charset="0"/>
            </a:endParaRPr>
          </a:p>
        </p:txBody>
      </p:sp>
      <p:sp>
        <p:nvSpPr>
          <p:cNvPr id="38930" name="Text Box 18"/>
          <p:cNvSpPr txBox="1">
            <a:spLocks noChangeArrowheads="1"/>
          </p:cNvSpPr>
          <p:nvPr/>
        </p:nvSpPr>
        <p:spPr bwMode="auto">
          <a:xfrm>
            <a:off x="5220072" y="6521450"/>
            <a:ext cx="3695700" cy="336550"/>
          </a:xfrm>
          <a:prstGeom prst="rect">
            <a:avLst/>
          </a:prstGeom>
          <a:noFill/>
          <a:ln w="9525">
            <a:noFill/>
            <a:miter lim="800000"/>
            <a:headEnd/>
            <a:tailEnd/>
          </a:ln>
          <a:effectLst/>
        </p:spPr>
        <p:txBody>
          <a:bodyPr wrap="none">
            <a:spAutoFit/>
          </a:bodyPr>
          <a:lstStyle/>
          <a:p>
            <a:pPr algn="l"/>
            <a:r>
              <a:rPr lang="pt-BR" sz="1600" dirty="0"/>
              <a:t>Fonte: Pearson </a:t>
            </a:r>
            <a:r>
              <a:rPr lang="pt-BR" sz="1600" dirty="0" err="1"/>
              <a:t>Education</a:t>
            </a:r>
            <a:r>
              <a:rPr lang="pt-BR" sz="1600" dirty="0"/>
              <a:t> – </a:t>
            </a:r>
            <a:r>
              <a:rPr lang="pt-BR" sz="1600" dirty="0" err="1"/>
              <a:t>Degen</a:t>
            </a:r>
            <a:r>
              <a:rPr lang="pt-BR" sz="1600" dirty="0"/>
              <a:t>, 2009</a:t>
            </a:r>
            <a:endParaRPr lang="en-US"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551238" y="1349375"/>
            <a:ext cx="1978025" cy="1851025"/>
            <a:chOff x="2237" y="706"/>
            <a:chExt cx="1246" cy="1166"/>
          </a:xfrm>
        </p:grpSpPr>
        <p:sp>
          <p:nvSpPr>
            <p:cNvPr id="91139" name="Rectangle 3"/>
            <p:cNvSpPr>
              <a:spLocks noChangeArrowheads="1"/>
            </p:cNvSpPr>
            <p:nvPr/>
          </p:nvSpPr>
          <p:spPr bwMode="auto">
            <a:xfrm>
              <a:off x="2309" y="706"/>
              <a:ext cx="910" cy="746"/>
            </a:xfrm>
            <a:prstGeom prst="rect">
              <a:avLst/>
            </a:prstGeom>
            <a:noFill/>
            <a:ln w="12699">
              <a:noFill/>
              <a:miter lim="800000"/>
              <a:headEnd/>
              <a:tailEnd/>
            </a:ln>
            <a:effectLst>
              <a:outerShdw dist="35921" dir="2700000" algn="ctr" rotWithShape="0">
                <a:schemeClr val="bg2"/>
              </a:outerShdw>
            </a:effectLst>
          </p:spPr>
          <p:txBody>
            <a:bodyPr lIns="90488" tIns="44450" rIns="90488" bIns="44450">
              <a:spAutoFit/>
            </a:bodyPr>
            <a:lstStyle/>
            <a:p>
              <a:pPr algn="ctr" eaLnBrk="0" hangingPunct="0">
                <a:defRPr/>
              </a:pPr>
              <a:r>
                <a:rPr lang="en-US" altLang="zh-TW">
                  <a:solidFill>
                    <a:schemeClr val="bg1"/>
                  </a:solidFill>
                  <a:latin typeface="Times New Roman" pitchFamily="18" charset="0"/>
                  <a:ea typeface="新細明體" pitchFamily="18" charset="-120"/>
                </a:rPr>
                <a:t>Threat of New Entrants</a:t>
              </a:r>
            </a:p>
          </p:txBody>
        </p:sp>
        <p:sp>
          <p:nvSpPr>
            <p:cNvPr id="91140" name="AutoShape 4"/>
            <p:cNvSpPr>
              <a:spLocks noChangeArrowheads="1"/>
            </p:cNvSpPr>
            <p:nvPr/>
          </p:nvSpPr>
          <p:spPr bwMode="auto">
            <a:xfrm rot="16200000" flipH="1">
              <a:off x="2284" y="720"/>
              <a:ext cx="1152" cy="1152"/>
            </a:xfrm>
            <a:prstGeom prst="homePlate">
              <a:avLst>
                <a:gd name="adj" fmla="val 33333"/>
              </a:avLst>
            </a:prstGeom>
            <a:solidFill>
              <a:schemeClr val="accent2"/>
            </a:solidFill>
            <a:ln w="12699">
              <a:noFill/>
              <a:miter lim="800000"/>
              <a:headEnd/>
              <a:tailEnd/>
            </a:ln>
            <a:effectLst>
              <a:outerShdw dist="53882" dir="2700000" algn="ctr" rotWithShape="0">
                <a:schemeClr val="bg2"/>
              </a:outerShdw>
            </a:effectLst>
          </p:spPr>
          <p:txBody>
            <a:bodyPr wrap="none" anchor="ctr"/>
            <a:lstStyle/>
            <a:p>
              <a:pPr>
                <a:defRPr/>
              </a:pPr>
              <a:endParaRPr lang="pt-BR" sz="1800">
                <a:latin typeface="Arial" charset="0"/>
              </a:endParaRPr>
            </a:p>
          </p:txBody>
        </p:sp>
        <p:sp>
          <p:nvSpPr>
            <p:cNvPr id="91141" name="Rectangle 5"/>
            <p:cNvSpPr>
              <a:spLocks noChangeArrowheads="1"/>
            </p:cNvSpPr>
            <p:nvPr/>
          </p:nvSpPr>
          <p:spPr bwMode="auto">
            <a:xfrm>
              <a:off x="2237" y="834"/>
              <a:ext cx="1246" cy="746"/>
            </a:xfrm>
            <a:prstGeom prst="rect">
              <a:avLst/>
            </a:prstGeom>
            <a:noFill/>
            <a:ln w="12699">
              <a:noFill/>
              <a:miter lim="800000"/>
              <a:headEnd/>
              <a:tailEnd/>
            </a:ln>
            <a:effectLst>
              <a:outerShdw dist="17961" dir="2700000" algn="ctr" rotWithShape="0">
                <a:schemeClr val="bg2"/>
              </a:outerShdw>
            </a:effectLst>
          </p:spPr>
          <p:txBody>
            <a:bodyPr lIns="90488" tIns="44450" rIns="90488" bIns="44450">
              <a:spAutoFit/>
            </a:bodyPr>
            <a:lstStyle/>
            <a:p>
              <a:pPr algn="ctr" eaLnBrk="0" hangingPunct="0">
                <a:defRPr/>
              </a:pPr>
              <a:r>
                <a:rPr lang="pt-BR" altLang="zh-TW" b="1">
                  <a:solidFill>
                    <a:schemeClr val="bg1"/>
                  </a:solidFill>
                  <a:latin typeface="Times New Roman" pitchFamily="18" charset="0"/>
                  <a:ea typeface="新細明體" pitchFamily="18" charset="-120"/>
                </a:rPr>
                <a:t>Ameaça de Novos Entrantes</a:t>
              </a:r>
            </a:p>
          </p:txBody>
        </p:sp>
      </p:grpSp>
      <p:sp>
        <p:nvSpPr>
          <p:cNvPr id="7" name="Rectangle 2"/>
          <p:cNvSpPr txBox="1">
            <a:spLocks noChangeArrowheads="1"/>
          </p:cNvSpPr>
          <p:nvPr/>
        </p:nvSpPr>
        <p:spPr>
          <a:xfrm>
            <a:off x="428625" y="142875"/>
            <a:ext cx="8286750" cy="1071563"/>
          </a:xfrm>
          <a:prstGeom prst="rect">
            <a:avLst/>
          </a:prstGeom>
          <a:noFill/>
          <a:ln/>
        </p:spPr>
        <p:txBody>
          <a:bodyPr/>
          <a:lstStyle/>
          <a:p>
            <a:pPr algn="ctr" eaLnBrk="0" hangingPunct="0">
              <a:defRPr/>
            </a:pPr>
            <a:r>
              <a:rPr lang="pt-BR" altLang="zh-TW" sz="3200" b="1" kern="0" dirty="0">
                <a:solidFill>
                  <a:schemeClr val="tx2"/>
                </a:solidFill>
                <a:latin typeface="+mj-lt"/>
                <a:ea typeface="新細明體" pitchFamily="18" charset="-120"/>
                <a:cs typeface="+mj-cs"/>
              </a:rPr>
              <a:t>As 5 Forças de Porter</a:t>
            </a:r>
          </a:p>
          <a:p>
            <a:pPr algn="ctr" eaLnBrk="0" hangingPunct="0">
              <a:defRPr/>
            </a:pPr>
            <a:r>
              <a:rPr lang="pt-BR" altLang="zh-TW" sz="3200" b="1" kern="0" dirty="0">
                <a:solidFill>
                  <a:schemeClr val="tx2"/>
                </a:solidFill>
                <a:latin typeface="+mj-lt"/>
                <a:ea typeface="新細明體" pitchFamily="18" charset="-120"/>
                <a:cs typeface="+mj-cs"/>
              </a:rPr>
              <a:t>modelo de competição</a:t>
            </a:r>
          </a:p>
        </p:txBody>
      </p:sp>
      <p:sp>
        <p:nvSpPr>
          <p:cNvPr id="132103" name="Text Box 7"/>
          <p:cNvSpPr txBox="1">
            <a:spLocks noChangeArrowheads="1"/>
          </p:cNvSpPr>
          <p:nvPr/>
        </p:nvSpPr>
        <p:spPr bwMode="auto">
          <a:xfrm>
            <a:off x="3924300" y="6165850"/>
            <a:ext cx="2600325" cy="396875"/>
          </a:xfrm>
          <a:prstGeom prst="rect">
            <a:avLst/>
          </a:prstGeom>
          <a:noFill/>
          <a:ln w="9525">
            <a:noFill/>
            <a:miter lim="800000"/>
            <a:headEnd/>
            <a:tailEnd/>
          </a:ln>
          <a:effectLst/>
        </p:spPr>
        <p:txBody>
          <a:bodyPr wrap="none">
            <a:spAutoFit/>
          </a:bodyPr>
          <a:lstStyle/>
          <a:p>
            <a:r>
              <a:rPr lang="pt-BR" sz="2000">
                <a:solidFill>
                  <a:srgbClr val="000066"/>
                </a:solidFill>
                <a:latin typeface="Times New Roman" pitchFamily="18" charset="0"/>
              </a:rPr>
              <a:t>edsonlp@vianet.com.br</a:t>
            </a:r>
            <a:endParaRPr lang="en-US" sz="2000">
              <a:solidFill>
                <a:srgbClr val="000066"/>
              </a:solidFill>
              <a:latin typeface="Times New Roman" pitchFamily="18" charset="0"/>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1B6645E5-EFBF-449D-BA08-6B78ABD52559}" type="slidenum">
              <a:rPr lang="pt-BR" sz="1400">
                <a:latin typeface="+mn-lt"/>
              </a:rPr>
              <a:pPr algn="r">
                <a:defRPr/>
              </a:pPr>
              <a:t>21</a:t>
            </a:fld>
            <a:endParaRPr lang="pt-BR" sz="1400">
              <a:latin typeface="+mn-lt"/>
            </a:endParaRPr>
          </a:p>
        </p:txBody>
      </p:sp>
      <p:sp>
        <p:nvSpPr>
          <p:cNvPr id="134147" name="Text Box 4"/>
          <p:cNvSpPr txBox="1">
            <a:spLocks noChangeArrowheads="1"/>
          </p:cNvSpPr>
          <p:nvPr/>
        </p:nvSpPr>
        <p:spPr bwMode="auto">
          <a:xfrm>
            <a:off x="468313" y="476250"/>
            <a:ext cx="8229600" cy="519113"/>
          </a:xfrm>
          <a:prstGeom prst="rect">
            <a:avLst/>
          </a:prstGeom>
          <a:noFill/>
          <a:ln w="9525">
            <a:noFill/>
            <a:miter lim="800000"/>
            <a:headEnd/>
            <a:tailEnd/>
          </a:ln>
        </p:spPr>
        <p:txBody>
          <a:bodyPr>
            <a:spAutoFit/>
          </a:bodyPr>
          <a:lstStyle/>
          <a:p>
            <a:pPr algn="ctr"/>
            <a:r>
              <a:rPr lang="pt-BR" sz="2800">
                <a:solidFill>
                  <a:srgbClr val="CC3300"/>
                </a:solidFill>
                <a:latin typeface="Tahoma" pitchFamily="34" charset="0"/>
              </a:rPr>
              <a:t>Novos Entrantes</a:t>
            </a:r>
          </a:p>
        </p:txBody>
      </p:sp>
      <p:sp>
        <p:nvSpPr>
          <p:cNvPr id="122885" name="Text Box 5"/>
          <p:cNvSpPr txBox="1">
            <a:spLocks noChangeArrowheads="1"/>
          </p:cNvSpPr>
          <p:nvPr/>
        </p:nvSpPr>
        <p:spPr bwMode="auto">
          <a:xfrm>
            <a:off x="900113" y="1125538"/>
            <a:ext cx="7488237" cy="5267325"/>
          </a:xfrm>
          <a:prstGeom prst="rect">
            <a:avLst/>
          </a:prstGeom>
          <a:noFill/>
          <a:ln w="9525">
            <a:noFill/>
            <a:miter lim="800000"/>
            <a:headEnd/>
            <a:tailEnd/>
          </a:ln>
        </p:spPr>
        <p:txBody>
          <a:bodyPr>
            <a:spAutoFit/>
          </a:bodyPr>
          <a:lstStyle/>
          <a:p>
            <a:pPr>
              <a:buFont typeface="Wingdings" pitchFamily="2" charset="2"/>
              <a:buChar char="§"/>
            </a:pPr>
            <a:r>
              <a:rPr lang="pt-BR">
                <a:solidFill>
                  <a:srgbClr val="000066"/>
                </a:solidFill>
                <a:latin typeface="Tahoma" pitchFamily="34" charset="0"/>
              </a:rPr>
              <a:t> Trazem novas capacidades recursos e intenção de ganhar participação no mercado;</a:t>
            </a:r>
          </a:p>
          <a:p>
            <a:pPr>
              <a:buFont typeface="Wingdings" pitchFamily="2" charset="2"/>
              <a:buChar char="§"/>
            </a:pPr>
            <a:endParaRPr lang="pt-BR">
              <a:solidFill>
                <a:srgbClr val="000066"/>
              </a:solidFill>
              <a:latin typeface="Tahoma" pitchFamily="34" charset="0"/>
            </a:endParaRPr>
          </a:p>
          <a:p>
            <a:pPr>
              <a:buFont typeface="Wingdings" pitchFamily="2" charset="2"/>
              <a:buChar char="§"/>
            </a:pPr>
            <a:r>
              <a:rPr lang="pt-BR">
                <a:solidFill>
                  <a:srgbClr val="000066"/>
                </a:solidFill>
                <a:latin typeface="Tahoma" pitchFamily="34" charset="0"/>
              </a:rPr>
              <a:t> Exercem pressão sobre preços e/ou sobre a qualidade, e outros benefícios;</a:t>
            </a:r>
          </a:p>
          <a:p>
            <a:pPr>
              <a:buFont typeface="Wingdings" pitchFamily="2" charset="2"/>
              <a:buChar char="§"/>
            </a:pPr>
            <a:endParaRPr lang="pt-BR">
              <a:solidFill>
                <a:srgbClr val="000066"/>
              </a:solidFill>
              <a:latin typeface="Tahoma" pitchFamily="34" charset="0"/>
            </a:endParaRPr>
          </a:p>
          <a:p>
            <a:pPr>
              <a:buFont typeface="Wingdings" pitchFamily="2" charset="2"/>
              <a:buChar char="§"/>
            </a:pPr>
            <a:r>
              <a:rPr lang="pt-BR">
                <a:solidFill>
                  <a:srgbClr val="000066"/>
                </a:solidFill>
                <a:latin typeface="Tahoma" pitchFamily="34" charset="0"/>
              </a:rPr>
              <a:t> Podem já ter experiência e tradição no ramo de atividade ou então estão iniciando no negócio:</a:t>
            </a:r>
          </a:p>
          <a:p>
            <a:pPr>
              <a:buFont typeface="Wingdings" pitchFamily="2" charset="2"/>
              <a:buChar char="§"/>
            </a:pPr>
            <a:endParaRPr lang="pt-BR">
              <a:solidFill>
                <a:srgbClr val="000066"/>
              </a:solidFill>
              <a:latin typeface="Tahoma" pitchFamily="34" charset="0"/>
            </a:endParaRPr>
          </a:p>
          <a:p>
            <a:pPr>
              <a:buFont typeface="Wingdings" pitchFamily="2" charset="2"/>
              <a:buChar char="§"/>
            </a:pPr>
            <a:r>
              <a:rPr lang="pt-BR">
                <a:solidFill>
                  <a:srgbClr val="000066"/>
                </a:solidFill>
                <a:latin typeface="Tahoma" pitchFamily="34" charset="0"/>
              </a:rPr>
              <a:t> Perfis de novos entrantes:</a:t>
            </a:r>
          </a:p>
          <a:p>
            <a:pPr>
              <a:buFont typeface="Wingdings" pitchFamily="2" charset="2"/>
              <a:buNone/>
            </a:pPr>
            <a:r>
              <a:rPr lang="pt-BR" sz="2000">
                <a:solidFill>
                  <a:srgbClr val="000066"/>
                </a:solidFill>
                <a:latin typeface="Tahoma" pitchFamily="34" charset="0"/>
              </a:rPr>
              <a:t>  - Empresas recém constituídas;</a:t>
            </a:r>
          </a:p>
          <a:p>
            <a:pPr>
              <a:buFont typeface="Wingdings" pitchFamily="2" charset="2"/>
              <a:buNone/>
            </a:pPr>
            <a:r>
              <a:rPr lang="pt-BR" sz="2000">
                <a:solidFill>
                  <a:srgbClr val="000066"/>
                </a:solidFill>
                <a:latin typeface="Tahoma" pitchFamily="34" charset="0"/>
              </a:rPr>
              <a:t>  - Empresas que já atuam no ramo de atividade e estão expandindo operações em novas regiões;</a:t>
            </a:r>
          </a:p>
          <a:p>
            <a:pPr>
              <a:buFont typeface="Wingdings" pitchFamily="2" charset="2"/>
              <a:buNone/>
            </a:pPr>
            <a:r>
              <a:rPr lang="pt-BR" sz="2000">
                <a:solidFill>
                  <a:srgbClr val="000066"/>
                </a:solidFill>
                <a:latin typeface="Tahoma" pitchFamily="34" charset="0"/>
              </a:rPr>
              <a:t>  - Empresas que já atuam em setores correlatos ou não, e que estão investindo na diversificação.</a:t>
            </a:r>
          </a:p>
        </p:txBody>
      </p:sp>
      <p:sp>
        <p:nvSpPr>
          <p:cNvPr id="134149" name="Text Box 5"/>
          <p:cNvSpPr txBox="1">
            <a:spLocks noChangeArrowheads="1"/>
          </p:cNvSpPr>
          <p:nvPr/>
        </p:nvSpPr>
        <p:spPr bwMode="auto">
          <a:xfrm>
            <a:off x="3924300" y="6165850"/>
            <a:ext cx="2600325" cy="396875"/>
          </a:xfrm>
          <a:prstGeom prst="rect">
            <a:avLst/>
          </a:prstGeom>
          <a:noFill/>
          <a:ln w="9525">
            <a:noFill/>
            <a:miter lim="800000"/>
            <a:headEnd/>
            <a:tailEnd/>
          </a:ln>
          <a:effectLst/>
        </p:spPr>
        <p:txBody>
          <a:bodyPr wrap="none">
            <a:spAutoFit/>
          </a:bodyPr>
          <a:lstStyle/>
          <a:p>
            <a:r>
              <a:rPr lang="pt-BR" sz="2000">
                <a:solidFill>
                  <a:srgbClr val="000066"/>
                </a:solidFill>
                <a:latin typeface="Times New Roman" pitchFamily="18" charset="0"/>
              </a:rPr>
              <a:t>edsonlp@vianet.com.br</a:t>
            </a:r>
            <a:endParaRPr lang="en-US" sz="2000">
              <a:solidFill>
                <a:srgbClr val="000066"/>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885">
                                            <p:txEl>
                                              <p:pRg st="0" end="0"/>
                                            </p:txEl>
                                          </p:spTgt>
                                        </p:tgtEl>
                                        <p:attrNameLst>
                                          <p:attrName>style.visibility</p:attrName>
                                        </p:attrNameLst>
                                      </p:cBhvr>
                                      <p:to>
                                        <p:strVal val="visible"/>
                                      </p:to>
                                    </p:set>
                                    <p:animEffect transition="in" filter="blinds(horizontal)">
                                      <p:cBhvr>
                                        <p:cTn id="7" dur="500"/>
                                        <p:tgtEl>
                                          <p:spTgt spid="1228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885">
                                            <p:txEl>
                                              <p:pRg st="2" end="2"/>
                                            </p:txEl>
                                          </p:spTgt>
                                        </p:tgtEl>
                                        <p:attrNameLst>
                                          <p:attrName>style.visibility</p:attrName>
                                        </p:attrNameLst>
                                      </p:cBhvr>
                                      <p:to>
                                        <p:strVal val="visible"/>
                                      </p:to>
                                    </p:set>
                                    <p:animEffect transition="in" filter="blinds(horizontal)">
                                      <p:cBhvr>
                                        <p:cTn id="12" dur="500"/>
                                        <p:tgtEl>
                                          <p:spTgt spid="12288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885">
                                            <p:txEl>
                                              <p:pRg st="4" end="4"/>
                                            </p:txEl>
                                          </p:spTgt>
                                        </p:tgtEl>
                                        <p:attrNameLst>
                                          <p:attrName>style.visibility</p:attrName>
                                        </p:attrNameLst>
                                      </p:cBhvr>
                                      <p:to>
                                        <p:strVal val="visible"/>
                                      </p:to>
                                    </p:set>
                                    <p:animEffect transition="in" filter="blinds(horizontal)">
                                      <p:cBhvr>
                                        <p:cTn id="17" dur="500"/>
                                        <p:tgtEl>
                                          <p:spTgt spid="12288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2885">
                                            <p:txEl>
                                              <p:pRg st="6" end="6"/>
                                            </p:txEl>
                                          </p:spTgt>
                                        </p:tgtEl>
                                        <p:attrNameLst>
                                          <p:attrName>style.visibility</p:attrName>
                                        </p:attrNameLst>
                                      </p:cBhvr>
                                      <p:to>
                                        <p:strVal val="visible"/>
                                      </p:to>
                                    </p:set>
                                    <p:animEffect transition="in" filter="blinds(horizontal)">
                                      <p:cBhvr>
                                        <p:cTn id="22" dur="500"/>
                                        <p:tgtEl>
                                          <p:spTgt spid="12288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2885">
                                            <p:txEl>
                                              <p:pRg st="7" end="7"/>
                                            </p:txEl>
                                          </p:spTgt>
                                        </p:tgtEl>
                                        <p:attrNameLst>
                                          <p:attrName>style.visibility</p:attrName>
                                        </p:attrNameLst>
                                      </p:cBhvr>
                                      <p:to>
                                        <p:strVal val="visible"/>
                                      </p:to>
                                    </p:set>
                                    <p:animEffect transition="in" filter="blinds(horizontal)">
                                      <p:cBhvr>
                                        <p:cTn id="27" dur="500"/>
                                        <p:tgtEl>
                                          <p:spTgt spid="12288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2885">
                                            <p:txEl>
                                              <p:pRg st="8" end="8"/>
                                            </p:txEl>
                                          </p:spTgt>
                                        </p:tgtEl>
                                        <p:attrNameLst>
                                          <p:attrName>style.visibility</p:attrName>
                                        </p:attrNameLst>
                                      </p:cBhvr>
                                      <p:to>
                                        <p:strVal val="visible"/>
                                      </p:to>
                                    </p:set>
                                    <p:animEffect transition="in" filter="blinds(horizontal)">
                                      <p:cBhvr>
                                        <p:cTn id="32" dur="500"/>
                                        <p:tgtEl>
                                          <p:spTgt spid="12288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2885">
                                            <p:txEl>
                                              <p:pRg st="9" end="9"/>
                                            </p:txEl>
                                          </p:spTgt>
                                        </p:tgtEl>
                                        <p:attrNameLst>
                                          <p:attrName>style.visibility</p:attrName>
                                        </p:attrNameLst>
                                      </p:cBhvr>
                                      <p:to>
                                        <p:strVal val="visible"/>
                                      </p:to>
                                    </p:set>
                                    <p:animEffect transition="in" filter="blinds(horizontal)">
                                      <p:cBhvr>
                                        <p:cTn id="37" dur="500"/>
                                        <p:tgtEl>
                                          <p:spTgt spid="12288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685800" y="1600200"/>
            <a:ext cx="2590800" cy="1600200"/>
            <a:chOff x="432" y="1008"/>
            <a:chExt cx="1632" cy="1008"/>
          </a:xfrm>
        </p:grpSpPr>
        <p:sp>
          <p:nvSpPr>
            <p:cNvPr id="93188" name="AutoShape 4"/>
            <p:cNvSpPr>
              <a:spLocks noChangeArrowheads="1"/>
            </p:cNvSpPr>
            <p:nvPr/>
          </p:nvSpPr>
          <p:spPr bwMode="auto">
            <a:xfrm>
              <a:off x="432" y="1008"/>
              <a:ext cx="1632" cy="1008"/>
            </a:xfrm>
            <a:prstGeom prst="homePlate">
              <a:avLst>
                <a:gd name="adj" fmla="val 53968"/>
              </a:avLst>
            </a:prstGeom>
            <a:solidFill>
              <a:schemeClr val="accent2"/>
            </a:solidFill>
            <a:ln w="12699">
              <a:noFill/>
              <a:miter lim="800000"/>
              <a:headEnd/>
              <a:tailEnd/>
            </a:ln>
            <a:effectLst>
              <a:outerShdw dist="53882" dir="2700000" algn="ctr" rotWithShape="0">
                <a:schemeClr val="bg2"/>
              </a:outerShdw>
            </a:effectLst>
          </p:spPr>
          <p:txBody>
            <a:bodyPr wrap="none" anchor="ctr"/>
            <a:lstStyle/>
            <a:p>
              <a:pPr>
                <a:defRPr/>
              </a:pPr>
              <a:endParaRPr lang="pt-BR" sz="1800">
                <a:latin typeface="Arial" charset="0"/>
              </a:endParaRPr>
            </a:p>
          </p:txBody>
        </p:sp>
        <p:sp>
          <p:nvSpPr>
            <p:cNvPr id="93189" name="Rectangle 5"/>
            <p:cNvSpPr>
              <a:spLocks noChangeArrowheads="1"/>
            </p:cNvSpPr>
            <p:nvPr/>
          </p:nvSpPr>
          <p:spPr bwMode="auto">
            <a:xfrm>
              <a:off x="567" y="1239"/>
              <a:ext cx="1064" cy="516"/>
            </a:xfrm>
            <a:prstGeom prst="rect">
              <a:avLst/>
            </a:prstGeom>
            <a:noFill/>
            <a:ln w="12699">
              <a:noFill/>
              <a:miter lim="800000"/>
              <a:headEnd/>
              <a:tailEnd/>
            </a:ln>
            <a:effectLst>
              <a:outerShdw dist="17961" dir="2700000" algn="ctr" rotWithShape="0">
                <a:schemeClr val="bg2"/>
              </a:outerShdw>
            </a:effectLst>
          </p:spPr>
          <p:txBody>
            <a:bodyPr lIns="90488" tIns="44450" rIns="90488" bIns="44450">
              <a:spAutoFit/>
            </a:bodyPr>
            <a:lstStyle/>
            <a:p>
              <a:pPr algn="ctr" eaLnBrk="0" hangingPunct="0">
                <a:defRPr/>
              </a:pPr>
              <a:r>
                <a:rPr lang="pt-BR" b="1" dirty="0">
                  <a:solidFill>
                    <a:schemeClr val="bg1"/>
                  </a:solidFill>
                  <a:latin typeface="Times New Roman" pitchFamily="18" charset="0"/>
                </a:rPr>
                <a:t>Barreiras de Entrada</a:t>
              </a:r>
            </a:p>
          </p:txBody>
        </p:sp>
      </p:grpSp>
      <p:sp>
        <p:nvSpPr>
          <p:cNvPr id="93190" name="Rectangle 6"/>
          <p:cNvSpPr>
            <a:spLocks noChangeArrowheads="1"/>
          </p:cNvSpPr>
          <p:nvPr/>
        </p:nvSpPr>
        <p:spPr bwMode="auto">
          <a:xfrm>
            <a:off x="3752850" y="5870575"/>
            <a:ext cx="3006725" cy="458788"/>
          </a:xfrm>
          <a:prstGeom prst="rect">
            <a:avLst/>
          </a:prstGeom>
          <a:noFill/>
          <a:ln w="12699">
            <a:noFill/>
            <a:miter lim="800000"/>
            <a:headEnd/>
            <a:tailEnd/>
          </a:ln>
          <a:effectLst/>
        </p:spPr>
        <p:txBody>
          <a:bodyPr wrap="none" lIns="90488" tIns="44450" rIns="90488" bIns="44450">
            <a:spAutoFit/>
          </a:bodyPr>
          <a:lstStyle/>
          <a:p>
            <a:pPr eaLnBrk="0" hangingPunct="0">
              <a:defRPr/>
            </a:pPr>
            <a:r>
              <a:rPr lang="pt-BR" b="1" dirty="0">
                <a:latin typeface="+mj-lt"/>
              </a:rPr>
              <a:t>Retaliação Prevista</a:t>
            </a:r>
          </a:p>
        </p:txBody>
      </p:sp>
      <p:sp>
        <p:nvSpPr>
          <p:cNvPr id="93192" name="Rectangle 8"/>
          <p:cNvSpPr>
            <a:spLocks noChangeArrowheads="1"/>
          </p:cNvSpPr>
          <p:nvPr/>
        </p:nvSpPr>
        <p:spPr bwMode="auto">
          <a:xfrm>
            <a:off x="3738563" y="5256213"/>
            <a:ext cx="3602037" cy="458787"/>
          </a:xfrm>
          <a:prstGeom prst="rect">
            <a:avLst/>
          </a:prstGeom>
          <a:noFill/>
          <a:ln w="12699">
            <a:noFill/>
            <a:miter lim="800000"/>
            <a:headEnd/>
            <a:tailEnd/>
          </a:ln>
          <a:effectLst/>
        </p:spPr>
        <p:txBody>
          <a:bodyPr wrap="none" lIns="90488" tIns="44450" rIns="90488" bIns="44450">
            <a:spAutoFit/>
          </a:bodyPr>
          <a:lstStyle/>
          <a:p>
            <a:pPr eaLnBrk="0" hangingPunct="0">
              <a:defRPr/>
            </a:pPr>
            <a:r>
              <a:rPr lang="pt-BR" b="1" dirty="0">
                <a:latin typeface="+mj-lt"/>
              </a:rPr>
              <a:t>Política Governamental</a:t>
            </a:r>
          </a:p>
        </p:txBody>
      </p:sp>
      <p:sp>
        <p:nvSpPr>
          <p:cNvPr id="93194" name="Rectangle 10"/>
          <p:cNvSpPr>
            <a:spLocks noChangeArrowheads="1"/>
          </p:cNvSpPr>
          <p:nvPr/>
        </p:nvSpPr>
        <p:spPr bwMode="auto">
          <a:xfrm>
            <a:off x="3738563" y="1244600"/>
            <a:ext cx="3157537" cy="458788"/>
          </a:xfrm>
          <a:prstGeom prst="rect">
            <a:avLst/>
          </a:prstGeom>
          <a:noFill/>
          <a:ln w="12699">
            <a:noFill/>
            <a:miter lim="800000"/>
            <a:headEnd/>
            <a:tailEnd/>
          </a:ln>
          <a:effectLst/>
        </p:spPr>
        <p:txBody>
          <a:bodyPr wrap="none" lIns="90488" tIns="44450" rIns="90488" bIns="44450">
            <a:spAutoFit/>
          </a:bodyPr>
          <a:lstStyle/>
          <a:p>
            <a:pPr eaLnBrk="0" hangingPunct="0">
              <a:defRPr/>
            </a:pPr>
            <a:r>
              <a:rPr lang="pt-BR" b="1" dirty="0">
                <a:latin typeface="+mj-lt"/>
              </a:rPr>
              <a:t>Economia de Escala</a:t>
            </a:r>
          </a:p>
        </p:txBody>
      </p:sp>
      <p:sp>
        <p:nvSpPr>
          <p:cNvPr id="93195" name="Rectangle 11"/>
          <p:cNvSpPr>
            <a:spLocks noChangeArrowheads="1"/>
          </p:cNvSpPr>
          <p:nvPr/>
        </p:nvSpPr>
        <p:spPr bwMode="auto">
          <a:xfrm>
            <a:off x="3738563" y="1854200"/>
            <a:ext cx="3910012" cy="458788"/>
          </a:xfrm>
          <a:prstGeom prst="rect">
            <a:avLst/>
          </a:prstGeom>
          <a:noFill/>
          <a:ln w="12699">
            <a:noFill/>
            <a:miter lim="800000"/>
            <a:headEnd/>
            <a:tailEnd/>
          </a:ln>
          <a:effectLst/>
        </p:spPr>
        <p:txBody>
          <a:bodyPr wrap="none" lIns="90488" tIns="44450" rIns="90488" bIns="44450">
            <a:spAutoFit/>
          </a:bodyPr>
          <a:lstStyle/>
          <a:p>
            <a:pPr eaLnBrk="0" hangingPunct="0">
              <a:defRPr/>
            </a:pPr>
            <a:r>
              <a:rPr lang="pt-BR" b="1" dirty="0">
                <a:latin typeface="+mj-lt"/>
              </a:rPr>
              <a:t>Diferenciação de Produto</a:t>
            </a:r>
          </a:p>
        </p:txBody>
      </p:sp>
      <p:sp>
        <p:nvSpPr>
          <p:cNvPr id="93196" name="Rectangle 12"/>
          <p:cNvSpPr>
            <a:spLocks noChangeArrowheads="1"/>
          </p:cNvSpPr>
          <p:nvPr/>
        </p:nvSpPr>
        <p:spPr bwMode="auto">
          <a:xfrm>
            <a:off x="3738563" y="2463800"/>
            <a:ext cx="3621087" cy="458788"/>
          </a:xfrm>
          <a:prstGeom prst="rect">
            <a:avLst/>
          </a:prstGeom>
          <a:noFill/>
          <a:ln w="12699">
            <a:noFill/>
            <a:miter lim="800000"/>
            <a:headEnd/>
            <a:tailEnd/>
          </a:ln>
          <a:effectLst/>
        </p:spPr>
        <p:txBody>
          <a:bodyPr wrap="none" lIns="90488" tIns="44450" rIns="90488" bIns="44450">
            <a:spAutoFit/>
          </a:bodyPr>
          <a:lstStyle/>
          <a:p>
            <a:pPr eaLnBrk="0" hangingPunct="0">
              <a:defRPr/>
            </a:pPr>
            <a:r>
              <a:rPr lang="pt-BR" b="1" dirty="0">
                <a:latin typeface="+mj-lt"/>
              </a:rPr>
              <a:t>Necessidade de Capital</a:t>
            </a:r>
          </a:p>
        </p:txBody>
      </p:sp>
      <p:sp>
        <p:nvSpPr>
          <p:cNvPr id="93197" name="Rectangle 13"/>
          <p:cNvSpPr>
            <a:spLocks noChangeArrowheads="1"/>
          </p:cNvSpPr>
          <p:nvPr/>
        </p:nvSpPr>
        <p:spPr bwMode="auto">
          <a:xfrm>
            <a:off x="3738563" y="3073400"/>
            <a:ext cx="3089275" cy="458788"/>
          </a:xfrm>
          <a:prstGeom prst="rect">
            <a:avLst/>
          </a:prstGeom>
          <a:noFill/>
          <a:ln w="12699">
            <a:noFill/>
            <a:miter lim="800000"/>
            <a:headEnd/>
            <a:tailEnd/>
          </a:ln>
          <a:effectLst/>
        </p:spPr>
        <p:txBody>
          <a:bodyPr wrap="none" lIns="90488" tIns="44450" rIns="90488" bIns="44450">
            <a:spAutoFit/>
          </a:bodyPr>
          <a:lstStyle/>
          <a:p>
            <a:pPr eaLnBrk="0" hangingPunct="0">
              <a:defRPr/>
            </a:pPr>
            <a:r>
              <a:rPr lang="pt-BR" b="1" dirty="0">
                <a:latin typeface="+mj-lt"/>
              </a:rPr>
              <a:t>Custos de Mudança</a:t>
            </a:r>
          </a:p>
        </p:txBody>
      </p:sp>
      <p:sp>
        <p:nvSpPr>
          <p:cNvPr id="93198" name="Rectangle 14"/>
          <p:cNvSpPr>
            <a:spLocks noChangeArrowheads="1"/>
          </p:cNvSpPr>
          <p:nvPr/>
        </p:nvSpPr>
        <p:spPr bwMode="auto">
          <a:xfrm>
            <a:off x="3738563" y="3681413"/>
            <a:ext cx="5295900" cy="458787"/>
          </a:xfrm>
          <a:prstGeom prst="rect">
            <a:avLst/>
          </a:prstGeom>
          <a:noFill/>
          <a:ln w="12699">
            <a:noFill/>
            <a:miter lim="800000"/>
            <a:headEnd/>
            <a:tailEnd/>
          </a:ln>
          <a:effectLst/>
        </p:spPr>
        <p:txBody>
          <a:bodyPr wrap="none" lIns="90488" tIns="44450" rIns="90488" bIns="44450">
            <a:spAutoFit/>
          </a:bodyPr>
          <a:lstStyle/>
          <a:p>
            <a:pPr eaLnBrk="0" hangingPunct="0">
              <a:defRPr/>
            </a:pPr>
            <a:r>
              <a:rPr lang="pt-BR" b="1" dirty="0">
                <a:latin typeface="+mj-lt"/>
              </a:rPr>
              <a:t>Acesso aos Canais de Distribuição</a:t>
            </a:r>
          </a:p>
        </p:txBody>
      </p:sp>
      <p:sp>
        <p:nvSpPr>
          <p:cNvPr id="93199" name="Rectangle 15"/>
          <p:cNvSpPr>
            <a:spLocks noChangeArrowheads="1"/>
          </p:cNvSpPr>
          <p:nvPr/>
        </p:nvSpPr>
        <p:spPr bwMode="auto">
          <a:xfrm>
            <a:off x="3738563" y="4348163"/>
            <a:ext cx="4533900" cy="828675"/>
          </a:xfrm>
          <a:prstGeom prst="rect">
            <a:avLst/>
          </a:prstGeom>
          <a:noFill/>
          <a:ln w="12699">
            <a:noFill/>
            <a:miter lim="800000"/>
            <a:headEnd/>
            <a:tailEnd/>
          </a:ln>
          <a:effectLst/>
        </p:spPr>
        <p:txBody>
          <a:bodyPr lIns="90488" tIns="44450" rIns="90488" bIns="44450">
            <a:spAutoFit/>
          </a:bodyPr>
          <a:lstStyle/>
          <a:p>
            <a:pPr eaLnBrk="0" hangingPunct="0">
              <a:defRPr/>
            </a:pPr>
            <a:r>
              <a:rPr lang="pt-BR" b="1" dirty="0">
                <a:latin typeface="+mj-lt"/>
              </a:rPr>
              <a:t>Desvantagens de Custo Independentes de Escala</a:t>
            </a:r>
          </a:p>
        </p:txBody>
      </p:sp>
      <p:sp>
        <p:nvSpPr>
          <p:cNvPr id="93200" name="Oval 16"/>
          <p:cNvSpPr>
            <a:spLocks noChangeArrowheads="1"/>
          </p:cNvSpPr>
          <p:nvPr/>
        </p:nvSpPr>
        <p:spPr bwMode="auto">
          <a:xfrm>
            <a:off x="3524250" y="1371600"/>
            <a:ext cx="171450" cy="171450"/>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defRPr/>
            </a:pPr>
            <a:endParaRPr lang="pt-BR" sz="1800">
              <a:latin typeface="+mj-lt"/>
            </a:endParaRPr>
          </a:p>
        </p:txBody>
      </p:sp>
      <p:sp>
        <p:nvSpPr>
          <p:cNvPr id="93201" name="Oval 17"/>
          <p:cNvSpPr>
            <a:spLocks noChangeArrowheads="1"/>
          </p:cNvSpPr>
          <p:nvPr/>
        </p:nvSpPr>
        <p:spPr bwMode="auto">
          <a:xfrm>
            <a:off x="3524250" y="1981200"/>
            <a:ext cx="171450" cy="171450"/>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defRPr/>
            </a:pPr>
            <a:endParaRPr lang="pt-BR" sz="1800">
              <a:latin typeface="+mj-lt"/>
            </a:endParaRPr>
          </a:p>
        </p:txBody>
      </p:sp>
      <p:sp>
        <p:nvSpPr>
          <p:cNvPr id="93202" name="Oval 18"/>
          <p:cNvSpPr>
            <a:spLocks noChangeArrowheads="1"/>
          </p:cNvSpPr>
          <p:nvPr/>
        </p:nvSpPr>
        <p:spPr bwMode="auto">
          <a:xfrm>
            <a:off x="3524250" y="2590800"/>
            <a:ext cx="171450" cy="171450"/>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defRPr/>
            </a:pPr>
            <a:endParaRPr lang="pt-BR" sz="1800">
              <a:latin typeface="+mj-lt"/>
            </a:endParaRPr>
          </a:p>
        </p:txBody>
      </p:sp>
      <p:sp>
        <p:nvSpPr>
          <p:cNvPr id="93203" name="Oval 19"/>
          <p:cNvSpPr>
            <a:spLocks noChangeArrowheads="1"/>
          </p:cNvSpPr>
          <p:nvPr/>
        </p:nvSpPr>
        <p:spPr bwMode="auto">
          <a:xfrm>
            <a:off x="3524250" y="3181350"/>
            <a:ext cx="171450" cy="171450"/>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defRPr/>
            </a:pPr>
            <a:endParaRPr lang="pt-BR" sz="1800">
              <a:latin typeface="+mj-lt"/>
            </a:endParaRPr>
          </a:p>
        </p:txBody>
      </p:sp>
      <p:sp>
        <p:nvSpPr>
          <p:cNvPr id="93204" name="Oval 20"/>
          <p:cNvSpPr>
            <a:spLocks noChangeArrowheads="1"/>
          </p:cNvSpPr>
          <p:nvPr/>
        </p:nvSpPr>
        <p:spPr bwMode="auto">
          <a:xfrm>
            <a:off x="3524250" y="3790950"/>
            <a:ext cx="171450" cy="171450"/>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defRPr/>
            </a:pPr>
            <a:endParaRPr lang="pt-BR" sz="1800">
              <a:latin typeface="+mj-lt"/>
            </a:endParaRPr>
          </a:p>
        </p:txBody>
      </p:sp>
      <p:sp>
        <p:nvSpPr>
          <p:cNvPr id="93205" name="Oval 21"/>
          <p:cNvSpPr>
            <a:spLocks noChangeArrowheads="1"/>
          </p:cNvSpPr>
          <p:nvPr/>
        </p:nvSpPr>
        <p:spPr bwMode="auto">
          <a:xfrm>
            <a:off x="3524250" y="4476750"/>
            <a:ext cx="171450" cy="171450"/>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defRPr/>
            </a:pPr>
            <a:endParaRPr lang="pt-BR" sz="1800">
              <a:latin typeface="+mj-lt"/>
            </a:endParaRPr>
          </a:p>
        </p:txBody>
      </p:sp>
      <p:sp>
        <p:nvSpPr>
          <p:cNvPr id="93206" name="Oval 22"/>
          <p:cNvSpPr>
            <a:spLocks noChangeArrowheads="1"/>
          </p:cNvSpPr>
          <p:nvPr/>
        </p:nvSpPr>
        <p:spPr bwMode="auto">
          <a:xfrm>
            <a:off x="3524250" y="5391150"/>
            <a:ext cx="171450" cy="171450"/>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defRPr/>
            </a:pPr>
            <a:endParaRPr lang="pt-BR" sz="1800">
              <a:latin typeface="+mj-lt"/>
            </a:endParaRPr>
          </a:p>
        </p:txBody>
      </p:sp>
      <p:sp>
        <p:nvSpPr>
          <p:cNvPr id="93207" name="Oval 23"/>
          <p:cNvSpPr>
            <a:spLocks noChangeArrowheads="1"/>
          </p:cNvSpPr>
          <p:nvPr/>
        </p:nvSpPr>
        <p:spPr bwMode="auto">
          <a:xfrm>
            <a:off x="3500438" y="6000750"/>
            <a:ext cx="171450" cy="171450"/>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defRPr/>
            </a:pPr>
            <a:endParaRPr lang="pt-BR" sz="1800">
              <a:latin typeface="Arial" charset="0"/>
            </a:endParaRPr>
          </a:p>
        </p:txBody>
      </p:sp>
      <p:sp>
        <p:nvSpPr>
          <p:cNvPr id="24" name="Rectangle 2"/>
          <p:cNvSpPr txBox="1">
            <a:spLocks noChangeArrowheads="1"/>
          </p:cNvSpPr>
          <p:nvPr/>
        </p:nvSpPr>
        <p:spPr>
          <a:xfrm>
            <a:off x="500063" y="142875"/>
            <a:ext cx="8286750" cy="714375"/>
          </a:xfrm>
          <a:prstGeom prst="rect">
            <a:avLst/>
          </a:prstGeom>
          <a:noFill/>
          <a:ln/>
        </p:spPr>
        <p:txBody>
          <a:bodyPr/>
          <a:lstStyle/>
          <a:p>
            <a:pPr algn="ctr" eaLnBrk="0" hangingPunct="0">
              <a:defRPr/>
            </a:pPr>
            <a:r>
              <a:rPr lang="pt-BR" altLang="zh-TW" sz="3200" b="1" kern="0" dirty="0">
                <a:solidFill>
                  <a:schemeClr val="tx2"/>
                </a:solidFill>
                <a:latin typeface="+mj-lt"/>
                <a:ea typeface="新細明體" pitchFamily="18" charset="-120"/>
                <a:cs typeface="+mj-cs"/>
              </a:rPr>
              <a:t>Ameaça de novos Entrantes</a:t>
            </a:r>
          </a:p>
        </p:txBody>
      </p:sp>
      <p:sp>
        <p:nvSpPr>
          <p:cNvPr id="136214" name="Text Box 22"/>
          <p:cNvSpPr txBox="1">
            <a:spLocks noChangeArrowheads="1"/>
          </p:cNvSpPr>
          <p:nvPr/>
        </p:nvSpPr>
        <p:spPr bwMode="auto">
          <a:xfrm>
            <a:off x="3924300" y="6165850"/>
            <a:ext cx="2600325" cy="396875"/>
          </a:xfrm>
          <a:prstGeom prst="rect">
            <a:avLst/>
          </a:prstGeom>
          <a:noFill/>
          <a:ln w="9525">
            <a:noFill/>
            <a:miter lim="800000"/>
            <a:headEnd/>
            <a:tailEnd/>
          </a:ln>
          <a:effectLst/>
        </p:spPr>
        <p:txBody>
          <a:bodyPr wrap="none">
            <a:spAutoFit/>
          </a:bodyPr>
          <a:lstStyle/>
          <a:p>
            <a:r>
              <a:rPr lang="pt-BR" sz="2000">
                <a:solidFill>
                  <a:srgbClr val="000066"/>
                </a:solidFill>
                <a:latin typeface="Times New Roman" pitchFamily="18" charset="0"/>
              </a:rPr>
              <a:t>edsonlp@vianet.com.br</a:t>
            </a:r>
            <a:endParaRPr lang="en-US" sz="2000">
              <a:solidFill>
                <a:srgbClr val="000066"/>
              </a:solidFill>
              <a:latin typeface="Times New Roman" pitchFamily="18" charset="0"/>
            </a:endParaRP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 presetClass="entr" presetSubtype="4" fill="hold" grpId="0" nodeType="withEffect">
                                  <p:stCondLst>
                                    <p:cond delay="0"/>
                                  </p:stCondLst>
                                  <p:childTnLst>
                                    <p:set>
                                      <p:cBhvr>
                                        <p:cTn id="9" dur="1" fill="hold">
                                          <p:stCondLst>
                                            <p:cond delay="0"/>
                                          </p:stCondLst>
                                        </p:cTn>
                                        <p:tgtEl>
                                          <p:spTgt spid="93207"/>
                                        </p:tgtEl>
                                        <p:attrNameLst>
                                          <p:attrName>style.visibility</p:attrName>
                                        </p:attrNameLst>
                                      </p:cBhvr>
                                      <p:to>
                                        <p:strVal val="visible"/>
                                      </p:to>
                                    </p:set>
                                    <p:anim calcmode="lin" valueType="num">
                                      <p:cBhvr additive="base">
                                        <p:cTn id="10" dur="500" fill="hold"/>
                                        <p:tgtEl>
                                          <p:spTgt spid="93207"/>
                                        </p:tgtEl>
                                        <p:attrNameLst>
                                          <p:attrName>ppt_x</p:attrName>
                                        </p:attrNameLst>
                                      </p:cBhvr>
                                      <p:tavLst>
                                        <p:tav tm="0">
                                          <p:val>
                                            <p:strVal val="#ppt_x"/>
                                          </p:val>
                                        </p:tav>
                                        <p:tav tm="100000">
                                          <p:val>
                                            <p:strVal val="#ppt_x"/>
                                          </p:val>
                                        </p:tav>
                                      </p:tavLst>
                                    </p:anim>
                                    <p:anim calcmode="lin" valueType="num">
                                      <p:cBhvr additive="base">
                                        <p:cTn id="11" dur="500" fill="hold"/>
                                        <p:tgtEl>
                                          <p:spTgt spid="93207"/>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93190"/>
                                        </p:tgtEl>
                                        <p:attrNameLst>
                                          <p:attrName>style.visibility</p:attrName>
                                        </p:attrNameLst>
                                      </p:cBhvr>
                                      <p:to>
                                        <p:strVal val="visible"/>
                                      </p:to>
                                    </p:set>
                                    <p:animEffect transition="in" filter="wipe(left)">
                                      <p:cBhvr>
                                        <p:cTn id="15" dur="500"/>
                                        <p:tgtEl>
                                          <p:spTgt spid="93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0" grpId="0" autoUpdateAnimBg="0"/>
      <p:bldP spid="9320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9750" y="2959100"/>
            <a:ext cx="2232025" cy="1866900"/>
            <a:chOff x="340" y="1864"/>
            <a:chExt cx="1406" cy="1176"/>
          </a:xfrm>
        </p:grpSpPr>
        <p:sp>
          <p:nvSpPr>
            <p:cNvPr id="95235" name="AutoShape 3"/>
            <p:cNvSpPr>
              <a:spLocks noChangeArrowheads="1"/>
            </p:cNvSpPr>
            <p:nvPr/>
          </p:nvSpPr>
          <p:spPr bwMode="auto">
            <a:xfrm>
              <a:off x="386" y="1888"/>
              <a:ext cx="1360" cy="1152"/>
            </a:xfrm>
            <a:prstGeom prst="homePlate">
              <a:avLst>
                <a:gd name="adj" fmla="val 39352"/>
              </a:avLst>
            </a:prstGeom>
            <a:solidFill>
              <a:schemeClr val="accent2"/>
            </a:solidFill>
            <a:ln w="12699">
              <a:noFill/>
              <a:miter lim="800000"/>
              <a:headEnd/>
              <a:tailEnd/>
            </a:ln>
            <a:effectLst>
              <a:outerShdw dist="53882" dir="2700000" algn="ctr" rotWithShape="0">
                <a:schemeClr val="bg2"/>
              </a:outerShdw>
            </a:effectLst>
          </p:spPr>
          <p:txBody>
            <a:bodyPr wrap="none" anchor="ctr"/>
            <a:lstStyle/>
            <a:p>
              <a:pPr>
                <a:defRPr/>
              </a:pPr>
              <a:endParaRPr lang="pt-BR" sz="1800">
                <a:latin typeface="Arial" charset="0"/>
              </a:endParaRPr>
            </a:p>
          </p:txBody>
        </p:sp>
        <p:sp>
          <p:nvSpPr>
            <p:cNvPr id="95236" name="Rectangle 4"/>
            <p:cNvSpPr>
              <a:spLocks noChangeArrowheads="1"/>
            </p:cNvSpPr>
            <p:nvPr/>
          </p:nvSpPr>
          <p:spPr bwMode="auto">
            <a:xfrm>
              <a:off x="340" y="1864"/>
              <a:ext cx="1237" cy="976"/>
            </a:xfrm>
            <a:prstGeom prst="rect">
              <a:avLst/>
            </a:prstGeom>
            <a:noFill/>
            <a:ln w="12699">
              <a:noFill/>
              <a:miter lim="800000"/>
              <a:headEnd/>
              <a:tailEnd/>
            </a:ln>
            <a:effectLst>
              <a:outerShdw dist="17961" dir="2700000" algn="ctr" rotWithShape="0">
                <a:schemeClr val="bg2"/>
              </a:outerShdw>
            </a:effectLst>
          </p:spPr>
          <p:txBody>
            <a:bodyPr lIns="90488" tIns="44450" rIns="90488" bIns="44450">
              <a:spAutoFit/>
            </a:bodyPr>
            <a:lstStyle/>
            <a:p>
              <a:pPr algn="ctr" eaLnBrk="0" hangingPunct="0">
                <a:defRPr/>
              </a:pPr>
              <a:r>
                <a:rPr lang="pt-BR" b="1">
                  <a:solidFill>
                    <a:schemeClr val="bg1"/>
                  </a:solidFill>
                  <a:latin typeface="Times New Roman" pitchFamily="18" charset="0"/>
                </a:rPr>
                <a:t>Poder de Barganha dos Fornecedores</a:t>
              </a:r>
            </a:p>
          </p:txBody>
        </p:sp>
      </p:grpSp>
      <p:sp>
        <p:nvSpPr>
          <p:cNvPr id="138245" name="Rectangle 5"/>
          <p:cNvSpPr>
            <a:spLocks noChangeArrowheads="1"/>
          </p:cNvSpPr>
          <p:nvPr/>
        </p:nvSpPr>
        <p:spPr bwMode="auto">
          <a:xfrm>
            <a:off x="3665538" y="1355725"/>
            <a:ext cx="1444625" cy="1184275"/>
          </a:xfrm>
          <a:prstGeom prst="rect">
            <a:avLst/>
          </a:prstGeom>
          <a:noFill/>
          <a:ln w="12699">
            <a:noFill/>
            <a:miter lim="800000"/>
            <a:headEnd/>
            <a:tailEnd/>
          </a:ln>
        </p:spPr>
        <p:txBody>
          <a:bodyPr lIns="90488" tIns="44450" rIns="90488" bIns="44450">
            <a:spAutoFit/>
          </a:bodyPr>
          <a:lstStyle/>
          <a:p>
            <a:pPr algn="ctr" eaLnBrk="0" hangingPunct="0"/>
            <a:r>
              <a:rPr lang="en-US">
                <a:latin typeface="Times New Roman" pitchFamily="18" charset="0"/>
                <a:cs typeface="Arial" charset="0"/>
              </a:rPr>
              <a:t>Threat of New Entrants</a:t>
            </a:r>
          </a:p>
        </p:txBody>
      </p:sp>
      <p:sp>
        <p:nvSpPr>
          <p:cNvPr id="95238" name="AutoShape 6"/>
          <p:cNvSpPr>
            <a:spLocks noChangeArrowheads="1"/>
          </p:cNvSpPr>
          <p:nvPr/>
        </p:nvSpPr>
        <p:spPr bwMode="auto">
          <a:xfrm rot="16200000" flipH="1">
            <a:off x="3632200" y="1384300"/>
            <a:ext cx="1816100" cy="1816100"/>
          </a:xfrm>
          <a:prstGeom prst="homePlate">
            <a:avLst>
              <a:gd name="adj" fmla="val 33333"/>
            </a:avLst>
          </a:prstGeom>
          <a:solidFill>
            <a:srgbClr val="CECECE"/>
          </a:solidFill>
          <a:ln w="12699">
            <a:solidFill>
              <a:srgbClr val="143C2E"/>
            </a:solidFill>
            <a:miter lim="800000"/>
            <a:headEnd/>
            <a:tailEnd/>
          </a:ln>
          <a:effectLst>
            <a:outerShdw dist="35921" dir="2700000" algn="ctr" rotWithShape="0">
              <a:srgbClr val="919191"/>
            </a:outerShdw>
          </a:effectLst>
        </p:spPr>
        <p:txBody>
          <a:bodyPr wrap="none" anchor="ctr"/>
          <a:lstStyle/>
          <a:p>
            <a:pPr>
              <a:defRPr/>
            </a:pPr>
            <a:endParaRPr lang="pt-BR" sz="1800">
              <a:latin typeface="Arial" charset="0"/>
            </a:endParaRPr>
          </a:p>
        </p:txBody>
      </p:sp>
      <p:sp>
        <p:nvSpPr>
          <p:cNvPr id="95239" name="Rectangle 7"/>
          <p:cNvSpPr>
            <a:spLocks noChangeArrowheads="1"/>
          </p:cNvSpPr>
          <p:nvPr/>
        </p:nvSpPr>
        <p:spPr bwMode="auto">
          <a:xfrm>
            <a:off x="3551238" y="1558925"/>
            <a:ext cx="1978025" cy="1184275"/>
          </a:xfrm>
          <a:prstGeom prst="rect">
            <a:avLst/>
          </a:prstGeom>
          <a:noFill/>
          <a:ln w="12699">
            <a:noFill/>
            <a:miter lim="800000"/>
            <a:headEnd/>
            <a:tailEnd/>
          </a:ln>
          <a:effectLst>
            <a:outerShdw dist="17961" dir="2700000" algn="ctr" rotWithShape="0">
              <a:schemeClr val="tx1"/>
            </a:outerShdw>
          </a:effectLst>
        </p:spPr>
        <p:txBody>
          <a:bodyPr lIns="90488" tIns="44450" rIns="90488" bIns="44450">
            <a:spAutoFit/>
          </a:bodyPr>
          <a:lstStyle/>
          <a:p>
            <a:pPr algn="ctr" eaLnBrk="0" hangingPunct="0">
              <a:defRPr/>
            </a:pPr>
            <a:r>
              <a:rPr lang="pt-BR" b="1">
                <a:solidFill>
                  <a:srgbClr val="1B533F"/>
                </a:solidFill>
                <a:latin typeface="Times New Roman" pitchFamily="18" charset="0"/>
              </a:rPr>
              <a:t>Ameaça de Novos Entrantes</a:t>
            </a:r>
          </a:p>
        </p:txBody>
      </p:sp>
      <p:sp>
        <p:nvSpPr>
          <p:cNvPr id="9" name="Rectangle 2"/>
          <p:cNvSpPr txBox="1">
            <a:spLocks noChangeArrowheads="1"/>
          </p:cNvSpPr>
          <p:nvPr/>
        </p:nvSpPr>
        <p:spPr>
          <a:xfrm>
            <a:off x="428625" y="142875"/>
            <a:ext cx="8286750" cy="1071563"/>
          </a:xfrm>
          <a:prstGeom prst="rect">
            <a:avLst/>
          </a:prstGeom>
          <a:noFill/>
          <a:ln/>
        </p:spPr>
        <p:txBody>
          <a:bodyPr/>
          <a:lstStyle/>
          <a:p>
            <a:pPr algn="ctr" eaLnBrk="0" hangingPunct="0">
              <a:defRPr/>
            </a:pPr>
            <a:r>
              <a:rPr lang="pt-BR" altLang="zh-TW" sz="3200" b="1" kern="0" dirty="0">
                <a:solidFill>
                  <a:schemeClr val="tx2"/>
                </a:solidFill>
                <a:latin typeface="+mj-lt"/>
                <a:ea typeface="新細明體" pitchFamily="18" charset="-120"/>
                <a:cs typeface="+mj-cs"/>
              </a:rPr>
              <a:t>As 5 Forças de Porter</a:t>
            </a:r>
          </a:p>
          <a:p>
            <a:pPr algn="ctr" eaLnBrk="0" hangingPunct="0">
              <a:defRPr/>
            </a:pPr>
            <a:r>
              <a:rPr lang="pt-BR" altLang="zh-TW" sz="3200" b="1" kern="0" dirty="0">
                <a:solidFill>
                  <a:schemeClr val="tx2"/>
                </a:solidFill>
                <a:latin typeface="+mj-lt"/>
                <a:ea typeface="新細明體" pitchFamily="18" charset="-120"/>
                <a:cs typeface="+mj-cs"/>
              </a:rPr>
              <a:t>modelo de competição</a:t>
            </a:r>
          </a:p>
        </p:txBody>
      </p:sp>
      <p:sp>
        <p:nvSpPr>
          <p:cNvPr id="138249" name="Text Box 9"/>
          <p:cNvSpPr txBox="1">
            <a:spLocks noChangeArrowheads="1"/>
          </p:cNvSpPr>
          <p:nvPr/>
        </p:nvSpPr>
        <p:spPr bwMode="auto">
          <a:xfrm>
            <a:off x="3924300" y="6165850"/>
            <a:ext cx="2600325" cy="396875"/>
          </a:xfrm>
          <a:prstGeom prst="rect">
            <a:avLst/>
          </a:prstGeom>
          <a:noFill/>
          <a:ln w="9525">
            <a:noFill/>
            <a:miter lim="800000"/>
            <a:headEnd/>
            <a:tailEnd/>
          </a:ln>
          <a:effectLst/>
        </p:spPr>
        <p:txBody>
          <a:bodyPr wrap="none">
            <a:spAutoFit/>
          </a:bodyPr>
          <a:lstStyle/>
          <a:p>
            <a:r>
              <a:rPr lang="pt-BR" sz="2000">
                <a:solidFill>
                  <a:srgbClr val="000066"/>
                </a:solidFill>
                <a:latin typeface="Times New Roman" pitchFamily="18" charset="0"/>
              </a:rPr>
              <a:t>edsonlp@vianet.com.br</a:t>
            </a:r>
            <a:endParaRPr lang="en-US" sz="2000">
              <a:solidFill>
                <a:srgbClr val="000066"/>
              </a:solidFill>
              <a:latin typeface="Times New Roman" pitchFamily="18" charset="0"/>
            </a:endParaRPr>
          </a:p>
        </p:txBody>
      </p:sp>
    </p:spTree>
  </p:cSld>
  <p:clrMapOvr>
    <a:masterClrMapping/>
  </p:clrMapOvr>
  <p:transition spd="slow">
    <p:zoom dir="in"/>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AutoShape 3"/>
          <p:cNvSpPr>
            <a:spLocks noChangeArrowheads="1"/>
          </p:cNvSpPr>
          <p:nvPr/>
        </p:nvSpPr>
        <p:spPr bwMode="auto">
          <a:xfrm>
            <a:off x="139700" y="1219200"/>
            <a:ext cx="3352800" cy="5162550"/>
          </a:xfrm>
          <a:prstGeom prst="homePlate">
            <a:avLst>
              <a:gd name="adj" fmla="val 33333"/>
            </a:avLst>
          </a:prstGeom>
          <a:solidFill>
            <a:schemeClr val="accent2"/>
          </a:solidFill>
          <a:ln w="12699">
            <a:noFill/>
            <a:miter lim="800000"/>
            <a:headEnd/>
            <a:tailEnd/>
          </a:ln>
          <a:effectLst>
            <a:outerShdw dist="53882" dir="2700000" algn="ctr" rotWithShape="0">
              <a:schemeClr val="bg2"/>
            </a:outerShdw>
          </a:effectLst>
        </p:spPr>
        <p:txBody>
          <a:bodyPr wrap="none" anchor="ctr"/>
          <a:lstStyle/>
          <a:p>
            <a:pPr>
              <a:defRPr/>
            </a:pPr>
            <a:endParaRPr lang="pt-BR" sz="1800">
              <a:latin typeface="Arial" charset="0"/>
            </a:endParaRPr>
          </a:p>
        </p:txBody>
      </p:sp>
      <p:sp>
        <p:nvSpPr>
          <p:cNvPr id="97284" name="Rectangle 4"/>
          <p:cNvSpPr>
            <a:spLocks noChangeArrowheads="1"/>
          </p:cNvSpPr>
          <p:nvPr/>
        </p:nvSpPr>
        <p:spPr bwMode="auto">
          <a:xfrm>
            <a:off x="322263" y="1201738"/>
            <a:ext cx="2089150" cy="1003300"/>
          </a:xfrm>
          <a:prstGeom prst="rect">
            <a:avLst/>
          </a:prstGeom>
          <a:noFill/>
          <a:ln w="12699">
            <a:noFill/>
            <a:miter lim="800000"/>
            <a:headEnd/>
            <a:tailEnd/>
          </a:ln>
          <a:effectLst>
            <a:outerShdw dist="17961" dir="2700000" algn="ctr" rotWithShape="0">
              <a:schemeClr val="bg2"/>
            </a:outerShdw>
          </a:effectLst>
        </p:spPr>
        <p:txBody>
          <a:bodyPr lIns="90488" tIns="44450" rIns="90488" bIns="44450">
            <a:spAutoFit/>
          </a:bodyPr>
          <a:lstStyle/>
          <a:p>
            <a:pPr eaLnBrk="0" hangingPunct="0">
              <a:defRPr/>
            </a:pPr>
            <a:r>
              <a:rPr lang="pt-BR" sz="2000" b="1" dirty="0">
                <a:solidFill>
                  <a:schemeClr val="bg1"/>
                </a:solidFill>
                <a:latin typeface="Times New Roman" pitchFamily="18" charset="0"/>
              </a:rPr>
              <a:t>Fornecedores exercem força no setor através de:</a:t>
            </a:r>
          </a:p>
        </p:txBody>
      </p:sp>
      <p:sp>
        <p:nvSpPr>
          <p:cNvPr id="97285" name="Rectangle 5"/>
          <p:cNvSpPr>
            <a:spLocks noChangeArrowheads="1"/>
          </p:cNvSpPr>
          <p:nvPr/>
        </p:nvSpPr>
        <p:spPr bwMode="auto">
          <a:xfrm>
            <a:off x="179388" y="2425700"/>
            <a:ext cx="2951162" cy="1003300"/>
          </a:xfrm>
          <a:prstGeom prst="rect">
            <a:avLst/>
          </a:prstGeom>
          <a:noFill/>
          <a:ln w="12699">
            <a:noFill/>
            <a:miter lim="800000"/>
            <a:headEnd/>
            <a:tailEnd/>
          </a:ln>
          <a:effectLst>
            <a:outerShdw dist="17961" dir="2700000" algn="ctr" rotWithShape="0">
              <a:schemeClr val="bg2"/>
            </a:outerShdw>
          </a:effectLst>
        </p:spPr>
        <p:txBody>
          <a:bodyPr lIns="90488" tIns="44450" rIns="90488" bIns="44450">
            <a:spAutoFit/>
          </a:bodyPr>
          <a:lstStyle/>
          <a:p>
            <a:pPr eaLnBrk="0" hangingPunct="0">
              <a:defRPr/>
            </a:pPr>
            <a:r>
              <a:rPr lang="pt-BR" sz="2000" b="1" dirty="0">
                <a:solidFill>
                  <a:schemeClr val="bg1"/>
                </a:solidFill>
                <a:latin typeface="Times New Roman" pitchFamily="18" charset="0"/>
              </a:rPr>
              <a:t>* Ameaçando aumentar os preços ou diminuir a qualidade</a:t>
            </a:r>
            <a:endParaRPr lang="pt-BR" sz="2000" b="1" i="1" dirty="0">
              <a:solidFill>
                <a:schemeClr val="bg1"/>
              </a:solidFill>
              <a:latin typeface="Times New Roman" pitchFamily="18" charset="0"/>
            </a:endParaRPr>
          </a:p>
        </p:txBody>
      </p:sp>
      <p:sp>
        <p:nvSpPr>
          <p:cNvPr id="97286" name="Rectangle 6"/>
          <p:cNvSpPr>
            <a:spLocks noChangeArrowheads="1"/>
          </p:cNvSpPr>
          <p:nvPr/>
        </p:nvSpPr>
        <p:spPr bwMode="auto">
          <a:xfrm>
            <a:off x="131763" y="3727450"/>
            <a:ext cx="2784475" cy="2222500"/>
          </a:xfrm>
          <a:prstGeom prst="rect">
            <a:avLst/>
          </a:prstGeom>
          <a:noFill/>
          <a:ln w="12699">
            <a:noFill/>
            <a:miter lim="800000"/>
            <a:headEnd/>
            <a:tailEnd/>
          </a:ln>
          <a:effectLst>
            <a:outerShdw dist="17961" dir="2700000" algn="ctr" rotWithShape="0">
              <a:schemeClr val="bg2"/>
            </a:outerShdw>
          </a:effectLst>
        </p:spPr>
        <p:txBody>
          <a:bodyPr lIns="90488" tIns="44450" rIns="90488" bIns="44450">
            <a:spAutoFit/>
          </a:bodyPr>
          <a:lstStyle/>
          <a:p>
            <a:pPr eaLnBrk="0" hangingPunct="0">
              <a:defRPr/>
            </a:pPr>
            <a:r>
              <a:rPr lang="pt-BR" sz="2000" b="1">
                <a:solidFill>
                  <a:schemeClr val="bg1"/>
                </a:solidFill>
                <a:latin typeface="Times New Roman" pitchFamily="18" charset="0"/>
              </a:rPr>
              <a:t>Fornecedores poderosos podem estrangular a lucratividade do setor se as empresas forem incapazes de cobrir o incremento dos custos</a:t>
            </a:r>
          </a:p>
        </p:txBody>
      </p:sp>
      <p:sp>
        <p:nvSpPr>
          <p:cNvPr id="97287" name="Rectangle 7"/>
          <p:cNvSpPr>
            <a:spLocks noChangeArrowheads="1"/>
          </p:cNvSpPr>
          <p:nvPr/>
        </p:nvSpPr>
        <p:spPr bwMode="auto">
          <a:xfrm>
            <a:off x="3143250" y="915988"/>
            <a:ext cx="5980113" cy="441325"/>
          </a:xfrm>
          <a:prstGeom prst="rect">
            <a:avLst/>
          </a:prstGeom>
          <a:noFill/>
          <a:ln w="12699">
            <a:noFill/>
            <a:miter lim="800000"/>
            <a:headEnd/>
            <a:tailEnd/>
          </a:ln>
          <a:effectLst/>
        </p:spPr>
        <p:txBody>
          <a:bodyPr wrap="none" lIns="90488" tIns="44450" rIns="90488" bIns="44450">
            <a:spAutoFit/>
          </a:bodyPr>
          <a:lstStyle/>
          <a:p>
            <a:pPr eaLnBrk="0" hangingPunct="0">
              <a:lnSpc>
                <a:spcPct val="95000"/>
              </a:lnSpc>
              <a:defRPr/>
            </a:pPr>
            <a:r>
              <a:rPr lang="pt-BR" b="1" dirty="0">
                <a:latin typeface="+mn-lt"/>
              </a:rPr>
              <a:t>Fornecedores tornam-se poderosos se:</a:t>
            </a:r>
          </a:p>
        </p:txBody>
      </p:sp>
      <p:sp>
        <p:nvSpPr>
          <p:cNvPr id="97289" name="Rectangle 9"/>
          <p:cNvSpPr>
            <a:spLocks noChangeArrowheads="1"/>
          </p:cNvSpPr>
          <p:nvPr/>
        </p:nvSpPr>
        <p:spPr bwMode="auto">
          <a:xfrm>
            <a:off x="3836988" y="1490663"/>
            <a:ext cx="4813300" cy="638175"/>
          </a:xfrm>
          <a:prstGeom prst="rect">
            <a:avLst/>
          </a:prstGeom>
          <a:noFill/>
          <a:ln w="12699">
            <a:noFill/>
            <a:miter lim="800000"/>
            <a:headEnd/>
            <a:tailEnd/>
          </a:ln>
          <a:effectLst/>
        </p:spPr>
        <p:txBody>
          <a:bodyPr lIns="90488" tIns="44450" rIns="90488" bIns="44450">
            <a:spAutoFit/>
          </a:bodyPr>
          <a:lstStyle/>
          <a:p>
            <a:pPr eaLnBrk="0" hangingPunct="0">
              <a:lnSpc>
                <a:spcPct val="90000"/>
              </a:lnSpc>
              <a:defRPr/>
            </a:pPr>
            <a:r>
              <a:rPr lang="pt-BR" sz="2000" dirty="0">
                <a:latin typeface="+mj-lt"/>
              </a:rPr>
              <a:t>Setor de fornecimento é dominado por poucas empresas</a:t>
            </a:r>
          </a:p>
        </p:txBody>
      </p:sp>
      <p:sp>
        <p:nvSpPr>
          <p:cNvPr id="97290" name="Rectangle 10"/>
          <p:cNvSpPr>
            <a:spLocks noChangeArrowheads="1"/>
          </p:cNvSpPr>
          <p:nvPr/>
        </p:nvSpPr>
        <p:spPr bwMode="auto">
          <a:xfrm>
            <a:off x="3836988" y="2260600"/>
            <a:ext cx="5292725" cy="638175"/>
          </a:xfrm>
          <a:prstGeom prst="rect">
            <a:avLst/>
          </a:prstGeom>
          <a:noFill/>
          <a:ln w="12699">
            <a:noFill/>
            <a:miter lim="800000"/>
            <a:headEnd/>
            <a:tailEnd/>
          </a:ln>
          <a:effectLst/>
        </p:spPr>
        <p:txBody>
          <a:bodyPr lIns="90488" tIns="44450" rIns="90488" bIns="44450">
            <a:spAutoFit/>
          </a:bodyPr>
          <a:lstStyle/>
          <a:p>
            <a:pPr eaLnBrk="0" hangingPunct="0">
              <a:lnSpc>
                <a:spcPct val="90000"/>
              </a:lnSpc>
              <a:defRPr/>
            </a:pPr>
            <a:r>
              <a:rPr lang="pt-BR" sz="2000" dirty="0">
                <a:latin typeface="+mj-lt"/>
              </a:rPr>
              <a:t>Produtos dos fornecedores têm poucos substitutos</a:t>
            </a:r>
          </a:p>
        </p:txBody>
      </p:sp>
      <p:sp>
        <p:nvSpPr>
          <p:cNvPr id="97291" name="Rectangle 11"/>
          <p:cNvSpPr>
            <a:spLocks noChangeArrowheads="1"/>
          </p:cNvSpPr>
          <p:nvPr/>
        </p:nvSpPr>
        <p:spPr bwMode="auto">
          <a:xfrm>
            <a:off x="3836988" y="2976563"/>
            <a:ext cx="4860925" cy="638175"/>
          </a:xfrm>
          <a:prstGeom prst="rect">
            <a:avLst/>
          </a:prstGeom>
          <a:noFill/>
          <a:ln w="12699">
            <a:noFill/>
            <a:miter lim="800000"/>
            <a:headEnd/>
            <a:tailEnd/>
          </a:ln>
          <a:effectLst/>
        </p:spPr>
        <p:txBody>
          <a:bodyPr lIns="90488" tIns="44450" rIns="90488" bIns="44450">
            <a:spAutoFit/>
          </a:bodyPr>
          <a:lstStyle/>
          <a:p>
            <a:pPr eaLnBrk="0" hangingPunct="0">
              <a:lnSpc>
                <a:spcPct val="90000"/>
              </a:lnSpc>
              <a:defRPr/>
            </a:pPr>
            <a:r>
              <a:rPr lang="pt-BR" sz="2000" dirty="0">
                <a:latin typeface="+mj-lt"/>
              </a:rPr>
              <a:t>Comprador não é um importante cliente para o fornecedor</a:t>
            </a:r>
          </a:p>
        </p:txBody>
      </p:sp>
      <p:sp>
        <p:nvSpPr>
          <p:cNvPr id="97292" name="Rectangle 12"/>
          <p:cNvSpPr>
            <a:spLocks noChangeArrowheads="1"/>
          </p:cNvSpPr>
          <p:nvPr/>
        </p:nvSpPr>
        <p:spPr bwMode="auto">
          <a:xfrm>
            <a:off x="3836988" y="3775075"/>
            <a:ext cx="4813300" cy="638175"/>
          </a:xfrm>
          <a:prstGeom prst="rect">
            <a:avLst/>
          </a:prstGeom>
          <a:noFill/>
          <a:ln w="12699">
            <a:noFill/>
            <a:miter lim="800000"/>
            <a:headEnd/>
            <a:tailEnd/>
          </a:ln>
          <a:effectLst/>
        </p:spPr>
        <p:txBody>
          <a:bodyPr lIns="90488" tIns="44450" rIns="90488" bIns="44450">
            <a:spAutoFit/>
          </a:bodyPr>
          <a:lstStyle/>
          <a:p>
            <a:pPr eaLnBrk="0" hangingPunct="0">
              <a:lnSpc>
                <a:spcPct val="90000"/>
              </a:lnSpc>
              <a:defRPr/>
            </a:pPr>
            <a:r>
              <a:rPr lang="pt-BR" sz="2000" dirty="0">
                <a:latin typeface="+mj-lt"/>
              </a:rPr>
              <a:t>Produto do fornecedor é um insumo importante para o comprador</a:t>
            </a:r>
          </a:p>
        </p:txBody>
      </p:sp>
      <p:sp>
        <p:nvSpPr>
          <p:cNvPr id="97293" name="Rectangle 13"/>
          <p:cNvSpPr>
            <a:spLocks noChangeArrowheads="1"/>
          </p:cNvSpPr>
          <p:nvPr/>
        </p:nvSpPr>
        <p:spPr bwMode="auto">
          <a:xfrm>
            <a:off x="3836988" y="4613275"/>
            <a:ext cx="5292725" cy="363538"/>
          </a:xfrm>
          <a:prstGeom prst="rect">
            <a:avLst/>
          </a:prstGeom>
          <a:noFill/>
          <a:ln w="12699">
            <a:noFill/>
            <a:miter lim="800000"/>
            <a:headEnd/>
            <a:tailEnd/>
          </a:ln>
          <a:effectLst/>
        </p:spPr>
        <p:txBody>
          <a:bodyPr lIns="90488" tIns="44450" rIns="90488" bIns="44450">
            <a:spAutoFit/>
          </a:bodyPr>
          <a:lstStyle/>
          <a:p>
            <a:pPr eaLnBrk="0" hangingPunct="0">
              <a:lnSpc>
                <a:spcPct val="90000"/>
              </a:lnSpc>
              <a:defRPr/>
            </a:pPr>
            <a:r>
              <a:rPr lang="pt-BR" sz="2000" dirty="0">
                <a:latin typeface="+mj-lt"/>
              </a:rPr>
              <a:t>Produtos do fornecedor são diferenciados</a:t>
            </a:r>
          </a:p>
        </p:txBody>
      </p:sp>
      <p:sp>
        <p:nvSpPr>
          <p:cNvPr id="97294" name="Rectangle 14"/>
          <p:cNvSpPr>
            <a:spLocks noChangeArrowheads="1"/>
          </p:cNvSpPr>
          <p:nvPr/>
        </p:nvSpPr>
        <p:spPr bwMode="auto">
          <a:xfrm>
            <a:off x="3836988" y="5095875"/>
            <a:ext cx="4670425" cy="638175"/>
          </a:xfrm>
          <a:prstGeom prst="rect">
            <a:avLst/>
          </a:prstGeom>
          <a:noFill/>
          <a:ln w="12699">
            <a:noFill/>
            <a:miter lim="800000"/>
            <a:headEnd/>
            <a:tailEnd/>
          </a:ln>
          <a:effectLst/>
        </p:spPr>
        <p:txBody>
          <a:bodyPr lIns="90488" tIns="44450" rIns="90488" bIns="44450">
            <a:spAutoFit/>
          </a:bodyPr>
          <a:lstStyle/>
          <a:p>
            <a:pPr eaLnBrk="0" hangingPunct="0">
              <a:lnSpc>
                <a:spcPct val="90000"/>
              </a:lnSpc>
              <a:defRPr/>
            </a:pPr>
            <a:r>
              <a:rPr lang="pt-BR" sz="2000" dirty="0">
                <a:latin typeface="+mj-lt"/>
              </a:rPr>
              <a:t>Produtos do fornecedor têm alto custo de mudança</a:t>
            </a:r>
          </a:p>
        </p:txBody>
      </p:sp>
      <p:sp>
        <p:nvSpPr>
          <p:cNvPr id="97295" name="Rectangle 15"/>
          <p:cNvSpPr>
            <a:spLocks noChangeArrowheads="1"/>
          </p:cNvSpPr>
          <p:nvPr/>
        </p:nvSpPr>
        <p:spPr bwMode="auto">
          <a:xfrm>
            <a:off x="3836988" y="5959475"/>
            <a:ext cx="4660900" cy="363538"/>
          </a:xfrm>
          <a:prstGeom prst="rect">
            <a:avLst/>
          </a:prstGeom>
          <a:noFill/>
          <a:ln w="12699">
            <a:noFill/>
            <a:miter lim="800000"/>
            <a:headEnd/>
            <a:tailEnd/>
          </a:ln>
          <a:effectLst/>
        </p:spPr>
        <p:txBody>
          <a:bodyPr lIns="90488" tIns="44450" rIns="90488" bIns="44450">
            <a:spAutoFit/>
          </a:bodyPr>
          <a:lstStyle/>
          <a:p>
            <a:pPr eaLnBrk="0" hangingPunct="0">
              <a:lnSpc>
                <a:spcPct val="90000"/>
              </a:lnSpc>
            </a:pPr>
            <a:endParaRPr lang="en-US" sz="2000">
              <a:latin typeface="Arial" charset="0"/>
              <a:cs typeface="Arial" charset="0"/>
            </a:endParaRPr>
          </a:p>
        </p:txBody>
      </p:sp>
      <p:sp>
        <p:nvSpPr>
          <p:cNvPr id="97296" name="Oval 16"/>
          <p:cNvSpPr>
            <a:spLocks noChangeArrowheads="1"/>
          </p:cNvSpPr>
          <p:nvPr/>
        </p:nvSpPr>
        <p:spPr bwMode="auto">
          <a:xfrm>
            <a:off x="3562350" y="1600200"/>
            <a:ext cx="171450" cy="171450"/>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defRPr/>
            </a:pPr>
            <a:endParaRPr lang="pt-BR" sz="1600">
              <a:latin typeface="+mj-lt"/>
            </a:endParaRPr>
          </a:p>
        </p:txBody>
      </p:sp>
      <p:sp>
        <p:nvSpPr>
          <p:cNvPr id="97297" name="Oval 17"/>
          <p:cNvSpPr>
            <a:spLocks noChangeArrowheads="1"/>
          </p:cNvSpPr>
          <p:nvPr/>
        </p:nvSpPr>
        <p:spPr bwMode="auto">
          <a:xfrm>
            <a:off x="3562350" y="2362200"/>
            <a:ext cx="171450" cy="171450"/>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defRPr/>
            </a:pPr>
            <a:endParaRPr lang="pt-BR" sz="1600">
              <a:latin typeface="+mj-lt"/>
            </a:endParaRPr>
          </a:p>
        </p:txBody>
      </p:sp>
      <p:sp>
        <p:nvSpPr>
          <p:cNvPr id="97298" name="Oval 18"/>
          <p:cNvSpPr>
            <a:spLocks noChangeArrowheads="1"/>
          </p:cNvSpPr>
          <p:nvPr/>
        </p:nvSpPr>
        <p:spPr bwMode="auto">
          <a:xfrm>
            <a:off x="3562350" y="3105150"/>
            <a:ext cx="171450" cy="171450"/>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defRPr/>
            </a:pPr>
            <a:endParaRPr lang="pt-BR" sz="1600">
              <a:latin typeface="+mj-lt"/>
            </a:endParaRPr>
          </a:p>
        </p:txBody>
      </p:sp>
      <p:sp>
        <p:nvSpPr>
          <p:cNvPr id="97299" name="Oval 19"/>
          <p:cNvSpPr>
            <a:spLocks noChangeArrowheads="1"/>
          </p:cNvSpPr>
          <p:nvPr/>
        </p:nvSpPr>
        <p:spPr bwMode="auto">
          <a:xfrm>
            <a:off x="3562350" y="3867150"/>
            <a:ext cx="171450" cy="171450"/>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defRPr/>
            </a:pPr>
            <a:endParaRPr lang="pt-BR" sz="1600">
              <a:latin typeface="+mj-lt"/>
            </a:endParaRPr>
          </a:p>
        </p:txBody>
      </p:sp>
      <p:sp>
        <p:nvSpPr>
          <p:cNvPr id="97300" name="Oval 20"/>
          <p:cNvSpPr>
            <a:spLocks noChangeArrowheads="1"/>
          </p:cNvSpPr>
          <p:nvPr/>
        </p:nvSpPr>
        <p:spPr bwMode="auto">
          <a:xfrm>
            <a:off x="3562350" y="4724400"/>
            <a:ext cx="171450" cy="171450"/>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defRPr/>
            </a:pPr>
            <a:endParaRPr lang="pt-BR" sz="1600">
              <a:latin typeface="+mj-lt"/>
            </a:endParaRPr>
          </a:p>
        </p:txBody>
      </p:sp>
      <p:sp>
        <p:nvSpPr>
          <p:cNvPr id="97301" name="Oval 21"/>
          <p:cNvSpPr>
            <a:spLocks noChangeArrowheads="1"/>
          </p:cNvSpPr>
          <p:nvPr/>
        </p:nvSpPr>
        <p:spPr bwMode="auto">
          <a:xfrm>
            <a:off x="3562350" y="5181600"/>
            <a:ext cx="171450" cy="171450"/>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defRPr/>
            </a:pPr>
            <a:endParaRPr lang="pt-BR" sz="1600">
              <a:latin typeface="+mj-lt"/>
            </a:endParaRPr>
          </a:p>
        </p:txBody>
      </p:sp>
      <p:sp>
        <p:nvSpPr>
          <p:cNvPr id="23" name="Rectangle 2"/>
          <p:cNvSpPr txBox="1">
            <a:spLocks noChangeArrowheads="1"/>
          </p:cNvSpPr>
          <p:nvPr/>
        </p:nvSpPr>
        <p:spPr>
          <a:xfrm>
            <a:off x="500063" y="142875"/>
            <a:ext cx="8286750" cy="714375"/>
          </a:xfrm>
          <a:prstGeom prst="rect">
            <a:avLst/>
          </a:prstGeom>
          <a:noFill/>
          <a:ln/>
        </p:spPr>
        <p:txBody>
          <a:bodyPr/>
          <a:lstStyle/>
          <a:p>
            <a:pPr algn="ctr" eaLnBrk="0" hangingPunct="0">
              <a:defRPr/>
            </a:pPr>
            <a:r>
              <a:rPr lang="pt-BR" altLang="zh-TW" sz="3200" b="1" kern="0" dirty="0">
                <a:solidFill>
                  <a:schemeClr val="tx2"/>
                </a:solidFill>
                <a:latin typeface="+mj-lt"/>
                <a:ea typeface="新細明體" pitchFamily="18" charset="-120"/>
                <a:cs typeface="+mj-cs"/>
              </a:rPr>
              <a:t>Poder de Barganha dos Fornecedores</a:t>
            </a:r>
          </a:p>
        </p:txBody>
      </p:sp>
      <p:sp>
        <p:nvSpPr>
          <p:cNvPr id="140311" name="Text Box 23"/>
          <p:cNvSpPr txBox="1">
            <a:spLocks noChangeArrowheads="1"/>
          </p:cNvSpPr>
          <p:nvPr/>
        </p:nvSpPr>
        <p:spPr bwMode="auto">
          <a:xfrm>
            <a:off x="3924300" y="6165850"/>
            <a:ext cx="2600325" cy="396875"/>
          </a:xfrm>
          <a:prstGeom prst="rect">
            <a:avLst/>
          </a:prstGeom>
          <a:noFill/>
          <a:ln w="9525">
            <a:noFill/>
            <a:miter lim="800000"/>
            <a:headEnd/>
            <a:tailEnd/>
          </a:ln>
          <a:effectLst/>
        </p:spPr>
        <p:txBody>
          <a:bodyPr wrap="none">
            <a:spAutoFit/>
          </a:bodyPr>
          <a:lstStyle/>
          <a:p>
            <a:r>
              <a:rPr lang="pt-BR" sz="2000">
                <a:solidFill>
                  <a:srgbClr val="000066"/>
                </a:solidFill>
                <a:latin typeface="Times New Roman" pitchFamily="18" charset="0"/>
              </a:rPr>
              <a:t>edsonlp@vianet.com.br</a:t>
            </a:r>
            <a:endParaRPr lang="en-US" sz="2000">
              <a:solidFill>
                <a:srgbClr val="000066"/>
              </a:solidFill>
              <a:latin typeface="Times New Roman" pitchFamily="18" charset="0"/>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7287"/>
                                        </p:tgtEl>
                                        <p:attrNameLst>
                                          <p:attrName>style.visibility</p:attrName>
                                        </p:attrNameLst>
                                      </p:cBhvr>
                                      <p:to>
                                        <p:strVal val="visible"/>
                                      </p:to>
                                    </p:set>
                                    <p:animEffect transition="in" filter="wipe(left)">
                                      <p:cBhvr>
                                        <p:cTn id="7" dur="500"/>
                                        <p:tgtEl>
                                          <p:spTgt spid="97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372225" y="2997200"/>
            <a:ext cx="2189163" cy="1828800"/>
            <a:chOff x="4223" y="1888"/>
            <a:chExt cx="1379" cy="1152"/>
          </a:xfrm>
        </p:grpSpPr>
        <p:sp>
          <p:nvSpPr>
            <p:cNvPr id="99331" name="AutoShape 3"/>
            <p:cNvSpPr>
              <a:spLocks noChangeArrowheads="1"/>
            </p:cNvSpPr>
            <p:nvPr/>
          </p:nvSpPr>
          <p:spPr bwMode="auto">
            <a:xfrm flipH="1">
              <a:off x="4223" y="1888"/>
              <a:ext cx="1288" cy="1152"/>
            </a:xfrm>
            <a:prstGeom prst="homePlate">
              <a:avLst>
                <a:gd name="adj" fmla="val 37269"/>
              </a:avLst>
            </a:prstGeom>
            <a:solidFill>
              <a:schemeClr val="accent2"/>
            </a:solidFill>
            <a:ln w="12699">
              <a:noFill/>
              <a:miter lim="800000"/>
              <a:headEnd/>
              <a:tailEnd/>
            </a:ln>
            <a:effectLst>
              <a:outerShdw dist="53882" dir="2700000" algn="ctr" rotWithShape="0">
                <a:schemeClr val="bg2"/>
              </a:outerShdw>
            </a:effectLst>
          </p:spPr>
          <p:txBody>
            <a:bodyPr wrap="none" anchor="ctr"/>
            <a:lstStyle/>
            <a:p>
              <a:pPr>
                <a:defRPr/>
              </a:pPr>
              <a:endParaRPr lang="pt-BR" sz="1800">
                <a:latin typeface="Arial" charset="0"/>
              </a:endParaRPr>
            </a:p>
          </p:txBody>
        </p:sp>
        <p:sp>
          <p:nvSpPr>
            <p:cNvPr id="99332" name="Rectangle 4"/>
            <p:cNvSpPr>
              <a:spLocks noChangeArrowheads="1"/>
            </p:cNvSpPr>
            <p:nvPr/>
          </p:nvSpPr>
          <p:spPr bwMode="auto">
            <a:xfrm>
              <a:off x="4313" y="1979"/>
              <a:ext cx="1289" cy="746"/>
            </a:xfrm>
            <a:prstGeom prst="rect">
              <a:avLst/>
            </a:prstGeom>
            <a:noFill/>
            <a:ln w="12699">
              <a:noFill/>
              <a:miter lim="800000"/>
              <a:headEnd/>
              <a:tailEnd/>
            </a:ln>
            <a:effectLst>
              <a:outerShdw dist="17961" dir="2700000" algn="ctr" rotWithShape="0">
                <a:schemeClr val="bg2"/>
              </a:outerShdw>
            </a:effectLst>
          </p:spPr>
          <p:txBody>
            <a:bodyPr lIns="90488" tIns="44450" rIns="90488" bIns="44450">
              <a:spAutoFit/>
            </a:bodyPr>
            <a:lstStyle/>
            <a:p>
              <a:pPr algn="ctr" eaLnBrk="0" hangingPunct="0">
                <a:defRPr/>
              </a:pPr>
              <a:r>
                <a:rPr lang="pt-BR" b="1">
                  <a:solidFill>
                    <a:schemeClr val="bg1"/>
                  </a:solidFill>
                  <a:latin typeface="Times New Roman" pitchFamily="18" charset="0"/>
                </a:rPr>
                <a:t>Poder de Barganha dos Compradores</a:t>
              </a:r>
            </a:p>
          </p:txBody>
        </p:sp>
      </p:grpSp>
      <p:sp>
        <p:nvSpPr>
          <p:cNvPr id="142341" name="Rectangle 5"/>
          <p:cNvSpPr>
            <a:spLocks noChangeArrowheads="1"/>
          </p:cNvSpPr>
          <p:nvPr/>
        </p:nvSpPr>
        <p:spPr bwMode="auto">
          <a:xfrm>
            <a:off x="3665538" y="1400175"/>
            <a:ext cx="1444625" cy="1184275"/>
          </a:xfrm>
          <a:prstGeom prst="rect">
            <a:avLst/>
          </a:prstGeom>
          <a:noFill/>
          <a:ln w="12699">
            <a:noFill/>
            <a:miter lim="800000"/>
            <a:headEnd/>
            <a:tailEnd/>
          </a:ln>
        </p:spPr>
        <p:txBody>
          <a:bodyPr lIns="90488" tIns="44450" rIns="90488" bIns="44450">
            <a:spAutoFit/>
          </a:bodyPr>
          <a:lstStyle/>
          <a:p>
            <a:pPr algn="ctr" eaLnBrk="0" hangingPunct="0"/>
            <a:r>
              <a:rPr lang="en-US">
                <a:latin typeface="Times New Roman" pitchFamily="18" charset="0"/>
                <a:cs typeface="Arial" charset="0"/>
              </a:rPr>
              <a:t>Threat of New Entrants</a:t>
            </a:r>
          </a:p>
        </p:txBody>
      </p:sp>
      <p:sp>
        <p:nvSpPr>
          <p:cNvPr id="99334" name="AutoShape 6"/>
          <p:cNvSpPr>
            <a:spLocks noChangeArrowheads="1"/>
          </p:cNvSpPr>
          <p:nvPr/>
        </p:nvSpPr>
        <p:spPr bwMode="auto">
          <a:xfrm rot="16200000" flipH="1">
            <a:off x="3632200" y="1428750"/>
            <a:ext cx="1816100" cy="1816100"/>
          </a:xfrm>
          <a:prstGeom prst="homePlate">
            <a:avLst>
              <a:gd name="adj" fmla="val 33333"/>
            </a:avLst>
          </a:prstGeom>
          <a:solidFill>
            <a:srgbClr val="CECECE"/>
          </a:solidFill>
          <a:ln w="12699">
            <a:solidFill>
              <a:srgbClr val="143C2E"/>
            </a:solidFill>
            <a:miter lim="800000"/>
            <a:headEnd/>
            <a:tailEnd/>
          </a:ln>
          <a:effectLst>
            <a:outerShdw dist="35921" dir="2700000" algn="ctr" rotWithShape="0">
              <a:srgbClr val="919191"/>
            </a:outerShdw>
          </a:effectLst>
        </p:spPr>
        <p:txBody>
          <a:bodyPr wrap="none" anchor="ctr"/>
          <a:lstStyle/>
          <a:p>
            <a:pPr>
              <a:defRPr/>
            </a:pPr>
            <a:endParaRPr lang="pt-BR" sz="1800">
              <a:latin typeface="Arial" charset="0"/>
            </a:endParaRPr>
          </a:p>
        </p:txBody>
      </p:sp>
      <p:sp>
        <p:nvSpPr>
          <p:cNvPr id="99335" name="Rectangle 7"/>
          <p:cNvSpPr>
            <a:spLocks noChangeArrowheads="1"/>
          </p:cNvSpPr>
          <p:nvPr/>
        </p:nvSpPr>
        <p:spPr bwMode="auto">
          <a:xfrm>
            <a:off x="3551238" y="1603375"/>
            <a:ext cx="1978025" cy="1184275"/>
          </a:xfrm>
          <a:prstGeom prst="rect">
            <a:avLst/>
          </a:prstGeom>
          <a:noFill/>
          <a:ln w="12699">
            <a:noFill/>
            <a:miter lim="800000"/>
            <a:headEnd/>
            <a:tailEnd/>
          </a:ln>
          <a:effectLst>
            <a:outerShdw dist="17961" dir="2700000" algn="ctr" rotWithShape="0">
              <a:schemeClr val="tx1"/>
            </a:outerShdw>
          </a:effectLst>
        </p:spPr>
        <p:txBody>
          <a:bodyPr lIns="90488" tIns="44450" rIns="90488" bIns="44450">
            <a:spAutoFit/>
          </a:bodyPr>
          <a:lstStyle/>
          <a:p>
            <a:pPr algn="ctr" eaLnBrk="0" hangingPunct="0">
              <a:defRPr/>
            </a:pPr>
            <a:r>
              <a:rPr lang="pt-BR" b="1">
                <a:solidFill>
                  <a:srgbClr val="1B533F"/>
                </a:solidFill>
                <a:latin typeface="Times New Roman" pitchFamily="18" charset="0"/>
              </a:rPr>
              <a:t>Ameaça de Novos Entrantes</a:t>
            </a:r>
          </a:p>
        </p:txBody>
      </p:sp>
      <p:grpSp>
        <p:nvGrpSpPr>
          <p:cNvPr id="3" name="Group 9"/>
          <p:cNvGrpSpPr>
            <a:grpSpLocks/>
          </p:cNvGrpSpPr>
          <p:nvPr/>
        </p:nvGrpSpPr>
        <p:grpSpPr bwMode="auto">
          <a:xfrm>
            <a:off x="506413" y="2997200"/>
            <a:ext cx="2336800" cy="1828800"/>
            <a:chOff x="319" y="1888"/>
            <a:chExt cx="1472" cy="1152"/>
          </a:xfrm>
        </p:grpSpPr>
        <p:sp>
          <p:nvSpPr>
            <p:cNvPr id="99338" name="AutoShape 10"/>
            <p:cNvSpPr>
              <a:spLocks noChangeArrowheads="1"/>
            </p:cNvSpPr>
            <p:nvPr/>
          </p:nvSpPr>
          <p:spPr bwMode="auto">
            <a:xfrm>
              <a:off x="386" y="1888"/>
              <a:ext cx="1405" cy="1152"/>
            </a:xfrm>
            <a:prstGeom prst="homePlate">
              <a:avLst>
                <a:gd name="adj" fmla="val 40654"/>
              </a:avLst>
            </a:prstGeom>
            <a:solidFill>
              <a:srgbClr val="DDDDDD"/>
            </a:solidFill>
            <a:ln w="12699">
              <a:noFill/>
              <a:miter lim="800000"/>
              <a:headEnd/>
              <a:tailEnd/>
            </a:ln>
            <a:effectLst>
              <a:outerShdw dist="53882" dir="2700000" algn="ctr" rotWithShape="0">
                <a:schemeClr val="bg2"/>
              </a:outerShdw>
            </a:effectLst>
          </p:spPr>
          <p:txBody>
            <a:bodyPr wrap="none" anchor="ctr"/>
            <a:lstStyle/>
            <a:p>
              <a:pPr algn="ctr" eaLnBrk="0" hangingPunct="0">
                <a:defRPr/>
              </a:pPr>
              <a:endParaRPr lang="pt-BR">
                <a:solidFill>
                  <a:srgbClr val="008000"/>
                </a:solidFill>
                <a:latin typeface="Times New Roman" pitchFamily="18" charset="0"/>
              </a:endParaRPr>
            </a:p>
          </p:txBody>
        </p:sp>
        <p:sp>
          <p:nvSpPr>
            <p:cNvPr id="99339" name="Rectangle 11"/>
            <p:cNvSpPr>
              <a:spLocks noChangeArrowheads="1"/>
            </p:cNvSpPr>
            <p:nvPr/>
          </p:nvSpPr>
          <p:spPr bwMode="auto">
            <a:xfrm>
              <a:off x="319" y="1933"/>
              <a:ext cx="1246" cy="976"/>
            </a:xfrm>
            <a:prstGeom prst="rect">
              <a:avLst/>
            </a:prstGeom>
            <a:noFill/>
            <a:ln w="12699">
              <a:noFill/>
              <a:miter lim="800000"/>
              <a:headEnd/>
              <a:tailEnd/>
            </a:ln>
            <a:effectLst>
              <a:outerShdw dist="17961" dir="2700000" algn="ctr" rotWithShape="0">
                <a:schemeClr val="tx1"/>
              </a:outerShdw>
            </a:effectLst>
          </p:spPr>
          <p:txBody>
            <a:bodyPr lIns="90488" tIns="44450" rIns="90488" bIns="44450">
              <a:spAutoFit/>
            </a:bodyPr>
            <a:lstStyle/>
            <a:p>
              <a:pPr algn="ctr" eaLnBrk="0" hangingPunct="0">
                <a:defRPr/>
              </a:pPr>
              <a:r>
                <a:rPr lang="pt-BR" b="1">
                  <a:solidFill>
                    <a:srgbClr val="1B533F"/>
                  </a:solidFill>
                  <a:latin typeface="Times New Roman" pitchFamily="18" charset="0"/>
                </a:rPr>
                <a:t>Poder de Barganha dos Fornecedores</a:t>
              </a:r>
            </a:p>
          </p:txBody>
        </p:sp>
      </p:grpSp>
      <p:sp>
        <p:nvSpPr>
          <p:cNvPr id="12" name="Rectangle 2"/>
          <p:cNvSpPr txBox="1">
            <a:spLocks noChangeArrowheads="1"/>
          </p:cNvSpPr>
          <p:nvPr/>
        </p:nvSpPr>
        <p:spPr>
          <a:xfrm>
            <a:off x="428625" y="142875"/>
            <a:ext cx="8286750" cy="1071563"/>
          </a:xfrm>
          <a:prstGeom prst="rect">
            <a:avLst/>
          </a:prstGeom>
          <a:noFill/>
          <a:ln/>
        </p:spPr>
        <p:txBody>
          <a:bodyPr/>
          <a:lstStyle/>
          <a:p>
            <a:pPr algn="ctr" eaLnBrk="0" hangingPunct="0">
              <a:defRPr/>
            </a:pPr>
            <a:r>
              <a:rPr lang="pt-BR" altLang="zh-TW" sz="3200" b="1" kern="0" dirty="0">
                <a:solidFill>
                  <a:schemeClr val="tx2"/>
                </a:solidFill>
                <a:latin typeface="+mj-lt"/>
                <a:ea typeface="新細明體" pitchFamily="18" charset="-120"/>
                <a:cs typeface="+mj-cs"/>
              </a:rPr>
              <a:t>As 5 Forças de Porter</a:t>
            </a:r>
          </a:p>
          <a:p>
            <a:pPr algn="ctr" eaLnBrk="0" hangingPunct="0">
              <a:defRPr/>
            </a:pPr>
            <a:r>
              <a:rPr lang="pt-BR" altLang="zh-TW" sz="3200" b="1" kern="0" dirty="0">
                <a:solidFill>
                  <a:schemeClr val="tx2"/>
                </a:solidFill>
                <a:latin typeface="+mj-lt"/>
                <a:ea typeface="新細明體" pitchFamily="18" charset="-120"/>
                <a:cs typeface="+mj-cs"/>
              </a:rPr>
              <a:t>modelo de competição</a:t>
            </a:r>
          </a:p>
        </p:txBody>
      </p:sp>
      <p:sp>
        <p:nvSpPr>
          <p:cNvPr id="142348" name="Text Box 12"/>
          <p:cNvSpPr txBox="1">
            <a:spLocks noChangeArrowheads="1"/>
          </p:cNvSpPr>
          <p:nvPr/>
        </p:nvSpPr>
        <p:spPr bwMode="auto">
          <a:xfrm>
            <a:off x="3924300" y="6165850"/>
            <a:ext cx="2600325" cy="396875"/>
          </a:xfrm>
          <a:prstGeom prst="rect">
            <a:avLst/>
          </a:prstGeom>
          <a:noFill/>
          <a:ln w="9525">
            <a:noFill/>
            <a:miter lim="800000"/>
            <a:headEnd/>
            <a:tailEnd/>
          </a:ln>
          <a:effectLst/>
        </p:spPr>
        <p:txBody>
          <a:bodyPr wrap="none">
            <a:spAutoFit/>
          </a:bodyPr>
          <a:lstStyle/>
          <a:p>
            <a:r>
              <a:rPr lang="pt-BR" sz="2000">
                <a:solidFill>
                  <a:srgbClr val="000066"/>
                </a:solidFill>
                <a:latin typeface="Times New Roman" pitchFamily="18" charset="0"/>
              </a:rPr>
              <a:t>edsonlp@vianet.com.br</a:t>
            </a:r>
            <a:endParaRPr lang="en-US" sz="2000">
              <a:solidFill>
                <a:srgbClr val="000066"/>
              </a:solidFill>
              <a:latin typeface="Times New Roman" pitchFamily="18" charset="0"/>
            </a:endParaRPr>
          </a:p>
        </p:txBody>
      </p:sp>
    </p:spTree>
  </p:cSld>
  <p:clrMapOvr>
    <a:masterClrMapping/>
  </p:clrMapOvr>
  <p:transition spd="slow">
    <p:zoom dir="in"/>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5157788" y="836613"/>
            <a:ext cx="3986212" cy="5805487"/>
            <a:chOff x="3001" y="1044"/>
            <a:chExt cx="2511" cy="2496"/>
          </a:xfrm>
        </p:grpSpPr>
        <p:sp>
          <p:nvSpPr>
            <p:cNvPr id="101380" name="AutoShape 4"/>
            <p:cNvSpPr>
              <a:spLocks noChangeArrowheads="1"/>
            </p:cNvSpPr>
            <p:nvPr/>
          </p:nvSpPr>
          <p:spPr bwMode="auto">
            <a:xfrm flipH="1">
              <a:off x="3198" y="1044"/>
              <a:ext cx="2314" cy="2496"/>
            </a:xfrm>
            <a:prstGeom prst="homePlate">
              <a:avLst>
                <a:gd name="adj" fmla="val 33333"/>
              </a:avLst>
            </a:prstGeom>
            <a:solidFill>
              <a:schemeClr val="accent2"/>
            </a:solidFill>
            <a:ln w="12699">
              <a:noFill/>
              <a:miter lim="800000"/>
              <a:headEnd/>
              <a:tailEnd/>
            </a:ln>
            <a:effectLst>
              <a:outerShdw dist="53882" dir="2700000" algn="ctr" rotWithShape="0">
                <a:schemeClr val="bg2"/>
              </a:outerShdw>
            </a:effectLst>
          </p:spPr>
          <p:txBody>
            <a:bodyPr wrap="none" anchor="ctr"/>
            <a:lstStyle/>
            <a:p>
              <a:pPr>
                <a:defRPr/>
              </a:pPr>
              <a:endParaRPr lang="pt-BR" sz="1800">
                <a:latin typeface="Arial" charset="0"/>
              </a:endParaRPr>
            </a:p>
          </p:txBody>
        </p:sp>
        <p:sp>
          <p:nvSpPr>
            <p:cNvPr id="101381" name="Rectangle 5"/>
            <p:cNvSpPr>
              <a:spLocks noChangeArrowheads="1"/>
            </p:cNvSpPr>
            <p:nvPr/>
          </p:nvSpPr>
          <p:spPr bwMode="auto">
            <a:xfrm>
              <a:off x="3775" y="1219"/>
              <a:ext cx="1736" cy="509"/>
            </a:xfrm>
            <a:prstGeom prst="rect">
              <a:avLst/>
            </a:prstGeom>
            <a:noFill/>
            <a:ln w="12699">
              <a:noFill/>
              <a:miter lim="800000"/>
              <a:headEnd/>
              <a:tailEnd/>
            </a:ln>
            <a:effectLst>
              <a:outerShdw dist="17961" dir="2700000" algn="ctr" rotWithShape="0">
                <a:schemeClr val="bg2"/>
              </a:outerShdw>
            </a:effectLst>
          </p:spPr>
          <p:txBody>
            <a:bodyPr lIns="90488" tIns="44450" rIns="90488" bIns="44450">
              <a:spAutoFit/>
            </a:bodyPr>
            <a:lstStyle/>
            <a:p>
              <a:pPr algn="r" eaLnBrk="0" hangingPunct="0">
                <a:defRPr/>
              </a:pPr>
              <a:r>
                <a:rPr lang="pt-BR" b="1">
                  <a:solidFill>
                    <a:schemeClr val="bg1"/>
                  </a:solidFill>
                  <a:latin typeface="Times New Roman" pitchFamily="18" charset="0"/>
                </a:rPr>
                <a:t>Compradores competem com a indústria:</a:t>
              </a:r>
            </a:p>
          </p:txBody>
        </p:sp>
        <p:sp>
          <p:nvSpPr>
            <p:cNvPr id="101382" name="Rectangle 6"/>
            <p:cNvSpPr>
              <a:spLocks noChangeArrowheads="1"/>
            </p:cNvSpPr>
            <p:nvPr/>
          </p:nvSpPr>
          <p:spPr bwMode="auto">
            <a:xfrm>
              <a:off x="3001" y="2140"/>
              <a:ext cx="2474" cy="352"/>
            </a:xfrm>
            <a:prstGeom prst="rect">
              <a:avLst/>
            </a:prstGeom>
            <a:noFill/>
            <a:ln w="12699">
              <a:noFill/>
              <a:miter lim="800000"/>
              <a:headEnd/>
              <a:tailEnd/>
            </a:ln>
            <a:effectLst>
              <a:outerShdw dist="17961" dir="2700000" algn="ctr" rotWithShape="0">
                <a:schemeClr val="bg2"/>
              </a:outerShdw>
            </a:effectLst>
          </p:spPr>
          <p:txBody>
            <a:bodyPr lIns="90488" tIns="44450" rIns="90488" bIns="44450">
              <a:spAutoFit/>
            </a:bodyPr>
            <a:lstStyle/>
            <a:p>
              <a:pPr algn="r" eaLnBrk="0" hangingPunct="0"/>
              <a:r>
                <a:rPr lang="pt-BR" b="1">
                  <a:solidFill>
                    <a:schemeClr val="bg1"/>
                  </a:solidFill>
                  <a:latin typeface="Times New Roman" pitchFamily="18" charset="0"/>
                  <a:cs typeface="Arial" charset="0"/>
                </a:rPr>
                <a:t>* </a:t>
              </a:r>
              <a:r>
                <a:rPr lang="pt-BR" b="1" i="1">
                  <a:solidFill>
                    <a:schemeClr val="bg1"/>
                  </a:solidFill>
                  <a:latin typeface="Times New Roman" pitchFamily="18" charset="0"/>
                  <a:cs typeface="Arial" charset="0"/>
                </a:rPr>
                <a:t>Forçando os preços para baixo</a:t>
              </a:r>
            </a:p>
          </p:txBody>
        </p:sp>
        <p:sp>
          <p:nvSpPr>
            <p:cNvPr id="101383" name="Rectangle 7"/>
            <p:cNvSpPr>
              <a:spLocks noChangeArrowheads="1"/>
            </p:cNvSpPr>
            <p:nvPr/>
          </p:nvSpPr>
          <p:spPr bwMode="auto">
            <a:xfrm>
              <a:off x="3424" y="2502"/>
              <a:ext cx="2087" cy="352"/>
            </a:xfrm>
            <a:prstGeom prst="rect">
              <a:avLst/>
            </a:prstGeom>
            <a:noFill/>
            <a:ln w="12699">
              <a:noFill/>
              <a:miter lim="800000"/>
              <a:headEnd/>
              <a:tailEnd/>
            </a:ln>
            <a:effectLst>
              <a:outerShdw dist="17961" dir="2700000" algn="ctr" rotWithShape="0">
                <a:schemeClr val="bg2"/>
              </a:outerShdw>
            </a:effectLst>
          </p:spPr>
          <p:txBody>
            <a:bodyPr lIns="90488" tIns="44450" rIns="90488" bIns="44450">
              <a:spAutoFit/>
            </a:bodyPr>
            <a:lstStyle/>
            <a:p>
              <a:pPr algn="r" eaLnBrk="0" hangingPunct="0"/>
              <a:r>
                <a:rPr lang="pt-BR" b="1" i="1">
                  <a:solidFill>
                    <a:schemeClr val="bg1"/>
                  </a:solidFill>
                  <a:latin typeface="Times New Roman" pitchFamily="18" charset="0"/>
                  <a:cs typeface="Arial" charset="0"/>
                </a:rPr>
                <a:t>* Exigindo melhor qualidade</a:t>
              </a:r>
            </a:p>
          </p:txBody>
        </p:sp>
        <p:sp>
          <p:nvSpPr>
            <p:cNvPr id="101384" name="Rectangle 8"/>
            <p:cNvSpPr>
              <a:spLocks noChangeArrowheads="1"/>
            </p:cNvSpPr>
            <p:nvPr/>
          </p:nvSpPr>
          <p:spPr bwMode="auto">
            <a:xfrm>
              <a:off x="3742" y="2889"/>
              <a:ext cx="1769" cy="509"/>
            </a:xfrm>
            <a:prstGeom prst="rect">
              <a:avLst/>
            </a:prstGeom>
            <a:noFill/>
            <a:ln w="12699">
              <a:noFill/>
              <a:miter lim="800000"/>
              <a:headEnd/>
              <a:tailEnd/>
            </a:ln>
            <a:effectLst>
              <a:outerShdw dist="17961" dir="2700000" algn="ctr" rotWithShape="0">
                <a:schemeClr val="bg2"/>
              </a:outerShdw>
            </a:effectLst>
          </p:spPr>
          <p:txBody>
            <a:bodyPr lIns="90488" tIns="44450" rIns="90488" bIns="44450">
              <a:spAutoFit/>
            </a:bodyPr>
            <a:lstStyle/>
            <a:p>
              <a:pPr algn="r" eaLnBrk="0" hangingPunct="0"/>
              <a:r>
                <a:rPr lang="pt-BR" b="1" i="1">
                  <a:solidFill>
                    <a:schemeClr val="bg1"/>
                  </a:solidFill>
                  <a:latin typeface="Times New Roman" pitchFamily="18" charset="0"/>
                  <a:cs typeface="Arial" charset="0"/>
                </a:rPr>
                <a:t>* Jogando os concorrentes uns contra os outros</a:t>
              </a:r>
            </a:p>
          </p:txBody>
        </p:sp>
      </p:grpSp>
      <p:sp>
        <p:nvSpPr>
          <p:cNvPr id="101385" name="Rectangle 9"/>
          <p:cNvSpPr>
            <a:spLocks noChangeArrowheads="1"/>
          </p:cNvSpPr>
          <p:nvPr/>
        </p:nvSpPr>
        <p:spPr bwMode="auto">
          <a:xfrm>
            <a:off x="196850" y="857250"/>
            <a:ext cx="5946775" cy="458788"/>
          </a:xfrm>
          <a:prstGeom prst="rect">
            <a:avLst/>
          </a:prstGeom>
          <a:noFill/>
          <a:ln w="12699">
            <a:noFill/>
            <a:miter lim="800000"/>
            <a:headEnd/>
            <a:tailEnd/>
          </a:ln>
          <a:effectLst/>
        </p:spPr>
        <p:txBody>
          <a:bodyPr wrap="none" lIns="90488" tIns="44450" rIns="90488" bIns="44450">
            <a:spAutoFit/>
          </a:bodyPr>
          <a:lstStyle/>
          <a:p>
            <a:pPr eaLnBrk="0" hangingPunct="0">
              <a:defRPr/>
            </a:pPr>
            <a:r>
              <a:rPr lang="pt-BR" b="1" dirty="0">
                <a:latin typeface="+mn-lt"/>
              </a:rPr>
              <a:t>Compradores tornam-se poderosos se:</a:t>
            </a:r>
          </a:p>
        </p:txBody>
      </p:sp>
      <p:sp>
        <p:nvSpPr>
          <p:cNvPr id="101386" name="Rectangle 10"/>
          <p:cNvSpPr>
            <a:spLocks noChangeArrowheads="1"/>
          </p:cNvSpPr>
          <p:nvPr/>
        </p:nvSpPr>
        <p:spPr bwMode="auto">
          <a:xfrm>
            <a:off x="527050" y="1558925"/>
            <a:ext cx="5127625" cy="704850"/>
          </a:xfrm>
          <a:prstGeom prst="rect">
            <a:avLst/>
          </a:prstGeom>
          <a:noFill/>
          <a:ln w="12699">
            <a:noFill/>
            <a:miter lim="800000"/>
            <a:headEnd/>
            <a:tailEnd/>
          </a:ln>
          <a:effectLst/>
        </p:spPr>
        <p:txBody>
          <a:bodyPr lIns="90488" tIns="44450" rIns="90488" bIns="44450">
            <a:spAutoFit/>
          </a:bodyPr>
          <a:lstStyle/>
          <a:p>
            <a:pPr eaLnBrk="0" hangingPunct="0">
              <a:defRPr/>
            </a:pPr>
            <a:r>
              <a:rPr lang="pt-BR" sz="2000" dirty="0">
                <a:latin typeface="+mn-lt"/>
              </a:rPr>
              <a:t>Compradores estão concentrados ou adquire grandes volumes da venda</a:t>
            </a:r>
          </a:p>
        </p:txBody>
      </p:sp>
      <p:sp>
        <p:nvSpPr>
          <p:cNvPr id="101387" name="Rectangle 11"/>
          <p:cNvSpPr>
            <a:spLocks noChangeArrowheads="1"/>
          </p:cNvSpPr>
          <p:nvPr/>
        </p:nvSpPr>
        <p:spPr bwMode="auto">
          <a:xfrm>
            <a:off x="527050" y="2479675"/>
            <a:ext cx="5207000" cy="644525"/>
          </a:xfrm>
          <a:prstGeom prst="rect">
            <a:avLst/>
          </a:prstGeom>
          <a:noFill/>
          <a:ln w="12699">
            <a:noFill/>
            <a:miter lim="800000"/>
            <a:headEnd/>
            <a:tailEnd/>
          </a:ln>
          <a:effectLst/>
        </p:spPr>
        <p:txBody>
          <a:bodyPr lIns="90488" tIns="44450" rIns="90488" bIns="44450">
            <a:spAutoFit/>
          </a:bodyPr>
          <a:lstStyle/>
          <a:p>
            <a:pPr eaLnBrk="0" hangingPunct="0">
              <a:lnSpc>
                <a:spcPct val="90000"/>
              </a:lnSpc>
              <a:defRPr/>
            </a:pPr>
            <a:r>
              <a:rPr lang="pt-BR" sz="2000" dirty="0">
                <a:latin typeface="+mn-lt"/>
              </a:rPr>
              <a:t>Produtos que adquire representam uma fração significativa de seu custo total</a:t>
            </a:r>
          </a:p>
        </p:txBody>
      </p:sp>
      <p:sp>
        <p:nvSpPr>
          <p:cNvPr id="101388" name="Rectangle 12"/>
          <p:cNvSpPr>
            <a:spLocks noChangeArrowheads="1"/>
          </p:cNvSpPr>
          <p:nvPr/>
        </p:nvSpPr>
        <p:spPr bwMode="auto">
          <a:xfrm>
            <a:off x="527050" y="3394075"/>
            <a:ext cx="4799013" cy="366713"/>
          </a:xfrm>
          <a:prstGeom prst="rect">
            <a:avLst/>
          </a:prstGeom>
          <a:noFill/>
          <a:ln w="12699">
            <a:noFill/>
            <a:miter lim="800000"/>
            <a:headEnd/>
            <a:tailEnd/>
          </a:ln>
          <a:effectLst/>
        </p:spPr>
        <p:txBody>
          <a:bodyPr wrap="none" lIns="90488" tIns="44450" rIns="90488" bIns="44450">
            <a:spAutoFit/>
          </a:bodyPr>
          <a:lstStyle/>
          <a:p>
            <a:pPr eaLnBrk="0" hangingPunct="0">
              <a:lnSpc>
                <a:spcPct val="90000"/>
              </a:lnSpc>
              <a:defRPr/>
            </a:pPr>
            <a:r>
              <a:rPr lang="pt-BR" sz="2000" dirty="0">
                <a:latin typeface="+mn-lt"/>
              </a:rPr>
              <a:t>Produtos que adquire são padronizados </a:t>
            </a:r>
          </a:p>
        </p:txBody>
      </p:sp>
      <p:sp>
        <p:nvSpPr>
          <p:cNvPr id="101389" name="Rectangle 13"/>
          <p:cNvSpPr>
            <a:spLocks noChangeArrowheads="1"/>
          </p:cNvSpPr>
          <p:nvPr/>
        </p:nvSpPr>
        <p:spPr bwMode="auto">
          <a:xfrm>
            <a:off x="527050" y="3925888"/>
            <a:ext cx="4981575" cy="366712"/>
          </a:xfrm>
          <a:prstGeom prst="rect">
            <a:avLst/>
          </a:prstGeom>
          <a:noFill/>
          <a:ln w="12699">
            <a:noFill/>
            <a:miter lim="800000"/>
            <a:headEnd/>
            <a:tailEnd/>
          </a:ln>
          <a:effectLst/>
        </p:spPr>
        <p:txBody>
          <a:bodyPr lIns="90488" tIns="44450" rIns="90488" bIns="44450">
            <a:spAutoFit/>
          </a:bodyPr>
          <a:lstStyle/>
          <a:p>
            <a:pPr eaLnBrk="0" hangingPunct="0">
              <a:lnSpc>
                <a:spcPct val="90000"/>
              </a:lnSpc>
              <a:defRPr/>
            </a:pPr>
            <a:r>
              <a:rPr lang="pt-BR" sz="2000" dirty="0">
                <a:latin typeface="+mn-lt"/>
              </a:rPr>
              <a:t>Ele enfrenta poucos custos de mudança</a:t>
            </a:r>
          </a:p>
        </p:txBody>
      </p:sp>
      <p:sp>
        <p:nvSpPr>
          <p:cNvPr id="101390" name="Rectangle 14"/>
          <p:cNvSpPr>
            <a:spLocks noChangeArrowheads="1"/>
          </p:cNvSpPr>
          <p:nvPr/>
        </p:nvSpPr>
        <p:spPr bwMode="auto">
          <a:xfrm>
            <a:off x="527050" y="4459288"/>
            <a:ext cx="3305175" cy="366712"/>
          </a:xfrm>
          <a:prstGeom prst="rect">
            <a:avLst/>
          </a:prstGeom>
          <a:noFill/>
          <a:ln w="12699">
            <a:noFill/>
            <a:miter lim="800000"/>
            <a:headEnd/>
            <a:tailEnd/>
          </a:ln>
          <a:effectLst/>
        </p:spPr>
        <p:txBody>
          <a:bodyPr wrap="none" lIns="90488" tIns="44450" rIns="90488" bIns="44450">
            <a:spAutoFit/>
          </a:bodyPr>
          <a:lstStyle/>
          <a:p>
            <a:pPr eaLnBrk="0" hangingPunct="0">
              <a:lnSpc>
                <a:spcPct val="90000"/>
              </a:lnSpc>
              <a:defRPr/>
            </a:pPr>
            <a:r>
              <a:rPr lang="pt-BR" sz="2000" dirty="0">
                <a:latin typeface="+mn-lt"/>
              </a:rPr>
              <a:t>Ele consegue lucros baixos</a:t>
            </a:r>
          </a:p>
        </p:txBody>
      </p:sp>
      <p:sp>
        <p:nvSpPr>
          <p:cNvPr id="101392" name="Rectangle 16"/>
          <p:cNvSpPr>
            <a:spLocks noChangeArrowheads="1"/>
          </p:cNvSpPr>
          <p:nvPr/>
        </p:nvSpPr>
        <p:spPr bwMode="auto">
          <a:xfrm>
            <a:off x="527050" y="5013325"/>
            <a:ext cx="5556250" cy="363538"/>
          </a:xfrm>
          <a:prstGeom prst="rect">
            <a:avLst/>
          </a:prstGeom>
          <a:noFill/>
          <a:ln w="12699">
            <a:noFill/>
            <a:miter lim="800000"/>
            <a:headEnd/>
            <a:tailEnd/>
          </a:ln>
          <a:effectLst/>
        </p:spPr>
        <p:txBody>
          <a:bodyPr wrap="none" lIns="90488" tIns="44450" rIns="90488" bIns="44450">
            <a:spAutoFit/>
          </a:bodyPr>
          <a:lstStyle/>
          <a:p>
            <a:pPr eaLnBrk="0" hangingPunct="0">
              <a:lnSpc>
                <a:spcPct val="90000"/>
              </a:lnSpc>
              <a:defRPr/>
            </a:pPr>
            <a:r>
              <a:rPr lang="pt-BR" sz="2000" dirty="0">
                <a:latin typeface="+mn-lt"/>
              </a:rPr>
              <a:t>Produto não é importante para a qualidade dele</a:t>
            </a:r>
          </a:p>
        </p:txBody>
      </p:sp>
      <p:sp>
        <p:nvSpPr>
          <p:cNvPr id="101393" name="Rectangle 17"/>
          <p:cNvSpPr>
            <a:spLocks noChangeArrowheads="1"/>
          </p:cNvSpPr>
          <p:nvPr/>
        </p:nvSpPr>
        <p:spPr bwMode="auto">
          <a:xfrm>
            <a:off x="527050" y="5546725"/>
            <a:ext cx="5664200" cy="638175"/>
          </a:xfrm>
          <a:prstGeom prst="rect">
            <a:avLst/>
          </a:prstGeom>
          <a:noFill/>
          <a:ln w="12699">
            <a:noFill/>
            <a:miter lim="800000"/>
            <a:headEnd/>
            <a:tailEnd/>
          </a:ln>
          <a:effectLst/>
        </p:spPr>
        <p:txBody>
          <a:bodyPr wrap="none" lIns="90488" tIns="44450" rIns="90488" bIns="44450">
            <a:spAutoFit/>
          </a:bodyPr>
          <a:lstStyle/>
          <a:p>
            <a:pPr eaLnBrk="0" hangingPunct="0">
              <a:lnSpc>
                <a:spcPct val="90000"/>
              </a:lnSpc>
            </a:pPr>
            <a:r>
              <a:rPr lang="pt-BR" sz="2000">
                <a:latin typeface="Arial" charset="0"/>
                <a:cs typeface="Arial" charset="0"/>
              </a:rPr>
              <a:t>Comprador tem total informação sobre o produto</a:t>
            </a:r>
            <a:br>
              <a:rPr lang="pt-BR" sz="2000">
                <a:latin typeface="Arial" charset="0"/>
                <a:cs typeface="Arial" charset="0"/>
              </a:rPr>
            </a:br>
            <a:r>
              <a:rPr lang="pt-BR" sz="2000">
                <a:latin typeface="Arial" charset="0"/>
                <a:cs typeface="Arial" charset="0"/>
              </a:rPr>
              <a:t>e seu processo de produção.</a:t>
            </a:r>
          </a:p>
        </p:txBody>
      </p:sp>
      <p:sp>
        <p:nvSpPr>
          <p:cNvPr id="101394" name="Oval 18"/>
          <p:cNvSpPr>
            <a:spLocks noChangeArrowheads="1"/>
          </p:cNvSpPr>
          <p:nvPr/>
        </p:nvSpPr>
        <p:spPr bwMode="auto">
          <a:xfrm>
            <a:off x="304800" y="1752600"/>
            <a:ext cx="171450" cy="171450"/>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defRPr/>
            </a:pPr>
            <a:endParaRPr lang="pt-BR" sz="1800">
              <a:latin typeface="Arial" charset="0"/>
            </a:endParaRPr>
          </a:p>
        </p:txBody>
      </p:sp>
      <p:sp>
        <p:nvSpPr>
          <p:cNvPr id="101395" name="Oval 19"/>
          <p:cNvSpPr>
            <a:spLocks noChangeArrowheads="1"/>
          </p:cNvSpPr>
          <p:nvPr/>
        </p:nvSpPr>
        <p:spPr bwMode="auto">
          <a:xfrm>
            <a:off x="304800" y="2571750"/>
            <a:ext cx="171450" cy="171450"/>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defRPr/>
            </a:pPr>
            <a:endParaRPr lang="pt-BR" sz="1800">
              <a:latin typeface="Arial" charset="0"/>
            </a:endParaRPr>
          </a:p>
        </p:txBody>
      </p:sp>
      <p:sp>
        <p:nvSpPr>
          <p:cNvPr id="101396" name="Oval 20"/>
          <p:cNvSpPr>
            <a:spLocks noChangeArrowheads="1"/>
          </p:cNvSpPr>
          <p:nvPr/>
        </p:nvSpPr>
        <p:spPr bwMode="auto">
          <a:xfrm>
            <a:off x="304800" y="3486150"/>
            <a:ext cx="171450" cy="171450"/>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defRPr/>
            </a:pPr>
            <a:endParaRPr lang="pt-BR" sz="1800">
              <a:latin typeface="Arial" charset="0"/>
            </a:endParaRPr>
          </a:p>
        </p:txBody>
      </p:sp>
      <p:sp>
        <p:nvSpPr>
          <p:cNvPr id="101397" name="Oval 21"/>
          <p:cNvSpPr>
            <a:spLocks noChangeArrowheads="1"/>
          </p:cNvSpPr>
          <p:nvPr/>
        </p:nvSpPr>
        <p:spPr bwMode="auto">
          <a:xfrm>
            <a:off x="304800" y="4019550"/>
            <a:ext cx="171450" cy="171450"/>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defRPr/>
            </a:pPr>
            <a:endParaRPr lang="pt-BR" sz="1800">
              <a:latin typeface="Arial" charset="0"/>
            </a:endParaRPr>
          </a:p>
        </p:txBody>
      </p:sp>
      <p:sp>
        <p:nvSpPr>
          <p:cNvPr id="101398" name="Oval 22"/>
          <p:cNvSpPr>
            <a:spLocks noChangeArrowheads="1"/>
          </p:cNvSpPr>
          <p:nvPr/>
        </p:nvSpPr>
        <p:spPr bwMode="auto">
          <a:xfrm>
            <a:off x="304800" y="4552950"/>
            <a:ext cx="171450" cy="171450"/>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defRPr/>
            </a:pPr>
            <a:endParaRPr lang="pt-BR" sz="1800">
              <a:latin typeface="Arial" charset="0"/>
            </a:endParaRPr>
          </a:p>
        </p:txBody>
      </p:sp>
      <p:sp>
        <p:nvSpPr>
          <p:cNvPr id="101400" name="Oval 24"/>
          <p:cNvSpPr>
            <a:spLocks noChangeArrowheads="1"/>
          </p:cNvSpPr>
          <p:nvPr/>
        </p:nvSpPr>
        <p:spPr bwMode="auto">
          <a:xfrm>
            <a:off x="304800" y="5106988"/>
            <a:ext cx="171450" cy="171450"/>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defRPr/>
            </a:pPr>
            <a:endParaRPr lang="pt-BR" sz="1800">
              <a:latin typeface="Arial" charset="0"/>
            </a:endParaRPr>
          </a:p>
        </p:txBody>
      </p:sp>
      <p:sp>
        <p:nvSpPr>
          <p:cNvPr id="101401" name="Oval 25"/>
          <p:cNvSpPr>
            <a:spLocks noChangeArrowheads="1"/>
          </p:cNvSpPr>
          <p:nvPr/>
        </p:nvSpPr>
        <p:spPr bwMode="auto">
          <a:xfrm>
            <a:off x="304800" y="5640388"/>
            <a:ext cx="171450" cy="171450"/>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defRPr/>
            </a:pPr>
            <a:endParaRPr lang="pt-BR" sz="1800">
              <a:latin typeface="Arial" charset="0"/>
            </a:endParaRPr>
          </a:p>
        </p:txBody>
      </p:sp>
      <p:sp>
        <p:nvSpPr>
          <p:cNvPr id="26" name="Rectangle 2"/>
          <p:cNvSpPr txBox="1">
            <a:spLocks noChangeArrowheads="1"/>
          </p:cNvSpPr>
          <p:nvPr/>
        </p:nvSpPr>
        <p:spPr>
          <a:xfrm>
            <a:off x="500063" y="142875"/>
            <a:ext cx="8286750" cy="714375"/>
          </a:xfrm>
          <a:prstGeom prst="rect">
            <a:avLst/>
          </a:prstGeom>
          <a:noFill/>
          <a:ln/>
        </p:spPr>
        <p:txBody>
          <a:bodyPr/>
          <a:lstStyle/>
          <a:p>
            <a:pPr algn="ctr" eaLnBrk="0" hangingPunct="0">
              <a:defRPr/>
            </a:pPr>
            <a:r>
              <a:rPr lang="pt-BR" altLang="zh-TW" sz="3200" b="1" kern="0" dirty="0">
                <a:solidFill>
                  <a:schemeClr val="tx2"/>
                </a:solidFill>
                <a:latin typeface="+mj-lt"/>
                <a:ea typeface="新細明體" pitchFamily="18" charset="-120"/>
                <a:cs typeface="+mj-cs"/>
              </a:rPr>
              <a:t>Poder de Barganha dos Compradores</a:t>
            </a:r>
          </a:p>
        </p:txBody>
      </p:sp>
      <p:sp>
        <p:nvSpPr>
          <p:cNvPr id="144410" name="Text Box 26"/>
          <p:cNvSpPr txBox="1">
            <a:spLocks noChangeArrowheads="1"/>
          </p:cNvSpPr>
          <p:nvPr/>
        </p:nvSpPr>
        <p:spPr bwMode="auto">
          <a:xfrm>
            <a:off x="3924300" y="6165850"/>
            <a:ext cx="2600325" cy="396875"/>
          </a:xfrm>
          <a:prstGeom prst="rect">
            <a:avLst/>
          </a:prstGeom>
          <a:noFill/>
          <a:ln w="9525">
            <a:noFill/>
            <a:miter lim="800000"/>
            <a:headEnd/>
            <a:tailEnd/>
          </a:ln>
          <a:effectLst/>
        </p:spPr>
        <p:txBody>
          <a:bodyPr wrap="none">
            <a:spAutoFit/>
          </a:bodyPr>
          <a:lstStyle/>
          <a:p>
            <a:r>
              <a:rPr lang="pt-BR" sz="2000">
                <a:solidFill>
                  <a:srgbClr val="000066"/>
                </a:solidFill>
                <a:latin typeface="Times New Roman" pitchFamily="18" charset="0"/>
              </a:rPr>
              <a:t>edsonlp@vianet.com.br</a:t>
            </a:r>
            <a:endParaRPr lang="en-US" sz="2000">
              <a:solidFill>
                <a:srgbClr val="000066"/>
              </a:solidFill>
              <a:latin typeface="Times New Roman" pitchFamily="18"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01385"/>
                                        </p:tgtEl>
                                        <p:attrNameLst>
                                          <p:attrName>style.visibility</p:attrName>
                                        </p:attrNameLst>
                                      </p:cBhvr>
                                      <p:to>
                                        <p:strVal val="visible"/>
                                      </p:to>
                                    </p:set>
                                    <p:animEffect transition="in" filter="barn(outVertical)">
                                      <p:cBhvr>
                                        <p:cTn id="7" dur="500"/>
                                        <p:tgtEl>
                                          <p:spTgt spid="101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ChangeArrowheads="1"/>
          </p:cNvSpPr>
          <p:nvPr/>
        </p:nvSpPr>
        <p:spPr bwMode="auto">
          <a:xfrm>
            <a:off x="3665538" y="1400175"/>
            <a:ext cx="1444625" cy="1184275"/>
          </a:xfrm>
          <a:prstGeom prst="rect">
            <a:avLst/>
          </a:prstGeom>
          <a:noFill/>
          <a:ln w="12699">
            <a:noFill/>
            <a:miter lim="800000"/>
            <a:headEnd/>
            <a:tailEnd/>
          </a:ln>
        </p:spPr>
        <p:txBody>
          <a:bodyPr lIns="90488" tIns="44450" rIns="90488" bIns="44450">
            <a:spAutoFit/>
          </a:bodyPr>
          <a:lstStyle/>
          <a:p>
            <a:pPr algn="ctr" eaLnBrk="0" hangingPunct="0"/>
            <a:r>
              <a:rPr lang="en-US">
                <a:latin typeface="Times New Roman" pitchFamily="18" charset="0"/>
                <a:cs typeface="Arial" charset="0"/>
              </a:rPr>
              <a:t>Threat of New Entrants</a:t>
            </a:r>
          </a:p>
        </p:txBody>
      </p:sp>
      <p:sp>
        <p:nvSpPr>
          <p:cNvPr id="103427" name="AutoShape 3"/>
          <p:cNvSpPr>
            <a:spLocks noChangeArrowheads="1"/>
          </p:cNvSpPr>
          <p:nvPr/>
        </p:nvSpPr>
        <p:spPr bwMode="auto">
          <a:xfrm rot="16200000" flipH="1">
            <a:off x="3632200" y="1428750"/>
            <a:ext cx="1816100" cy="1816100"/>
          </a:xfrm>
          <a:prstGeom prst="homePlate">
            <a:avLst>
              <a:gd name="adj" fmla="val 33333"/>
            </a:avLst>
          </a:prstGeom>
          <a:solidFill>
            <a:srgbClr val="CECECE"/>
          </a:solidFill>
          <a:ln w="12699">
            <a:solidFill>
              <a:srgbClr val="143C2E"/>
            </a:solidFill>
            <a:miter lim="800000"/>
            <a:headEnd/>
            <a:tailEnd/>
          </a:ln>
          <a:effectLst>
            <a:outerShdw dist="35921" dir="2700000" algn="ctr" rotWithShape="0">
              <a:srgbClr val="919191"/>
            </a:outerShdw>
          </a:effectLst>
        </p:spPr>
        <p:txBody>
          <a:bodyPr wrap="none" anchor="ctr"/>
          <a:lstStyle/>
          <a:p>
            <a:pPr>
              <a:defRPr/>
            </a:pPr>
            <a:endParaRPr lang="pt-BR" sz="1800">
              <a:latin typeface="Arial" charset="0"/>
            </a:endParaRPr>
          </a:p>
        </p:txBody>
      </p:sp>
      <p:sp>
        <p:nvSpPr>
          <p:cNvPr id="103428" name="Rectangle 4"/>
          <p:cNvSpPr>
            <a:spLocks noChangeArrowheads="1"/>
          </p:cNvSpPr>
          <p:nvPr/>
        </p:nvSpPr>
        <p:spPr bwMode="auto">
          <a:xfrm>
            <a:off x="3551238" y="1603375"/>
            <a:ext cx="1978025" cy="1184275"/>
          </a:xfrm>
          <a:prstGeom prst="rect">
            <a:avLst/>
          </a:prstGeom>
          <a:noFill/>
          <a:ln w="12699">
            <a:noFill/>
            <a:miter lim="800000"/>
            <a:headEnd/>
            <a:tailEnd/>
          </a:ln>
          <a:effectLst>
            <a:outerShdw dist="17961" dir="2700000" algn="ctr" rotWithShape="0">
              <a:schemeClr val="tx1"/>
            </a:outerShdw>
          </a:effectLst>
        </p:spPr>
        <p:txBody>
          <a:bodyPr lIns="90488" tIns="44450" rIns="90488" bIns="44450">
            <a:spAutoFit/>
          </a:bodyPr>
          <a:lstStyle/>
          <a:p>
            <a:pPr algn="ctr" eaLnBrk="0" hangingPunct="0">
              <a:defRPr/>
            </a:pPr>
            <a:r>
              <a:rPr lang="pt-BR" b="1">
                <a:solidFill>
                  <a:srgbClr val="1B533F"/>
                </a:solidFill>
                <a:latin typeface="Times New Roman" pitchFamily="18" charset="0"/>
              </a:rPr>
              <a:t>Ameaça de Novos Entrantes</a:t>
            </a:r>
          </a:p>
        </p:txBody>
      </p:sp>
      <p:grpSp>
        <p:nvGrpSpPr>
          <p:cNvPr id="2" name="Group 6"/>
          <p:cNvGrpSpPr>
            <a:grpSpLocks/>
          </p:cNvGrpSpPr>
          <p:nvPr/>
        </p:nvGrpSpPr>
        <p:grpSpPr bwMode="auto">
          <a:xfrm>
            <a:off x="3124200" y="4876800"/>
            <a:ext cx="2895600" cy="1828800"/>
            <a:chOff x="1968" y="3072"/>
            <a:chExt cx="1824" cy="1152"/>
          </a:xfrm>
        </p:grpSpPr>
        <p:sp>
          <p:nvSpPr>
            <p:cNvPr id="103431" name="Rectangle 7"/>
            <p:cNvSpPr>
              <a:spLocks noChangeArrowheads="1"/>
            </p:cNvSpPr>
            <p:nvPr/>
          </p:nvSpPr>
          <p:spPr bwMode="auto">
            <a:xfrm>
              <a:off x="1968" y="3936"/>
              <a:ext cx="1824" cy="288"/>
            </a:xfrm>
            <a:prstGeom prst="rect">
              <a:avLst/>
            </a:prstGeom>
            <a:noFill/>
            <a:ln w="12699">
              <a:noFill/>
              <a:miter lim="800000"/>
              <a:headEnd/>
              <a:tailEnd/>
            </a:ln>
            <a:effectLst>
              <a:outerShdw dist="35921" dir="2700000" algn="ctr" rotWithShape="0">
                <a:schemeClr val="bg2"/>
              </a:outerShdw>
            </a:effectLst>
          </p:spPr>
          <p:txBody>
            <a:bodyPr wrap="none" anchor="ctr"/>
            <a:lstStyle/>
            <a:p>
              <a:pPr>
                <a:defRPr/>
              </a:pPr>
              <a:endParaRPr lang="pt-BR" sz="1800">
                <a:latin typeface="Arial" charset="0"/>
              </a:endParaRPr>
            </a:p>
          </p:txBody>
        </p:sp>
        <p:sp>
          <p:nvSpPr>
            <p:cNvPr id="103432" name="AutoShape 8"/>
            <p:cNvSpPr>
              <a:spLocks noChangeArrowheads="1"/>
            </p:cNvSpPr>
            <p:nvPr/>
          </p:nvSpPr>
          <p:spPr bwMode="auto">
            <a:xfrm rot="16200000">
              <a:off x="2284" y="3072"/>
              <a:ext cx="1152" cy="1152"/>
            </a:xfrm>
            <a:prstGeom prst="homePlate">
              <a:avLst>
                <a:gd name="adj" fmla="val 33333"/>
              </a:avLst>
            </a:prstGeom>
            <a:solidFill>
              <a:schemeClr val="accent2"/>
            </a:solidFill>
            <a:ln w="12699">
              <a:noFill/>
              <a:miter lim="800000"/>
              <a:headEnd/>
              <a:tailEnd/>
            </a:ln>
            <a:effectLst>
              <a:outerShdw dist="53882" dir="2700000" algn="ctr" rotWithShape="0">
                <a:schemeClr val="bg2"/>
              </a:outerShdw>
            </a:effectLst>
          </p:spPr>
          <p:txBody>
            <a:bodyPr wrap="none" anchor="ctr"/>
            <a:lstStyle/>
            <a:p>
              <a:pPr>
                <a:defRPr/>
              </a:pPr>
              <a:endParaRPr lang="pt-BR" sz="1800">
                <a:latin typeface="Arial" charset="0"/>
              </a:endParaRPr>
            </a:p>
          </p:txBody>
        </p:sp>
        <p:sp>
          <p:nvSpPr>
            <p:cNvPr id="103433" name="Rectangle 9"/>
            <p:cNvSpPr>
              <a:spLocks noChangeArrowheads="1"/>
            </p:cNvSpPr>
            <p:nvPr/>
          </p:nvSpPr>
          <p:spPr bwMode="auto">
            <a:xfrm>
              <a:off x="2309" y="3394"/>
              <a:ext cx="1102" cy="746"/>
            </a:xfrm>
            <a:prstGeom prst="rect">
              <a:avLst/>
            </a:prstGeom>
            <a:noFill/>
            <a:ln w="12699">
              <a:noFill/>
              <a:miter lim="800000"/>
              <a:headEnd/>
              <a:tailEnd/>
            </a:ln>
            <a:effectLst>
              <a:outerShdw dist="17961" dir="2700000" algn="ctr" rotWithShape="0">
                <a:schemeClr val="bg2"/>
              </a:outerShdw>
            </a:effectLst>
          </p:spPr>
          <p:txBody>
            <a:bodyPr lIns="90488" tIns="44450" rIns="90488" bIns="44450">
              <a:spAutoFit/>
            </a:bodyPr>
            <a:lstStyle/>
            <a:p>
              <a:pPr algn="ctr" eaLnBrk="0" hangingPunct="0">
                <a:defRPr/>
              </a:pPr>
              <a:r>
                <a:rPr lang="pt-BR" b="1">
                  <a:solidFill>
                    <a:schemeClr val="bg1"/>
                  </a:solidFill>
                  <a:latin typeface="Times New Roman" pitchFamily="18" charset="0"/>
                </a:rPr>
                <a:t>Ameaça de Produtos Substitutos </a:t>
              </a:r>
            </a:p>
          </p:txBody>
        </p:sp>
      </p:grpSp>
      <p:sp>
        <p:nvSpPr>
          <p:cNvPr id="103434" name="AutoShape 10"/>
          <p:cNvSpPr>
            <a:spLocks noChangeArrowheads="1"/>
          </p:cNvSpPr>
          <p:nvPr/>
        </p:nvSpPr>
        <p:spPr bwMode="auto">
          <a:xfrm>
            <a:off x="612775" y="2997200"/>
            <a:ext cx="2230438" cy="1828800"/>
          </a:xfrm>
          <a:prstGeom prst="homePlate">
            <a:avLst>
              <a:gd name="adj" fmla="val 40654"/>
            </a:avLst>
          </a:prstGeom>
          <a:solidFill>
            <a:srgbClr val="DDDDDD"/>
          </a:solidFill>
          <a:ln w="12699">
            <a:noFill/>
            <a:miter lim="800000"/>
            <a:headEnd/>
            <a:tailEnd/>
          </a:ln>
          <a:effectLst>
            <a:outerShdw dist="53882" dir="2700000" algn="ctr" rotWithShape="0">
              <a:schemeClr val="bg2"/>
            </a:outerShdw>
          </a:effectLst>
        </p:spPr>
        <p:txBody>
          <a:bodyPr wrap="none" anchor="ctr"/>
          <a:lstStyle/>
          <a:p>
            <a:pPr algn="ctr" eaLnBrk="0" hangingPunct="0">
              <a:defRPr/>
            </a:pPr>
            <a:endParaRPr lang="pt-BR">
              <a:solidFill>
                <a:srgbClr val="008000"/>
              </a:solidFill>
              <a:latin typeface="Times New Roman" pitchFamily="18" charset="0"/>
            </a:endParaRPr>
          </a:p>
        </p:txBody>
      </p:sp>
      <p:sp>
        <p:nvSpPr>
          <p:cNvPr id="103435" name="Rectangle 11"/>
          <p:cNvSpPr>
            <a:spLocks noChangeArrowheads="1"/>
          </p:cNvSpPr>
          <p:nvPr/>
        </p:nvSpPr>
        <p:spPr bwMode="auto">
          <a:xfrm>
            <a:off x="506413" y="3068638"/>
            <a:ext cx="1978025" cy="1549400"/>
          </a:xfrm>
          <a:prstGeom prst="rect">
            <a:avLst/>
          </a:prstGeom>
          <a:noFill/>
          <a:ln w="12699">
            <a:noFill/>
            <a:miter lim="800000"/>
            <a:headEnd/>
            <a:tailEnd/>
          </a:ln>
          <a:effectLst>
            <a:outerShdw dist="17961" dir="2700000" algn="ctr" rotWithShape="0">
              <a:schemeClr val="tx1"/>
            </a:outerShdw>
          </a:effectLst>
        </p:spPr>
        <p:txBody>
          <a:bodyPr lIns="90488" tIns="44450" rIns="90488" bIns="44450">
            <a:spAutoFit/>
          </a:bodyPr>
          <a:lstStyle/>
          <a:p>
            <a:pPr algn="ctr" eaLnBrk="0" hangingPunct="0">
              <a:defRPr/>
            </a:pPr>
            <a:r>
              <a:rPr lang="pt-BR" b="1">
                <a:solidFill>
                  <a:srgbClr val="1B533F"/>
                </a:solidFill>
                <a:latin typeface="Times New Roman" pitchFamily="18" charset="0"/>
              </a:rPr>
              <a:t>Poder de Barganha dos Fornecedores</a:t>
            </a:r>
          </a:p>
        </p:txBody>
      </p:sp>
      <p:sp>
        <p:nvSpPr>
          <p:cNvPr id="103436" name="AutoShape 12"/>
          <p:cNvSpPr>
            <a:spLocks noChangeArrowheads="1"/>
          </p:cNvSpPr>
          <p:nvPr/>
        </p:nvSpPr>
        <p:spPr bwMode="auto">
          <a:xfrm flipH="1">
            <a:off x="6019800" y="3003550"/>
            <a:ext cx="2368550" cy="1816100"/>
          </a:xfrm>
          <a:prstGeom prst="homePlate">
            <a:avLst>
              <a:gd name="adj" fmla="val 43473"/>
            </a:avLst>
          </a:prstGeom>
          <a:solidFill>
            <a:srgbClr val="CECECE"/>
          </a:solidFill>
          <a:ln w="12699">
            <a:solidFill>
              <a:srgbClr val="143C2E"/>
            </a:solidFill>
            <a:miter lim="800000"/>
            <a:headEnd/>
            <a:tailEnd/>
          </a:ln>
          <a:effectLst>
            <a:outerShdw dist="35921" dir="2700000" algn="ctr" rotWithShape="0">
              <a:srgbClr val="919191"/>
            </a:outerShdw>
          </a:effectLst>
        </p:spPr>
        <p:txBody>
          <a:bodyPr wrap="none" anchor="ctr"/>
          <a:lstStyle/>
          <a:p>
            <a:pPr>
              <a:defRPr/>
            </a:pPr>
            <a:endParaRPr lang="pt-BR" sz="1800">
              <a:latin typeface="Arial" charset="0"/>
            </a:endParaRPr>
          </a:p>
        </p:txBody>
      </p:sp>
      <p:sp>
        <p:nvSpPr>
          <p:cNvPr id="103437" name="Rectangle 13"/>
          <p:cNvSpPr>
            <a:spLocks noChangeArrowheads="1"/>
          </p:cNvSpPr>
          <p:nvPr/>
        </p:nvSpPr>
        <p:spPr bwMode="auto">
          <a:xfrm>
            <a:off x="6481763" y="3068638"/>
            <a:ext cx="1978025" cy="1549400"/>
          </a:xfrm>
          <a:prstGeom prst="rect">
            <a:avLst/>
          </a:prstGeom>
          <a:noFill/>
          <a:ln w="12699">
            <a:noFill/>
            <a:miter lim="800000"/>
            <a:headEnd/>
            <a:tailEnd/>
          </a:ln>
          <a:effectLst>
            <a:outerShdw dist="17961" dir="2700000" algn="ctr" rotWithShape="0">
              <a:schemeClr val="tx1"/>
            </a:outerShdw>
          </a:effectLst>
        </p:spPr>
        <p:txBody>
          <a:bodyPr lIns="90488" tIns="44450" rIns="90488" bIns="44450">
            <a:spAutoFit/>
          </a:bodyPr>
          <a:lstStyle/>
          <a:p>
            <a:pPr algn="ctr" eaLnBrk="0" hangingPunct="0">
              <a:defRPr/>
            </a:pPr>
            <a:r>
              <a:rPr lang="pt-BR" b="1">
                <a:solidFill>
                  <a:srgbClr val="1B533F"/>
                </a:solidFill>
                <a:latin typeface="Times New Roman" pitchFamily="18" charset="0"/>
              </a:rPr>
              <a:t>Poder de Barganha dos Compradores</a:t>
            </a:r>
          </a:p>
        </p:txBody>
      </p:sp>
      <p:sp>
        <p:nvSpPr>
          <p:cNvPr id="14" name="Rectangle 2"/>
          <p:cNvSpPr txBox="1">
            <a:spLocks noChangeArrowheads="1"/>
          </p:cNvSpPr>
          <p:nvPr/>
        </p:nvSpPr>
        <p:spPr>
          <a:xfrm>
            <a:off x="428625" y="142875"/>
            <a:ext cx="8286750" cy="1071563"/>
          </a:xfrm>
          <a:prstGeom prst="rect">
            <a:avLst/>
          </a:prstGeom>
          <a:noFill/>
          <a:ln/>
        </p:spPr>
        <p:txBody>
          <a:bodyPr/>
          <a:lstStyle/>
          <a:p>
            <a:pPr algn="ctr" eaLnBrk="0" hangingPunct="0">
              <a:defRPr/>
            </a:pPr>
            <a:r>
              <a:rPr lang="pt-BR" altLang="zh-TW" sz="3200" b="1" kern="0" dirty="0">
                <a:solidFill>
                  <a:schemeClr val="tx2"/>
                </a:solidFill>
                <a:latin typeface="+mj-lt"/>
                <a:ea typeface="新細明體" pitchFamily="18" charset="-120"/>
                <a:cs typeface="+mj-cs"/>
              </a:rPr>
              <a:t>As 5 Forças de Porter</a:t>
            </a:r>
          </a:p>
          <a:p>
            <a:pPr algn="ctr" eaLnBrk="0" hangingPunct="0">
              <a:defRPr/>
            </a:pPr>
            <a:r>
              <a:rPr lang="pt-BR" altLang="zh-TW" sz="3200" b="1" kern="0" dirty="0">
                <a:solidFill>
                  <a:schemeClr val="tx2"/>
                </a:solidFill>
                <a:latin typeface="+mj-lt"/>
                <a:ea typeface="新細明體" pitchFamily="18" charset="-120"/>
                <a:cs typeface="+mj-cs"/>
              </a:rPr>
              <a:t>modelo de competição</a:t>
            </a:r>
          </a:p>
        </p:txBody>
      </p:sp>
      <p:sp>
        <p:nvSpPr>
          <p:cNvPr id="146446" name="Text Box 14"/>
          <p:cNvSpPr txBox="1">
            <a:spLocks noChangeArrowheads="1"/>
          </p:cNvSpPr>
          <p:nvPr/>
        </p:nvSpPr>
        <p:spPr bwMode="auto">
          <a:xfrm>
            <a:off x="5940425" y="6021388"/>
            <a:ext cx="2600325" cy="396875"/>
          </a:xfrm>
          <a:prstGeom prst="rect">
            <a:avLst/>
          </a:prstGeom>
          <a:noFill/>
          <a:ln w="9525">
            <a:noFill/>
            <a:miter lim="800000"/>
            <a:headEnd/>
            <a:tailEnd/>
          </a:ln>
          <a:effectLst/>
        </p:spPr>
        <p:txBody>
          <a:bodyPr wrap="none">
            <a:spAutoFit/>
          </a:bodyPr>
          <a:lstStyle/>
          <a:p>
            <a:r>
              <a:rPr lang="pt-BR" sz="2000">
                <a:solidFill>
                  <a:srgbClr val="000066"/>
                </a:solidFill>
                <a:latin typeface="Times New Roman" pitchFamily="18" charset="0"/>
              </a:rPr>
              <a:t>edsonlp@vianet.com.br</a:t>
            </a:r>
            <a:endParaRPr lang="en-US" sz="2000">
              <a:solidFill>
                <a:srgbClr val="000066"/>
              </a:solidFill>
              <a:latin typeface="Times New Roman" pitchFamily="18" charset="0"/>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AutoShape 3"/>
          <p:cNvSpPr>
            <a:spLocks noChangeArrowheads="1"/>
          </p:cNvSpPr>
          <p:nvPr/>
        </p:nvSpPr>
        <p:spPr bwMode="auto">
          <a:xfrm>
            <a:off x="609600" y="1828800"/>
            <a:ext cx="2590800" cy="3048000"/>
          </a:xfrm>
          <a:prstGeom prst="homePlate">
            <a:avLst>
              <a:gd name="adj" fmla="val 33333"/>
            </a:avLst>
          </a:prstGeom>
          <a:solidFill>
            <a:schemeClr val="accent2"/>
          </a:solidFill>
          <a:ln w="12699">
            <a:noFill/>
            <a:miter lim="800000"/>
            <a:headEnd/>
            <a:tailEnd/>
          </a:ln>
          <a:effectLst>
            <a:outerShdw dist="53882" dir="2700000" algn="ctr" rotWithShape="0">
              <a:schemeClr val="bg2"/>
            </a:outerShdw>
          </a:effectLst>
        </p:spPr>
        <p:txBody>
          <a:bodyPr wrap="none" anchor="ctr"/>
          <a:lstStyle/>
          <a:p>
            <a:pPr algn="ctr">
              <a:defRPr/>
            </a:pPr>
            <a:endParaRPr lang="pt-BR" sz="1800">
              <a:solidFill>
                <a:schemeClr val="bg1"/>
              </a:solidFill>
              <a:latin typeface="Arial" charset="0"/>
            </a:endParaRPr>
          </a:p>
        </p:txBody>
      </p:sp>
      <p:sp>
        <p:nvSpPr>
          <p:cNvPr id="105476" name="Rectangle 4"/>
          <p:cNvSpPr>
            <a:spLocks noChangeArrowheads="1"/>
          </p:cNvSpPr>
          <p:nvPr/>
        </p:nvSpPr>
        <p:spPr bwMode="auto">
          <a:xfrm>
            <a:off x="611188" y="2133600"/>
            <a:ext cx="2179637" cy="2279650"/>
          </a:xfrm>
          <a:prstGeom prst="rect">
            <a:avLst/>
          </a:prstGeom>
          <a:noFill/>
          <a:ln w="12699">
            <a:noFill/>
            <a:miter lim="800000"/>
            <a:headEnd/>
            <a:tailEnd/>
          </a:ln>
          <a:effectLst>
            <a:outerShdw dist="17961" dir="2700000" algn="ctr" rotWithShape="0">
              <a:schemeClr val="bg2"/>
            </a:outerShdw>
          </a:effectLst>
        </p:spPr>
        <p:txBody>
          <a:bodyPr lIns="90488" tIns="44450" rIns="90488" bIns="44450">
            <a:spAutoFit/>
          </a:bodyPr>
          <a:lstStyle/>
          <a:p>
            <a:pPr eaLnBrk="0" hangingPunct="0">
              <a:defRPr/>
            </a:pPr>
            <a:r>
              <a:rPr lang="pt-BR" b="1">
                <a:solidFill>
                  <a:schemeClr val="bg1"/>
                </a:solidFill>
                <a:latin typeface="Times New Roman" pitchFamily="18" charset="0"/>
              </a:rPr>
              <a:t>Produtos com  </a:t>
            </a:r>
            <a:r>
              <a:rPr lang="pt-BR" b="1" i="1">
                <a:solidFill>
                  <a:schemeClr val="bg1"/>
                </a:solidFill>
                <a:latin typeface="Times New Roman" pitchFamily="18" charset="0"/>
              </a:rPr>
              <a:t>função </a:t>
            </a:r>
            <a:r>
              <a:rPr lang="pt-BR" b="1">
                <a:solidFill>
                  <a:schemeClr val="bg1"/>
                </a:solidFill>
                <a:latin typeface="Times New Roman" pitchFamily="18" charset="0"/>
              </a:rPr>
              <a:t>similar limitam as possibilidades de mudança de preço</a:t>
            </a:r>
          </a:p>
        </p:txBody>
      </p:sp>
      <p:sp>
        <p:nvSpPr>
          <p:cNvPr id="105477" name="Rectangle 5"/>
          <p:cNvSpPr>
            <a:spLocks noChangeArrowheads="1"/>
          </p:cNvSpPr>
          <p:nvPr/>
        </p:nvSpPr>
        <p:spPr bwMode="auto">
          <a:xfrm>
            <a:off x="3429000" y="1214438"/>
            <a:ext cx="5572125" cy="828675"/>
          </a:xfrm>
          <a:prstGeom prst="rect">
            <a:avLst/>
          </a:prstGeom>
          <a:noFill/>
          <a:ln w="12699">
            <a:noFill/>
            <a:miter lim="800000"/>
            <a:headEnd/>
            <a:tailEnd/>
          </a:ln>
          <a:effectLst/>
        </p:spPr>
        <p:txBody>
          <a:bodyPr lIns="90488" tIns="44450" rIns="90488" bIns="44450">
            <a:spAutoFit/>
          </a:bodyPr>
          <a:lstStyle/>
          <a:p>
            <a:pPr eaLnBrk="0" hangingPunct="0">
              <a:defRPr/>
            </a:pPr>
            <a:r>
              <a:rPr lang="pt-BR" b="1" dirty="0">
                <a:latin typeface="+mn-lt"/>
              </a:rPr>
              <a:t>Pontos-chave para avaliar produtos substitutos:</a:t>
            </a:r>
          </a:p>
        </p:txBody>
      </p:sp>
      <p:sp>
        <p:nvSpPr>
          <p:cNvPr id="105478" name="Rectangle 6"/>
          <p:cNvSpPr>
            <a:spLocks noChangeArrowheads="1"/>
          </p:cNvSpPr>
          <p:nvPr/>
        </p:nvSpPr>
        <p:spPr bwMode="auto">
          <a:xfrm>
            <a:off x="4054475" y="2197100"/>
            <a:ext cx="4356100" cy="1308100"/>
          </a:xfrm>
          <a:prstGeom prst="rect">
            <a:avLst/>
          </a:prstGeom>
          <a:noFill/>
          <a:ln w="12699">
            <a:noFill/>
            <a:miter lim="800000"/>
            <a:headEnd/>
            <a:tailEnd/>
          </a:ln>
          <a:effectLst/>
        </p:spPr>
        <p:txBody>
          <a:bodyPr lIns="90488" tIns="44450" rIns="90488" bIns="44450">
            <a:spAutoFit/>
          </a:bodyPr>
          <a:lstStyle/>
          <a:p>
            <a:pPr eaLnBrk="0" hangingPunct="0"/>
            <a:r>
              <a:rPr lang="pt-BR" sz="2000">
                <a:latin typeface="Arial" charset="0"/>
                <a:cs typeface="Arial" charset="0"/>
              </a:rPr>
              <a:t>Quanto mais atrativa a alternativa de preço-desempenho oferecida pelos produtos substitutos, mais pressão sobre o setor.</a:t>
            </a:r>
          </a:p>
        </p:txBody>
      </p:sp>
      <p:sp>
        <p:nvSpPr>
          <p:cNvPr id="105479" name="Rectangle 7"/>
          <p:cNvSpPr>
            <a:spLocks noChangeArrowheads="1"/>
          </p:cNvSpPr>
          <p:nvPr/>
        </p:nvSpPr>
        <p:spPr bwMode="auto">
          <a:xfrm>
            <a:off x="3924300" y="3500438"/>
            <a:ext cx="4445000" cy="393700"/>
          </a:xfrm>
          <a:prstGeom prst="rect">
            <a:avLst/>
          </a:prstGeom>
          <a:noFill/>
          <a:ln w="12699">
            <a:noFill/>
            <a:miter lim="800000"/>
            <a:headEnd/>
            <a:tailEnd/>
          </a:ln>
          <a:effectLst/>
        </p:spPr>
        <p:txBody>
          <a:bodyPr lIns="90488" tIns="44450" rIns="90488" bIns="44450">
            <a:spAutoFit/>
          </a:bodyPr>
          <a:lstStyle/>
          <a:p>
            <a:pPr eaLnBrk="0" hangingPunct="0"/>
            <a:r>
              <a:rPr lang="pt-BR" sz="2000" i="1">
                <a:solidFill>
                  <a:schemeClr val="tx2"/>
                </a:solidFill>
                <a:latin typeface="Arial" charset="0"/>
                <a:cs typeface="Arial" charset="0"/>
              </a:rPr>
              <a:t>Exemplos:</a:t>
            </a:r>
            <a:endParaRPr lang="pt-BR" sz="2000">
              <a:latin typeface="Arial" charset="0"/>
              <a:cs typeface="Arial" charset="0"/>
            </a:endParaRPr>
          </a:p>
        </p:txBody>
      </p:sp>
      <p:sp>
        <p:nvSpPr>
          <p:cNvPr id="105480" name="Rectangle 8"/>
          <p:cNvSpPr>
            <a:spLocks noChangeArrowheads="1"/>
          </p:cNvSpPr>
          <p:nvPr/>
        </p:nvSpPr>
        <p:spPr bwMode="auto">
          <a:xfrm>
            <a:off x="4140200" y="4005263"/>
            <a:ext cx="4532313" cy="698500"/>
          </a:xfrm>
          <a:prstGeom prst="rect">
            <a:avLst/>
          </a:prstGeom>
          <a:noFill/>
          <a:ln w="12699">
            <a:noFill/>
            <a:miter lim="800000"/>
            <a:headEnd/>
            <a:tailEnd/>
          </a:ln>
          <a:effectLst/>
        </p:spPr>
        <p:txBody>
          <a:bodyPr lIns="90488" tIns="44450" rIns="90488" bIns="44450">
            <a:spAutoFit/>
          </a:bodyPr>
          <a:lstStyle/>
          <a:p>
            <a:pPr eaLnBrk="0" hangingPunct="0"/>
            <a:r>
              <a:rPr lang="pt-BR" sz="2000">
                <a:latin typeface="Arial" charset="0"/>
                <a:cs typeface="Arial" charset="0"/>
              </a:rPr>
              <a:t>Sistemas de segurança eletrônica no lugar de guardas de segurança</a:t>
            </a:r>
          </a:p>
        </p:txBody>
      </p:sp>
      <p:sp>
        <p:nvSpPr>
          <p:cNvPr id="105481" name="Rectangle 9"/>
          <p:cNvSpPr>
            <a:spLocks noChangeArrowheads="1"/>
          </p:cNvSpPr>
          <p:nvPr/>
        </p:nvSpPr>
        <p:spPr bwMode="auto">
          <a:xfrm>
            <a:off x="4140200" y="4724400"/>
            <a:ext cx="4532313" cy="698500"/>
          </a:xfrm>
          <a:prstGeom prst="rect">
            <a:avLst/>
          </a:prstGeom>
          <a:noFill/>
          <a:ln w="12699">
            <a:noFill/>
            <a:miter lim="800000"/>
            <a:headEnd/>
            <a:tailEnd/>
          </a:ln>
          <a:effectLst/>
        </p:spPr>
        <p:txBody>
          <a:bodyPr lIns="90488" tIns="44450" rIns="90488" bIns="44450">
            <a:spAutoFit/>
          </a:bodyPr>
          <a:lstStyle/>
          <a:p>
            <a:pPr eaLnBrk="0" hangingPunct="0"/>
            <a:r>
              <a:rPr lang="pt-BR" sz="2000">
                <a:latin typeface="Arial" charset="0"/>
                <a:cs typeface="Arial" charset="0"/>
              </a:rPr>
              <a:t>Serviços de e-mail no lugar de máquinas de fax</a:t>
            </a:r>
          </a:p>
        </p:txBody>
      </p:sp>
      <p:sp>
        <p:nvSpPr>
          <p:cNvPr id="105482" name="Oval 10"/>
          <p:cNvSpPr>
            <a:spLocks noChangeArrowheads="1"/>
          </p:cNvSpPr>
          <p:nvPr/>
        </p:nvSpPr>
        <p:spPr bwMode="auto">
          <a:xfrm>
            <a:off x="3851275" y="4121150"/>
            <a:ext cx="171450" cy="171450"/>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defRPr/>
            </a:pPr>
            <a:endParaRPr lang="pt-BR" sz="1800">
              <a:latin typeface="Arial" charset="0"/>
            </a:endParaRPr>
          </a:p>
        </p:txBody>
      </p:sp>
      <p:sp>
        <p:nvSpPr>
          <p:cNvPr id="105483" name="Oval 11"/>
          <p:cNvSpPr>
            <a:spLocks noChangeArrowheads="1"/>
          </p:cNvSpPr>
          <p:nvPr/>
        </p:nvSpPr>
        <p:spPr bwMode="auto">
          <a:xfrm>
            <a:off x="3851275" y="5589588"/>
            <a:ext cx="171450" cy="171450"/>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defRPr/>
            </a:pPr>
            <a:endParaRPr lang="pt-BR" sz="1800">
              <a:latin typeface="Arial" charset="0"/>
            </a:endParaRPr>
          </a:p>
        </p:txBody>
      </p:sp>
      <p:sp>
        <p:nvSpPr>
          <p:cNvPr id="12" name="Rectangle 2"/>
          <p:cNvSpPr txBox="1">
            <a:spLocks noChangeArrowheads="1"/>
          </p:cNvSpPr>
          <p:nvPr/>
        </p:nvSpPr>
        <p:spPr>
          <a:xfrm>
            <a:off x="428625" y="214313"/>
            <a:ext cx="8286750" cy="714375"/>
          </a:xfrm>
          <a:prstGeom prst="rect">
            <a:avLst/>
          </a:prstGeom>
          <a:noFill/>
          <a:ln/>
        </p:spPr>
        <p:txBody>
          <a:bodyPr/>
          <a:lstStyle/>
          <a:p>
            <a:pPr algn="ctr" eaLnBrk="0" hangingPunct="0">
              <a:defRPr/>
            </a:pPr>
            <a:r>
              <a:rPr lang="pt-BR" altLang="zh-TW" sz="3200" b="1" kern="0" dirty="0">
                <a:solidFill>
                  <a:schemeClr val="tx2"/>
                </a:solidFill>
                <a:latin typeface="+mj-lt"/>
                <a:ea typeface="新細明體" pitchFamily="18" charset="-120"/>
                <a:cs typeface="+mj-cs"/>
              </a:rPr>
              <a:t>Ameaça de Produtos Substitutos</a:t>
            </a:r>
          </a:p>
        </p:txBody>
      </p:sp>
      <p:sp>
        <p:nvSpPr>
          <p:cNvPr id="2" name="Rectangle 9"/>
          <p:cNvSpPr>
            <a:spLocks noChangeArrowheads="1"/>
          </p:cNvSpPr>
          <p:nvPr/>
        </p:nvSpPr>
        <p:spPr bwMode="auto">
          <a:xfrm>
            <a:off x="4211638" y="5483225"/>
            <a:ext cx="4532312" cy="393700"/>
          </a:xfrm>
          <a:prstGeom prst="rect">
            <a:avLst/>
          </a:prstGeom>
          <a:noFill/>
          <a:ln w="12699">
            <a:noFill/>
            <a:miter lim="800000"/>
            <a:headEnd/>
            <a:tailEnd/>
          </a:ln>
          <a:effectLst/>
        </p:spPr>
        <p:txBody>
          <a:bodyPr lIns="90488" tIns="44450" rIns="90488" bIns="44450">
            <a:spAutoFit/>
          </a:bodyPr>
          <a:lstStyle/>
          <a:p>
            <a:pPr eaLnBrk="0" hangingPunct="0"/>
            <a:r>
              <a:rPr lang="pt-BR" sz="2000">
                <a:latin typeface="Arial" charset="0"/>
                <a:cs typeface="Arial" charset="0"/>
              </a:rPr>
              <a:t>Skype x telefonia de longa distância</a:t>
            </a:r>
          </a:p>
        </p:txBody>
      </p:sp>
      <p:sp>
        <p:nvSpPr>
          <p:cNvPr id="3" name="Oval 11"/>
          <p:cNvSpPr>
            <a:spLocks noChangeArrowheads="1"/>
          </p:cNvSpPr>
          <p:nvPr/>
        </p:nvSpPr>
        <p:spPr bwMode="auto">
          <a:xfrm>
            <a:off x="3824288" y="4941888"/>
            <a:ext cx="171450" cy="171450"/>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defRPr/>
            </a:pPr>
            <a:endParaRPr lang="pt-BR" sz="1800">
              <a:latin typeface="Arial" charset="0"/>
            </a:endParaRPr>
          </a:p>
        </p:txBody>
      </p:sp>
      <p:sp>
        <p:nvSpPr>
          <p:cNvPr id="4" name="Rectangle 9"/>
          <p:cNvSpPr>
            <a:spLocks noChangeArrowheads="1"/>
          </p:cNvSpPr>
          <p:nvPr/>
        </p:nvSpPr>
        <p:spPr bwMode="auto">
          <a:xfrm>
            <a:off x="4284663" y="6130925"/>
            <a:ext cx="4532312" cy="393700"/>
          </a:xfrm>
          <a:prstGeom prst="rect">
            <a:avLst/>
          </a:prstGeom>
          <a:noFill/>
          <a:ln w="12699">
            <a:noFill/>
            <a:miter lim="800000"/>
            <a:headEnd/>
            <a:tailEnd/>
          </a:ln>
          <a:effectLst/>
        </p:spPr>
        <p:txBody>
          <a:bodyPr lIns="90488" tIns="44450" rIns="90488" bIns="44450">
            <a:spAutoFit/>
          </a:bodyPr>
          <a:lstStyle/>
          <a:p>
            <a:pPr eaLnBrk="0" hangingPunct="0"/>
            <a:r>
              <a:rPr lang="pt-BR" sz="2000">
                <a:latin typeface="Arial" charset="0"/>
                <a:cs typeface="Arial" charset="0"/>
              </a:rPr>
              <a:t>Généricos x remédios patenteados</a:t>
            </a:r>
          </a:p>
        </p:txBody>
      </p:sp>
      <p:sp>
        <p:nvSpPr>
          <p:cNvPr id="5" name="Oval 11"/>
          <p:cNvSpPr>
            <a:spLocks noChangeArrowheads="1"/>
          </p:cNvSpPr>
          <p:nvPr/>
        </p:nvSpPr>
        <p:spPr bwMode="auto">
          <a:xfrm>
            <a:off x="3824288" y="6210300"/>
            <a:ext cx="171450" cy="171450"/>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defRPr/>
            </a:pPr>
            <a:endParaRPr lang="pt-BR" sz="1800">
              <a:latin typeface="Arial" charset="0"/>
            </a:endParaRPr>
          </a:p>
        </p:txBody>
      </p:sp>
      <p:sp>
        <p:nvSpPr>
          <p:cNvPr id="148496" name="Text Box 16"/>
          <p:cNvSpPr txBox="1">
            <a:spLocks noChangeArrowheads="1"/>
          </p:cNvSpPr>
          <p:nvPr/>
        </p:nvSpPr>
        <p:spPr bwMode="auto">
          <a:xfrm>
            <a:off x="468313" y="6165850"/>
            <a:ext cx="2600325" cy="396875"/>
          </a:xfrm>
          <a:prstGeom prst="rect">
            <a:avLst/>
          </a:prstGeom>
          <a:noFill/>
          <a:ln w="9525">
            <a:noFill/>
            <a:miter lim="800000"/>
            <a:headEnd/>
            <a:tailEnd/>
          </a:ln>
          <a:effectLst/>
        </p:spPr>
        <p:txBody>
          <a:bodyPr wrap="none">
            <a:spAutoFit/>
          </a:bodyPr>
          <a:lstStyle/>
          <a:p>
            <a:r>
              <a:rPr lang="pt-BR" sz="2000">
                <a:solidFill>
                  <a:srgbClr val="000066"/>
                </a:solidFill>
                <a:latin typeface="Times New Roman" pitchFamily="18" charset="0"/>
              </a:rPr>
              <a:t>edsonlp@vianet.com.br</a:t>
            </a:r>
            <a:endParaRPr lang="en-US" sz="2000">
              <a:solidFill>
                <a:srgbClr val="000066"/>
              </a:solidFill>
              <a:latin typeface="Times New Roman" pitchFamily="18" charset="0"/>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5477"/>
                                        </p:tgtEl>
                                        <p:attrNameLst>
                                          <p:attrName>style.visibility</p:attrName>
                                        </p:attrNameLst>
                                      </p:cBhvr>
                                      <p:to>
                                        <p:strVal val="visible"/>
                                      </p:to>
                                    </p:set>
                                    <p:animEffect transition="in" filter="wipe(left)">
                                      <p:cBhvr>
                                        <p:cTn id="7" dur="500"/>
                                        <p:tgtEl>
                                          <p:spTgt spid="105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7"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p:cNvSpPr>
          <p:nvPr/>
        </p:nvSpPr>
        <p:spPr bwMode="auto">
          <a:xfrm>
            <a:off x="3124200" y="6248400"/>
            <a:ext cx="2895600" cy="457200"/>
          </a:xfrm>
          <a:prstGeom prst="rect">
            <a:avLst/>
          </a:prstGeom>
          <a:noFill/>
          <a:ln w="12699">
            <a:noFill/>
            <a:miter lim="800000"/>
            <a:headEnd/>
            <a:tailEnd/>
          </a:ln>
        </p:spPr>
        <p:txBody>
          <a:bodyPr wrap="none" anchor="ctr"/>
          <a:lstStyle/>
          <a:p>
            <a:endParaRPr lang="en-US" sz="1800">
              <a:latin typeface="Arial" charset="0"/>
              <a:cs typeface="Arial" charset="0"/>
            </a:endParaRPr>
          </a:p>
        </p:txBody>
      </p:sp>
      <p:sp>
        <p:nvSpPr>
          <p:cNvPr id="107523" name="AutoShape 3"/>
          <p:cNvSpPr>
            <a:spLocks noChangeArrowheads="1"/>
          </p:cNvSpPr>
          <p:nvPr/>
        </p:nvSpPr>
        <p:spPr bwMode="auto">
          <a:xfrm rot="16200000">
            <a:off x="3632200" y="4883150"/>
            <a:ext cx="1816100" cy="1816100"/>
          </a:xfrm>
          <a:prstGeom prst="homePlate">
            <a:avLst>
              <a:gd name="adj" fmla="val 33333"/>
            </a:avLst>
          </a:prstGeom>
          <a:solidFill>
            <a:srgbClr val="CECECE"/>
          </a:solidFill>
          <a:ln w="12699">
            <a:solidFill>
              <a:srgbClr val="143C2E"/>
            </a:solidFill>
            <a:miter lim="800000"/>
            <a:headEnd/>
            <a:tailEnd/>
          </a:ln>
          <a:effectLst>
            <a:outerShdw dist="35921" dir="2700000" algn="ctr" rotWithShape="0">
              <a:srgbClr val="919191"/>
            </a:outerShdw>
          </a:effectLst>
        </p:spPr>
        <p:txBody>
          <a:bodyPr wrap="none" anchor="ctr"/>
          <a:lstStyle/>
          <a:p>
            <a:pPr>
              <a:defRPr/>
            </a:pPr>
            <a:endParaRPr lang="pt-BR" sz="1800">
              <a:latin typeface="Arial" charset="0"/>
            </a:endParaRPr>
          </a:p>
        </p:txBody>
      </p:sp>
      <p:sp>
        <p:nvSpPr>
          <p:cNvPr id="107524" name="Rectangle 4"/>
          <p:cNvSpPr>
            <a:spLocks noChangeArrowheads="1"/>
          </p:cNvSpPr>
          <p:nvPr/>
        </p:nvSpPr>
        <p:spPr bwMode="auto">
          <a:xfrm>
            <a:off x="3665538" y="5387975"/>
            <a:ext cx="1749425" cy="1184275"/>
          </a:xfrm>
          <a:prstGeom prst="rect">
            <a:avLst/>
          </a:prstGeom>
          <a:noFill/>
          <a:ln w="12699">
            <a:noFill/>
            <a:miter lim="800000"/>
            <a:headEnd/>
            <a:tailEnd/>
          </a:ln>
          <a:effectLst>
            <a:outerShdw dist="17961" dir="2700000" algn="ctr" rotWithShape="0">
              <a:schemeClr val="tx1"/>
            </a:outerShdw>
          </a:effectLst>
        </p:spPr>
        <p:txBody>
          <a:bodyPr lIns="90488" tIns="44450" rIns="90488" bIns="44450">
            <a:spAutoFit/>
          </a:bodyPr>
          <a:lstStyle/>
          <a:p>
            <a:pPr algn="ctr" eaLnBrk="0" hangingPunct="0">
              <a:defRPr/>
            </a:pPr>
            <a:r>
              <a:rPr lang="pt-BR" b="1">
                <a:solidFill>
                  <a:srgbClr val="143C2E"/>
                </a:solidFill>
                <a:latin typeface="Times New Roman" pitchFamily="18" charset="0"/>
              </a:rPr>
              <a:t>Ameaça de  Produtos Substitutos</a:t>
            </a:r>
          </a:p>
        </p:txBody>
      </p:sp>
      <p:sp>
        <p:nvSpPr>
          <p:cNvPr id="150533" name="Rectangle 5"/>
          <p:cNvSpPr>
            <a:spLocks noChangeArrowheads="1"/>
          </p:cNvSpPr>
          <p:nvPr/>
        </p:nvSpPr>
        <p:spPr bwMode="auto">
          <a:xfrm>
            <a:off x="3665538" y="1355725"/>
            <a:ext cx="1444625" cy="1184275"/>
          </a:xfrm>
          <a:prstGeom prst="rect">
            <a:avLst/>
          </a:prstGeom>
          <a:noFill/>
          <a:ln w="12699">
            <a:noFill/>
            <a:miter lim="800000"/>
            <a:headEnd/>
            <a:tailEnd/>
          </a:ln>
        </p:spPr>
        <p:txBody>
          <a:bodyPr lIns="90488" tIns="44450" rIns="90488" bIns="44450">
            <a:spAutoFit/>
          </a:bodyPr>
          <a:lstStyle/>
          <a:p>
            <a:pPr algn="ctr" eaLnBrk="0" hangingPunct="0"/>
            <a:r>
              <a:rPr lang="en-US">
                <a:latin typeface="Times New Roman" pitchFamily="18" charset="0"/>
                <a:cs typeface="Arial" charset="0"/>
              </a:rPr>
              <a:t>Threat of New Entrants</a:t>
            </a:r>
          </a:p>
        </p:txBody>
      </p:sp>
      <p:sp>
        <p:nvSpPr>
          <p:cNvPr id="107526" name="AutoShape 6"/>
          <p:cNvSpPr>
            <a:spLocks noChangeArrowheads="1"/>
          </p:cNvSpPr>
          <p:nvPr/>
        </p:nvSpPr>
        <p:spPr bwMode="auto">
          <a:xfrm rot="16200000" flipH="1">
            <a:off x="3632200" y="1384300"/>
            <a:ext cx="1816100" cy="1816100"/>
          </a:xfrm>
          <a:prstGeom prst="homePlate">
            <a:avLst>
              <a:gd name="adj" fmla="val 33333"/>
            </a:avLst>
          </a:prstGeom>
          <a:solidFill>
            <a:srgbClr val="CECECE"/>
          </a:solidFill>
          <a:ln w="12699">
            <a:solidFill>
              <a:srgbClr val="143C2E"/>
            </a:solidFill>
            <a:miter lim="800000"/>
            <a:headEnd/>
            <a:tailEnd/>
          </a:ln>
          <a:effectLst>
            <a:outerShdw dist="35921" dir="2700000" algn="ctr" rotWithShape="0">
              <a:srgbClr val="919191"/>
            </a:outerShdw>
          </a:effectLst>
        </p:spPr>
        <p:txBody>
          <a:bodyPr wrap="none" anchor="ctr"/>
          <a:lstStyle/>
          <a:p>
            <a:pPr>
              <a:defRPr/>
            </a:pPr>
            <a:endParaRPr lang="pt-BR" sz="1800">
              <a:latin typeface="Arial" charset="0"/>
            </a:endParaRPr>
          </a:p>
        </p:txBody>
      </p:sp>
      <p:sp>
        <p:nvSpPr>
          <p:cNvPr id="107527" name="Rectangle 7"/>
          <p:cNvSpPr>
            <a:spLocks noChangeArrowheads="1"/>
          </p:cNvSpPr>
          <p:nvPr/>
        </p:nvSpPr>
        <p:spPr bwMode="auto">
          <a:xfrm>
            <a:off x="3551238" y="1558925"/>
            <a:ext cx="1978025" cy="1184275"/>
          </a:xfrm>
          <a:prstGeom prst="rect">
            <a:avLst/>
          </a:prstGeom>
          <a:noFill/>
          <a:ln w="12699">
            <a:noFill/>
            <a:miter lim="800000"/>
            <a:headEnd/>
            <a:tailEnd/>
          </a:ln>
          <a:effectLst>
            <a:outerShdw dist="17961" dir="2700000" algn="ctr" rotWithShape="0">
              <a:schemeClr val="tx1"/>
            </a:outerShdw>
          </a:effectLst>
        </p:spPr>
        <p:txBody>
          <a:bodyPr lIns="90488" tIns="44450" rIns="90488" bIns="44450">
            <a:spAutoFit/>
          </a:bodyPr>
          <a:lstStyle/>
          <a:p>
            <a:pPr algn="ctr" eaLnBrk="0" hangingPunct="0">
              <a:defRPr/>
            </a:pPr>
            <a:r>
              <a:rPr lang="pt-BR" b="1">
                <a:solidFill>
                  <a:srgbClr val="143C2E"/>
                </a:solidFill>
                <a:latin typeface="Times New Roman" pitchFamily="18" charset="0"/>
              </a:rPr>
              <a:t>Ameaça de Novos Entrantes</a:t>
            </a:r>
          </a:p>
        </p:txBody>
      </p:sp>
      <p:sp>
        <p:nvSpPr>
          <p:cNvPr id="107528" name="AutoShape 8"/>
          <p:cNvSpPr>
            <a:spLocks noChangeArrowheads="1"/>
          </p:cNvSpPr>
          <p:nvPr/>
        </p:nvSpPr>
        <p:spPr bwMode="auto">
          <a:xfrm flipH="1">
            <a:off x="6096000" y="3003550"/>
            <a:ext cx="2292350" cy="1816100"/>
          </a:xfrm>
          <a:prstGeom prst="homePlate">
            <a:avLst>
              <a:gd name="adj" fmla="val 42075"/>
            </a:avLst>
          </a:prstGeom>
          <a:solidFill>
            <a:srgbClr val="CECECE"/>
          </a:solidFill>
          <a:ln w="12699">
            <a:solidFill>
              <a:srgbClr val="143C2E"/>
            </a:solidFill>
            <a:miter lim="800000"/>
            <a:headEnd/>
            <a:tailEnd/>
          </a:ln>
          <a:effectLst>
            <a:outerShdw dist="35921" dir="2700000" algn="ctr" rotWithShape="0">
              <a:srgbClr val="919191"/>
            </a:outerShdw>
          </a:effectLst>
        </p:spPr>
        <p:txBody>
          <a:bodyPr wrap="none" anchor="ctr"/>
          <a:lstStyle/>
          <a:p>
            <a:pPr>
              <a:defRPr/>
            </a:pPr>
            <a:endParaRPr lang="pt-BR" sz="1800">
              <a:latin typeface="Arial" charset="0"/>
            </a:endParaRPr>
          </a:p>
        </p:txBody>
      </p:sp>
      <p:sp>
        <p:nvSpPr>
          <p:cNvPr id="107529" name="AutoShape 9"/>
          <p:cNvSpPr>
            <a:spLocks noChangeArrowheads="1"/>
          </p:cNvSpPr>
          <p:nvPr/>
        </p:nvSpPr>
        <p:spPr bwMode="auto">
          <a:xfrm>
            <a:off x="755650" y="3003550"/>
            <a:ext cx="2216150" cy="1816100"/>
          </a:xfrm>
          <a:prstGeom prst="homePlate">
            <a:avLst>
              <a:gd name="adj" fmla="val 40676"/>
            </a:avLst>
          </a:prstGeom>
          <a:solidFill>
            <a:srgbClr val="CECECE"/>
          </a:solidFill>
          <a:ln w="12699">
            <a:solidFill>
              <a:srgbClr val="143C2E"/>
            </a:solidFill>
            <a:miter lim="800000"/>
            <a:headEnd/>
            <a:tailEnd/>
          </a:ln>
          <a:effectLst>
            <a:outerShdw dist="35921" dir="2700000" algn="ctr" rotWithShape="0">
              <a:srgbClr val="919191"/>
            </a:outerShdw>
          </a:effectLst>
        </p:spPr>
        <p:txBody>
          <a:bodyPr wrap="none" anchor="ctr"/>
          <a:lstStyle/>
          <a:p>
            <a:pPr>
              <a:defRPr/>
            </a:pPr>
            <a:endParaRPr lang="pt-BR" sz="1800">
              <a:latin typeface="Arial" charset="0"/>
            </a:endParaRPr>
          </a:p>
        </p:txBody>
      </p:sp>
      <p:grpSp>
        <p:nvGrpSpPr>
          <p:cNvPr id="2" name="Group 10"/>
          <p:cNvGrpSpPr>
            <a:grpSpLocks/>
          </p:cNvGrpSpPr>
          <p:nvPr/>
        </p:nvGrpSpPr>
        <p:grpSpPr bwMode="auto">
          <a:xfrm>
            <a:off x="3175000" y="3352800"/>
            <a:ext cx="2730500" cy="1314450"/>
            <a:chOff x="2000" y="2160"/>
            <a:chExt cx="1720" cy="828"/>
          </a:xfrm>
        </p:grpSpPr>
        <p:sp>
          <p:nvSpPr>
            <p:cNvPr id="107531" name="AutoShape 11"/>
            <p:cNvSpPr>
              <a:spLocks noChangeArrowheads="1"/>
            </p:cNvSpPr>
            <p:nvPr/>
          </p:nvSpPr>
          <p:spPr bwMode="auto">
            <a:xfrm>
              <a:off x="2000" y="2160"/>
              <a:ext cx="1720" cy="828"/>
            </a:xfrm>
            <a:prstGeom prst="octagon">
              <a:avLst>
                <a:gd name="adj" fmla="val 29264"/>
              </a:avLst>
            </a:prstGeom>
            <a:solidFill>
              <a:schemeClr val="accent2"/>
            </a:solidFill>
            <a:ln w="12699">
              <a:noFill/>
              <a:miter lim="800000"/>
              <a:headEnd/>
              <a:tailEnd/>
            </a:ln>
            <a:effectLst>
              <a:outerShdw dist="53882" dir="2700000" algn="ctr" rotWithShape="0">
                <a:schemeClr val="bg2"/>
              </a:outerShdw>
            </a:effectLst>
          </p:spPr>
          <p:txBody>
            <a:bodyPr wrap="none" anchor="ctr"/>
            <a:lstStyle/>
            <a:p>
              <a:pPr>
                <a:defRPr/>
              </a:pPr>
              <a:endParaRPr lang="pt-BR" sz="1800">
                <a:latin typeface="Arial" charset="0"/>
              </a:endParaRPr>
            </a:p>
          </p:txBody>
        </p:sp>
        <p:sp>
          <p:nvSpPr>
            <p:cNvPr id="107532" name="Rectangle 12"/>
            <p:cNvSpPr>
              <a:spLocks noChangeArrowheads="1"/>
            </p:cNvSpPr>
            <p:nvPr/>
          </p:nvSpPr>
          <p:spPr bwMode="auto">
            <a:xfrm>
              <a:off x="2021" y="2208"/>
              <a:ext cx="1678" cy="746"/>
            </a:xfrm>
            <a:prstGeom prst="rect">
              <a:avLst/>
            </a:prstGeom>
            <a:noFill/>
            <a:ln w="12699">
              <a:noFill/>
              <a:miter lim="800000"/>
              <a:headEnd/>
              <a:tailEnd/>
            </a:ln>
            <a:effectLst>
              <a:outerShdw dist="17961" dir="2700000" algn="ctr" rotWithShape="0">
                <a:schemeClr val="bg2"/>
              </a:outerShdw>
            </a:effectLst>
          </p:spPr>
          <p:txBody>
            <a:bodyPr lIns="90488" tIns="44450" rIns="90488" bIns="44450">
              <a:spAutoFit/>
            </a:bodyPr>
            <a:lstStyle/>
            <a:p>
              <a:pPr algn="ctr" eaLnBrk="0" hangingPunct="0">
                <a:defRPr/>
              </a:pPr>
              <a:r>
                <a:rPr lang="pt-BR" b="1">
                  <a:solidFill>
                    <a:schemeClr val="bg1"/>
                  </a:solidFill>
                  <a:latin typeface="Times New Roman" pitchFamily="18" charset="0"/>
                </a:rPr>
                <a:t>Rivalidade entre as Empresas Existentes</a:t>
              </a:r>
            </a:p>
          </p:txBody>
        </p:sp>
      </p:grpSp>
      <p:sp>
        <p:nvSpPr>
          <p:cNvPr id="107533" name="Rectangle 13"/>
          <p:cNvSpPr>
            <a:spLocks noChangeArrowheads="1"/>
          </p:cNvSpPr>
          <p:nvPr/>
        </p:nvSpPr>
        <p:spPr bwMode="auto">
          <a:xfrm>
            <a:off x="6424613" y="3341688"/>
            <a:ext cx="2035175" cy="1184275"/>
          </a:xfrm>
          <a:prstGeom prst="rect">
            <a:avLst/>
          </a:prstGeom>
          <a:noFill/>
          <a:ln w="12699">
            <a:noFill/>
            <a:miter lim="800000"/>
            <a:headEnd/>
            <a:tailEnd/>
          </a:ln>
          <a:effectLst>
            <a:outerShdw dist="17961" dir="2700000" algn="ctr" rotWithShape="0">
              <a:schemeClr val="tx1"/>
            </a:outerShdw>
          </a:effectLst>
        </p:spPr>
        <p:txBody>
          <a:bodyPr lIns="90488" tIns="44450" rIns="90488" bIns="44450">
            <a:spAutoFit/>
          </a:bodyPr>
          <a:lstStyle/>
          <a:p>
            <a:pPr algn="ctr" eaLnBrk="0" hangingPunct="0">
              <a:defRPr/>
            </a:pPr>
            <a:r>
              <a:rPr lang="pt-BR" b="1">
                <a:solidFill>
                  <a:srgbClr val="143C2E"/>
                </a:solidFill>
                <a:latin typeface="Times New Roman" pitchFamily="18" charset="0"/>
              </a:rPr>
              <a:t>Poder de Barganha de Compradores</a:t>
            </a:r>
          </a:p>
        </p:txBody>
      </p:sp>
      <p:sp>
        <p:nvSpPr>
          <p:cNvPr id="107534" name="Rectangle 14"/>
          <p:cNvSpPr>
            <a:spLocks noChangeArrowheads="1"/>
          </p:cNvSpPr>
          <p:nvPr/>
        </p:nvSpPr>
        <p:spPr bwMode="auto">
          <a:xfrm>
            <a:off x="611188" y="3341688"/>
            <a:ext cx="2174875" cy="1184275"/>
          </a:xfrm>
          <a:prstGeom prst="rect">
            <a:avLst/>
          </a:prstGeom>
          <a:noFill/>
          <a:ln w="12699">
            <a:noFill/>
            <a:miter lim="800000"/>
            <a:headEnd/>
            <a:tailEnd/>
          </a:ln>
          <a:effectLst>
            <a:outerShdw dist="17961" dir="2700000" algn="ctr" rotWithShape="0">
              <a:schemeClr val="tx1"/>
            </a:outerShdw>
          </a:effectLst>
        </p:spPr>
        <p:txBody>
          <a:bodyPr lIns="90488" tIns="44450" rIns="90488" bIns="44450">
            <a:spAutoFit/>
          </a:bodyPr>
          <a:lstStyle/>
          <a:p>
            <a:pPr algn="ctr" eaLnBrk="0" hangingPunct="0">
              <a:defRPr/>
            </a:pPr>
            <a:r>
              <a:rPr lang="pt-BR" b="1">
                <a:solidFill>
                  <a:srgbClr val="143C2E"/>
                </a:solidFill>
                <a:latin typeface="Times New Roman" pitchFamily="18" charset="0"/>
              </a:rPr>
              <a:t>Poder de Barganha de Fornecedores</a:t>
            </a:r>
          </a:p>
        </p:txBody>
      </p:sp>
      <p:sp>
        <p:nvSpPr>
          <p:cNvPr id="16" name="Rectangle 2"/>
          <p:cNvSpPr txBox="1">
            <a:spLocks noChangeArrowheads="1"/>
          </p:cNvSpPr>
          <p:nvPr/>
        </p:nvSpPr>
        <p:spPr>
          <a:xfrm>
            <a:off x="428625" y="142875"/>
            <a:ext cx="8286750" cy="1071563"/>
          </a:xfrm>
          <a:prstGeom prst="rect">
            <a:avLst/>
          </a:prstGeom>
          <a:noFill/>
          <a:ln/>
        </p:spPr>
        <p:txBody>
          <a:bodyPr/>
          <a:lstStyle/>
          <a:p>
            <a:pPr algn="ctr" eaLnBrk="0" hangingPunct="0">
              <a:defRPr/>
            </a:pPr>
            <a:r>
              <a:rPr lang="pt-BR" altLang="zh-TW" sz="3200" b="1" kern="0" dirty="0">
                <a:solidFill>
                  <a:schemeClr val="tx2"/>
                </a:solidFill>
                <a:latin typeface="+mj-lt"/>
                <a:ea typeface="新細明體" pitchFamily="18" charset="-120"/>
                <a:cs typeface="+mj-cs"/>
              </a:rPr>
              <a:t>As 5 Forças de Porter</a:t>
            </a:r>
          </a:p>
          <a:p>
            <a:pPr algn="ctr" eaLnBrk="0" hangingPunct="0">
              <a:defRPr/>
            </a:pPr>
            <a:r>
              <a:rPr lang="pt-BR" altLang="zh-TW" sz="3200" b="1" kern="0" dirty="0">
                <a:solidFill>
                  <a:schemeClr val="tx2"/>
                </a:solidFill>
                <a:latin typeface="+mj-lt"/>
                <a:ea typeface="新細明體" pitchFamily="18" charset="-120"/>
                <a:cs typeface="+mj-cs"/>
              </a:rPr>
              <a:t>modelo de competição</a:t>
            </a:r>
          </a:p>
        </p:txBody>
      </p:sp>
      <p:sp>
        <p:nvSpPr>
          <p:cNvPr id="150544" name="Text Box 16"/>
          <p:cNvSpPr txBox="1">
            <a:spLocks noChangeArrowheads="1"/>
          </p:cNvSpPr>
          <p:nvPr/>
        </p:nvSpPr>
        <p:spPr bwMode="auto">
          <a:xfrm>
            <a:off x="6227763" y="6165850"/>
            <a:ext cx="2600325" cy="396875"/>
          </a:xfrm>
          <a:prstGeom prst="rect">
            <a:avLst/>
          </a:prstGeom>
          <a:noFill/>
          <a:ln w="9525">
            <a:noFill/>
            <a:miter lim="800000"/>
            <a:headEnd/>
            <a:tailEnd/>
          </a:ln>
          <a:effectLst/>
        </p:spPr>
        <p:txBody>
          <a:bodyPr wrap="none">
            <a:spAutoFit/>
          </a:bodyPr>
          <a:lstStyle/>
          <a:p>
            <a:r>
              <a:rPr lang="pt-BR" sz="2000">
                <a:solidFill>
                  <a:srgbClr val="000066"/>
                </a:solidFill>
                <a:latin typeface="Times New Roman" pitchFamily="18" charset="0"/>
              </a:rPr>
              <a:t>edsonlp@vianet.com.br</a:t>
            </a:r>
            <a:endParaRPr lang="en-US" sz="2000">
              <a:solidFill>
                <a:srgbClr val="000066"/>
              </a:solidFill>
              <a:latin typeface="Times New Roman" pitchFamily="18" charset="0"/>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3"/>
          <p:cNvSpPr>
            <a:spLocks noGrp="1"/>
          </p:cNvSpPr>
          <p:nvPr>
            <p:ph type="sldNum" sz="quarter" idx="12"/>
          </p:nvPr>
        </p:nvSpPr>
        <p:spPr/>
        <p:txBody>
          <a:bodyPr/>
          <a:lstStyle/>
          <a:p>
            <a:fld id="{AAC5C593-B7E4-4436-BC93-CD45F1745AB8}" type="slidenum">
              <a:rPr lang="en-US"/>
              <a:pPr/>
              <a:t>3</a:t>
            </a:fld>
            <a:endParaRPr lang="en-US"/>
          </a:p>
        </p:txBody>
      </p:sp>
      <p:pic>
        <p:nvPicPr>
          <p:cNvPr id="418818" name="Picture 2" descr="http://www.retirement-today.co.uk/images/opportunities.jpg"/>
          <p:cNvPicPr>
            <a:picLocks noChangeAspect="1" noChangeArrowheads="1"/>
          </p:cNvPicPr>
          <p:nvPr/>
        </p:nvPicPr>
        <p:blipFill>
          <a:blip r:embed="rId3" cstate="print"/>
          <a:srcRect/>
          <a:stretch>
            <a:fillRect/>
          </a:stretch>
        </p:blipFill>
        <p:spPr bwMode="auto">
          <a:xfrm>
            <a:off x="4762500" y="3286125"/>
            <a:ext cx="4381500" cy="3228975"/>
          </a:xfrm>
          <a:prstGeom prst="rect">
            <a:avLst/>
          </a:prstGeom>
          <a:noFill/>
          <a:ln w="9525">
            <a:noFill/>
            <a:miter lim="800000"/>
            <a:headEnd/>
            <a:tailEnd/>
          </a:ln>
        </p:spPr>
      </p:pic>
      <p:sp>
        <p:nvSpPr>
          <p:cNvPr id="418819" name="Título 1"/>
          <p:cNvSpPr>
            <a:spLocks noGrp="1"/>
          </p:cNvSpPr>
          <p:nvPr>
            <p:ph type="title" idx="4294967295"/>
          </p:nvPr>
        </p:nvSpPr>
        <p:spPr>
          <a:xfrm>
            <a:off x="428625" y="71438"/>
            <a:ext cx="8229600" cy="1143000"/>
          </a:xfrm>
        </p:spPr>
        <p:txBody>
          <a:bodyPr anchor="ctr">
            <a:normAutofit/>
          </a:bodyPr>
          <a:lstStyle/>
          <a:p>
            <a:r>
              <a:rPr lang="pt-BR" sz="3600" b="0" dirty="0"/>
              <a:t>Fatores a considerar na escolha do negócio</a:t>
            </a:r>
          </a:p>
        </p:txBody>
      </p:sp>
      <p:sp>
        <p:nvSpPr>
          <p:cNvPr id="418820" name="Espaço Reservado para Conteúdo 2"/>
          <p:cNvSpPr>
            <a:spLocks noGrp="1"/>
          </p:cNvSpPr>
          <p:nvPr>
            <p:ph idx="4294967295"/>
          </p:nvPr>
        </p:nvSpPr>
        <p:spPr>
          <a:xfrm>
            <a:off x="457200" y="1166018"/>
            <a:ext cx="8229600" cy="4525963"/>
          </a:xfrm>
        </p:spPr>
        <p:txBody>
          <a:bodyPr>
            <a:noAutofit/>
          </a:bodyPr>
          <a:lstStyle/>
          <a:p>
            <a:r>
              <a:rPr lang="pt-BR" sz="2400" dirty="0"/>
              <a:t>Sazonalidade</a:t>
            </a:r>
          </a:p>
          <a:p>
            <a:r>
              <a:rPr lang="pt-BR" sz="2400" dirty="0"/>
              <a:t>Efeitos da situação econômica</a:t>
            </a:r>
          </a:p>
          <a:p>
            <a:r>
              <a:rPr lang="pt-BR" sz="2400" dirty="0"/>
              <a:t>Controle governamental</a:t>
            </a:r>
          </a:p>
          <a:p>
            <a:r>
              <a:rPr lang="pt-BR" sz="2400" dirty="0"/>
              <a:t>Dependência de elementos de disponibilidade e custo incerto</a:t>
            </a:r>
          </a:p>
          <a:p>
            <a:r>
              <a:rPr lang="pt-BR" sz="2400" dirty="0"/>
              <a:t>Ciclo de vida do setor – expansão, estagnação ou retração</a:t>
            </a:r>
          </a:p>
          <a:p>
            <a:r>
              <a:rPr lang="pt-BR" sz="2400" dirty="0"/>
              <a:t>Lucratividade</a:t>
            </a:r>
          </a:p>
          <a:p>
            <a:r>
              <a:rPr lang="pt-BR" sz="2400" dirty="0"/>
              <a:t>Mudanças que estão ocorrendo no setor</a:t>
            </a:r>
          </a:p>
          <a:p>
            <a:r>
              <a:rPr lang="pt-BR" sz="2400" dirty="0"/>
              <a:t>Efeitos da evolução tecnológica</a:t>
            </a:r>
          </a:p>
          <a:p>
            <a:r>
              <a:rPr lang="pt-BR" sz="2400" dirty="0"/>
              <a:t>Grau de imunidade à concorrência</a:t>
            </a:r>
          </a:p>
          <a:p>
            <a:r>
              <a:rPr lang="pt-BR" sz="2400" dirty="0"/>
              <a:t>Atração pessoal</a:t>
            </a:r>
          </a:p>
          <a:p>
            <a:r>
              <a:rPr lang="pt-BR" sz="2400" dirty="0"/>
              <a:t>Barreiras à entrada</a:t>
            </a:r>
          </a:p>
        </p:txBody>
      </p:sp>
      <p:sp>
        <p:nvSpPr>
          <p:cNvPr id="418821" name="CaixaDeTexto 3"/>
          <p:cNvSpPr txBox="1">
            <a:spLocks noChangeArrowheads="1"/>
          </p:cNvSpPr>
          <p:nvPr/>
        </p:nvSpPr>
        <p:spPr bwMode="auto">
          <a:xfrm>
            <a:off x="0" y="6572250"/>
            <a:ext cx="8143875" cy="277813"/>
          </a:xfrm>
          <a:prstGeom prst="rect">
            <a:avLst/>
          </a:prstGeom>
          <a:noFill/>
          <a:ln w="9525">
            <a:noFill/>
            <a:miter lim="800000"/>
            <a:headEnd/>
            <a:tailEnd/>
          </a:ln>
        </p:spPr>
        <p:txBody>
          <a:bodyPr>
            <a:spAutoFit/>
          </a:bodyPr>
          <a:lstStyle/>
          <a:p>
            <a:pPr algn="l"/>
            <a:r>
              <a:rPr lang="pt-BR" sz="1200" b="0">
                <a:latin typeface="Arial" charset="0"/>
                <a:cs typeface="Arial" charset="0"/>
              </a:rPr>
              <a:t>Fonte: DEGEN, Ronald J. O </a:t>
            </a:r>
            <a:r>
              <a:rPr lang="pt-BR" sz="1200" b="0" i="1">
                <a:latin typeface="Arial" charset="0"/>
                <a:cs typeface="Arial" charset="0"/>
              </a:rPr>
              <a:t>Empreendedor – Empreender como opção de carreira.</a:t>
            </a:r>
            <a:r>
              <a:rPr lang="pt-BR" sz="1200" b="0">
                <a:latin typeface="Arial" charset="0"/>
                <a:cs typeface="Arial" charset="0"/>
              </a:rPr>
              <a:t> São Paulo, Prentice Hall, 2009.</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747713" y="1092200"/>
            <a:ext cx="8013700" cy="515938"/>
          </a:xfrm>
          <a:prstGeom prst="rect">
            <a:avLst/>
          </a:prstGeom>
          <a:noFill/>
          <a:ln w="12699">
            <a:noFill/>
            <a:miter lim="800000"/>
            <a:headEnd/>
            <a:tailEnd/>
          </a:ln>
          <a:effectLst/>
        </p:spPr>
        <p:txBody>
          <a:bodyPr lIns="90488" tIns="44450" rIns="90488" bIns="44450">
            <a:spAutoFit/>
          </a:bodyPr>
          <a:lstStyle/>
          <a:p>
            <a:pPr eaLnBrk="0" hangingPunct="0">
              <a:defRPr/>
            </a:pPr>
            <a:r>
              <a:rPr lang="pt-BR" sz="2800" b="1" i="1" dirty="0">
                <a:latin typeface="+mn-lt"/>
              </a:rPr>
              <a:t>Ocorre quando</a:t>
            </a:r>
            <a:r>
              <a:rPr lang="pt-BR" sz="2800" b="1" dirty="0">
                <a:latin typeface="+mn-lt"/>
              </a:rPr>
              <a:t>:</a:t>
            </a:r>
          </a:p>
        </p:txBody>
      </p:sp>
      <p:sp>
        <p:nvSpPr>
          <p:cNvPr id="109572" name="Rectangle 4"/>
          <p:cNvSpPr>
            <a:spLocks noChangeArrowheads="1"/>
          </p:cNvSpPr>
          <p:nvPr/>
        </p:nvSpPr>
        <p:spPr bwMode="auto">
          <a:xfrm>
            <a:off x="1585913" y="1795463"/>
            <a:ext cx="7315200" cy="458787"/>
          </a:xfrm>
          <a:prstGeom prst="rect">
            <a:avLst/>
          </a:prstGeom>
          <a:noFill/>
          <a:ln w="12699">
            <a:noFill/>
            <a:miter lim="800000"/>
            <a:headEnd/>
            <a:tailEnd/>
          </a:ln>
          <a:effectLst/>
        </p:spPr>
        <p:txBody>
          <a:bodyPr lIns="90488" tIns="44450" rIns="90488" bIns="44450">
            <a:spAutoFit/>
          </a:bodyPr>
          <a:lstStyle/>
          <a:p>
            <a:pPr eaLnBrk="0" hangingPunct="0">
              <a:defRPr/>
            </a:pPr>
            <a:r>
              <a:rPr lang="pt-BR" dirty="0">
                <a:latin typeface="+mn-lt"/>
              </a:rPr>
              <a:t>Concorrentes numerosos ou Bem Equilibrados</a:t>
            </a:r>
          </a:p>
        </p:txBody>
      </p:sp>
      <p:sp>
        <p:nvSpPr>
          <p:cNvPr id="109573" name="Rectangle 5"/>
          <p:cNvSpPr>
            <a:spLocks noChangeArrowheads="1"/>
          </p:cNvSpPr>
          <p:nvPr/>
        </p:nvSpPr>
        <p:spPr bwMode="auto">
          <a:xfrm>
            <a:off x="1587500" y="2328863"/>
            <a:ext cx="4889500" cy="458787"/>
          </a:xfrm>
          <a:prstGeom prst="rect">
            <a:avLst/>
          </a:prstGeom>
          <a:noFill/>
          <a:ln w="12699">
            <a:noFill/>
            <a:miter lim="800000"/>
            <a:headEnd/>
            <a:tailEnd/>
          </a:ln>
          <a:effectLst/>
        </p:spPr>
        <p:txBody>
          <a:bodyPr lIns="90488" tIns="44450" rIns="90488" bIns="44450">
            <a:spAutoFit/>
          </a:bodyPr>
          <a:lstStyle/>
          <a:p>
            <a:pPr eaLnBrk="0" hangingPunct="0">
              <a:defRPr/>
            </a:pPr>
            <a:r>
              <a:rPr lang="pt-BR">
                <a:latin typeface="+mn-lt"/>
              </a:rPr>
              <a:t>Crescimento lento do setor</a:t>
            </a:r>
          </a:p>
        </p:txBody>
      </p:sp>
      <p:sp>
        <p:nvSpPr>
          <p:cNvPr id="109574" name="Rectangle 6"/>
          <p:cNvSpPr>
            <a:spLocks noChangeArrowheads="1"/>
          </p:cNvSpPr>
          <p:nvPr/>
        </p:nvSpPr>
        <p:spPr bwMode="auto">
          <a:xfrm>
            <a:off x="1587500" y="2862263"/>
            <a:ext cx="4889500" cy="458787"/>
          </a:xfrm>
          <a:prstGeom prst="rect">
            <a:avLst/>
          </a:prstGeom>
          <a:noFill/>
          <a:ln w="12699">
            <a:noFill/>
            <a:miter lim="800000"/>
            <a:headEnd/>
            <a:tailEnd/>
          </a:ln>
          <a:effectLst/>
        </p:spPr>
        <p:txBody>
          <a:bodyPr lIns="90488" tIns="44450" rIns="90488" bIns="44450">
            <a:spAutoFit/>
          </a:bodyPr>
          <a:lstStyle/>
          <a:p>
            <a:pPr eaLnBrk="0" hangingPunct="0">
              <a:defRPr/>
            </a:pPr>
            <a:r>
              <a:rPr lang="pt-BR">
                <a:latin typeface="+mn-lt"/>
              </a:rPr>
              <a:t>Altos custos fixos</a:t>
            </a:r>
          </a:p>
        </p:txBody>
      </p:sp>
      <p:sp>
        <p:nvSpPr>
          <p:cNvPr id="109575" name="Rectangle 7"/>
          <p:cNvSpPr>
            <a:spLocks noChangeArrowheads="1"/>
          </p:cNvSpPr>
          <p:nvPr/>
        </p:nvSpPr>
        <p:spPr bwMode="auto">
          <a:xfrm>
            <a:off x="1585913" y="3979863"/>
            <a:ext cx="7558087" cy="458787"/>
          </a:xfrm>
          <a:prstGeom prst="rect">
            <a:avLst/>
          </a:prstGeom>
          <a:noFill/>
          <a:ln w="12699">
            <a:noFill/>
            <a:miter lim="800000"/>
            <a:headEnd/>
            <a:tailEnd/>
          </a:ln>
          <a:effectLst/>
        </p:spPr>
        <p:txBody>
          <a:bodyPr lIns="90488" tIns="44450" rIns="90488" bIns="44450">
            <a:spAutoFit/>
          </a:bodyPr>
          <a:lstStyle/>
          <a:p>
            <a:pPr eaLnBrk="0" hangingPunct="0">
              <a:defRPr/>
            </a:pPr>
            <a:r>
              <a:rPr lang="pt-BR">
                <a:latin typeface="+mn-lt"/>
              </a:rPr>
              <a:t>Ausência de Diferenciação ou Custos de Mudança</a:t>
            </a:r>
          </a:p>
        </p:txBody>
      </p:sp>
      <p:sp>
        <p:nvSpPr>
          <p:cNvPr id="109576" name="Rectangle 8"/>
          <p:cNvSpPr>
            <a:spLocks noChangeArrowheads="1"/>
          </p:cNvSpPr>
          <p:nvPr/>
        </p:nvSpPr>
        <p:spPr bwMode="auto">
          <a:xfrm>
            <a:off x="1587500" y="3394075"/>
            <a:ext cx="5360988" cy="458788"/>
          </a:xfrm>
          <a:prstGeom prst="rect">
            <a:avLst/>
          </a:prstGeom>
          <a:noFill/>
          <a:ln w="12699">
            <a:noFill/>
            <a:miter lim="800000"/>
            <a:headEnd/>
            <a:tailEnd/>
          </a:ln>
          <a:effectLst/>
        </p:spPr>
        <p:txBody>
          <a:bodyPr lIns="90488" tIns="44450" rIns="90488" bIns="44450">
            <a:spAutoFit/>
          </a:bodyPr>
          <a:lstStyle/>
          <a:p>
            <a:pPr eaLnBrk="0" hangingPunct="0">
              <a:defRPr/>
            </a:pPr>
            <a:r>
              <a:rPr lang="pt-BR">
                <a:latin typeface="+mn-lt"/>
              </a:rPr>
              <a:t>Altos custos de Armazenamento</a:t>
            </a:r>
          </a:p>
        </p:txBody>
      </p:sp>
      <p:sp>
        <p:nvSpPr>
          <p:cNvPr id="109577" name="Rectangle 9"/>
          <p:cNvSpPr>
            <a:spLocks noChangeArrowheads="1"/>
          </p:cNvSpPr>
          <p:nvPr/>
        </p:nvSpPr>
        <p:spPr bwMode="auto">
          <a:xfrm>
            <a:off x="1585913" y="4513263"/>
            <a:ext cx="7378700" cy="458787"/>
          </a:xfrm>
          <a:prstGeom prst="rect">
            <a:avLst/>
          </a:prstGeom>
          <a:noFill/>
          <a:ln w="12699">
            <a:noFill/>
            <a:miter lim="800000"/>
            <a:headEnd/>
            <a:tailEnd/>
          </a:ln>
          <a:effectLst/>
        </p:spPr>
        <p:txBody>
          <a:bodyPr lIns="90488" tIns="44450" rIns="90488" bIns="44450">
            <a:spAutoFit/>
          </a:bodyPr>
          <a:lstStyle/>
          <a:p>
            <a:pPr eaLnBrk="0" hangingPunct="0">
              <a:defRPr/>
            </a:pPr>
            <a:r>
              <a:rPr lang="pt-BR">
                <a:latin typeface="+mn-lt"/>
              </a:rPr>
              <a:t>Capacidade aumentada em Grandes Incrementos</a:t>
            </a:r>
          </a:p>
        </p:txBody>
      </p:sp>
      <p:sp>
        <p:nvSpPr>
          <p:cNvPr id="109578" name="Rectangle 10"/>
          <p:cNvSpPr>
            <a:spLocks noChangeArrowheads="1"/>
          </p:cNvSpPr>
          <p:nvPr/>
        </p:nvSpPr>
        <p:spPr bwMode="auto">
          <a:xfrm>
            <a:off x="1585913" y="5589588"/>
            <a:ext cx="6642100" cy="458787"/>
          </a:xfrm>
          <a:prstGeom prst="rect">
            <a:avLst/>
          </a:prstGeom>
          <a:noFill/>
          <a:ln w="12699">
            <a:noFill/>
            <a:miter lim="800000"/>
            <a:headEnd/>
            <a:tailEnd/>
          </a:ln>
          <a:effectLst/>
        </p:spPr>
        <p:txBody>
          <a:bodyPr lIns="90488" tIns="44450" rIns="90488" bIns="44450">
            <a:spAutoFit/>
          </a:bodyPr>
          <a:lstStyle/>
          <a:p>
            <a:pPr eaLnBrk="0" hangingPunct="0">
              <a:defRPr/>
            </a:pPr>
            <a:r>
              <a:rPr lang="pt-BR">
                <a:latin typeface="+mn-lt"/>
              </a:rPr>
              <a:t>Barreiras de saída elevadas</a:t>
            </a:r>
          </a:p>
        </p:txBody>
      </p:sp>
      <p:sp>
        <p:nvSpPr>
          <p:cNvPr id="109579" name="Rectangle 11"/>
          <p:cNvSpPr>
            <a:spLocks noChangeArrowheads="1"/>
          </p:cNvSpPr>
          <p:nvPr/>
        </p:nvSpPr>
        <p:spPr bwMode="auto">
          <a:xfrm>
            <a:off x="1585913" y="5046663"/>
            <a:ext cx="6642100" cy="458787"/>
          </a:xfrm>
          <a:prstGeom prst="rect">
            <a:avLst/>
          </a:prstGeom>
          <a:noFill/>
          <a:ln w="12699">
            <a:noFill/>
            <a:miter lim="800000"/>
            <a:headEnd/>
            <a:tailEnd/>
          </a:ln>
          <a:effectLst/>
        </p:spPr>
        <p:txBody>
          <a:bodyPr lIns="90488" tIns="44450" rIns="90488" bIns="44450">
            <a:spAutoFit/>
          </a:bodyPr>
          <a:lstStyle/>
          <a:p>
            <a:pPr eaLnBrk="0" hangingPunct="0">
              <a:defRPr/>
            </a:pPr>
            <a:r>
              <a:rPr lang="pt-BR">
                <a:latin typeface="+mn-lt"/>
              </a:rPr>
              <a:t>Concorrentes divergentes</a:t>
            </a:r>
          </a:p>
        </p:txBody>
      </p:sp>
      <p:grpSp>
        <p:nvGrpSpPr>
          <p:cNvPr id="2" name="Group 12"/>
          <p:cNvGrpSpPr>
            <a:grpSpLocks/>
          </p:cNvGrpSpPr>
          <p:nvPr/>
        </p:nvGrpSpPr>
        <p:grpSpPr bwMode="auto">
          <a:xfrm>
            <a:off x="1295400" y="1998663"/>
            <a:ext cx="171450" cy="3906837"/>
            <a:chOff x="816" y="1259"/>
            <a:chExt cx="108" cy="2461"/>
          </a:xfrm>
        </p:grpSpPr>
        <p:sp>
          <p:nvSpPr>
            <p:cNvPr id="109581" name="Oval 13"/>
            <p:cNvSpPr>
              <a:spLocks noChangeArrowheads="1"/>
            </p:cNvSpPr>
            <p:nvPr/>
          </p:nvSpPr>
          <p:spPr bwMode="auto">
            <a:xfrm>
              <a:off x="816" y="1259"/>
              <a:ext cx="108" cy="108"/>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defRPr/>
              </a:pPr>
              <a:endParaRPr lang="pt-BR" sz="1800">
                <a:latin typeface="Arial" charset="0"/>
              </a:endParaRPr>
            </a:p>
          </p:txBody>
        </p:sp>
        <p:sp>
          <p:nvSpPr>
            <p:cNvPr id="109582" name="Oval 14"/>
            <p:cNvSpPr>
              <a:spLocks noChangeArrowheads="1"/>
            </p:cNvSpPr>
            <p:nvPr/>
          </p:nvSpPr>
          <p:spPr bwMode="auto">
            <a:xfrm>
              <a:off x="816" y="1583"/>
              <a:ext cx="108" cy="108"/>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defRPr/>
              </a:pPr>
              <a:endParaRPr lang="pt-BR" sz="1800">
                <a:latin typeface="Arial" charset="0"/>
              </a:endParaRPr>
            </a:p>
          </p:txBody>
        </p:sp>
        <p:sp>
          <p:nvSpPr>
            <p:cNvPr id="109583" name="Oval 15"/>
            <p:cNvSpPr>
              <a:spLocks noChangeArrowheads="1"/>
            </p:cNvSpPr>
            <p:nvPr/>
          </p:nvSpPr>
          <p:spPr bwMode="auto">
            <a:xfrm>
              <a:off x="816" y="1919"/>
              <a:ext cx="108" cy="108"/>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defRPr/>
              </a:pPr>
              <a:endParaRPr lang="pt-BR" sz="1800">
                <a:latin typeface="Arial" charset="0"/>
              </a:endParaRPr>
            </a:p>
          </p:txBody>
        </p:sp>
        <p:sp>
          <p:nvSpPr>
            <p:cNvPr id="109584" name="Oval 16"/>
            <p:cNvSpPr>
              <a:spLocks noChangeArrowheads="1"/>
            </p:cNvSpPr>
            <p:nvPr/>
          </p:nvSpPr>
          <p:spPr bwMode="auto">
            <a:xfrm>
              <a:off x="816" y="2255"/>
              <a:ext cx="108" cy="108"/>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defRPr/>
              </a:pPr>
              <a:endParaRPr lang="pt-BR" sz="1800">
                <a:latin typeface="Arial" charset="0"/>
              </a:endParaRPr>
            </a:p>
          </p:txBody>
        </p:sp>
        <p:sp>
          <p:nvSpPr>
            <p:cNvPr id="109585" name="Oval 17"/>
            <p:cNvSpPr>
              <a:spLocks noChangeArrowheads="1"/>
            </p:cNvSpPr>
            <p:nvPr/>
          </p:nvSpPr>
          <p:spPr bwMode="auto">
            <a:xfrm>
              <a:off x="816" y="2591"/>
              <a:ext cx="108" cy="108"/>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defRPr/>
              </a:pPr>
              <a:endParaRPr lang="pt-BR" sz="1800">
                <a:latin typeface="Arial" charset="0"/>
              </a:endParaRPr>
            </a:p>
          </p:txBody>
        </p:sp>
        <p:sp>
          <p:nvSpPr>
            <p:cNvPr id="109586" name="Oval 18"/>
            <p:cNvSpPr>
              <a:spLocks noChangeArrowheads="1"/>
            </p:cNvSpPr>
            <p:nvPr/>
          </p:nvSpPr>
          <p:spPr bwMode="auto">
            <a:xfrm>
              <a:off x="816" y="2927"/>
              <a:ext cx="108" cy="108"/>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defRPr/>
              </a:pPr>
              <a:endParaRPr lang="pt-BR" sz="1800">
                <a:latin typeface="Arial" charset="0"/>
              </a:endParaRPr>
            </a:p>
          </p:txBody>
        </p:sp>
        <p:sp>
          <p:nvSpPr>
            <p:cNvPr id="109587" name="Oval 19"/>
            <p:cNvSpPr>
              <a:spLocks noChangeArrowheads="1"/>
            </p:cNvSpPr>
            <p:nvPr/>
          </p:nvSpPr>
          <p:spPr bwMode="auto">
            <a:xfrm>
              <a:off x="816" y="3263"/>
              <a:ext cx="108" cy="108"/>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defRPr/>
              </a:pPr>
              <a:endParaRPr lang="pt-BR" sz="1800">
                <a:latin typeface="Arial" charset="0"/>
              </a:endParaRPr>
            </a:p>
          </p:txBody>
        </p:sp>
        <p:sp>
          <p:nvSpPr>
            <p:cNvPr id="109588" name="Oval 20"/>
            <p:cNvSpPr>
              <a:spLocks noChangeArrowheads="1"/>
            </p:cNvSpPr>
            <p:nvPr/>
          </p:nvSpPr>
          <p:spPr bwMode="auto">
            <a:xfrm>
              <a:off x="816" y="3612"/>
              <a:ext cx="108" cy="108"/>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defRPr/>
              </a:pPr>
              <a:endParaRPr lang="pt-BR" sz="1800">
                <a:latin typeface="Arial" charset="0"/>
              </a:endParaRPr>
            </a:p>
          </p:txBody>
        </p:sp>
      </p:grpSp>
      <p:sp>
        <p:nvSpPr>
          <p:cNvPr id="21" name="Rectangle 2"/>
          <p:cNvSpPr txBox="1">
            <a:spLocks noChangeArrowheads="1"/>
          </p:cNvSpPr>
          <p:nvPr/>
        </p:nvSpPr>
        <p:spPr>
          <a:xfrm>
            <a:off x="428625" y="214313"/>
            <a:ext cx="8286750" cy="714375"/>
          </a:xfrm>
          <a:prstGeom prst="rect">
            <a:avLst/>
          </a:prstGeom>
          <a:noFill/>
          <a:ln/>
        </p:spPr>
        <p:txBody>
          <a:bodyPr/>
          <a:lstStyle/>
          <a:p>
            <a:pPr algn="ctr" eaLnBrk="0" hangingPunct="0">
              <a:defRPr/>
            </a:pPr>
            <a:r>
              <a:rPr lang="pt-BR" altLang="zh-TW" sz="3200" b="1" kern="0" dirty="0">
                <a:solidFill>
                  <a:schemeClr val="tx2"/>
                </a:solidFill>
                <a:latin typeface="+mj-lt"/>
                <a:ea typeface="新細明體" pitchFamily="18" charset="-120"/>
                <a:cs typeface="+mj-cs"/>
              </a:rPr>
              <a:t>Rivalidade entre Empresas Existentes</a:t>
            </a:r>
          </a:p>
        </p:txBody>
      </p:sp>
      <p:sp>
        <p:nvSpPr>
          <p:cNvPr id="152597" name="Text Box 21"/>
          <p:cNvSpPr txBox="1">
            <a:spLocks noChangeArrowheads="1"/>
          </p:cNvSpPr>
          <p:nvPr/>
        </p:nvSpPr>
        <p:spPr bwMode="auto">
          <a:xfrm>
            <a:off x="3924300" y="6165850"/>
            <a:ext cx="2600325" cy="396875"/>
          </a:xfrm>
          <a:prstGeom prst="rect">
            <a:avLst/>
          </a:prstGeom>
          <a:noFill/>
          <a:ln w="9525">
            <a:noFill/>
            <a:miter lim="800000"/>
            <a:headEnd/>
            <a:tailEnd/>
          </a:ln>
          <a:effectLst/>
        </p:spPr>
        <p:txBody>
          <a:bodyPr wrap="none">
            <a:spAutoFit/>
          </a:bodyPr>
          <a:lstStyle/>
          <a:p>
            <a:r>
              <a:rPr lang="pt-BR" sz="2000">
                <a:solidFill>
                  <a:srgbClr val="000066"/>
                </a:solidFill>
                <a:latin typeface="Times New Roman" pitchFamily="18" charset="0"/>
              </a:rPr>
              <a:t>edsonlp@vianet.com.br</a:t>
            </a:r>
            <a:endParaRPr lang="en-US" sz="2000">
              <a:solidFill>
                <a:srgbClr val="000066"/>
              </a:solidFill>
              <a:latin typeface="Times New Roman"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9570"/>
                                        </p:tgtEl>
                                        <p:attrNameLst>
                                          <p:attrName>style.visibility</p:attrName>
                                        </p:attrNameLst>
                                      </p:cBhvr>
                                      <p:to>
                                        <p:strVal val="visible"/>
                                      </p:to>
                                    </p:set>
                                    <p:animEffect transition="in" filter="wipe(left)">
                                      <p:cBhvr>
                                        <p:cTn id="7" dur="500"/>
                                        <p:tgtEl>
                                          <p:spTgt spid="109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EAC175E6-22EB-4F4A-BB74-48A34B19EBD5}" type="slidenum">
              <a:rPr lang="pt-BR" sz="1400">
                <a:latin typeface="+mn-lt"/>
              </a:rPr>
              <a:pPr algn="r">
                <a:defRPr/>
              </a:pPr>
              <a:t>31</a:t>
            </a:fld>
            <a:endParaRPr lang="pt-BR" sz="1400">
              <a:latin typeface="+mn-lt"/>
            </a:endParaRPr>
          </a:p>
        </p:txBody>
      </p:sp>
      <p:sp>
        <p:nvSpPr>
          <p:cNvPr id="185347" name="Text Box 2"/>
          <p:cNvSpPr txBox="1">
            <a:spLocks noChangeArrowheads="1"/>
          </p:cNvSpPr>
          <p:nvPr/>
        </p:nvSpPr>
        <p:spPr bwMode="auto">
          <a:xfrm>
            <a:off x="468313" y="476250"/>
            <a:ext cx="8229600" cy="519113"/>
          </a:xfrm>
          <a:prstGeom prst="rect">
            <a:avLst/>
          </a:prstGeom>
          <a:noFill/>
          <a:ln w="9525">
            <a:noFill/>
            <a:miter lim="800000"/>
            <a:headEnd/>
            <a:tailEnd/>
          </a:ln>
        </p:spPr>
        <p:txBody>
          <a:bodyPr>
            <a:spAutoFit/>
          </a:bodyPr>
          <a:lstStyle/>
          <a:p>
            <a:pPr algn="ctr"/>
            <a:r>
              <a:rPr lang="pt-BR" sz="2800">
                <a:solidFill>
                  <a:srgbClr val="CC3300"/>
                </a:solidFill>
                <a:latin typeface="Tahoma" pitchFamily="34" charset="0"/>
              </a:rPr>
              <a:t>Rivalidade entre os Concorrentes</a:t>
            </a:r>
          </a:p>
        </p:txBody>
      </p:sp>
      <p:sp>
        <p:nvSpPr>
          <p:cNvPr id="133123" name="Text Box 3"/>
          <p:cNvSpPr txBox="1">
            <a:spLocks noChangeArrowheads="1"/>
          </p:cNvSpPr>
          <p:nvPr/>
        </p:nvSpPr>
        <p:spPr bwMode="auto">
          <a:xfrm>
            <a:off x="468313" y="1196975"/>
            <a:ext cx="7704137" cy="5210175"/>
          </a:xfrm>
          <a:prstGeom prst="rect">
            <a:avLst/>
          </a:prstGeom>
          <a:noFill/>
          <a:ln w="9525">
            <a:noFill/>
            <a:miter lim="800000"/>
            <a:headEnd/>
            <a:tailEnd/>
          </a:ln>
        </p:spPr>
        <p:txBody>
          <a:bodyPr>
            <a:spAutoFit/>
          </a:bodyPr>
          <a:lstStyle/>
          <a:p>
            <a:pPr>
              <a:buFont typeface="Wingdings" pitchFamily="2" charset="2"/>
              <a:buNone/>
            </a:pPr>
            <a:endParaRPr lang="pt-BR">
              <a:solidFill>
                <a:srgbClr val="000066"/>
              </a:solidFill>
              <a:latin typeface="Tahoma" pitchFamily="34" charset="0"/>
            </a:endParaRPr>
          </a:p>
          <a:p>
            <a:pPr>
              <a:buFont typeface="Wingdings" pitchFamily="2" charset="2"/>
              <a:buChar char="§"/>
            </a:pPr>
            <a:r>
              <a:rPr lang="pt-BR">
                <a:solidFill>
                  <a:srgbClr val="000066"/>
                </a:solidFill>
                <a:latin typeface="Tahoma" pitchFamily="34" charset="0"/>
              </a:rPr>
              <a:t> A rivalidade é mais nociva à rentabilidade quando a disputa gira basicamente em torno do preço.</a:t>
            </a:r>
          </a:p>
          <a:p>
            <a:pPr>
              <a:buFont typeface="Wingdings" pitchFamily="2" charset="2"/>
              <a:buChar char="§"/>
            </a:pPr>
            <a:endParaRPr lang="pt-BR">
              <a:solidFill>
                <a:srgbClr val="000066"/>
              </a:solidFill>
              <a:latin typeface="Tahoma" pitchFamily="34" charset="0"/>
            </a:endParaRPr>
          </a:p>
          <a:p>
            <a:pPr>
              <a:buFont typeface="Wingdings" pitchFamily="2" charset="2"/>
              <a:buChar char="§"/>
            </a:pPr>
            <a:r>
              <a:rPr lang="pt-BR">
                <a:solidFill>
                  <a:srgbClr val="000066"/>
                </a:solidFill>
                <a:latin typeface="Tahoma" pitchFamily="34" charset="0"/>
              </a:rPr>
              <a:t> Manifestações da rivalidade: </a:t>
            </a:r>
          </a:p>
          <a:p>
            <a:pPr>
              <a:buFont typeface="Wingdings" pitchFamily="2" charset="2"/>
              <a:buNone/>
            </a:pPr>
            <a:endParaRPr lang="pt-BR" sz="2000">
              <a:solidFill>
                <a:srgbClr val="000066"/>
              </a:solidFill>
              <a:latin typeface="Tahoma" pitchFamily="34" charset="0"/>
            </a:endParaRPr>
          </a:p>
          <a:p>
            <a:pPr>
              <a:buFont typeface="Wingdings" pitchFamily="2" charset="2"/>
              <a:buChar char="ü"/>
            </a:pPr>
            <a:r>
              <a:rPr lang="pt-BR" sz="2000">
                <a:solidFill>
                  <a:srgbClr val="000066"/>
                </a:solidFill>
                <a:latin typeface="Tahoma" pitchFamily="34" charset="0"/>
              </a:rPr>
              <a:t> Desconto em preços;</a:t>
            </a:r>
          </a:p>
          <a:p>
            <a:pPr>
              <a:buFont typeface="Wingdings" pitchFamily="2" charset="2"/>
              <a:buChar char="ü"/>
            </a:pPr>
            <a:endParaRPr lang="pt-BR" sz="2000">
              <a:solidFill>
                <a:srgbClr val="000066"/>
              </a:solidFill>
              <a:latin typeface="Tahoma" pitchFamily="34" charset="0"/>
            </a:endParaRPr>
          </a:p>
          <a:p>
            <a:pPr>
              <a:buFont typeface="Wingdings" pitchFamily="2" charset="2"/>
              <a:buChar char="ü"/>
            </a:pPr>
            <a:r>
              <a:rPr lang="pt-BR" sz="2000">
                <a:solidFill>
                  <a:srgbClr val="000066"/>
                </a:solidFill>
                <a:latin typeface="Tahoma" pitchFamily="34" charset="0"/>
              </a:rPr>
              <a:t> Lançamento de novos produtos;</a:t>
            </a:r>
          </a:p>
          <a:p>
            <a:pPr>
              <a:buFont typeface="Wingdings" pitchFamily="2" charset="2"/>
              <a:buChar char="ü"/>
            </a:pPr>
            <a:endParaRPr lang="pt-BR" sz="2000">
              <a:solidFill>
                <a:srgbClr val="000066"/>
              </a:solidFill>
              <a:latin typeface="Tahoma" pitchFamily="34" charset="0"/>
            </a:endParaRPr>
          </a:p>
          <a:p>
            <a:pPr>
              <a:buFont typeface="Wingdings" pitchFamily="2" charset="2"/>
              <a:buChar char="ü"/>
            </a:pPr>
            <a:r>
              <a:rPr lang="pt-BR" sz="2000">
                <a:solidFill>
                  <a:srgbClr val="000066"/>
                </a:solidFill>
                <a:latin typeface="Tahoma" pitchFamily="34" charset="0"/>
              </a:rPr>
              <a:t> Campanhas publicitária;</a:t>
            </a:r>
          </a:p>
          <a:p>
            <a:pPr>
              <a:buFont typeface="Wingdings" pitchFamily="2" charset="2"/>
              <a:buChar char="ü"/>
            </a:pPr>
            <a:endParaRPr lang="pt-BR" sz="2000">
              <a:solidFill>
                <a:srgbClr val="000066"/>
              </a:solidFill>
              <a:latin typeface="Tahoma" pitchFamily="34" charset="0"/>
            </a:endParaRPr>
          </a:p>
          <a:p>
            <a:pPr>
              <a:buFont typeface="Wingdings" pitchFamily="2" charset="2"/>
              <a:buChar char="ü"/>
            </a:pPr>
            <a:r>
              <a:rPr lang="pt-BR" sz="2000">
                <a:solidFill>
                  <a:srgbClr val="000066"/>
                </a:solidFill>
                <a:latin typeface="Tahoma" pitchFamily="34" charset="0"/>
              </a:rPr>
              <a:t> Melhorias em serviços.</a:t>
            </a:r>
          </a:p>
          <a:p>
            <a:pPr>
              <a:buFont typeface="Wingdings" pitchFamily="2" charset="2"/>
              <a:buChar char="ü"/>
            </a:pPr>
            <a:endParaRPr lang="pt-BR" sz="1800">
              <a:latin typeface="Tahoma" pitchFamily="34" charset="0"/>
            </a:endParaRPr>
          </a:p>
          <a:p>
            <a:pPr>
              <a:buFont typeface="Wingdings" pitchFamily="2" charset="2"/>
              <a:buChar char="ü"/>
            </a:pPr>
            <a:endParaRPr lang="pt-BR" sz="1800">
              <a:latin typeface="Tahoma" pitchFamily="34" charset="0"/>
            </a:endParaRPr>
          </a:p>
          <a:p>
            <a:pPr>
              <a:buFont typeface="Wingdings" pitchFamily="2" charset="2"/>
              <a:buNone/>
            </a:pPr>
            <a:endParaRPr lang="pt-BR" sz="2000">
              <a:latin typeface="Tahoma" pitchFamily="34" charset="0"/>
            </a:endParaRPr>
          </a:p>
        </p:txBody>
      </p:sp>
      <p:sp>
        <p:nvSpPr>
          <p:cNvPr id="185349" name="Text Box 5"/>
          <p:cNvSpPr txBox="1">
            <a:spLocks noChangeArrowheads="1"/>
          </p:cNvSpPr>
          <p:nvPr/>
        </p:nvSpPr>
        <p:spPr bwMode="auto">
          <a:xfrm>
            <a:off x="3924300" y="6165850"/>
            <a:ext cx="2600325" cy="396875"/>
          </a:xfrm>
          <a:prstGeom prst="rect">
            <a:avLst/>
          </a:prstGeom>
          <a:noFill/>
          <a:ln w="9525">
            <a:noFill/>
            <a:miter lim="800000"/>
            <a:headEnd/>
            <a:tailEnd/>
          </a:ln>
          <a:effectLst/>
        </p:spPr>
        <p:txBody>
          <a:bodyPr wrap="none">
            <a:spAutoFit/>
          </a:bodyPr>
          <a:lstStyle/>
          <a:p>
            <a:r>
              <a:rPr lang="pt-BR" sz="2000">
                <a:solidFill>
                  <a:srgbClr val="000066"/>
                </a:solidFill>
                <a:latin typeface="Times New Roman" pitchFamily="18" charset="0"/>
              </a:rPr>
              <a:t>edsonlp@vianet.com.br</a:t>
            </a:r>
            <a:endParaRPr lang="en-US" sz="2000">
              <a:solidFill>
                <a:srgbClr val="000066"/>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33123">
                                            <p:txEl>
                                              <p:pRg st="3" end="3"/>
                                            </p:txEl>
                                          </p:spTgt>
                                        </p:tgtEl>
                                        <p:attrNameLst>
                                          <p:attrName>style.visibility</p:attrName>
                                        </p:attrNameLst>
                                      </p:cBhvr>
                                      <p:to>
                                        <p:strVal val="visible"/>
                                      </p:to>
                                    </p:set>
                                    <p:animEffect transition="in" filter="strips(downLeft)">
                                      <p:cBhvr>
                                        <p:cTn id="7" dur="500"/>
                                        <p:tgtEl>
                                          <p:spTgt spid="13312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133123">
                                            <p:txEl>
                                              <p:pRg st="5" end="5"/>
                                            </p:txEl>
                                          </p:spTgt>
                                        </p:tgtEl>
                                        <p:attrNameLst>
                                          <p:attrName>style.visibility</p:attrName>
                                        </p:attrNameLst>
                                      </p:cBhvr>
                                      <p:to>
                                        <p:strVal val="visible"/>
                                      </p:to>
                                    </p:set>
                                    <p:animEffect transition="in" filter="strips(downLeft)">
                                      <p:cBhvr>
                                        <p:cTn id="12" dur="500"/>
                                        <p:tgtEl>
                                          <p:spTgt spid="13312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33123">
                                            <p:txEl>
                                              <p:pRg st="7" end="7"/>
                                            </p:txEl>
                                          </p:spTgt>
                                        </p:tgtEl>
                                        <p:attrNameLst>
                                          <p:attrName>style.visibility</p:attrName>
                                        </p:attrNameLst>
                                      </p:cBhvr>
                                      <p:to>
                                        <p:strVal val="visible"/>
                                      </p:to>
                                    </p:set>
                                    <p:animEffect transition="in" filter="strips(downLeft)">
                                      <p:cBhvr>
                                        <p:cTn id="17" dur="500"/>
                                        <p:tgtEl>
                                          <p:spTgt spid="13312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133123">
                                            <p:txEl>
                                              <p:pRg st="9" end="9"/>
                                            </p:txEl>
                                          </p:spTgt>
                                        </p:tgtEl>
                                        <p:attrNameLst>
                                          <p:attrName>style.visibility</p:attrName>
                                        </p:attrNameLst>
                                      </p:cBhvr>
                                      <p:to>
                                        <p:strVal val="visible"/>
                                      </p:to>
                                    </p:set>
                                    <p:animEffect transition="in" filter="strips(downLeft)">
                                      <p:cBhvr>
                                        <p:cTn id="22" dur="500"/>
                                        <p:tgtEl>
                                          <p:spTgt spid="13312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133123">
                                            <p:txEl>
                                              <p:pRg st="11" end="11"/>
                                            </p:txEl>
                                          </p:spTgt>
                                        </p:tgtEl>
                                        <p:attrNameLst>
                                          <p:attrName>style.visibility</p:attrName>
                                        </p:attrNameLst>
                                      </p:cBhvr>
                                      <p:to>
                                        <p:strVal val="visible"/>
                                      </p:to>
                                    </p:set>
                                    <p:animEffect transition="in" filter="strips(downLeft)">
                                      <p:cBhvr>
                                        <p:cTn id="27" dur="500"/>
                                        <p:tgtEl>
                                          <p:spTgt spid="13312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ChangeArrowheads="1"/>
          </p:cNvSpPr>
          <p:nvPr/>
        </p:nvSpPr>
        <p:spPr bwMode="auto">
          <a:xfrm>
            <a:off x="3124200" y="6248400"/>
            <a:ext cx="2895600" cy="457200"/>
          </a:xfrm>
          <a:prstGeom prst="rect">
            <a:avLst/>
          </a:prstGeom>
          <a:noFill/>
          <a:ln w="12699">
            <a:noFill/>
            <a:miter lim="800000"/>
            <a:headEnd/>
            <a:tailEnd/>
          </a:ln>
        </p:spPr>
        <p:txBody>
          <a:bodyPr wrap="none" anchor="ctr"/>
          <a:lstStyle/>
          <a:p>
            <a:endParaRPr lang="en-US" sz="1800">
              <a:latin typeface="Arial" charset="0"/>
              <a:cs typeface="Arial" charset="0"/>
            </a:endParaRPr>
          </a:p>
        </p:txBody>
      </p:sp>
      <p:sp>
        <p:nvSpPr>
          <p:cNvPr id="89091" name="AutoShape 3"/>
          <p:cNvSpPr>
            <a:spLocks noChangeArrowheads="1"/>
          </p:cNvSpPr>
          <p:nvPr/>
        </p:nvSpPr>
        <p:spPr bwMode="auto">
          <a:xfrm rot="16200000">
            <a:off x="3632200" y="4883150"/>
            <a:ext cx="1816100" cy="1816100"/>
          </a:xfrm>
          <a:prstGeom prst="homePlate">
            <a:avLst>
              <a:gd name="adj" fmla="val 33333"/>
            </a:avLst>
          </a:prstGeom>
          <a:solidFill>
            <a:srgbClr val="CECECE"/>
          </a:solidFill>
          <a:ln w="12699">
            <a:solidFill>
              <a:srgbClr val="143C2E"/>
            </a:solidFill>
            <a:miter lim="800000"/>
            <a:headEnd/>
            <a:tailEnd/>
          </a:ln>
          <a:effectLst>
            <a:outerShdw dist="35921" dir="2700000" algn="ctr" rotWithShape="0">
              <a:srgbClr val="919191"/>
            </a:outerShdw>
          </a:effectLst>
        </p:spPr>
        <p:txBody>
          <a:bodyPr wrap="none" anchor="ctr"/>
          <a:lstStyle/>
          <a:p>
            <a:pPr>
              <a:defRPr/>
            </a:pPr>
            <a:endParaRPr lang="pt-BR" sz="1800">
              <a:latin typeface="Arial" charset="0"/>
            </a:endParaRPr>
          </a:p>
        </p:txBody>
      </p:sp>
      <p:sp>
        <p:nvSpPr>
          <p:cNvPr id="89092" name="Rectangle 4"/>
          <p:cNvSpPr>
            <a:spLocks noChangeArrowheads="1"/>
          </p:cNvSpPr>
          <p:nvPr/>
        </p:nvSpPr>
        <p:spPr bwMode="auto">
          <a:xfrm>
            <a:off x="3665538" y="5387975"/>
            <a:ext cx="1749425" cy="1184275"/>
          </a:xfrm>
          <a:prstGeom prst="rect">
            <a:avLst/>
          </a:prstGeom>
          <a:noFill/>
          <a:ln w="12699">
            <a:noFill/>
            <a:miter lim="800000"/>
            <a:headEnd/>
            <a:tailEnd/>
          </a:ln>
          <a:effectLst>
            <a:outerShdw dist="17961" dir="2700000" algn="ctr" rotWithShape="0">
              <a:schemeClr val="tx1"/>
            </a:outerShdw>
          </a:effectLst>
        </p:spPr>
        <p:txBody>
          <a:bodyPr lIns="90488" tIns="44450" rIns="90488" bIns="44450">
            <a:spAutoFit/>
          </a:bodyPr>
          <a:lstStyle/>
          <a:p>
            <a:pPr algn="ctr" eaLnBrk="0" hangingPunct="0">
              <a:defRPr/>
            </a:pPr>
            <a:r>
              <a:rPr lang="pt-BR" b="1">
                <a:solidFill>
                  <a:srgbClr val="143C2E"/>
                </a:solidFill>
                <a:latin typeface="Times New Roman" pitchFamily="18" charset="0"/>
              </a:rPr>
              <a:t>Ameaça de  Produtos Substitutos</a:t>
            </a:r>
          </a:p>
        </p:txBody>
      </p:sp>
      <p:sp>
        <p:nvSpPr>
          <p:cNvPr id="187397" name="Rectangle 5"/>
          <p:cNvSpPr>
            <a:spLocks noChangeArrowheads="1"/>
          </p:cNvSpPr>
          <p:nvPr/>
        </p:nvSpPr>
        <p:spPr bwMode="auto">
          <a:xfrm>
            <a:off x="3665538" y="1355725"/>
            <a:ext cx="1444625" cy="1184275"/>
          </a:xfrm>
          <a:prstGeom prst="rect">
            <a:avLst/>
          </a:prstGeom>
          <a:noFill/>
          <a:ln w="12699">
            <a:noFill/>
            <a:miter lim="800000"/>
            <a:headEnd/>
            <a:tailEnd/>
          </a:ln>
        </p:spPr>
        <p:txBody>
          <a:bodyPr lIns="90488" tIns="44450" rIns="90488" bIns="44450">
            <a:spAutoFit/>
          </a:bodyPr>
          <a:lstStyle/>
          <a:p>
            <a:pPr algn="ctr" eaLnBrk="0" hangingPunct="0"/>
            <a:r>
              <a:rPr lang="en-US">
                <a:latin typeface="Times New Roman" pitchFamily="18" charset="0"/>
                <a:cs typeface="Arial" charset="0"/>
              </a:rPr>
              <a:t>Threat of New Entrants</a:t>
            </a:r>
          </a:p>
        </p:txBody>
      </p:sp>
      <p:sp>
        <p:nvSpPr>
          <p:cNvPr id="89094" name="AutoShape 6"/>
          <p:cNvSpPr>
            <a:spLocks noChangeArrowheads="1"/>
          </p:cNvSpPr>
          <p:nvPr/>
        </p:nvSpPr>
        <p:spPr bwMode="auto">
          <a:xfrm rot="16200000" flipH="1">
            <a:off x="3632200" y="1384300"/>
            <a:ext cx="1816100" cy="1816100"/>
          </a:xfrm>
          <a:prstGeom prst="homePlate">
            <a:avLst>
              <a:gd name="adj" fmla="val 33333"/>
            </a:avLst>
          </a:prstGeom>
          <a:solidFill>
            <a:srgbClr val="CECECE"/>
          </a:solidFill>
          <a:ln w="12699">
            <a:solidFill>
              <a:srgbClr val="143C2E"/>
            </a:solidFill>
            <a:miter lim="800000"/>
            <a:headEnd/>
            <a:tailEnd/>
          </a:ln>
          <a:effectLst>
            <a:outerShdw dist="35921" dir="2700000" algn="ctr" rotWithShape="0">
              <a:srgbClr val="919191"/>
            </a:outerShdw>
          </a:effectLst>
        </p:spPr>
        <p:txBody>
          <a:bodyPr wrap="none" anchor="ctr"/>
          <a:lstStyle/>
          <a:p>
            <a:pPr>
              <a:defRPr/>
            </a:pPr>
            <a:endParaRPr lang="pt-BR" sz="1800">
              <a:latin typeface="Arial" charset="0"/>
            </a:endParaRPr>
          </a:p>
        </p:txBody>
      </p:sp>
      <p:sp>
        <p:nvSpPr>
          <p:cNvPr id="89095" name="Rectangle 7"/>
          <p:cNvSpPr>
            <a:spLocks noChangeArrowheads="1"/>
          </p:cNvSpPr>
          <p:nvPr/>
        </p:nvSpPr>
        <p:spPr bwMode="auto">
          <a:xfrm>
            <a:off x="3551238" y="1558925"/>
            <a:ext cx="1978025" cy="1196975"/>
          </a:xfrm>
          <a:prstGeom prst="rect">
            <a:avLst/>
          </a:prstGeom>
          <a:noFill/>
          <a:ln w="12699">
            <a:noFill/>
            <a:miter lim="800000"/>
            <a:headEnd/>
            <a:tailEnd/>
          </a:ln>
          <a:effectLst>
            <a:outerShdw dist="17961" dir="2700000" algn="ctr" rotWithShape="0">
              <a:schemeClr val="tx1"/>
            </a:outerShdw>
          </a:effectLst>
        </p:spPr>
        <p:txBody>
          <a:bodyPr lIns="90488" tIns="44450" rIns="90488" bIns="44450">
            <a:spAutoFit/>
          </a:bodyPr>
          <a:lstStyle/>
          <a:p>
            <a:pPr algn="ctr" eaLnBrk="0" hangingPunct="0">
              <a:defRPr/>
            </a:pPr>
            <a:r>
              <a:rPr lang="pt-BR" b="1" dirty="0">
                <a:solidFill>
                  <a:srgbClr val="143C2E"/>
                </a:solidFill>
                <a:latin typeface="Times New Roman" pitchFamily="18" charset="0"/>
              </a:rPr>
              <a:t>Ameaça de Novos Entrantes</a:t>
            </a:r>
          </a:p>
        </p:txBody>
      </p:sp>
      <p:sp>
        <p:nvSpPr>
          <p:cNvPr id="89096" name="AutoShape 8"/>
          <p:cNvSpPr>
            <a:spLocks noChangeArrowheads="1"/>
          </p:cNvSpPr>
          <p:nvPr/>
        </p:nvSpPr>
        <p:spPr bwMode="auto">
          <a:xfrm flipH="1">
            <a:off x="6096000" y="3003550"/>
            <a:ext cx="2292350" cy="1816100"/>
          </a:xfrm>
          <a:prstGeom prst="homePlate">
            <a:avLst>
              <a:gd name="adj" fmla="val 42075"/>
            </a:avLst>
          </a:prstGeom>
          <a:solidFill>
            <a:srgbClr val="CECECE"/>
          </a:solidFill>
          <a:ln w="12699">
            <a:solidFill>
              <a:srgbClr val="143C2E"/>
            </a:solidFill>
            <a:miter lim="800000"/>
            <a:headEnd/>
            <a:tailEnd/>
          </a:ln>
          <a:effectLst>
            <a:outerShdw dist="35921" dir="2700000" algn="ctr" rotWithShape="0">
              <a:srgbClr val="919191"/>
            </a:outerShdw>
          </a:effectLst>
        </p:spPr>
        <p:txBody>
          <a:bodyPr wrap="none" anchor="ctr"/>
          <a:lstStyle/>
          <a:p>
            <a:pPr>
              <a:defRPr/>
            </a:pPr>
            <a:endParaRPr lang="pt-BR" sz="1800">
              <a:latin typeface="Arial" charset="0"/>
            </a:endParaRPr>
          </a:p>
        </p:txBody>
      </p:sp>
      <p:sp>
        <p:nvSpPr>
          <p:cNvPr id="89097" name="AutoShape 9"/>
          <p:cNvSpPr>
            <a:spLocks noChangeArrowheads="1"/>
          </p:cNvSpPr>
          <p:nvPr/>
        </p:nvSpPr>
        <p:spPr bwMode="auto">
          <a:xfrm>
            <a:off x="755650" y="3003550"/>
            <a:ext cx="2216150" cy="1816100"/>
          </a:xfrm>
          <a:prstGeom prst="homePlate">
            <a:avLst>
              <a:gd name="adj" fmla="val 40676"/>
            </a:avLst>
          </a:prstGeom>
          <a:solidFill>
            <a:srgbClr val="CECECE"/>
          </a:solidFill>
          <a:ln w="12699">
            <a:solidFill>
              <a:srgbClr val="143C2E"/>
            </a:solidFill>
            <a:miter lim="800000"/>
            <a:headEnd/>
            <a:tailEnd/>
          </a:ln>
          <a:effectLst>
            <a:outerShdw dist="35921" dir="2700000" algn="ctr" rotWithShape="0">
              <a:srgbClr val="919191"/>
            </a:outerShdw>
          </a:effectLst>
        </p:spPr>
        <p:txBody>
          <a:bodyPr wrap="none" anchor="ctr"/>
          <a:lstStyle/>
          <a:p>
            <a:pPr>
              <a:defRPr/>
            </a:pPr>
            <a:endParaRPr lang="pt-BR" sz="1800">
              <a:latin typeface="Arial" charset="0"/>
            </a:endParaRPr>
          </a:p>
        </p:txBody>
      </p:sp>
      <p:grpSp>
        <p:nvGrpSpPr>
          <p:cNvPr id="2" name="Group 10"/>
          <p:cNvGrpSpPr>
            <a:grpSpLocks/>
          </p:cNvGrpSpPr>
          <p:nvPr/>
        </p:nvGrpSpPr>
        <p:grpSpPr bwMode="auto">
          <a:xfrm>
            <a:off x="3175000" y="3352800"/>
            <a:ext cx="2730500" cy="1314450"/>
            <a:chOff x="2000" y="2160"/>
            <a:chExt cx="1720" cy="828"/>
          </a:xfrm>
        </p:grpSpPr>
        <p:sp>
          <p:nvSpPr>
            <p:cNvPr id="89099" name="AutoShape 11"/>
            <p:cNvSpPr>
              <a:spLocks noChangeArrowheads="1"/>
            </p:cNvSpPr>
            <p:nvPr/>
          </p:nvSpPr>
          <p:spPr bwMode="auto">
            <a:xfrm>
              <a:off x="2000" y="2160"/>
              <a:ext cx="1720" cy="828"/>
            </a:xfrm>
            <a:prstGeom prst="octagon">
              <a:avLst>
                <a:gd name="adj" fmla="val 29264"/>
              </a:avLst>
            </a:prstGeom>
            <a:solidFill>
              <a:schemeClr val="accent2"/>
            </a:solidFill>
            <a:ln w="12699">
              <a:noFill/>
              <a:miter lim="800000"/>
              <a:headEnd/>
              <a:tailEnd/>
            </a:ln>
            <a:effectLst>
              <a:outerShdw dist="53882" dir="2700000" algn="ctr" rotWithShape="0">
                <a:schemeClr val="bg2"/>
              </a:outerShdw>
            </a:effectLst>
          </p:spPr>
          <p:txBody>
            <a:bodyPr wrap="none" anchor="ctr"/>
            <a:lstStyle/>
            <a:p>
              <a:pPr>
                <a:defRPr/>
              </a:pPr>
              <a:endParaRPr lang="pt-BR" sz="1800">
                <a:latin typeface="Arial" charset="0"/>
              </a:endParaRPr>
            </a:p>
          </p:txBody>
        </p:sp>
        <p:sp>
          <p:nvSpPr>
            <p:cNvPr id="89100" name="Rectangle 12"/>
            <p:cNvSpPr>
              <a:spLocks noChangeArrowheads="1"/>
            </p:cNvSpPr>
            <p:nvPr/>
          </p:nvSpPr>
          <p:spPr bwMode="auto">
            <a:xfrm>
              <a:off x="2021" y="2208"/>
              <a:ext cx="1678" cy="746"/>
            </a:xfrm>
            <a:prstGeom prst="rect">
              <a:avLst/>
            </a:prstGeom>
            <a:noFill/>
            <a:ln w="12699">
              <a:noFill/>
              <a:miter lim="800000"/>
              <a:headEnd/>
              <a:tailEnd/>
            </a:ln>
            <a:effectLst>
              <a:outerShdw dist="17961" dir="2700000" algn="ctr" rotWithShape="0">
                <a:schemeClr val="bg2"/>
              </a:outerShdw>
            </a:effectLst>
          </p:spPr>
          <p:txBody>
            <a:bodyPr lIns="90488" tIns="44450" rIns="90488" bIns="44450">
              <a:spAutoFit/>
            </a:bodyPr>
            <a:lstStyle/>
            <a:p>
              <a:pPr algn="ctr" eaLnBrk="0" hangingPunct="0">
                <a:defRPr/>
              </a:pPr>
              <a:r>
                <a:rPr lang="pt-BR" b="1">
                  <a:solidFill>
                    <a:schemeClr val="bg1"/>
                  </a:solidFill>
                  <a:latin typeface="Times New Roman" pitchFamily="18" charset="0"/>
                </a:rPr>
                <a:t>Rivalidade entre as Empresas Existentes</a:t>
              </a:r>
            </a:p>
          </p:txBody>
        </p:sp>
      </p:grpSp>
      <p:sp>
        <p:nvSpPr>
          <p:cNvPr id="89101" name="Rectangle 13"/>
          <p:cNvSpPr>
            <a:spLocks noChangeArrowheads="1"/>
          </p:cNvSpPr>
          <p:nvPr/>
        </p:nvSpPr>
        <p:spPr bwMode="auto">
          <a:xfrm>
            <a:off x="6424613" y="3341688"/>
            <a:ext cx="2035175" cy="1184275"/>
          </a:xfrm>
          <a:prstGeom prst="rect">
            <a:avLst/>
          </a:prstGeom>
          <a:noFill/>
          <a:ln w="12699">
            <a:noFill/>
            <a:miter lim="800000"/>
            <a:headEnd/>
            <a:tailEnd/>
          </a:ln>
          <a:effectLst>
            <a:outerShdw dist="17961" dir="2700000" algn="ctr" rotWithShape="0">
              <a:schemeClr val="tx1"/>
            </a:outerShdw>
          </a:effectLst>
        </p:spPr>
        <p:txBody>
          <a:bodyPr lIns="90488" tIns="44450" rIns="90488" bIns="44450">
            <a:spAutoFit/>
          </a:bodyPr>
          <a:lstStyle/>
          <a:p>
            <a:pPr algn="ctr" eaLnBrk="0" hangingPunct="0">
              <a:defRPr/>
            </a:pPr>
            <a:r>
              <a:rPr lang="pt-BR" b="1">
                <a:solidFill>
                  <a:srgbClr val="143C2E"/>
                </a:solidFill>
                <a:latin typeface="Times New Roman" pitchFamily="18" charset="0"/>
              </a:rPr>
              <a:t>Poder de Barganha de Compradores</a:t>
            </a:r>
          </a:p>
        </p:txBody>
      </p:sp>
      <p:sp>
        <p:nvSpPr>
          <p:cNvPr id="89102" name="Rectangle 14"/>
          <p:cNvSpPr>
            <a:spLocks noChangeArrowheads="1"/>
          </p:cNvSpPr>
          <p:nvPr/>
        </p:nvSpPr>
        <p:spPr bwMode="auto">
          <a:xfrm>
            <a:off x="611188" y="3341688"/>
            <a:ext cx="2174875" cy="1184275"/>
          </a:xfrm>
          <a:prstGeom prst="rect">
            <a:avLst/>
          </a:prstGeom>
          <a:noFill/>
          <a:ln w="12699">
            <a:noFill/>
            <a:miter lim="800000"/>
            <a:headEnd/>
            <a:tailEnd/>
          </a:ln>
          <a:effectLst>
            <a:outerShdw dist="17961" dir="2700000" algn="ctr" rotWithShape="0">
              <a:schemeClr val="tx1"/>
            </a:outerShdw>
          </a:effectLst>
        </p:spPr>
        <p:txBody>
          <a:bodyPr lIns="90488" tIns="44450" rIns="90488" bIns="44450">
            <a:spAutoFit/>
          </a:bodyPr>
          <a:lstStyle/>
          <a:p>
            <a:pPr algn="ctr" eaLnBrk="0" hangingPunct="0">
              <a:defRPr/>
            </a:pPr>
            <a:r>
              <a:rPr lang="pt-BR" b="1">
                <a:solidFill>
                  <a:srgbClr val="143C2E"/>
                </a:solidFill>
                <a:latin typeface="Times New Roman" pitchFamily="18" charset="0"/>
              </a:rPr>
              <a:t>Poder de Barganha de Fornecedores</a:t>
            </a:r>
          </a:p>
        </p:txBody>
      </p:sp>
      <p:sp>
        <p:nvSpPr>
          <p:cNvPr id="16" name="Rectangle 2"/>
          <p:cNvSpPr txBox="1">
            <a:spLocks noChangeArrowheads="1"/>
          </p:cNvSpPr>
          <p:nvPr/>
        </p:nvSpPr>
        <p:spPr>
          <a:xfrm>
            <a:off x="428625" y="142875"/>
            <a:ext cx="8286750" cy="1071563"/>
          </a:xfrm>
          <a:prstGeom prst="rect">
            <a:avLst/>
          </a:prstGeom>
          <a:noFill/>
          <a:ln/>
        </p:spPr>
        <p:txBody>
          <a:bodyPr/>
          <a:lstStyle/>
          <a:p>
            <a:pPr algn="ctr" eaLnBrk="0" hangingPunct="0">
              <a:defRPr/>
            </a:pPr>
            <a:r>
              <a:rPr lang="pt-BR" altLang="zh-TW" sz="3200" b="1" kern="0" dirty="0">
                <a:solidFill>
                  <a:schemeClr val="tx2"/>
                </a:solidFill>
                <a:latin typeface="+mj-lt"/>
                <a:ea typeface="新細明體" pitchFamily="18" charset="-120"/>
                <a:cs typeface="+mj-cs"/>
              </a:rPr>
              <a:t>As 5 Forças de Porter</a:t>
            </a:r>
          </a:p>
          <a:p>
            <a:pPr algn="ctr" eaLnBrk="0" hangingPunct="0">
              <a:defRPr/>
            </a:pPr>
            <a:r>
              <a:rPr lang="pt-BR" altLang="zh-TW" sz="3200" b="1" kern="0" dirty="0">
                <a:solidFill>
                  <a:schemeClr val="tx2"/>
                </a:solidFill>
                <a:latin typeface="+mj-lt"/>
                <a:ea typeface="新細明體" pitchFamily="18" charset="-120"/>
                <a:cs typeface="+mj-cs"/>
              </a:rPr>
              <a:t>modelo de competição</a:t>
            </a:r>
          </a:p>
        </p:txBody>
      </p:sp>
      <p:sp>
        <p:nvSpPr>
          <p:cNvPr id="187408" name="Text Box 16"/>
          <p:cNvSpPr txBox="1">
            <a:spLocks noChangeArrowheads="1"/>
          </p:cNvSpPr>
          <p:nvPr/>
        </p:nvSpPr>
        <p:spPr bwMode="auto">
          <a:xfrm>
            <a:off x="6372225" y="6165850"/>
            <a:ext cx="2600325" cy="396875"/>
          </a:xfrm>
          <a:prstGeom prst="rect">
            <a:avLst/>
          </a:prstGeom>
          <a:noFill/>
          <a:ln w="9525">
            <a:noFill/>
            <a:miter lim="800000"/>
            <a:headEnd/>
            <a:tailEnd/>
          </a:ln>
          <a:effectLst/>
        </p:spPr>
        <p:txBody>
          <a:bodyPr wrap="none">
            <a:spAutoFit/>
          </a:bodyPr>
          <a:lstStyle/>
          <a:p>
            <a:r>
              <a:rPr lang="pt-BR" sz="2000">
                <a:solidFill>
                  <a:srgbClr val="000066"/>
                </a:solidFill>
                <a:latin typeface="Times New Roman" pitchFamily="18" charset="0"/>
              </a:rPr>
              <a:t>edsonlp@vianet.com.br</a:t>
            </a:r>
            <a:endParaRPr lang="en-US" sz="2000">
              <a:solidFill>
                <a:srgbClr val="000066"/>
              </a:solidFill>
              <a:latin typeface="Times New Roman" pitchFamily="18" charset="0"/>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Espaço Reservado para Número de Slide 3"/>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B1460509-A638-4817-84AD-63CE2F46B361}" type="slidenum">
              <a:rPr lang="en-US"/>
              <a:pPr>
                <a:defRPr/>
              </a:pPr>
              <a:t>33</a:t>
            </a:fld>
            <a:endParaRPr lang="en-US"/>
          </a:p>
        </p:txBody>
      </p:sp>
      <p:sp>
        <p:nvSpPr>
          <p:cNvPr id="109570" name="Rectangle 2"/>
          <p:cNvSpPr>
            <a:spLocks noChangeArrowheads="1"/>
          </p:cNvSpPr>
          <p:nvPr/>
        </p:nvSpPr>
        <p:spPr bwMode="auto">
          <a:xfrm>
            <a:off x="747713" y="1092200"/>
            <a:ext cx="8013700" cy="515938"/>
          </a:xfrm>
          <a:prstGeom prst="rect">
            <a:avLst/>
          </a:prstGeom>
          <a:noFill/>
          <a:ln w="12699">
            <a:noFill/>
            <a:miter lim="800000"/>
            <a:headEnd/>
            <a:tailEnd/>
          </a:ln>
          <a:effectLst/>
        </p:spPr>
        <p:txBody>
          <a:bodyPr lIns="90488" tIns="44450" rIns="90488" bIns="44450">
            <a:spAutoFit/>
          </a:bodyPr>
          <a:lstStyle/>
          <a:p>
            <a:pPr algn="l" eaLnBrk="0" hangingPunct="0">
              <a:defRPr/>
            </a:pPr>
            <a:r>
              <a:rPr lang="pt-BR" sz="2800" i="1" dirty="0">
                <a:latin typeface="+mn-lt"/>
              </a:rPr>
              <a:t>Ocorre quando</a:t>
            </a:r>
            <a:r>
              <a:rPr lang="pt-BR" sz="2800" dirty="0">
                <a:latin typeface="+mn-lt"/>
              </a:rPr>
              <a:t>:</a:t>
            </a:r>
          </a:p>
        </p:txBody>
      </p:sp>
      <p:sp>
        <p:nvSpPr>
          <p:cNvPr id="109572" name="Rectangle 4"/>
          <p:cNvSpPr>
            <a:spLocks noChangeArrowheads="1"/>
          </p:cNvSpPr>
          <p:nvPr/>
        </p:nvSpPr>
        <p:spPr bwMode="auto">
          <a:xfrm>
            <a:off x="1585913" y="1795463"/>
            <a:ext cx="7315200" cy="458787"/>
          </a:xfrm>
          <a:prstGeom prst="rect">
            <a:avLst/>
          </a:prstGeom>
          <a:noFill/>
          <a:ln w="12699">
            <a:noFill/>
            <a:miter lim="800000"/>
            <a:headEnd/>
            <a:tailEnd/>
          </a:ln>
          <a:effectLst/>
        </p:spPr>
        <p:txBody>
          <a:bodyPr lIns="90488" tIns="44450" rIns="90488" bIns="44450">
            <a:spAutoFit/>
          </a:bodyPr>
          <a:lstStyle/>
          <a:p>
            <a:pPr algn="l" eaLnBrk="0" hangingPunct="0">
              <a:defRPr/>
            </a:pPr>
            <a:r>
              <a:rPr lang="pt-BR" b="0" dirty="0">
                <a:latin typeface="+mn-lt"/>
              </a:rPr>
              <a:t>Concorrentes numerosos ou Bem Equilibrados</a:t>
            </a:r>
          </a:p>
        </p:txBody>
      </p:sp>
      <p:sp>
        <p:nvSpPr>
          <p:cNvPr id="109573" name="Rectangle 5"/>
          <p:cNvSpPr>
            <a:spLocks noChangeArrowheads="1"/>
          </p:cNvSpPr>
          <p:nvPr/>
        </p:nvSpPr>
        <p:spPr bwMode="auto">
          <a:xfrm>
            <a:off x="1587500" y="2328863"/>
            <a:ext cx="4889500" cy="458787"/>
          </a:xfrm>
          <a:prstGeom prst="rect">
            <a:avLst/>
          </a:prstGeom>
          <a:noFill/>
          <a:ln w="12699">
            <a:noFill/>
            <a:miter lim="800000"/>
            <a:headEnd/>
            <a:tailEnd/>
          </a:ln>
          <a:effectLst/>
        </p:spPr>
        <p:txBody>
          <a:bodyPr lIns="90488" tIns="44450" rIns="90488" bIns="44450">
            <a:spAutoFit/>
          </a:bodyPr>
          <a:lstStyle/>
          <a:p>
            <a:pPr algn="l" eaLnBrk="0" hangingPunct="0">
              <a:defRPr/>
            </a:pPr>
            <a:r>
              <a:rPr lang="pt-BR" b="0">
                <a:latin typeface="+mn-lt"/>
              </a:rPr>
              <a:t>Crescimento lento do setor</a:t>
            </a:r>
          </a:p>
        </p:txBody>
      </p:sp>
      <p:sp>
        <p:nvSpPr>
          <p:cNvPr id="109574" name="Rectangle 6"/>
          <p:cNvSpPr>
            <a:spLocks noChangeArrowheads="1"/>
          </p:cNvSpPr>
          <p:nvPr/>
        </p:nvSpPr>
        <p:spPr bwMode="auto">
          <a:xfrm>
            <a:off x="1587500" y="2862263"/>
            <a:ext cx="4889500" cy="458787"/>
          </a:xfrm>
          <a:prstGeom prst="rect">
            <a:avLst/>
          </a:prstGeom>
          <a:noFill/>
          <a:ln w="12699">
            <a:noFill/>
            <a:miter lim="800000"/>
            <a:headEnd/>
            <a:tailEnd/>
          </a:ln>
          <a:effectLst/>
        </p:spPr>
        <p:txBody>
          <a:bodyPr lIns="90488" tIns="44450" rIns="90488" bIns="44450">
            <a:spAutoFit/>
          </a:bodyPr>
          <a:lstStyle/>
          <a:p>
            <a:pPr algn="l" eaLnBrk="0" hangingPunct="0">
              <a:defRPr/>
            </a:pPr>
            <a:r>
              <a:rPr lang="pt-BR" b="0">
                <a:latin typeface="+mn-lt"/>
              </a:rPr>
              <a:t>Altos custos fixos</a:t>
            </a:r>
          </a:p>
        </p:txBody>
      </p:sp>
      <p:sp>
        <p:nvSpPr>
          <p:cNvPr id="109575" name="Rectangle 7"/>
          <p:cNvSpPr>
            <a:spLocks noChangeArrowheads="1"/>
          </p:cNvSpPr>
          <p:nvPr/>
        </p:nvSpPr>
        <p:spPr bwMode="auto">
          <a:xfrm>
            <a:off x="1585913" y="3979863"/>
            <a:ext cx="7558087" cy="458787"/>
          </a:xfrm>
          <a:prstGeom prst="rect">
            <a:avLst/>
          </a:prstGeom>
          <a:noFill/>
          <a:ln w="12699">
            <a:noFill/>
            <a:miter lim="800000"/>
            <a:headEnd/>
            <a:tailEnd/>
          </a:ln>
          <a:effectLst/>
        </p:spPr>
        <p:txBody>
          <a:bodyPr lIns="90488" tIns="44450" rIns="90488" bIns="44450">
            <a:spAutoFit/>
          </a:bodyPr>
          <a:lstStyle/>
          <a:p>
            <a:pPr algn="l" eaLnBrk="0" hangingPunct="0">
              <a:defRPr/>
            </a:pPr>
            <a:r>
              <a:rPr lang="pt-BR" b="0">
                <a:latin typeface="+mn-lt"/>
              </a:rPr>
              <a:t>Ausência de Diferenciação ou Custos de Mudança</a:t>
            </a:r>
          </a:p>
        </p:txBody>
      </p:sp>
      <p:sp>
        <p:nvSpPr>
          <p:cNvPr id="109576" name="Rectangle 8"/>
          <p:cNvSpPr>
            <a:spLocks noChangeArrowheads="1"/>
          </p:cNvSpPr>
          <p:nvPr/>
        </p:nvSpPr>
        <p:spPr bwMode="auto">
          <a:xfrm>
            <a:off x="1587500" y="3394075"/>
            <a:ext cx="5360988" cy="458788"/>
          </a:xfrm>
          <a:prstGeom prst="rect">
            <a:avLst/>
          </a:prstGeom>
          <a:noFill/>
          <a:ln w="12699">
            <a:noFill/>
            <a:miter lim="800000"/>
            <a:headEnd/>
            <a:tailEnd/>
          </a:ln>
          <a:effectLst/>
        </p:spPr>
        <p:txBody>
          <a:bodyPr lIns="90488" tIns="44450" rIns="90488" bIns="44450">
            <a:spAutoFit/>
          </a:bodyPr>
          <a:lstStyle/>
          <a:p>
            <a:pPr algn="l" eaLnBrk="0" hangingPunct="0">
              <a:defRPr/>
            </a:pPr>
            <a:r>
              <a:rPr lang="pt-BR" b="0">
                <a:latin typeface="+mn-lt"/>
              </a:rPr>
              <a:t>Altos custos de Armazenamento</a:t>
            </a:r>
          </a:p>
        </p:txBody>
      </p:sp>
      <p:sp>
        <p:nvSpPr>
          <p:cNvPr id="109577" name="Rectangle 9"/>
          <p:cNvSpPr>
            <a:spLocks noChangeArrowheads="1"/>
          </p:cNvSpPr>
          <p:nvPr/>
        </p:nvSpPr>
        <p:spPr bwMode="auto">
          <a:xfrm>
            <a:off x="1585913" y="4513263"/>
            <a:ext cx="7378700" cy="458787"/>
          </a:xfrm>
          <a:prstGeom prst="rect">
            <a:avLst/>
          </a:prstGeom>
          <a:noFill/>
          <a:ln w="12699">
            <a:noFill/>
            <a:miter lim="800000"/>
            <a:headEnd/>
            <a:tailEnd/>
          </a:ln>
          <a:effectLst/>
        </p:spPr>
        <p:txBody>
          <a:bodyPr lIns="90488" tIns="44450" rIns="90488" bIns="44450">
            <a:spAutoFit/>
          </a:bodyPr>
          <a:lstStyle/>
          <a:p>
            <a:pPr algn="l" eaLnBrk="0" hangingPunct="0">
              <a:defRPr/>
            </a:pPr>
            <a:r>
              <a:rPr lang="pt-BR" b="0">
                <a:latin typeface="+mn-lt"/>
              </a:rPr>
              <a:t>Capacidade aumentada em Grandes Incrementos</a:t>
            </a:r>
          </a:p>
        </p:txBody>
      </p:sp>
      <p:sp>
        <p:nvSpPr>
          <p:cNvPr id="109578" name="Rectangle 10"/>
          <p:cNvSpPr>
            <a:spLocks noChangeArrowheads="1"/>
          </p:cNvSpPr>
          <p:nvPr/>
        </p:nvSpPr>
        <p:spPr bwMode="auto">
          <a:xfrm>
            <a:off x="1585913" y="5589588"/>
            <a:ext cx="6642100" cy="458787"/>
          </a:xfrm>
          <a:prstGeom prst="rect">
            <a:avLst/>
          </a:prstGeom>
          <a:noFill/>
          <a:ln w="12699">
            <a:noFill/>
            <a:miter lim="800000"/>
            <a:headEnd/>
            <a:tailEnd/>
          </a:ln>
          <a:effectLst/>
        </p:spPr>
        <p:txBody>
          <a:bodyPr lIns="90488" tIns="44450" rIns="90488" bIns="44450">
            <a:spAutoFit/>
          </a:bodyPr>
          <a:lstStyle/>
          <a:p>
            <a:pPr algn="l" eaLnBrk="0" hangingPunct="0">
              <a:defRPr/>
            </a:pPr>
            <a:r>
              <a:rPr lang="pt-BR" b="0">
                <a:latin typeface="+mn-lt"/>
              </a:rPr>
              <a:t>Barreiras de saída elevadas</a:t>
            </a:r>
          </a:p>
        </p:txBody>
      </p:sp>
      <p:sp>
        <p:nvSpPr>
          <p:cNvPr id="109579" name="Rectangle 11"/>
          <p:cNvSpPr>
            <a:spLocks noChangeArrowheads="1"/>
          </p:cNvSpPr>
          <p:nvPr/>
        </p:nvSpPr>
        <p:spPr bwMode="auto">
          <a:xfrm>
            <a:off x="1585913" y="5046663"/>
            <a:ext cx="6642100" cy="458787"/>
          </a:xfrm>
          <a:prstGeom prst="rect">
            <a:avLst/>
          </a:prstGeom>
          <a:noFill/>
          <a:ln w="12699">
            <a:noFill/>
            <a:miter lim="800000"/>
            <a:headEnd/>
            <a:tailEnd/>
          </a:ln>
          <a:effectLst/>
        </p:spPr>
        <p:txBody>
          <a:bodyPr lIns="90488" tIns="44450" rIns="90488" bIns="44450">
            <a:spAutoFit/>
          </a:bodyPr>
          <a:lstStyle/>
          <a:p>
            <a:pPr algn="l" eaLnBrk="0" hangingPunct="0">
              <a:defRPr/>
            </a:pPr>
            <a:r>
              <a:rPr lang="pt-BR" b="0">
                <a:latin typeface="+mn-lt"/>
              </a:rPr>
              <a:t>Concorrentes divergentes</a:t>
            </a:r>
          </a:p>
        </p:txBody>
      </p:sp>
      <p:grpSp>
        <p:nvGrpSpPr>
          <p:cNvPr id="2" name="Group 12"/>
          <p:cNvGrpSpPr>
            <a:grpSpLocks/>
          </p:cNvGrpSpPr>
          <p:nvPr/>
        </p:nvGrpSpPr>
        <p:grpSpPr bwMode="auto">
          <a:xfrm>
            <a:off x="1295400" y="1998663"/>
            <a:ext cx="171450" cy="3906837"/>
            <a:chOff x="816" y="1259"/>
            <a:chExt cx="108" cy="2461"/>
          </a:xfrm>
        </p:grpSpPr>
        <p:sp>
          <p:nvSpPr>
            <p:cNvPr id="37902" name="Oval 13"/>
            <p:cNvSpPr>
              <a:spLocks noChangeArrowheads="1"/>
            </p:cNvSpPr>
            <p:nvPr/>
          </p:nvSpPr>
          <p:spPr bwMode="auto">
            <a:xfrm>
              <a:off x="816" y="1259"/>
              <a:ext cx="108" cy="108"/>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lgn="l"/>
              <a:endParaRPr lang="en-US" sz="1800" b="0">
                <a:latin typeface="Arial" charset="0"/>
              </a:endParaRPr>
            </a:p>
          </p:txBody>
        </p:sp>
        <p:sp>
          <p:nvSpPr>
            <p:cNvPr id="37903" name="Oval 14"/>
            <p:cNvSpPr>
              <a:spLocks noChangeArrowheads="1"/>
            </p:cNvSpPr>
            <p:nvPr/>
          </p:nvSpPr>
          <p:spPr bwMode="auto">
            <a:xfrm>
              <a:off x="816" y="1583"/>
              <a:ext cx="108" cy="108"/>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lgn="l"/>
              <a:endParaRPr lang="en-US" sz="1800" b="0">
                <a:latin typeface="Arial" charset="0"/>
              </a:endParaRPr>
            </a:p>
          </p:txBody>
        </p:sp>
        <p:sp>
          <p:nvSpPr>
            <p:cNvPr id="37904" name="Oval 15"/>
            <p:cNvSpPr>
              <a:spLocks noChangeArrowheads="1"/>
            </p:cNvSpPr>
            <p:nvPr/>
          </p:nvSpPr>
          <p:spPr bwMode="auto">
            <a:xfrm>
              <a:off x="816" y="1919"/>
              <a:ext cx="108" cy="108"/>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lgn="l"/>
              <a:endParaRPr lang="en-US" sz="1800" b="0">
                <a:latin typeface="Arial" charset="0"/>
              </a:endParaRPr>
            </a:p>
          </p:txBody>
        </p:sp>
        <p:sp>
          <p:nvSpPr>
            <p:cNvPr id="37905" name="Oval 16"/>
            <p:cNvSpPr>
              <a:spLocks noChangeArrowheads="1"/>
            </p:cNvSpPr>
            <p:nvPr/>
          </p:nvSpPr>
          <p:spPr bwMode="auto">
            <a:xfrm>
              <a:off x="816" y="2255"/>
              <a:ext cx="108" cy="108"/>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lgn="l"/>
              <a:endParaRPr lang="en-US" sz="1800" b="0">
                <a:latin typeface="Arial" charset="0"/>
              </a:endParaRPr>
            </a:p>
          </p:txBody>
        </p:sp>
        <p:sp>
          <p:nvSpPr>
            <p:cNvPr id="37906" name="Oval 17"/>
            <p:cNvSpPr>
              <a:spLocks noChangeArrowheads="1"/>
            </p:cNvSpPr>
            <p:nvPr/>
          </p:nvSpPr>
          <p:spPr bwMode="auto">
            <a:xfrm>
              <a:off x="816" y="2591"/>
              <a:ext cx="108" cy="108"/>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lgn="l"/>
              <a:endParaRPr lang="en-US" sz="1800" b="0">
                <a:latin typeface="Arial" charset="0"/>
              </a:endParaRPr>
            </a:p>
          </p:txBody>
        </p:sp>
        <p:sp>
          <p:nvSpPr>
            <p:cNvPr id="37907" name="Oval 18"/>
            <p:cNvSpPr>
              <a:spLocks noChangeArrowheads="1"/>
            </p:cNvSpPr>
            <p:nvPr/>
          </p:nvSpPr>
          <p:spPr bwMode="auto">
            <a:xfrm>
              <a:off x="816" y="2927"/>
              <a:ext cx="108" cy="108"/>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lgn="l"/>
              <a:endParaRPr lang="en-US" sz="1800" b="0">
                <a:latin typeface="Arial" charset="0"/>
              </a:endParaRPr>
            </a:p>
          </p:txBody>
        </p:sp>
        <p:sp>
          <p:nvSpPr>
            <p:cNvPr id="37908" name="Oval 19"/>
            <p:cNvSpPr>
              <a:spLocks noChangeArrowheads="1"/>
            </p:cNvSpPr>
            <p:nvPr/>
          </p:nvSpPr>
          <p:spPr bwMode="auto">
            <a:xfrm>
              <a:off x="816" y="3263"/>
              <a:ext cx="108" cy="108"/>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lgn="l"/>
              <a:endParaRPr lang="en-US" sz="1800" b="0">
                <a:latin typeface="Arial" charset="0"/>
              </a:endParaRPr>
            </a:p>
          </p:txBody>
        </p:sp>
        <p:sp>
          <p:nvSpPr>
            <p:cNvPr id="37909" name="Oval 20"/>
            <p:cNvSpPr>
              <a:spLocks noChangeArrowheads="1"/>
            </p:cNvSpPr>
            <p:nvPr/>
          </p:nvSpPr>
          <p:spPr bwMode="auto">
            <a:xfrm>
              <a:off x="816" y="3612"/>
              <a:ext cx="108" cy="108"/>
            </a:xfrm>
            <a:prstGeom prst="ellipse">
              <a:avLst/>
            </a:prstGeom>
            <a:solidFill>
              <a:schemeClr val="accent1"/>
            </a:solidFill>
            <a:ln w="12699">
              <a:noFill/>
              <a:round/>
              <a:headEnd/>
              <a:tailEnd/>
            </a:ln>
            <a:effectLst>
              <a:outerShdw dist="35921" dir="2700000" algn="ctr" rotWithShape="0">
                <a:schemeClr val="bg2"/>
              </a:outerShdw>
            </a:effectLst>
          </p:spPr>
          <p:txBody>
            <a:bodyPr wrap="none" anchor="ctr"/>
            <a:lstStyle/>
            <a:p>
              <a:pPr algn="l"/>
              <a:endParaRPr lang="en-US" sz="1800" b="0">
                <a:latin typeface="Arial" charset="0"/>
              </a:endParaRPr>
            </a:p>
          </p:txBody>
        </p:sp>
      </p:grpSp>
      <p:sp>
        <p:nvSpPr>
          <p:cNvPr id="21" name="Rectangle 2"/>
          <p:cNvSpPr txBox="1">
            <a:spLocks noChangeArrowheads="1"/>
          </p:cNvSpPr>
          <p:nvPr/>
        </p:nvSpPr>
        <p:spPr>
          <a:xfrm>
            <a:off x="428625" y="214313"/>
            <a:ext cx="8286750" cy="714375"/>
          </a:xfrm>
          <a:prstGeom prst="rect">
            <a:avLst/>
          </a:prstGeom>
          <a:noFill/>
          <a:ln/>
        </p:spPr>
        <p:txBody>
          <a:bodyPr/>
          <a:lstStyle/>
          <a:p>
            <a:pPr eaLnBrk="0" hangingPunct="0">
              <a:defRPr/>
            </a:pPr>
            <a:r>
              <a:rPr lang="pt-BR" altLang="zh-TW" sz="3200" kern="0" dirty="0">
                <a:solidFill>
                  <a:schemeClr val="tx2"/>
                </a:solidFill>
                <a:latin typeface="+mj-lt"/>
                <a:ea typeface="新細明體" pitchFamily="18" charset="-120"/>
                <a:cs typeface="+mj-cs"/>
              </a:rPr>
              <a:t>Rivalidade entre Empresas Existentes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9570"/>
                                        </p:tgtEl>
                                        <p:attrNameLst>
                                          <p:attrName>style.visibility</p:attrName>
                                        </p:attrNameLst>
                                      </p:cBhvr>
                                      <p:to>
                                        <p:strVal val="visible"/>
                                      </p:to>
                                    </p:set>
                                    <p:animEffect transition="in" filter="wipe(left)">
                                      <p:cBhvr>
                                        <p:cTn id="7" dur="500"/>
                                        <p:tgtEl>
                                          <p:spTgt spid="109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Espaço Reservado para Número de Slide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70CEBFEB-0E63-469C-89E2-6D8A1F710F67}" type="slidenum">
              <a:rPr lang="en-US"/>
              <a:pPr>
                <a:defRPr/>
              </a:pPr>
              <a:t>34</a:t>
            </a:fld>
            <a:endParaRPr lang="en-US"/>
          </a:p>
        </p:txBody>
      </p:sp>
      <p:sp>
        <p:nvSpPr>
          <p:cNvPr id="38915" name="Rectangle 3"/>
          <p:cNvSpPr>
            <a:spLocks noChangeArrowheads="1"/>
          </p:cNvSpPr>
          <p:nvPr/>
        </p:nvSpPr>
        <p:spPr bwMode="auto">
          <a:xfrm>
            <a:off x="4356100" y="2017713"/>
            <a:ext cx="4716463" cy="3600450"/>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38916" name="Rectangle 4"/>
          <p:cNvSpPr>
            <a:spLocks noGrp="1" noChangeArrowheads="1"/>
          </p:cNvSpPr>
          <p:nvPr>
            <p:ph type="title" idx="4294967295"/>
          </p:nvPr>
        </p:nvSpPr>
        <p:spPr>
          <a:xfrm>
            <a:off x="4859338" y="2133600"/>
            <a:ext cx="3671887" cy="469900"/>
          </a:xfrm>
          <a:prstGeom prst="rect">
            <a:avLst/>
          </a:prstGeom>
        </p:spPr>
        <p:txBody>
          <a:bodyPr anchor="ctr">
            <a:normAutofit fontScale="90000"/>
          </a:bodyPr>
          <a:lstStyle/>
          <a:p>
            <a:pPr eaLnBrk="1" hangingPunct="1"/>
            <a:r>
              <a:rPr lang="pt-BR" sz="3200" smtClean="0">
                <a:solidFill>
                  <a:srgbClr val="FFFF66"/>
                </a:solidFill>
              </a:rPr>
              <a:t>Análise S.W.O.T.</a:t>
            </a:r>
          </a:p>
        </p:txBody>
      </p:sp>
      <p:grpSp>
        <p:nvGrpSpPr>
          <p:cNvPr id="2" name="Group 5"/>
          <p:cNvGrpSpPr>
            <a:grpSpLocks/>
          </p:cNvGrpSpPr>
          <p:nvPr/>
        </p:nvGrpSpPr>
        <p:grpSpPr bwMode="auto">
          <a:xfrm>
            <a:off x="4500563" y="2781300"/>
            <a:ext cx="4643437" cy="1795463"/>
            <a:chOff x="140" y="966"/>
            <a:chExt cx="2967" cy="1131"/>
          </a:xfrm>
        </p:grpSpPr>
        <p:sp>
          <p:nvSpPr>
            <p:cNvPr id="38922" name="Text Box 5"/>
            <p:cNvSpPr txBox="1">
              <a:spLocks noChangeArrowheads="1"/>
            </p:cNvSpPr>
            <p:nvPr/>
          </p:nvSpPr>
          <p:spPr bwMode="auto">
            <a:xfrm>
              <a:off x="294" y="981"/>
              <a:ext cx="2813" cy="1116"/>
            </a:xfrm>
            <a:prstGeom prst="rect">
              <a:avLst/>
            </a:prstGeom>
            <a:noFill/>
            <a:ln w="9525">
              <a:noFill/>
              <a:miter lim="800000"/>
              <a:headEnd/>
              <a:tailEnd/>
            </a:ln>
          </p:spPr>
          <p:txBody>
            <a:bodyPr>
              <a:spAutoFit/>
            </a:bodyPr>
            <a:lstStyle/>
            <a:p>
              <a:pPr algn="l"/>
              <a:r>
                <a:rPr lang="pt-BR" sz="1600" b="0">
                  <a:solidFill>
                    <a:srgbClr val="FFFF66"/>
                  </a:solidFill>
                  <a:latin typeface="Arial" charset="0"/>
                </a:rPr>
                <a:t>TRENGTHS – Forças ou Pontos Fortes.</a:t>
              </a:r>
            </a:p>
            <a:p>
              <a:pPr algn="l"/>
              <a:endParaRPr lang="pt-BR" sz="1600" b="0">
                <a:solidFill>
                  <a:srgbClr val="FFFF66"/>
                </a:solidFill>
                <a:latin typeface="Arial" charset="0"/>
              </a:endParaRPr>
            </a:p>
            <a:p>
              <a:pPr algn="l"/>
              <a:r>
                <a:rPr lang="pt-BR" sz="1600" b="0">
                  <a:solidFill>
                    <a:srgbClr val="FFFF66"/>
                  </a:solidFill>
                  <a:latin typeface="Arial" charset="0"/>
                </a:rPr>
                <a:t>EAKNESSES – Fraquezas ou Pontos  Fracos.</a:t>
              </a:r>
            </a:p>
            <a:p>
              <a:pPr algn="l"/>
              <a:endParaRPr lang="pt-BR" sz="1600" b="0">
                <a:solidFill>
                  <a:srgbClr val="FFFF66"/>
                </a:solidFill>
                <a:latin typeface="Arial" charset="0"/>
              </a:endParaRPr>
            </a:p>
            <a:p>
              <a:pPr algn="l"/>
              <a:r>
                <a:rPr lang="pt-BR" sz="1600" b="0">
                  <a:solidFill>
                    <a:srgbClr val="FFFF66"/>
                  </a:solidFill>
                  <a:latin typeface="Arial" charset="0"/>
                </a:rPr>
                <a:t>PPORTUNITIES – Oportunidades.</a:t>
              </a:r>
            </a:p>
            <a:p>
              <a:pPr algn="l"/>
              <a:endParaRPr lang="pt-BR" sz="1400" b="0">
                <a:solidFill>
                  <a:srgbClr val="FFFF66"/>
                </a:solidFill>
                <a:latin typeface="Arial" charset="0"/>
              </a:endParaRPr>
            </a:p>
            <a:p>
              <a:pPr algn="l"/>
              <a:r>
                <a:rPr lang="pt-BR" sz="1600" b="0">
                  <a:solidFill>
                    <a:srgbClr val="FFFF66"/>
                  </a:solidFill>
                  <a:latin typeface="Arial" charset="0"/>
                </a:rPr>
                <a:t>HREATS – Ameaças.</a:t>
              </a:r>
            </a:p>
          </p:txBody>
        </p:sp>
        <p:sp>
          <p:nvSpPr>
            <p:cNvPr id="38923" name="Text Box 7"/>
            <p:cNvSpPr txBox="1">
              <a:spLocks noChangeArrowheads="1"/>
            </p:cNvSpPr>
            <p:nvPr/>
          </p:nvSpPr>
          <p:spPr bwMode="auto">
            <a:xfrm>
              <a:off x="169" y="966"/>
              <a:ext cx="207" cy="231"/>
            </a:xfrm>
            <a:prstGeom prst="rect">
              <a:avLst/>
            </a:prstGeom>
            <a:noFill/>
            <a:ln w="9525">
              <a:noFill/>
              <a:miter lim="800000"/>
              <a:headEnd/>
              <a:tailEnd/>
            </a:ln>
          </p:spPr>
          <p:txBody>
            <a:bodyPr>
              <a:spAutoFit/>
            </a:bodyPr>
            <a:lstStyle/>
            <a:p>
              <a:pPr algn="l"/>
              <a:r>
                <a:rPr lang="pt-BR" sz="1800">
                  <a:solidFill>
                    <a:srgbClr val="FFFF66"/>
                  </a:solidFill>
                  <a:latin typeface="Tahoma" pitchFamily="34" charset="0"/>
                </a:rPr>
                <a:t>S</a:t>
              </a:r>
            </a:p>
          </p:txBody>
        </p:sp>
        <p:sp>
          <p:nvSpPr>
            <p:cNvPr id="38924" name="Text Box 8"/>
            <p:cNvSpPr txBox="1">
              <a:spLocks noChangeArrowheads="1"/>
            </p:cNvSpPr>
            <p:nvPr/>
          </p:nvSpPr>
          <p:spPr bwMode="auto">
            <a:xfrm>
              <a:off x="140" y="1276"/>
              <a:ext cx="268" cy="231"/>
            </a:xfrm>
            <a:prstGeom prst="rect">
              <a:avLst/>
            </a:prstGeom>
            <a:noFill/>
            <a:ln w="9525">
              <a:noFill/>
              <a:miter lim="800000"/>
              <a:headEnd/>
              <a:tailEnd/>
            </a:ln>
          </p:spPr>
          <p:txBody>
            <a:bodyPr wrap="none">
              <a:spAutoFit/>
            </a:bodyPr>
            <a:lstStyle/>
            <a:p>
              <a:pPr algn="l"/>
              <a:r>
                <a:rPr lang="pt-BR" sz="1800">
                  <a:solidFill>
                    <a:srgbClr val="FFFF66"/>
                  </a:solidFill>
                  <a:latin typeface="Tahoma" pitchFamily="34" charset="0"/>
                </a:rPr>
                <a:t>W</a:t>
              </a:r>
            </a:p>
          </p:txBody>
        </p:sp>
        <p:sp>
          <p:nvSpPr>
            <p:cNvPr id="38925" name="Text Box 9"/>
            <p:cNvSpPr txBox="1">
              <a:spLocks noChangeArrowheads="1"/>
            </p:cNvSpPr>
            <p:nvPr/>
          </p:nvSpPr>
          <p:spPr bwMode="auto">
            <a:xfrm>
              <a:off x="150" y="1577"/>
              <a:ext cx="230" cy="231"/>
            </a:xfrm>
            <a:prstGeom prst="rect">
              <a:avLst/>
            </a:prstGeom>
            <a:noFill/>
            <a:ln w="9525">
              <a:noFill/>
              <a:miter lim="800000"/>
              <a:headEnd/>
              <a:tailEnd/>
            </a:ln>
          </p:spPr>
          <p:txBody>
            <a:bodyPr wrap="none">
              <a:spAutoFit/>
            </a:bodyPr>
            <a:lstStyle/>
            <a:p>
              <a:pPr algn="l"/>
              <a:r>
                <a:rPr lang="pt-BR" sz="1800">
                  <a:solidFill>
                    <a:srgbClr val="FFFF66"/>
                  </a:solidFill>
                  <a:latin typeface="Tahoma" pitchFamily="34" charset="0"/>
                </a:rPr>
                <a:t>O</a:t>
              </a:r>
            </a:p>
          </p:txBody>
        </p:sp>
        <p:sp>
          <p:nvSpPr>
            <p:cNvPr id="38926" name="Text Box 10"/>
            <p:cNvSpPr txBox="1">
              <a:spLocks noChangeArrowheads="1"/>
            </p:cNvSpPr>
            <p:nvPr/>
          </p:nvSpPr>
          <p:spPr bwMode="auto">
            <a:xfrm>
              <a:off x="157" y="1861"/>
              <a:ext cx="207" cy="231"/>
            </a:xfrm>
            <a:prstGeom prst="rect">
              <a:avLst/>
            </a:prstGeom>
            <a:noFill/>
            <a:ln w="9525">
              <a:noFill/>
              <a:miter lim="800000"/>
              <a:headEnd/>
              <a:tailEnd/>
            </a:ln>
          </p:spPr>
          <p:txBody>
            <a:bodyPr wrap="none">
              <a:spAutoFit/>
            </a:bodyPr>
            <a:lstStyle/>
            <a:p>
              <a:pPr algn="l"/>
              <a:r>
                <a:rPr lang="pt-BR" sz="1800">
                  <a:solidFill>
                    <a:srgbClr val="FFFF66"/>
                  </a:solidFill>
                  <a:latin typeface="Tahoma" pitchFamily="34" charset="0"/>
                </a:rPr>
                <a:t>T</a:t>
              </a:r>
            </a:p>
          </p:txBody>
        </p:sp>
      </p:grpSp>
      <p:pic>
        <p:nvPicPr>
          <p:cNvPr id="38918" name="Picture 11"/>
          <p:cNvPicPr>
            <a:picLocks noChangeAspect="1" noChangeArrowheads="1"/>
          </p:cNvPicPr>
          <p:nvPr/>
        </p:nvPicPr>
        <p:blipFill>
          <a:blip r:embed="rId3" cstate="print"/>
          <a:srcRect/>
          <a:stretch>
            <a:fillRect/>
          </a:stretch>
        </p:blipFill>
        <p:spPr bwMode="auto">
          <a:xfrm>
            <a:off x="34925" y="2005013"/>
            <a:ext cx="4318000" cy="3627437"/>
          </a:xfrm>
          <a:prstGeom prst="rect">
            <a:avLst/>
          </a:prstGeom>
          <a:noFill/>
          <a:ln w="9525">
            <a:noFill/>
            <a:miter lim="800000"/>
            <a:headEnd/>
            <a:tailEnd/>
          </a:ln>
          <a:effectLst/>
        </p:spPr>
      </p:pic>
      <p:sp>
        <p:nvSpPr>
          <p:cNvPr id="38919" name="Text Box 14"/>
          <p:cNvSpPr txBox="1">
            <a:spLocks noChangeArrowheads="1"/>
          </p:cNvSpPr>
          <p:nvPr/>
        </p:nvSpPr>
        <p:spPr bwMode="auto">
          <a:xfrm>
            <a:off x="468313" y="1341438"/>
            <a:ext cx="3333750" cy="457200"/>
          </a:xfrm>
          <a:prstGeom prst="rect">
            <a:avLst/>
          </a:prstGeom>
          <a:noFill/>
          <a:ln w="9525">
            <a:noFill/>
            <a:miter lim="800000"/>
            <a:headEnd/>
            <a:tailEnd/>
          </a:ln>
        </p:spPr>
        <p:txBody>
          <a:bodyPr wrap="none">
            <a:spAutoFit/>
          </a:bodyPr>
          <a:lstStyle/>
          <a:p>
            <a:pPr algn="l"/>
            <a:r>
              <a:rPr lang="pt-BR">
                <a:solidFill>
                  <a:srgbClr val="3333CC"/>
                </a:solidFill>
                <a:latin typeface="Arial" charset="0"/>
              </a:rPr>
              <a:t>AMBIENTE EXTERNO</a:t>
            </a:r>
          </a:p>
        </p:txBody>
      </p:sp>
      <p:sp>
        <p:nvSpPr>
          <p:cNvPr id="38920" name="Text Box 14"/>
          <p:cNvSpPr txBox="1">
            <a:spLocks noChangeArrowheads="1"/>
          </p:cNvSpPr>
          <p:nvPr/>
        </p:nvSpPr>
        <p:spPr bwMode="auto">
          <a:xfrm>
            <a:off x="1403350" y="5708650"/>
            <a:ext cx="1692275" cy="457200"/>
          </a:xfrm>
          <a:prstGeom prst="rect">
            <a:avLst/>
          </a:prstGeom>
          <a:noFill/>
          <a:ln w="9525">
            <a:noFill/>
            <a:miter lim="800000"/>
            <a:headEnd/>
            <a:tailEnd/>
          </a:ln>
        </p:spPr>
        <p:txBody>
          <a:bodyPr wrap="none">
            <a:spAutoFit/>
          </a:bodyPr>
          <a:lstStyle/>
          <a:p>
            <a:pPr algn="l"/>
            <a:r>
              <a:rPr lang="pt-BR">
                <a:solidFill>
                  <a:srgbClr val="3333CC"/>
                </a:solidFill>
                <a:latin typeface="Arial" charset="0"/>
              </a:rPr>
              <a:t>EMPRESA</a:t>
            </a:r>
          </a:p>
        </p:txBody>
      </p:sp>
      <p:sp>
        <p:nvSpPr>
          <p:cNvPr id="38921" name="AutoShape 14"/>
          <p:cNvSpPr>
            <a:spLocks noGrp="1" noChangeArrowheads="1"/>
          </p:cNvSpPr>
          <p:nvPr>
            <p:ph type="title"/>
          </p:nvPr>
        </p:nvSpPr>
        <p:spPr>
          <a:xfrm>
            <a:off x="319088" y="260350"/>
            <a:ext cx="7924800" cy="738188"/>
          </a:xfrm>
        </p:spPr>
        <p:txBody>
          <a:bodyPr>
            <a:normAutofit fontScale="90000"/>
          </a:bodyPr>
          <a:lstStyle/>
          <a:p>
            <a:pPr eaLnBrk="1" hangingPunct="1"/>
            <a:r>
              <a:rPr lang="pt-BR" smtClean="0"/>
              <a:t>Modelo SWOT</a:t>
            </a:r>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8385B521-D880-4D3A-9898-E21D5C738E15}" type="slidenum">
              <a:rPr lang="en-US"/>
              <a:pPr>
                <a:defRPr/>
              </a:pPr>
              <a:t>35</a:t>
            </a:fld>
            <a:endParaRPr lang="en-US"/>
          </a:p>
        </p:txBody>
      </p:sp>
      <p:pic>
        <p:nvPicPr>
          <p:cNvPr id="39939" name="Picture 4"/>
          <p:cNvPicPr>
            <a:picLocks noChangeAspect="1" noChangeArrowheads="1"/>
          </p:cNvPicPr>
          <p:nvPr/>
        </p:nvPicPr>
        <p:blipFill>
          <a:blip r:embed="rId3" cstate="print"/>
          <a:srcRect/>
          <a:stretch>
            <a:fillRect/>
          </a:stretch>
        </p:blipFill>
        <p:spPr bwMode="auto">
          <a:xfrm>
            <a:off x="827088" y="1268413"/>
            <a:ext cx="7038975" cy="4867275"/>
          </a:xfrm>
          <a:prstGeom prst="rect">
            <a:avLst/>
          </a:prstGeom>
          <a:noFill/>
          <a:ln w="9525">
            <a:noFill/>
            <a:miter lim="800000"/>
            <a:headEnd/>
            <a:tailEnd/>
          </a:ln>
          <a:effectLst/>
        </p:spPr>
      </p:pic>
      <p:sp>
        <p:nvSpPr>
          <p:cNvPr id="39940" name="AutoShape 5"/>
          <p:cNvSpPr>
            <a:spLocks noGrp="1" noChangeArrowheads="1"/>
          </p:cNvSpPr>
          <p:nvPr>
            <p:ph type="title"/>
          </p:nvPr>
        </p:nvSpPr>
        <p:spPr>
          <a:xfrm>
            <a:off x="319088" y="260350"/>
            <a:ext cx="7924800" cy="738188"/>
          </a:xfrm>
          <a:noFill/>
        </p:spPr>
        <p:txBody>
          <a:bodyPr>
            <a:normAutofit fontScale="90000"/>
          </a:bodyPr>
          <a:lstStyle/>
          <a:p>
            <a:pPr eaLnBrk="1" hangingPunct="1"/>
            <a:r>
              <a:rPr lang="pt-BR" smtClean="0"/>
              <a:t>Modelo SWOT</a:t>
            </a:r>
            <a:endParaRPr 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Espaço Reservado para Número de Slide 3"/>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EA57BD39-EA4C-491A-A0A4-21C6C6068BD9}" type="slidenum">
              <a:rPr lang="en-US"/>
              <a:pPr>
                <a:defRPr/>
              </a:pPr>
              <a:t>36</a:t>
            </a:fld>
            <a:endParaRPr lang="en-US"/>
          </a:p>
        </p:txBody>
      </p:sp>
      <p:pic>
        <p:nvPicPr>
          <p:cNvPr id="24" name="Picture 11" descr="1331802166"/>
          <p:cNvPicPr>
            <a:picLocks noChangeAspect="1" noChangeArrowheads="1"/>
          </p:cNvPicPr>
          <p:nvPr/>
        </p:nvPicPr>
        <p:blipFill>
          <a:blip r:embed="rId3" cstate="print"/>
          <a:srcRect/>
          <a:stretch>
            <a:fillRect/>
          </a:stretch>
        </p:blipFill>
        <p:spPr bwMode="auto">
          <a:xfrm>
            <a:off x="5173284" y="2071702"/>
            <a:ext cx="2541988" cy="4286256"/>
          </a:xfrm>
          <a:prstGeom prst="rect">
            <a:avLst/>
          </a:prstGeom>
          <a:ln>
            <a:noFill/>
          </a:ln>
          <a:effectLst>
            <a:softEdge rad="635000"/>
          </a:effectLst>
        </p:spPr>
      </p:pic>
      <p:sp>
        <p:nvSpPr>
          <p:cNvPr id="40964" name="Rectangle 2"/>
          <p:cNvSpPr>
            <a:spLocks noChangeArrowheads="1"/>
          </p:cNvSpPr>
          <p:nvPr/>
        </p:nvSpPr>
        <p:spPr bwMode="auto">
          <a:xfrm>
            <a:off x="4133850" y="5105400"/>
            <a:ext cx="1504950" cy="1066800"/>
          </a:xfrm>
          <a:prstGeom prst="rect">
            <a:avLst/>
          </a:prstGeom>
          <a:solidFill>
            <a:srgbClr val="FFFFCC"/>
          </a:solidFill>
          <a:ln w="28575">
            <a:solidFill>
              <a:srgbClr val="FF0000"/>
            </a:solidFill>
            <a:miter lim="800000"/>
            <a:headEnd/>
            <a:tailEnd/>
          </a:ln>
        </p:spPr>
        <p:txBody>
          <a:bodyPr wrap="none" anchor="ctr"/>
          <a:lstStyle/>
          <a:p>
            <a:pPr algn="l"/>
            <a:endParaRPr lang="en-US" sz="1800" b="0">
              <a:latin typeface="Arial" charset="0"/>
            </a:endParaRPr>
          </a:p>
        </p:txBody>
      </p:sp>
      <p:sp>
        <p:nvSpPr>
          <p:cNvPr id="40965" name="Rectangle 3"/>
          <p:cNvSpPr>
            <a:spLocks noChangeArrowheads="1"/>
          </p:cNvSpPr>
          <p:nvPr/>
        </p:nvSpPr>
        <p:spPr bwMode="auto">
          <a:xfrm>
            <a:off x="6972300" y="3505200"/>
            <a:ext cx="1790700" cy="1066800"/>
          </a:xfrm>
          <a:prstGeom prst="rect">
            <a:avLst/>
          </a:prstGeom>
          <a:solidFill>
            <a:srgbClr val="FFFFCC"/>
          </a:solidFill>
          <a:ln w="28575">
            <a:solidFill>
              <a:srgbClr val="FF0000"/>
            </a:solidFill>
            <a:miter lim="800000"/>
            <a:headEnd/>
            <a:tailEnd/>
          </a:ln>
        </p:spPr>
        <p:txBody>
          <a:bodyPr wrap="none" anchor="ctr"/>
          <a:lstStyle/>
          <a:p>
            <a:pPr algn="l"/>
            <a:endParaRPr lang="en-US" sz="1800" b="0">
              <a:latin typeface="Arial" charset="0"/>
            </a:endParaRPr>
          </a:p>
        </p:txBody>
      </p:sp>
      <p:sp>
        <p:nvSpPr>
          <p:cNvPr id="40966" name="Rectangle 4"/>
          <p:cNvSpPr>
            <a:spLocks noChangeArrowheads="1"/>
          </p:cNvSpPr>
          <p:nvPr/>
        </p:nvSpPr>
        <p:spPr bwMode="auto">
          <a:xfrm>
            <a:off x="2076450" y="5105400"/>
            <a:ext cx="1524000" cy="1066800"/>
          </a:xfrm>
          <a:prstGeom prst="rect">
            <a:avLst/>
          </a:prstGeom>
          <a:solidFill>
            <a:srgbClr val="FFFFCC"/>
          </a:solidFill>
          <a:ln w="28575">
            <a:solidFill>
              <a:srgbClr val="FF0000"/>
            </a:solidFill>
            <a:miter lim="800000"/>
            <a:headEnd/>
            <a:tailEnd/>
          </a:ln>
        </p:spPr>
        <p:txBody>
          <a:bodyPr wrap="none" anchor="ctr"/>
          <a:lstStyle/>
          <a:p>
            <a:pPr algn="l"/>
            <a:endParaRPr lang="en-US" sz="1800" b="0">
              <a:latin typeface="Arial" charset="0"/>
            </a:endParaRPr>
          </a:p>
        </p:txBody>
      </p:sp>
      <p:sp>
        <p:nvSpPr>
          <p:cNvPr id="40967" name="Rectangle 5"/>
          <p:cNvSpPr>
            <a:spLocks noChangeArrowheads="1"/>
          </p:cNvSpPr>
          <p:nvPr/>
        </p:nvSpPr>
        <p:spPr bwMode="auto">
          <a:xfrm>
            <a:off x="390525" y="5105400"/>
            <a:ext cx="1171575" cy="1066800"/>
          </a:xfrm>
          <a:prstGeom prst="rect">
            <a:avLst/>
          </a:prstGeom>
          <a:solidFill>
            <a:srgbClr val="FFFFCC"/>
          </a:solidFill>
          <a:ln w="28575">
            <a:solidFill>
              <a:srgbClr val="FF0000"/>
            </a:solidFill>
            <a:miter lim="800000"/>
            <a:headEnd/>
            <a:tailEnd/>
          </a:ln>
        </p:spPr>
        <p:txBody>
          <a:bodyPr wrap="none" anchor="ctr"/>
          <a:lstStyle/>
          <a:p>
            <a:pPr algn="l"/>
            <a:endParaRPr lang="en-US" sz="1800" b="0">
              <a:latin typeface="Arial" charset="0"/>
            </a:endParaRPr>
          </a:p>
        </p:txBody>
      </p:sp>
      <p:sp>
        <p:nvSpPr>
          <p:cNvPr id="40968" name="Rectangle 6"/>
          <p:cNvSpPr>
            <a:spLocks noChangeArrowheads="1"/>
          </p:cNvSpPr>
          <p:nvPr/>
        </p:nvSpPr>
        <p:spPr bwMode="auto">
          <a:xfrm>
            <a:off x="4124325" y="1905000"/>
            <a:ext cx="1504950" cy="1066800"/>
          </a:xfrm>
          <a:prstGeom prst="rect">
            <a:avLst/>
          </a:prstGeom>
          <a:solidFill>
            <a:srgbClr val="FFFFCC"/>
          </a:solidFill>
          <a:ln w="28575">
            <a:solidFill>
              <a:srgbClr val="FF0000"/>
            </a:solidFill>
            <a:miter lim="800000"/>
            <a:headEnd/>
            <a:tailEnd/>
          </a:ln>
        </p:spPr>
        <p:txBody>
          <a:bodyPr wrap="none" anchor="ctr"/>
          <a:lstStyle/>
          <a:p>
            <a:pPr algn="l"/>
            <a:endParaRPr lang="en-US" sz="1800" b="0">
              <a:latin typeface="Arial" charset="0"/>
            </a:endParaRPr>
          </a:p>
        </p:txBody>
      </p:sp>
      <p:sp>
        <p:nvSpPr>
          <p:cNvPr id="40969" name="Rectangle 7"/>
          <p:cNvSpPr>
            <a:spLocks noChangeArrowheads="1"/>
          </p:cNvSpPr>
          <p:nvPr/>
        </p:nvSpPr>
        <p:spPr bwMode="auto">
          <a:xfrm>
            <a:off x="2152650" y="1905000"/>
            <a:ext cx="1466850" cy="1066800"/>
          </a:xfrm>
          <a:prstGeom prst="rect">
            <a:avLst/>
          </a:prstGeom>
          <a:solidFill>
            <a:srgbClr val="FFFFCC"/>
          </a:solidFill>
          <a:ln w="28575">
            <a:solidFill>
              <a:srgbClr val="FF0000"/>
            </a:solidFill>
            <a:miter lim="800000"/>
            <a:headEnd/>
            <a:tailEnd/>
          </a:ln>
        </p:spPr>
        <p:txBody>
          <a:bodyPr wrap="none" anchor="ctr"/>
          <a:lstStyle/>
          <a:p>
            <a:pPr algn="l"/>
            <a:endParaRPr lang="en-US" sz="1800" b="0">
              <a:latin typeface="Arial" charset="0"/>
            </a:endParaRPr>
          </a:p>
        </p:txBody>
      </p:sp>
      <p:sp>
        <p:nvSpPr>
          <p:cNvPr id="40970" name="Rectangle 8"/>
          <p:cNvSpPr>
            <a:spLocks noChangeArrowheads="1"/>
          </p:cNvSpPr>
          <p:nvPr/>
        </p:nvSpPr>
        <p:spPr bwMode="auto">
          <a:xfrm>
            <a:off x="361950" y="1905000"/>
            <a:ext cx="1266825" cy="1066800"/>
          </a:xfrm>
          <a:prstGeom prst="rect">
            <a:avLst/>
          </a:prstGeom>
          <a:solidFill>
            <a:srgbClr val="FFFFCC"/>
          </a:solidFill>
          <a:ln w="28575">
            <a:solidFill>
              <a:srgbClr val="FF0000"/>
            </a:solidFill>
            <a:miter lim="800000"/>
            <a:headEnd/>
            <a:tailEnd/>
          </a:ln>
        </p:spPr>
        <p:txBody>
          <a:bodyPr wrap="none" anchor="ctr"/>
          <a:lstStyle/>
          <a:p>
            <a:pPr algn="l"/>
            <a:endParaRPr lang="en-US" sz="1800" b="0">
              <a:latin typeface="Arial" charset="0"/>
            </a:endParaRPr>
          </a:p>
        </p:txBody>
      </p:sp>
      <p:sp>
        <p:nvSpPr>
          <p:cNvPr id="40971" name="Text Box 9"/>
          <p:cNvSpPr txBox="1">
            <a:spLocks noChangeArrowheads="1"/>
          </p:cNvSpPr>
          <p:nvPr/>
        </p:nvSpPr>
        <p:spPr bwMode="auto">
          <a:xfrm>
            <a:off x="673100" y="188913"/>
            <a:ext cx="7643813" cy="822325"/>
          </a:xfrm>
          <a:prstGeom prst="rect">
            <a:avLst/>
          </a:prstGeom>
          <a:noFill/>
          <a:ln w="9525">
            <a:noFill/>
            <a:miter lim="800000"/>
            <a:headEnd/>
            <a:tailEnd/>
          </a:ln>
        </p:spPr>
        <p:txBody>
          <a:bodyPr>
            <a:spAutoFit/>
          </a:bodyPr>
          <a:lstStyle/>
          <a:p>
            <a:pPr eaLnBrk="0" hangingPunct="0"/>
            <a:r>
              <a:rPr lang="pt-BR" altLang="ja-JP">
                <a:latin typeface="Arial" charset="0"/>
                <a:ea typeface="MS PGothic" pitchFamily="34" charset="-128"/>
              </a:rPr>
              <a:t>Determinação dos Fatores-Chaves</a:t>
            </a:r>
          </a:p>
          <a:p>
            <a:pPr eaLnBrk="0" hangingPunct="0"/>
            <a:r>
              <a:rPr lang="pt-BR" altLang="ja-JP">
                <a:latin typeface="Arial" charset="0"/>
                <a:ea typeface="MS PGothic" pitchFamily="34" charset="-128"/>
              </a:rPr>
              <a:t>para o Sucesso</a:t>
            </a:r>
          </a:p>
        </p:txBody>
      </p:sp>
      <p:sp>
        <p:nvSpPr>
          <p:cNvPr id="40972" name="Text Box 10"/>
          <p:cNvSpPr txBox="1">
            <a:spLocks noChangeArrowheads="1"/>
          </p:cNvSpPr>
          <p:nvPr/>
        </p:nvSpPr>
        <p:spPr bwMode="auto">
          <a:xfrm>
            <a:off x="373063" y="5324475"/>
            <a:ext cx="1139825" cy="584200"/>
          </a:xfrm>
          <a:prstGeom prst="rect">
            <a:avLst/>
          </a:prstGeom>
          <a:noFill/>
          <a:ln w="28575">
            <a:noFill/>
            <a:miter lim="800000"/>
            <a:headEnd/>
            <a:tailEnd/>
          </a:ln>
        </p:spPr>
        <p:txBody>
          <a:bodyPr wrap="none">
            <a:spAutoFit/>
          </a:bodyPr>
          <a:lstStyle/>
          <a:p>
            <a:pPr eaLnBrk="0" hangingPunct="0"/>
            <a:r>
              <a:rPr lang="pt-BR" altLang="ja-JP" sz="1600" b="0">
                <a:solidFill>
                  <a:srgbClr val="0000FF"/>
                </a:solidFill>
                <a:latin typeface="Arial" charset="0"/>
                <a:ea typeface="MS PGothic" pitchFamily="34" charset="-128"/>
              </a:rPr>
              <a:t>Análise da</a:t>
            </a:r>
          </a:p>
          <a:p>
            <a:pPr eaLnBrk="0" hangingPunct="0"/>
            <a:r>
              <a:rPr lang="pt-BR" altLang="ja-JP" sz="1600" b="0">
                <a:solidFill>
                  <a:srgbClr val="0000FF"/>
                </a:solidFill>
                <a:latin typeface="Arial" charset="0"/>
                <a:ea typeface="MS PGothic" pitchFamily="34" charset="-128"/>
              </a:rPr>
              <a:t>demanda</a:t>
            </a:r>
          </a:p>
        </p:txBody>
      </p:sp>
      <p:sp>
        <p:nvSpPr>
          <p:cNvPr id="40973" name="Text Box 11"/>
          <p:cNvSpPr txBox="1">
            <a:spLocks noChangeArrowheads="1"/>
          </p:cNvSpPr>
          <p:nvPr/>
        </p:nvSpPr>
        <p:spPr bwMode="auto">
          <a:xfrm>
            <a:off x="1978025" y="5092700"/>
            <a:ext cx="1655763" cy="1077913"/>
          </a:xfrm>
          <a:prstGeom prst="rect">
            <a:avLst/>
          </a:prstGeom>
          <a:noFill/>
          <a:ln w="28575">
            <a:noFill/>
            <a:miter lim="800000"/>
            <a:headEnd/>
            <a:tailEnd/>
          </a:ln>
        </p:spPr>
        <p:txBody>
          <a:bodyPr wrap="none">
            <a:spAutoFit/>
          </a:bodyPr>
          <a:lstStyle/>
          <a:p>
            <a:pPr eaLnBrk="0" hangingPunct="0"/>
            <a:r>
              <a:rPr lang="pt-BR" altLang="ja-JP" sz="1600" b="0">
                <a:solidFill>
                  <a:srgbClr val="0000FF"/>
                </a:solidFill>
                <a:latin typeface="Arial" charset="0"/>
                <a:ea typeface="MS PGothic" pitchFamily="34" charset="-128"/>
              </a:rPr>
              <a:t>Comportamento</a:t>
            </a:r>
          </a:p>
          <a:p>
            <a:pPr eaLnBrk="0" hangingPunct="0"/>
            <a:r>
              <a:rPr lang="pt-BR" altLang="ja-JP" sz="1600" b="0">
                <a:solidFill>
                  <a:srgbClr val="0000FF"/>
                </a:solidFill>
                <a:latin typeface="Arial" charset="0"/>
                <a:ea typeface="MS PGothic" pitchFamily="34" charset="-128"/>
              </a:rPr>
              <a:t>dos</a:t>
            </a:r>
          </a:p>
          <a:p>
            <a:pPr eaLnBrk="0" hangingPunct="0"/>
            <a:r>
              <a:rPr lang="pt-BR" altLang="ja-JP" sz="1600" b="0">
                <a:solidFill>
                  <a:srgbClr val="0000FF"/>
                </a:solidFill>
                <a:latin typeface="Arial" charset="0"/>
                <a:ea typeface="MS PGothic" pitchFamily="34" charset="-128"/>
              </a:rPr>
              <a:t>consumidores/</a:t>
            </a:r>
          </a:p>
          <a:p>
            <a:pPr eaLnBrk="0" hangingPunct="0"/>
            <a:r>
              <a:rPr lang="pt-BR" altLang="ja-JP" sz="1600" b="0">
                <a:solidFill>
                  <a:srgbClr val="0000FF"/>
                </a:solidFill>
                <a:latin typeface="Arial" charset="0"/>
                <a:ea typeface="MS PGothic" pitchFamily="34" charset="-128"/>
              </a:rPr>
              <a:t>clientes</a:t>
            </a:r>
          </a:p>
        </p:txBody>
      </p:sp>
      <p:sp>
        <p:nvSpPr>
          <p:cNvPr id="40974" name="Text Box 12"/>
          <p:cNvSpPr txBox="1">
            <a:spLocks noChangeArrowheads="1"/>
          </p:cNvSpPr>
          <p:nvPr/>
        </p:nvSpPr>
        <p:spPr bwMode="auto">
          <a:xfrm>
            <a:off x="4146550" y="5092700"/>
            <a:ext cx="1392238" cy="1077913"/>
          </a:xfrm>
          <a:prstGeom prst="rect">
            <a:avLst/>
          </a:prstGeom>
          <a:noFill/>
          <a:ln w="28575">
            <a:noFill/>
            <a:miter lim="800000"/>
            <a:headEnd/>
            <a:tailEnd/>
          </a:ln>
        </p:spPr>
        <p:txBody>
          <a:bodyPr wrap="none">
            <a:spAutoFit/>
          </a:bodyPr>
          <a:lstStyle/>
          <a:p>
            <a:pPr eaLnBrk="0" hangingPunct="0"/>
            <a:r>
              <a:rPr lang="pt-BR" altLang="ja-JP" sz="1600" b="0">
                <a:solidFill>
                  <a:srgbClr val="0000FF"/>
                </a:solidFill>
                <a:latin typeface="Arial" charset="0"/>
                <a:ea typeface="MS PGothic" pitchFamily="34" charset="-128"/>
              </a:rPr>
              <a:t>Fatores</a:t>
            </a:r>
          </a:p>
          <a:p>
            <a:pPr eaLnBrk="0" hangingPunct="0"/>
            <a:r>
              <a:rPr lang="pt-BR" altLang="ja-JP" sz="1600" b="0">
                <a:solidFill>
                  <a:srgbClr val="0000FF"/>
                </a:solidFill>
                <a:latin typeface="Arial" charset="0"/>
                <a:ea typeface="MS PGothic" pitchFamily="34" charset="-128"/>
              </a:rPr>
              <a:t>valorizados e</a:t>
            </a:r>
          </a:p>
          <a:p>
            <a:pPr eaLnBrk="0" hangingPunct="0"/>
            <a:r>
              <a:rPr lang="pt-BR" altLang="ja-JP" sz="1600" b="0">
                <a:solidFill>
                  <a:srgbClr val="0000FF"/>
                </a:solidFill>
                <a:latin typeface="Arial" charset="0"/>
                <a:ea typeface="MS PGothic" pitchFamily="34" charset="-128"/>
              </a:rPr>
              <a:t>decisivos</a:t>
            </a:r>
          </a:p>
          <a:p>
            <a:pPr eaLnBrk="0" hangingPunct="0"/>
            <a:r>
              <a:rPr lang="pt-BR" altLang="ja-JP" sz="1600" b="0">
                <a:solidFill>
                  <a:srgbClr val="0000FF"/>
                </a:solidFill>
                <a:latin typeface="Arial" charset="0"/>
                <a:ea typeface="MS PGothic" pitchFamily="34" charset="-128"/>
              </a:rPr>
              <a:t>na compra</a:t>
            </a:r>
          </a:p>
        </p:txBody>
      </p:sp>
      <p:sp>
        <p:nvSpPr>
          <p:cNvPr id="40975" name="Text Box 13"/>
          <p:cNvSpPr txBox="1">
            <a:spLocks noChangeArrowheads="1"/>
          </p:cNvSpPr>
          <p:nvPr/>
        </p:nvSpPr>
        <p:spPr bwMode="auto">
          <a:xfrm>
            <a:off x="7019925" y="3736975"/>
            <a:ext cx="1598613" cy="584200"/>
          </a:xfrm>
          <a:prstGeom prst="rect">
            <a:avLst/>
          </a:prstGeom>
          <a:noFill/>
          <a:ln w="28575">
            <a:noFill/>
            <a:miter lim="800000"/>
            <a:headEnd/>
            <a:tailEnd/>
          </a:ln>
        </p:spPr>
        <p:txBody>
          <a:bodyPr wrap="none">
            <a:spAutoFit/>
          </a:bodyPr>
          <a:lstStyle/>
          <a:p>
            <a:pPr eaLnBrk="0" hangingPunct="0"/>
            <a:r>
              <a:rPr lang="pt-BR" altLang="ja-JP" sz="1600" b="0">
                <a:solidFill>
                  <a:srgbClr val="0000FF"/>
                </a:solidFill>
                <a:latin typeface="Arial" charset="0"/>
                <a:ea typeface="MS PGothic" pitchFamily="34" charset="-128"/>
              </a:rPr>
              <a:t>Fatores-chaves</a:t>
            </a:r>
          </a:p>
          <a:p>
            <a:pPr eaLnBrk="0" hangingPunct="0"/>
            <a:r>
              <a:rPr lang="pt-BR" altLang="ja-JP" sz="1600" b="0">
                <a:solidFill>
                  <a:srgbClr val="0000FF"/>
                </a:solidFill>
                <a:latin typeface="Arial" charset="0"/>
                <a:ea typeface="MS PGothic" pitchFamily="34" charset="-128"/>
              </a:rPr>
              <a:t>para o sucesso</a:t>
            </a:r>
          </a:p>
        </p:txBody>
      </p:sp>
      <p:sp>
        <p:nvSpPr>
          <p:cNvPr id="40976" name="Line 14"/>
          <p:cNvSpPr>
            <a:spLocks noChangeShapeType="1"/>
          </p:cNvSpPr>
          <p:nvPr/>
        </p:nvSpPr>
        <p:spPr bwMode="auto">
          <a:xfrm rot="-5400000">
            <a:off x="1885950" y="2181225"/>
            <a:ext cx="0" cy="514350"/>
          </a:xfrm>
          <a:prstGeom prst="line">
            <a:avLst/>
          </a:prstGeom>
          <a:noFill/>
          <a:ln w="28575">
            <a:solidFill>
              <a:srgbClr val="FF0000"/>
            </a:solidFill>
            <a:round/>
            <a:headEnd/>
            <a:tailEnd type="triangle" w="med" len="med"/>
          </a:ln>
        </p:spPr>
        <p:txBody>
          <a:bodyPr wrap="none" anchor="ctr"/>
          <a:lstStyle/>
          <a:p>
            <a:endParaRPr lang="pt-BR"/>
          </a:p>
        </p:txBody>
      </p:sp>
      <p:sp>
        <p:nvSpPr>
          <p:cNvPr id="40977" name="Text Box 15"/>
          <p:cNvSpPr txBox="1">
            <a:spLocks noChangeArrowheads="1"/>
          </p:cNvSpPr>
          <p:nvPr/>
        </p:nvSpPr>
        <p:spPr bwMode="auto">
          <a:xfrm>
            <a:off x="285750" y="2124075"/>
            <a:ext cx="1357313" cy="584200"/>
          </a:xfrm>
          <a:prstGeom prst="rect">
            <a:avLst/>
          </a:prstGeom>
          <a:noFill/>
          <a:ln w="28575">
            <a:noFill/>
            <a:miter lim="800000"/>
            <a:headEnd/>
            <a:tailEnd/>
          </a:ln>
        </p:spPr>
        <p:txBody>
          <a:bodyPr wrap="none">
            <a:spAutoFit/>
          </a:bodyPr>
          <a:lstStyle/>
          <a:p>
            <a:pPr eaLnBrk="0" hangingPunct="0"/>
            <a:r>
              <a:rPr lang="pt-BR" altLang="ja-JP" sz="1600" b="0">
                <a:solidFill>
                  <a:srgbClr val="0000FF"/>
                </a:solidFill>
                <a:latin typeface="Arial" charset="0"/>
                <a:ea typeface="MS PGothic" pitchFamily="34" charset="-128"/>
              </a:rPr>
              <a:t>Análise da</a:t>
            </a:r>
          </a:p>
          <a:p>
            <a:pPr eaLnBrk="0" hangingPunct="0"/>
            <a:r>
              <a:rPr lang="pt-BR" altLang="ja-JP" sz="1600" b="0">
                <a:solidFill>
                  <a:srgbClr val="0000FF"/>
                </a:solidFill>
                <a:latin typeface="Arial" charset="0"/>
                <a:ea typeface="MS PGothic" pitchFamily="34" charset="-128"/>
              </a:rPr>
              <a:t>concorrência</a:t>
            </a:r>
          </a:p>
        </p:txBody>
      </p:sp>
      <p:sp>
        <p:nvSpPr>
          <p:cNvPr id="40978" name="Text Box 16"/>
          <p:cNvSpPr txBox="1">
            <a:spLocks noChangeArrowheads="1"/>
          </p:cNvSpPr>
          <p:nvPr/>
        </p:nvSpPr>
        <p:spPr bwMode="auto">
          <a:xfrm>
            <a:off x="2065338" y="1992313"/>
            <a:ext cx="1574800" cy="830262"/>
          </a:xfrm>
          <a:prstGeom prst="rect">
            <a:avLst/>
          </a:prstGeom>
          <a:noFill/>
          <a:ln w="28575">
            <a:noFill/>
            <a:miter lim="800000"/>
            <a:headEnd/>
            <a:tailEnd/>
          </a:ln>
        </p:spPr>
        <p:txBody>
          <a:bodyPr wrap="none">
            <a:spAutoFit/>
          </a:bodyPr>
          <a:lstStyle/>
          <a:p>
            <a:pPr eaLnBrk="0" hangingPunct="0"/>
            <a:r>
              <a:rPr lang="pt-BR" altLang="ja-JP" sz="1600" b="0">
                <a:solidFill>
                  <a:srgbClr val="0000FF"/>
                </a:solidFill>
                <a:latin typeface="Arial" charset="0"/>
                <a:ea typeface="MS PGothic" pitchFamily="34" charset="-128"/>
              </a:rPr>
              <a:t>Empresas e</a:t>
            </a:r>
          </a:p>
          <a:p>
            <a:pPr eaLnBrk="0" hangingPunct="0"/>
            <a:r>
              <a:rPr lang="pt-BR" altLang="ja-JP" sz="1600" b="0">
                <a:solidFill>
                  <a:srgbClr val="0000FF"/>
                </a:solidFill>
                <a:latin typeface="Arial" charset="0"/>
                <a:ea typeface="MS PGothic" pitchFamily="34" charset="-128"/>
              </a:rPr>
              <a:t>produtos</a:t>
            </a:r>
          </a:p>
          <a:p>
            <a:pPr eaLnBrk="0" hangingPunct="0"/>
            <a:r>
              <a:rPr lang="pt-BR" altLang="ja-JP" sz="1600" b="0">
                <a:solidFill>
                  <a:srgbClr val="0000FF"/>
                </a:solidFill>
                <a:latin typeface="Arial" charset="0"/>
                <a:ea typeface="MS PGothic" pitchFamily="34" charset="-128"/>
              </a:rPr>
              <a:t>bem-sucedidos</a:t>
            </a:r>
          </a:p>
        </p:txBody>
      </p:sp>
      <p:sp>
        <p:nvSpPr>
          <p:cNvPr id="40979" name="Text Box 17"/>
          <p:cNvSpPr txBox="1">
            <a:spLocks noChangeArrowheads="1"/>
          </p:cNvSpPr>
          <p:nvPr/>
        </p:nvSpPr>
        <p:spPr bwMode="auto">
          <a:xfrm>
            <a:off x="4090988" y="1981200"/>
            <a:ext cx="1484312" cy="830263"/>
          </a:xfrm>
          <a:prstGeom prst="rect">
            <a:avLst/>
          </a:prstGeom>
          <a:noFill/>
          <a:ln w="28575">
            <a:noFill/>
            <a:miter lim="800000"/>
            <a:headEnd/>
            <a:tailEnd/>
          </a:ln>
        </p:spPr>
        <p:txBody>
          <a:bodyPr wrap="none">
            <a:spAutoFit/>
          </a:bodyPr>
          <a:lstStyle/>
          <a:p>
            <a:pPr eaLnBrk="0" hangingPunct="0"/>
            <a:r>
              <a:rPr lang="pt-BR" altLang="ja-JP" sz="1600" b="0">
                <a:solidFill>
                  <a:srgbClr val="0000FF"/>
                </a:solidFill>
                <a:latin typeface="Arial" charset="0"/>
                <a:ea typeface="MS PGothic" pitchFamily="34" charset="-128"/>
              </a:rPr>
              <a:t>Fatores</a:t>
            </a:r>
          </a:p>
          <a:p>
            <a:pPr eaLnBrk="0" hangingPunct="0"/>
            <a:r>
              <a:rPr lang="pt-BR" altLang="ja-JP" sz="1600" b="0">
                <a:solidFill>
                  <a:srgbClr val="0000FF"/>
                </a:solidFill>
                <a:latin typeface="Arial" charset="0"/>
                <a:ea typeface="MS PGothic" pitchFamily="34" charset="-128"/>
              </a:rPr>
              <a:t>determinantes</a:t>
            </a:r>
          </a:p>
          <a:p>
            <a:pPr eaLnBrk="0" hangingPunct="0"/>
            <a:r>
              <a:rPr lang="pt-BR" altLang="ja-JP" sz="1600" b="0">
                <a:solidFill>
                  <a:srgbClr val="0000FF"/>
                </a:solidFill>
                <a:latin typeface="Arial" charset="0"/>
                <a:ea typeface="MS PGothic" pitchFamily="34" charset="-128"/>
              </a:rPr>
              <a:t>do sucesso</a:t>
            </a:r>
          </a:p>
        </p:txBody>
      </p:sp>
      <p:sp>
        <p:nvSpPr>
          <p:cNvPr id="40980" name="Line 18"/>
          <p:cNvSpPr>
            <a:spLocks noChangeShapeType="1"/>
          </p:cNvSpPr>
          <p:nvPr/>
        </p:nvSpPr>
        <p:spPr bwMode="auto">
          <a:xfrm rot="-5400000">
            <a:off x="3876675" y="2181225"/>
            <a:ext cx="0" cy="514350"/>
          </a:xfrm>
          <a:prstGeom prst="line">
            <a:avLst/>
          </a:prstGeom>
          <a:noFill/>
          <a:ln w="28575">
            <a:solidFill>
              <a:srgbClr val="FF0000"/>
            </a:solidFill>
            <a:round/>
            <a:headEnd/>
            <a:tailEnd type="triangle" w="med" len="med"/>
          </a:ln>
        </p:spPr>
        <p:txBody>
          <a:bodyPr wrap="none" anchor="ctr"/>
          <a:lstStyle/>
          <a:p>
            <a:endParaRPr lang="pt-BR"/>
          </a:p>
        </p:txBody>
      </p:sp>
      <p:sp>
        <p:nvSpPr>
          <p:cNvPr id="40981" name="Line 19"/>
          <p:cNvSpPr>
            <a:spLocks noChangeShapeType="1"/>
          </p:cNvSpPr>
          <p:nvPr/>
        </p:nvSpPr>
        <p:spPr bwMode="auto">
          <a:xfrm rot="-5400000">
            <a:off x="1819275" y="5391150"/>
            <a:ext cx="0" cy="514350"/>
          </a:xfrm>
          <a:prstGeom prst="line">
            <a:avLst/>
          </a:prstGeom>
          <a:noFill/>
          <a:ln w="28575">
            <a:solidFill>
              <a:srgbClr val="FF0000"/>
            </a:solidFill>
            <a:round/>
            <a:headEnd/>
            <a:tailEnd type="triangle" w="med" len="med"/>
          </a:ln>
        </p:spPr>
        <p:txBody>
          <a:bodyPr wrap="none" anchor="ctr"/>
          <a:lstStyle/>
          <a:p>
            <a:endParaRPr lang="pt-BR"/>
          </a:p>
        </p:txBody>
      </p:sp>
      <p:sp>
        <p:nvSpPr>
          <p:cNvPr id="40982" name="Line 20"/>
          <p:cNvSpPr>
            <a:spLocks noChangeShapeType="1"/>
          </p:cNvSpPr>
          <p:nvPr/>
        </p:nvSpPr>
        <p:spPr bwMode="auto">
          <a:xfrm rot="-5400000">
            <a:off x="3876675" y="5391150"/>
            <a:ext cx="0" cy="514350"/>
          </a:xfrm>
          <a:prstGeom prst="line">
            <a:avLst/>
          </a:prstGeom>
          <a:noFill/>
          <a:ln w="28575">
            <a:solidFill>
              <a:srgbClr val="FF0000"/>
            </a:solidFill>
            <a:round/>
            <a:headEnd/>
            <a:tailEnd type="triangle" w="med" len="med"/>
          </a:ln>
        </p:spPr>
        <p:txBody>
          <a:bodyPr wrap="none" anchor="ctr"/>
          <a:lstStyle/>
          <a:p>
            <a:endParaRPr lang="pt-BR"/>
          </a:p>
        </p:txBody>
      </p:sp>
      <p:sp>
        <p:nvSpPr>
          <p:cNvPr id="40983" name="Freeform 21"/>
          <p:cNvSpPr>
            <a:spLocks/>
          </p:cNvSpPr>
          <p:nvPr/>
        </p:nvSpPr>
        <p:spPr bwMode="auto">
          <a:xfrm>
            <a:off x="5638800" y="2390775"/>
            <a:ext cx="2238375" cy="1114425"/>
          </a:xfrm>
          <a:custGeom>
            <a:avLst/>
            <a:gdLst>
              <a:gd name="T0" fmla="*/ 0 w 1344"/>
              <a:gd name="T1" fmla="*/ 0 h 672"/>
              <a:gd name="T2" fmla="*/ 2147483647 w 1344"/>
              <a:gd name="T3" fmla="*/ 0 h 672"/>
              <a:gd name="T4" fmla="*/ 2147483647 w 1344"/>
              <a:gd name="T5" fmla="*/ 1848129584 h 672"/>
              <a:gd name="T6" fmla="*/ 0 60000 65536"/>
              <a:gd name="T7" fmla="*/ 0 60000 65536"/>
              <a:gd name="T8" fmla="*/ 0 60000 65536"/>
              <a:gd name="T9" fmla="*/ 0 w 1344"/>
              <a:gd name="T10" fmla="*/ 0 h 672"/>
              <a:gd name="T11" fmla="*/ 1344 w 1344"/>
              <a:gd name="T12" fmla="*/ 672 h 672"/>
            </a:gdLst>
            <a:ahLst/>
            <a:cxnLst>
              <a:cxn ang="T6">
                <a:pos x="T0" y="T1"/>
              </a:cxn>
              <a:cxn ang="T7">
                <a:pos x="T2" y="T3"/>
              </a:cxn>
              <a:cxn ang="T8">
                <a:pos x="T4" y="T5"/>
              </a:cxn>
            </a:cxnLst>
            <a:rect l="T9" t="T10" r="T11" b="T12"/>
            <a:pathLst>
              <a:path w="1344" h="672">
                <a:moveTo>
                  <a:pt x="0" y="0"/>
                </a:moveTo>
                <a:lnTo>
                  <a:pt x="1344" y="0"/>
                </a:lnTo>
                <a:lnTo>
                  <a:pt x="1344" y="672"/>
                </a:lnTo>
              </a:path>
            </a:pathLst>
          </a:custGeom>
          <a:noFill/>
          <a:ln w="28575">
            <a:solidFill>
              <a:srgbClr val="FF0000"/>
            </a:solidFill>
            <a:round/>
            <a:headEnd/>
            <a:tailEnd type="triangle" w="med" len="med"/>
          </a:ln>
        </p:spPr>
        <p:txBody>
          <a:bodyPr wrap="none" anchor="ctr"/>
          <a:lstStyle/>
          <a:p>
            <a:endParaRPr lang="pt-BR"/>
          </a:p>
        </p:txBody>
      </p:sp>
      <p:sp>
        <p:nvSpPr>
          <p:cNvPr id="40984" name="Freeform 22"/>
          <p:cNvSpPr>
            <a:spLocks/>
          </p:cNvSpPr>
          <p:nvPr/>
        </p:nvSpPr>
        <p:spPr bwMode="auto">
          <a:xfrm flipV="1">
            <a:off x="5629275" y="4572000"/>
            <a:ext cx="2238375" cy="1114425"/>
          </a:xfrm>
          <a:custGeom>
            <a:avLst/>
            <a:gdLst>
              <a:gd name="T0" fmla="*/ 0 w 1344"/>
              <a:gd name="T1" fmla="*/ 0 h 672"/>
              <a:gd name="T2" fmla="*/ 2147483647 w 1344"/>
              <a:gd name="T3" fmla="*/ 0 h 672"/>
              <a:gd name="T4" fmla="*/ 2147483647 w 1344"/>
              <a:gd name="T5" fmla="*/ 1848129584 h 672"/>
              <a:gd name="T6" fmla="*/ 0 60000 65536"/>
              <a:gd name="T7" fmla="*/ 0 60000 65536"/>
              <a:gd name="T8" fmla="*/ 0 60000 65536"/>
              <a:gd name="T9" fmla="*/ 0 w 1344"/>
              <a:gd name="T10" fmla="*/ 0 h 672"/>
              <a:gd name="T11" fmla="*/ 1344 w 1344"/>
              <a:gd name="T12" fmla="*/ 672 h 672"/>
            </a:gdLst>
            <a:ahLst/>
            <a:cxnLst>
              <a:cxn ang="T6">
                <a:pos x="T0" y="T1"/>
              </a:cxn>
              <a:cxn ang="T7">
                <a:pos x="T2" y="T3"/>
              </a:cxn>
              <a:cxn ang="T8">
                <a:pos x="T4" y="T5"/>
              </a:cxn>
            </a:cxnLst>
            <a:rect l="T9" t="T10" r="T11" b="T12"/>
            <a:pathLst>
              <a:path w="1344" h="672">
                <a:moveTo>
                  <a:pt x="0" y="0"/>
                </a:moveTo>
                <a:lnTo>
                  <a:pt x="1344" y="0"/>
                </a:lnTo>
                <a:lnTo>
                  <a:pt x="1344" y="672"/>
                </a:lnTo>
              </a:path>
            </a:pathLst>
          </a:custGeom>
          <a:noFill/>
          <a:ln w="28575">
            <a:solidFill>
              <a:srgbClr val="FF0000"/>
            </a:solidFill>
            <a:round/>
            <a:headEnd/>
            <a:tailEnd type="triangle" w="med" len="med"/>
          </a:ln>
        </p:spPr>
        <p:txBody>
          <a:bodyPr wrap="none" anchor="ctr"/>
          <a:lstStyle/>
          <a:p>
            <a:endParaRPr lang="pt-BR"/>
          </a:p>
        </p:txBody>
      </p:sp>
      <p:sp>
        <p:nvSpPr>
          <p:cNvPr id="25" name="Text Box 13"/>
          <p:cNvSpPr txBox="1">
            <a:spLocks noChangeArrowheads="1"/>
          </p:cNvSpPr>
          <p:nvPr/>
        </p:nvSpPr>
        <p:spPr bwMode="auto">
          <a:xfrm>
            <a:off x="0" y="6581775"/>
            <a:ext cx="2819400" cy="276225"/>
          </a:xfrm>
          <a:prstGeom prst="rect">
            <a:avLst/>
          </a:prstGeom>
          <a:noFill/>
          <a:ln w="9525">
            <a:noFill/>
            <a:miter lim="800000"/>
            <a:headEnd/>
            <a:tailEnd/>
          </a:ln>
          <a:effectLst/>
        </p:spPr>
        <p:txBody>
          <a:bodyPr>
            <a:spAutoFit/>
          </a:bodyPr>
          <a:lstStyle/>
          <a:p>
            <a:pPr algn="l">
              <a:defRPr/>
            </a:pPr>
            <a:r>
              <a:rPr lang="pt-BR" altLang="ja-JP" sz="1200" b="0" dirty="0">
                <a:latin typeface="+mn-lt"/>
                <a:ea typeface="ＭＳ Ｐゴシック" charset="-128"/>
              </a:rPr>
              <a:t>Fonte: Mattar e Santos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Espaço Reservado para Número de Slide 3"/>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286B13FD-7B75-4366-900E-3DF9B2B4F42C}" type="slidenum">
              <a:rPr lang="en-US"/>
              <a:pPr>
                <a:defRPr/>
              </a:pPr>
              <a:t>37</a:t>
            </a:fld>
            <a:endParaRPr lang="en-US"/>
          </a:p>
        </p:txBody>
      </p:sp>
      <p:sp>
        <p:nvSpPr>
          <p:cNvPr id="41987" name="Rectangle 2"/>
          <p:cNvSpPr>
            <a:spLocks noChangeArrowheads="1"/>
          </p:cNvSpPr>
          <p:nvPr/>
        </p:nvSpPr>
        <p:spPr bwMode="auto">
          <a:xfrm>
            <a:off x="2390775" y="4308475"/>
            <a:ext cx="1295400" cy="590550"/>
          </a:xfrm>
          <a:prstGeom prst="rect">
            <a:avLst/>
          </a:prstGeom>
          <a:solidFill>
            <a:srgbClr val="CCFFFF"/>
          </a:solidFill>
          <a:ln w="28575">
            <a:solidFill>
              <a:srgbClr val="FF0000"/>
            </a:solidFill>
            <a:miter lim="800000"/>
            <a:headEnd/>
            <a:tailEnd/>
          </a:ln>
        </p:spPr>
        <p:txBody>
          <a:bodyPr wrap="none" anchor="ctr"/>
          <a:lstStyle/>
          <a:p>
            <a:pPr algn="l"/>
            <a:endParaRPr lang="en-US" sz="1800" b="0">
              <a:latin typeface="Arial" charset="0"/>
            </a:endParaRPr>
          </a:p>
        </p:txBody>
      </p:sp>
      <p:sp>
        <p:nvSpPr>
          <p:cNvPr id="41988" name="Rectangle 3"/>
          <p:cNvSpPr>
            <a:spLocks noChangeArrowheads="1"/>
          </p:cNvSpPr>
          <p:nvPr/>
        </p:nvSpPr>
        <p:spPr bwMode="auto">
          <a:xfrm>
            <a:off x="4217988" y="4308475"/>
            <a:ext cx="1333500" cy="590550"/>
          </a:xfrm>
          <a:prstGeom prst="rect">
            <a:avLst/>
          </a:prstGeom>
          <a:solidFill>
            <a:srgbClr val="CCFFFF"/>
          </a:solidFill>
          <a:ln w="28575">
            <a:solidFill>
              <a:srgbClr val="FF0000"/>
            </a:solidFill>
            <a:miter lim="800000"/>
            <a:headEnd/>
            <a:tailEnd/>
          </a:ln>
        </p:spPr>
        <p:txBody>
          <a:bodyPr wrap="none" anchor="ctr"/>
          <a:lstStyle/>
          <a:p>
            <a:pPr algn="l"/>
            <a:endParaRPr lang="en-US" sz="1800" b="0">
              <a:latin typeface="Arial" charset="0"/>
            </a:endParaRPr>
          </a:p>
        </p:txBody>
      </p:sp>
      <p:sp>
        <p:nvSpPr>
          <p:cNvPr id="41989" name="Rectangle 4"/>
          <p:cNvSpPr>
            <a:spLocks noChangeArrowheads="1"/>
          </p:cNvSpPr>
          <p:nvPr/>
        </p:nvSpPr>
        <p:spPr bwMode="auto">
          <a:xfrm>
            <a:off x="4221163" y="5203825"/>
            <a:ext cx="1323975" cy="590550"/>
          </a:xfrm>
          <a:prstGeom prst="rect">
            <a:avLst/>
          </a:prstGeom>
          <a:solidFill>
            <a:srgbClr val="CCFFFF"/>
          </a:solidFill>
          <a:ln w="28575">
            <a:solidFill>
              <a:srgbClr val="FF0000"/>
            </a:solidFill>
            <a:miter lim="800000"/>
            <a:headEnd/>
            <a:tailEnd/>
          </a:ln>
        </p:spPr>
        <p:txBody>
          <a:bodyPr wrap="none" anchor="ctr"/>
          <a:lstStyle/>
          <a:p>
            <a:pPr algn="l"/>
            <a:endParaRPr lang="en-US" sz="1800" b="0">
              <a:latin typeface="Arial" charset="0"/>
            </a:endParaRPr>
          </a:p>
        </p:txBody>
      </p:sp>
      <p:sp>
        <p:nvSpPr>
          <p:cNvPr id="41990" name="Rectangle 5"/>
          <p:cNvSpPr>
            <a:spLocks noChangeArrowheads="1"/>
          </p:cNvSpPr>
          <p:nvPr/>
        </p:nvSpPr>
        <p:spPr bwMode="auto">
          <a:xfrm>
            <a:off x="4192588" y="3394075"/>
            <a:ext cx="1352550" cy="590550"/>
          </a:xfrm>
          <a:prstGeom prst="rect">
            <a:avLst/>
          </a:prstGeom>
          <a:solidFill>
            <a:srgbClr val="CCFFFF"/>
          </a:solidFill>
          <a:ln w="28575">
            <a:solidFill>
              <a:srgbClr val="FF0000"/>
            </a:solidFill>
            <a:miter lim="800000"/>
            <a:headEnd/>
            <a:tailEnd/>
          </a:ln>
        </p:spPr>
        <p:txBody>
          <a:bodyPr wrap="none" anchor="ctr"/>
          <a:lstStyle/>
          <a:p>
            <a:pPr algn="l"/>
            <a:endParaRPr lang="en-US" sz="1800" b="0">
              <a:latin typeface="Arial" charset="0"/>
            </a:endParaRPr>
          </a:p>
        </p:txBody>
      </p:sp>
      <p:sp>
        <p:nvSpPr>
          <p:cNvPr id="41991" name="Rectangle 6"/>
          <p:cNvSpPr>
            <a:spLocks noChangeArrowheads="1"/>
          </p:cNvSpPr>
          <p:nvPr/>
        </p:nvSpPr>
        <p:spPr bwMode="auto">
          <a:xfrm>
            <a:off x="180975" y="2800350"/>
            <a:ext cx="1495425" cy="752475"/>
          </a:xfrm>
          <a:prstGeom prst="rect">
            <a:avLst/>
          </a:prstGeom>
          <a:solidFill>
            <a:srgbClr val="CCFFFF"/>
          </a:solidFill>
          <a:ln w="28575">
            <a:solidFill>
              <a:srgbClr val="FF0000"/>
            </a:solidFill>
            <a:miter lim="800000"/>
            <a:headEnd/>
            <a:tailEnd/>
          </a:ln>
        </p:spPr>
        <p:txBody>
          <a:bodyPr wrap="none" anchor="ctr"/>
          <a:lstStyle/>
          <a:p>
            <a:pPr algn="l"/>
            <a:endParaRPr lang="en-US" sz="1800" b="0">
              <a:latin typeface="Arial" charset="0"/>
            </a:endParaRPr>
          </a:p>
        </p:txBody>
      </p:sp>
      <p:sp>
        <p:nvSpPr>
          <p:cNvPr id="41992" name="Rectangle 7"/>
          <p:cNvSpPr>
            <a:spLocks noChangeArrowheads="1"/>
          </p:cNvSpPr>
          <p:nvPr/>
        </p:nvSpPr>
        <p:spPr bwMode="auto">
          <a:xfrm>
            <a:off x="2400300" y="1438275"/>
            <a:ext cx="1276350" cy="609600"/>
          </a:xfrm>
          <a:prstGeom prst="rect">
            <a:avLst/>
          </a:prstGeom>
          <a:solidFill>
            <a:srgbClr val="CCFFFF"/>
          </a:solidFill>
          <a:ln w="28575">
            <a:solidFill>
              <a:srgbClr val="FF0000"/>
            </a:solidFill>
            <a:miter lim="800000"/>
            <a:headEnd/>
            <a:tailEnd/>
          </a:ln>
        </p:spPr>
        <p:txBody>
          <a:bodyPr wrap="none" anchor="ctr"/>
          <a:lstStyle/>
          <a:p>
            <a:pPr algn="l"/>
            <a:endParaRPr lang="en-US" sz="1800" b="0">
              <a:latin typeface="Arial" charset="0"/>
            </a:endParaRPr>
          </a:p>
        </p:txBody>
      </p:sp>
      <p:sp>
        <p:nvSpPr>
          <p:cNvPr id="41993" name="Rectangle 8"/>
          <p:cNvSpPr>
            <a:spLocks noChangeArrowheads="1"/>
          </p:cNvSpPr>
          <p:nvPr/>
        </p:nvSpPr>
        <p:spPr bwMode="auto">
          <a:xfrm>
            <a:off x="6362700" y="5562600"/>
            <a:ext cx="2476500" cy="342900"/>
          </a:xfrm>
          <a:prstGeom prst="rect">
            <a:avLst/>
          </a:prstGeom>
          <a:solidFill>
            <a:srgbClr val="CCFFFF"/>
          </a:solidFill>
          <a:ln w="28575">
            <a:solidFill>
              <a:srgbClr val="FF0000"/>
            </a:solidFill>
            <a:miter lim="800000"/>
            <a:headEnd/>
            <a:tailEnd/>
          </a:ln>
        </p:spPr>
        <p:txBody>
          <a:bodyPr wrap="none" anchor="ctr"/>
          <a:lstStyle/>
          <a:p>
            <a:pPr algn="l"/>
            <a:endParaRPr lang="en-US" sz="1800" b="0">
              <a:latin typeface="Arial" charset="0"/>
            </a:endParaRPr>
          </a:p>
        </p:txBody>
      </p:sp>
      <p:sp>
        <p:nvSpPr>
          <p:cNvPr id="41994" name="Rectangle 9"/>
          <p:cNvSpPr>
            <a:spLocks noChangeArrowheads="1"/>
          </p:cNvSpPr>
          <p:nvPr/>
        </p:nvSpPr>
        <p:spPr bwMode="auto">
          <a:xfrm>
            <a:off x="6362700" y="5114925"/>
            <a:ext cx="2476500" cy="342900"/>
          </a:xfrm>
          <a:prstGeom prst="rect">
            <a:avLst/>
          </a:prstGeom>
          <a:solidFill>
            <a:srgbClr val="CCFFFF"/>
          </a:solidFill>
          <a:ln w="28575">
            <a:solidFill>
              <a:srgbClr val="FF0000"/>
            </a:solidFill>
            <a:miter lim="800000"/>
            <a:headEnd/>
            <a:tailEnd/>
          </a:ln>
        </p:spPr>
        <p:txBody>
          <a:bodyPr wrap="none" anchor="ctr"/>
          <a:lstStyle/>
          <a:p>
            <a:pPr algn="l"/>
            <a:endParaRPr lang="en-US" sz="1800" b="0">
              <a:latin typeface="Arial" charset="0"/>
            </a:endParaRPr>
          </a:p>
        </p:txBody>
      </p:sp>
      <p:sp>
        <p:nvSpPr>
          <p:cNvPr id="41995" name="Rectangle 10"/>
          <p:cNvSpPr>
            <a:spLocks noChangeArrowheads="1"/>
          </p:cNvSpPr>
          <p:nvPr/>
        </p:nvSpPr>
        <p:spPr bwMode="auto">
          <a:xfrm>
            <a:off x="6362700" y="4641850"/>
            <a:ext cx="2476500" cy="342900"/>
          </a:xfrm>
          <a:prstGeom prst="rect">
            <a:avLst/>
          </a:prstGeom>
          <a:solidFill>
            <a:srgbClr val="CCFFFF"/>
          </a:solidFill>
          <a:ln w="28575">
            <a:solidFill>
              <a:srgbClr val="FF0000"/>
            </a:solidFill>
            <a:miter lim="800000"/>
            <a:headEnd/>
            <a:tailEnd/>
          </a:ln>
        </p:spPr>
        <p:txBody>
          <a:bodyPr wrap="none" anchor="ctr"/>
          <a:lstStyle/>
          <a:p>
            <a:pPr algn="l"/>
            <a:endParaRPr lang="en-US" sz="1800" b="0">
              <a:latin typeface="Arial" charset="0"/>
            </a:endParaRPr>
          </a:p>
        </p:txBody>
      </p:sp>
      <p:sp>
        <p:nvSpPr>
          <p:cNvPr id="41996" name="Rectangle 11"/>
          <p:cNvSpPr>
            <a:spLocks noChangeArrowheads="1"/>
          </p:cNvSpPr>
          <p:nvPr/>
        </p:nvSpPr>
        <p:spPr bwMode="auto">
          <a:xfrm>
            <a:off x="6362700" y="4194175"/>
            <a:ext cx="2476500" cy="342900"/>
          </a:xfrm>
          <a:prstGeom prst="rect">
            <a:avLst/>
          </a:prstGeom>
          <a:solidFill>
            <a:srgbClr val="CCFFFF"/>
          </a:solidFill>
          <a:ln w="28575">
            <a:solidFill>
              <a:srgbClr val="FF0000"/>
            </a:solidFill>
            <a:miter lim="800000"/>
            <a:headEnd/>
            <a:tailEnd/>
          </a:ln>
        </p:spPr>
        <p:txBody>
          <a:bodyPr wrap="none" anchor="ctr"/>
          <a:lstStyle/>
          <a:p>
            <a:pPr algn="l"/>
            <a:endParaRPr lang="en-US" sz="1800" b="0">
              <a:latin typeface="Arial" charset="0"/>
            </a:endParaRPr>
          </a:p>
        </p:txBody>
      </p:sp>
      <p:sp>
        <p:nvSpPr>
          <p:cNvPr id="41997" name="Rectangle 12"/>
          <p:cNvSpPr>
            <a:spLocks noChangeArrowheads="1"/>
          </p:cNvSpPr>
          <p:nvPr/>
        </p:nvSpPr>
        <p:spPr bwMode="auto">
          <a:xfrm>
            <a:off x="6362700" y="3727450"/>
            <a:ext cx="2476500" cy="342900"/>
          </a:xfrm>
          <a:prstGeom prst="rect">
            <a:avLst/>
          </a:prstGeom>
          <a:solidFill>
            <a:srgbClr val="CCFFFF"/>
          </a:solidFill>
          <a:ln w="28575">
            <a:solidFill>
              <a:srgbClr val="FF0000"/>
            </a:solidFill>
            <a:miter lim="800000"/>
            <a:headEnd/>
            <a:tailEnd/>
          </a:ln>
        </p:spPr>
        <p:txBody>
          <a:bodyPr wrap="none" anchor="ctr"/>
          <a:lstStyle/>
          <a:p>
            <a:pPr algn="l"/>
            <a:endParaRPr lang="en-US" sz="1800" b="0">
              <a:latin typeface="Arial" charset="0"/>
            </a:endParaRPr>
          </a:p>
        </p:txBody>
      </p:sp>
      <p:sp>
        <p:nvSpPr>
          <p:cNvPr id="41998" name="Rectangle 13"/>
          <p:cNvSpPr>
            <a:spLocks noChangeArrowheads="1"/>
          </p:cNvSpPr>
          <p:nvPr/>
        </p:nvSpPr>
        <p:spPr bwMode="auto">
          <a:xfrm>
            <a:off x="6362700" y="3279775"/>
            <a:ext cx="2476500" cy="342900"/>
          </a:xfrm>
          <a:prstGeom prst="rect">
            <a:avLst/>
          </a:prstGeom>
          <a:solidFill>
            <a:srgbClr val="CCFFFF"/>
          </a:solidFill>
          <a:ln w="28575">
            <a:solidFill>
              <a:srgbClr val="FF0000"/>
            </a:solidFill>
            <a:miter lim="800000"/>
            <a:headEnd/>
            <a:tailEnd/>
          </a:ln>
        </p:spPr>
        <p:txBody>
          <a:bodyPr wrap="none" anchor="ctr"/>
          <a:lstStyle/>
          <a:p>
            <a:pPr algn="l"/>
            <a:endParaRPr lang="en-US" sz="1800" b="0">
              <a:latin typeface="Arial" charset="0"/>
            </a:endParaRPr>
          </a:p>
        </p:txBody>
      </p:sp>
      <p:sp>
        <p:nvSpPr>
          <p:cNvPr id="41999" name="Rectangle 14"/>
          <p:cNvSpPr>
            <a:spLocks noChangeArrowheads="1"/>
          </p:cNvSpPr>
          <p:nvPr/>
        </p:nvSpPr>
        <p:spPr bwMode="auto">
          <a:xfrm>
            <a:off x="6300788" y="2006600"/>
            <a:ext cx="2476500" cy="342900"/>
          </a:xfrm>
          <a:prstGeom prst="rect">
            <a:avLst/>
          </a:prstGeom>
          <a:solidFill>
            <a:srgbClr val="CCFFFF"/>
          </a:solidFill>
          <a:ln w="28575">
            <a:solidFill>
              <a:srgbClr val="FF0000"/>
            </a:solidFill>
            <a:miter lim="800000"/>
            <a:headEnd/>
            <a:tailEnd/>
          </a:ln>
        </p:spPr>
        <p:txBody>
          <a:bodyPr wrap="none" anchor="ctr"/>
          <a:lstStyle/>
          <a:p>
            <a:pPr algn="l"/>
            <a:endParaRPr lang="en-US" sz="1800" b="0">
              <a:latin typeface="Arial" charset="0"/>
            </a:endParaRPr>
          </a:p>
        </p:txBody>
      </p:sp>
      <p:sp>
        <p:nvSpPr>
          <p:cNvPr id="42000" name="Rectangle 15"/>
          <p:cNvSpPr>
            <a:spLocks noChangeArrowheads="1"/>
          </p:cNvSpPr>
          <p:nvPr/>
        </p:nvSpPr>
        <p:spPr bwMode="auto">
          <a:xfrm>
            <a:off x="6372225" y="1268413"/>
            <a:ext cx="2476500" cy="342900"/>
          </a:xfrm>
          <a:prstGeom prst="rect">
            <a:avLst/>
          </a:prstGeom>
          <a:solidFill>
            <a:srgbClr val="CCFFFF"/>
          </a:solidFill>
          <a:ln w="28575">
            <a:solidFill>
              <a:srgbClr val="FF0000"/>
            </a:solidFill>
            <a:miter lim="800000"/>
            <a:headEnd/>
            <a:tailEnd/>
          </a:ln>
        </p:spPr>
        <p:txBody>
          <a:bodyPr wrap="none" anchor="ctr"/>
          <a:lstStyle/>
          <a:p>
            <a:pPr algn="l"/>
            <a:endParaRPr lang="en-US" sz="1800" b="0">
              <a:latin typeface="Arial" charset="0"/>
            </a:endParaRPr>
          </a:p>
        </p:txBody>
      </p:sp>
      <p:sp>
        <p:nvSpPr>
          <p:cNvPr id="42001" name="Text Box 16"/>
          <p:cNvSpPr txBox="1">
            <a:spLocks noChangeArrowheads="1"/>
          </p:cNvSpPr>
          <p:nvPr/>
        </p:nvSpPr>
        <p:spPr bwMode="auto">
          <a:xfrm>
            <a:off x="-36513" y="260350"/>
            <a:ext cx="8675688" cy="822325"/>
          </a:xfrm>
          <a:prstGeom prst="rect">
            <a:avLst/>
          </a:prstGeom>
          <a:noFill/>
          <a:ln w="9525">
            <a:noFill/>
            <a:miter lim="800000"/>
            <a:headEnd/>
            <a:tailEnd/>
          </a:ln>
        </p:spPr>
        <p:txBody>
          <a:bodyPr>
            <a:spAutoFit/>
          </a:bodyPr>
          <a:lstStyle/>
          <a:p>
            <a:pPr eaLnBrk="0" hangingPunct="0"/>
            <a:r>
              <a:rPr lang="pt-BR" altLang="ja-JP">
                <a:latin typeface="Arial" charset="0"/>
                <a:ea typeface="MS PGothic" pitchFamily="34" charset="-128"/>
              </a:rPr>
              <a:t>Determinação das Potencialidades e Vulnerabilidades</a:t>
            </a:r>
          </a:p>
          <a:p>
            <a:pPr eaLnBrk="0" hangingPunct="0"/>
            <a:r>
              <a:rPr lang="pt-BR" altLang="ja-JP">
                <a:latin typeface="Arial" charset="0"/>
                <a:ea typeface="MS PGothic" pitchFamily="34" charset="-128"/>
              </a:rPr>
              <a:t>nos Fatores-Chaves para o Sucesso</a:t>
            </a:r>
          </a:p>
        </p:txBody>
      </p:sp>
      <p:sp>
        <p:nvSpPr>
          <p:cNvPr id="42002" name="Line 17"/>
          <p:cNvSpPr>
            <a:spLocks noChangeShapeType="1"/>
          </p:cNvSpPr>
          <p:nvPr/>
        </p:nvSpPr>
        <p:spPr bwMode="auto">
          <a:xfrm rot="-5400000">
            <a:off x="1885950" y="2981325"/>
            <a:ext cx="0" cy="419100"/>
          </a:xfrm>
          <a:prstGeom prst="line">
            <a:avLst/>
          </a:prstGeom>
          <a:noFill/>
          <a:ln w="28575">
            <a:solidFill>
              <a:srgbClr val="FF0000"/>
            </a:solidFill>
            <a:round/>
            <a:headEnd/>
            <a:tailEnd type="triangle" w="med" len="med"/>
          </a:ln>
        </p:spPr>
        <p:txBody>
          <a:bodyPr wrap="none" anchor="ctr"/>
          <a:lstStyle/>
          <a:p>
            <a:endParaRPr lang="pt-BR"/>
          </a:p>
        </p:txBody>
      </p:sp>
      <p:sp>
        <p:nvSpPr>
          <p:cNvPr id="42003" name="Text Box 18"/>
          <p:cNvSpPr txBox="1">
            <a:spLocks noChangeArrowheads="1"/>
          </p:cNvSpPr>
          <p:nvPr/>
        </p:nvSpPr>
        <p:spPr bwMode="auto">
          <a:xfrm>
            <a:off x="127000" y="2876550"/>
            <a:ext cx="1584325" cy="581025"/>
          </a:xfrm>
          <a:prstGeom prst="rect">
            <a:avLst/>
          </a:prstGeom>
          <a:noFill/>
          <a:ln w="28575">
            <a:noFill/>
            <a:miter lim="800000"/>
            <a:headEnd/>
            <a:tailEnd/>
          </a:ln>
        </p:spPr>
        <p:txBody>
          <a:bodyPr wrap="none">
            <a:spAutoFit/>
          </a:bodyPr>
          <a:lstStyle/>
          <a:p>
            <a:pPr eaLnBrk="0" hangingPunct="0"/>
            <a:r>
              <a:rPr lang="pt-BR" altLang="ja-JP" sz="1600" b="0">
                <a:solidFill>
                  <a:srgbClr val="0000FF"/>
                </a:solidFill>
                <a:latin typeface="Arial" charset="0"/>
                <a:ea typeface="MS PGothic" pitchFamily="34" charset="-128"/>
              </a:rPr>
              <a:t>Fatores-chaves</a:t>
            </a:r>
          </a:p>
          <a:p>
            <a:pPr eaLnBrk="0" hangingPunct="0"/>
            <a:r>
              <a:rPr lang="pt-BR" altLang="ja-JP" sz="1600" b="0">
                <a:solidFill>
                  <a:srgbClr val="0000FF"/>
                </a:solidFill>
                <a:latin typeface="Arial" charset="0"/>
                <a:ea typeface="MS PGothic" pitchFamily="34" charset="-128"/>
              </a:rPr>
              <a:t>para o sucesso</a:t>
            </a:r>
          </a:p>
        </p:txBody>
      </p:sp>
      <p:sp>
        <p:nvSpPr>
          <p:cNvPr id="42004" name="Text Box 19"/>
          <p:cNvSpPr txBox="1">
            <a:spLocks noChangeArrowheads="1"/>
          </p:cNvSpPr>
          <p:nvPr/>
        </p:nvSpPr>
        <p:spPr bwMode="auto">
          <a:xfrm>
            <a:off x="2581275" y="1447800"/>
            <a:ext cx="847725" cy="581025"/>
          </a:xfrm>
          <a:prstGeom prst="rect">
            <a:avLst/>
          </a:prstGeom>
          <a:noFill/>
          <a:ln w="28575">
            <a:noFill/>
            <a:miter lim="800000"/>
            <a:headEnd/>
            <a:tailEnd/>
          </a:ln>
        </p:spPr>
        <p:txBody>
          <a:bodyPr wrap="none">
            <a:spAutoFit/>
          </a:bodyPr>
          <a:lstStyle/>
          <a:p>
            <a:pPr eaLnBrk="0" hangingPunct="0"/>
            <a:r>
              <a:rPr lang="pt-BR" altLang="ja-JP" sz="1600" b="0">
                <a:solidFill>
                  <a:srgbClr val="0000FF"/>
                </a:solidFill>
                <a:latin typeface="Arial" charset="0"/>
                <a:ea typeface="MS PGothic" pitchFamily="34" charset="-128"/>
              </a:rPr>
              <a:t>Análise</a:t>
            </a:r>
          </a:p>
          <a:p>
            <a:pPr eaLnBrk="0" hangingPunct="0"/>
            <a:r>
              <a:rPr lang="pt-BR" altLang="ja-JP" sz="1600" b="0">
                <a:solidFill>
                  <a:srgbClr val="0000FF"/>
                </a:solidFill>
                <a:latin typeface="Arial" charset="0"/>
                <a:ea typeface="MS PGothic" pitchFamily="34" charset="-128"/>
              </a:rPr>
              <a:t>interna</a:t>
            </a:r>
          </a:p>
        </p:txBody>
      </p:sp>
      <p:sp>
        <p:nvSpPr>
          <p:cNvPr id="42005" name="Text Box 20"/>
          <p:cNvSpPr txBox="1">
            <a:spLocks noChangeArrowheads="1"/>
          </p:cNvSpPr>
          <p:nvPr/>
        </p:nvSpPr>
        <p:spPr bwMode="auto">
          <a:xfrm>
            <a:off x="2338388" y="4308475"/>
            <a:ext cx="1346200" cy="581025"/>
          </a:xfrm>
          <a:prstGeom prst="rect">
            <a:avLst/>
          </a:prstGeom>
          <a:noFill/>
          <a:ln w="28575">
            <a:noFill/>
            <a:miter lim="800000"/>
            <a:headEnd/>
            <a:tailEnd/>
          </a:ln>
        </p:spPr>
        <p:txBody>
          <a:bodyPr wrap="none">
            <a:spAutoFit/>
          </a:bodyPr>
          <a:lstStyle/>
          <a:p>
            <a:pPr eaLnBrk="0" hangingPunct="0"/>
            <a:r>
              <a:rPr lang="pt-BR" altLang="ja-JP" sz="1600" b="0">
                <a:solidFill>
                  <a:srgbClr val="0000FF"/>
                </a:solidFill>
                <a:latin typeface="Arial" charset="0"/>
                <a:ea typeface="MS PGothic" pitchFamily="34" charset="-128"/>
              </a:rPr>
              <a:t>Análise da</a:t>
            </a:r>
          </a:p>
          <a:p>
            <a:pPr eaLnBrk="0" hangingPunct="0"/>
            <a:r>
              <a:rPr lang="pt-BR" altLang="ja-JP" sz="1600" b="0">
                <a:solidFill>
                  <a:srgbClr val="0000FF"/>
                </a:solidFill>
                <a:latin typeface="Arial" charset="0"/>
                <a:ea typeface="MS PGothic" pitchFamily="34" charset="-128"/>
              </a:rPr>
              <a:t>concorrência</a:t>
            </a:r>
          </a:p>
        </p:txBody>
      </p:sp>
      <p:sp>
        <p:nvSpPr>
          <p:cNvPr id="42006" name="Text Box 21"/>
          <p:cNvSpPr txBox="1">
            <a:spLocks noChangeArrowheads="1"/>
          </p:cNvSpPr>
          <p:nvPr/>
        </p:nvSpPr>
        <p:spPr bwMode="auto">
          <a:xfrm>
            <a:off x="4154488" y="4308475"/>
            <a:ext cx="1427162" cy="581025"/>
          </a:xfrm>
          <a:prstGeom prst="rect">
            <a:avLst/>
          </a:prstGeom>
          <a:noFill/>
          <a:ln w="28575">
            <a:noFill/>
            <a:miter lim="800000"/>
            <a:headEnd/>
            <a:tailEnd/>
          </a:ln>
        </p:spPr>
        <p:txBody>
          <a:bodyPr wrap="none">
            <a:spAutoFit/>
          </a:bodyPr>
          <a:lstStyle/>
          <a:p>
            <a:pPr eaLnBrk="0" hangingPunct="0"/>
            <a:r>
              <a:rPr lang="pt-BR" altLang="ja-JP" sz="1600" b="0">
                <a:solidFill>
                  <a:srgbClr val="0000FF"/>
                </a:solidFill>
                <a:latin typeface="Arial" charset="0"/>
                <a:ea typeface="MS PGothic" pitchFamily="34" charset="-128"/>
              </a:rPr>
              <a:t>Análise do</a:t>
            </a:r>
          </a:p>
          <a:p>
            <a:pPr eaLnBrk="0" hangingPunct="0"/>
            <a:r>
              <a:rPr lang="pt-BR" altLang="ja-JP" sz="1600" b="0">
                <a:solidFill>
                  <a:srgbClr val="0000FF"/>
                </a:solidFill>
                <a:latin typeface="Arial" charset="0"/>
                <a:ea typeface="MS PGothic" pitchFamily="34" charset="-128"/>
              </a:rPr>
              <a:t>concorrente 2</a:t>
            </a:r>
          </a:p>
        </p:txBody>
      </p:sp>
      <p:sp>
        <p:nvSpPr>
          <p:cNvPr id="42007" name="Text Box 22"/>
          <p:cNvSpPr txBox="1">
            <a:spLocks noChangeArrowheads="1"/>
          </p:cNvSpPr>
          <p:nvPr/>
        </p:nvSpPr>
        <p:spPr bwMode="auto">
          <a:xfrm>
            <a:off x="4148138" y="5203825"/>
            <a:ext cx="1427162" cy="581025"/>
          </a:xfrm>
          <a:prstGeom prst="rect">
            <a:avLst/>
          </a:prstGeom>
          <a:noFill/>
          <a:ln w="28575">
            <a:noFill/>
            <a:miter lim="800000"/>
            <a:headEnd/>
            <a:tailEnd/>
          </a:ln>
        </p:spPr>
        <p:txBody>
          <a:bodyPr wrap="none">
            <a:spAutoFit/>
          </a:bodyPr>
          <a:lstStyle/>
          <a:p>
            <a:pPr eaLnBrk="0" hangingPunct="0"/>
            <a:r>
              <a:rPr lang="pt-BR" altLang="ja-JP" sz="1600" b="0">
                <a:solidFill>
                  <a:srgbClr val="0000FF"/>
                </a:solidFill>
                <a:latin typeface="Arial" charset="0"/>
                <a:ea typeface="MS PGothic" pitchFamily="34" charset="-128"/>
              </a:rPr>
              <a:t>Análise do</a:t>
            </a:r>
          </a:p>
          <a:p>
            <a:pPr eaLnBrk="0" hangingPunct="0"/>
            <a:r>
              <a:rPr lang="pt-BR" altLang="ja-JP" sz="1600" b="0">
                <a:solidFill>
                  <a:srgbClr val="0000FF"/>
                </a:solidFill>
                <a:latin typeface="Arial" charset="0"/>
                <a:ea typeface="MS PGothic" pitchFamily="34" charset="-128"/>
              </a:rPr>
              <a:t>concorrente </a:t>
            </a:r>
            <a:r>
              <a:rPr lang="pt-BR" altLang="ja-JP" sz="1600" b="0" i="1">
                <a:solidFill>
                  <a:srgbClr val="0000FF"/>
                </a:solidFill>
                <a:latin typeface="Arial" charset="0"/>
                <a:ea typeface="MS PGothic" pitchFamily="34" charset="-128"/>
              </a:rPr>
              <a:t>n</a:t>
            </a:r>
            <a:endParaRPr lang="pt-BR" altLang="ja-JP" sz="1600" b="0">
              <a:solidFill>
                <a:srgbClr val="0000FF"/>
              </a:solidFill>
              <a:latin typeface="Arial" charset="0"/>
              <a:ea typeface="MS PGothic" pitchFamily="34" charset="-128"/>
            </a:endParaRPr>
          </a:p>
        </p:txBody>
      </p:sp>
      <p:sp>
        <p:nvSpPr>
          <p:cNvPr id="42008" name="Text Box 23"/>
          <p:cNvSpPr txBox="1">
            <a:spLocks noChangeArrowheads="1"/>
          </p:cNvSpPr>
          <p:nvPr/>
        </p:nvSpPr>
        <p:spPr bwMode="auto">
          <a:xfrm>
            <a:off x="4157663" y="3394075"/>
            <a:ext cx="1427162" cy="581025"/>
          </a:xfrm>
          <a:prstGeom prst="rect">
            <a:avLst/>
          </a:prstGeom>
          <a:noFill/>
          <a:ln w="28575">
            <a:noFill/>
            <a:miter lim="800000"/>
            <a:headEnd/>
            <a:tailEnd/>
          </a:ln>
        </p:spPr>
        <p:txBody>
          <a:bodyPr wrap="none">
            <a:spAutoFit/>
          </a:bodyPr>
          <a:lstStyle/>
          <a:p>
            <a:pPr eaLnBrk="0" hangingPunct="0"/>
            <a:r>
              <a:rPr lang="pt-BR" altLang="ja-JP" sz="1600" b="0">
                <a:solidFill>
                  <a:srgbClr val="0000FF"/>
                </a:solidFill>
                <a:latin typeface="Arial" charset="0"/>
                <a:ea typeface="MS PGothic" pitchFamily="34" charset="-128"/>
              </a:rPr>
              <a:t>Análise do</a:t>
            </a:r>
          </a:p>
          <a:p>
            <a:pPr eaLnBrk="0" hangingPunct="0"/>
            <a:r>
              <a:rPr lang="pt-BR" altLang="ja-JP" sz="1600" b="0">
                <a:solidFill>
                  <a:srgbClr val="0000FF"/>
                </a:solidFill>
                <a:latin typeface="Arial" charset="0"/>
                <a:ea typeface="MS PGothic" pitchFamily="34" charset="-128"/>
              </a:rPr>
              <a:t>concorrente 1</a:t>
            </a:r>
          </a:p>
        </p:txBody>
      </p:sp>
      <p:sp>
        <p:nvSpPr>
          <p:cNvPr id="42009" name="Line 24"/>
          <p:cNvSpPr>
            <a:spLocks noChangeShapeType="1"/>
          </p:cNvSpPr>
          <p:nvPr/>
        </p:nvSpPr>
        <p:spPr bwMode="auto">
          <a:xfrm rot="-5400000">
            <a:off x="1479550" y="2295525"/>
            <a:ext cx="1498600" cy="317500"/>
          </a:xfrm>
          <a:prstGeom prst="line">
            <a:avLst/>
          </a:prstGeom>
          <a:noFill/>
          <a:ln w="28575">
            <a:solidFill>
              <a:srgbClr val="FF0000"/>
            </a:solidFill>
            <a:round/>
            <a:headEnd/>
            <a:tailEnd/>
          </a:ln>
        </p:spPr>
        <p:txBody>
          <a:bodyPr wrap="none" anchor="ctr"/>
          <a:lstStyle/>
          <a:p>
            <a:endParaRPr lang="pt-BR"/>
          </a:p>
        </p:txBody>
      </p:sp>
      <p:sp>
        <p:nvSpPr>
          <p:cNvPr id="42010" name="Line 25"/>
          <p:cNvSpPr>
            <a:spLocks noChangeShapeType="1"/>
          </p:cNvSpPr>
          <p:nvPr/>
        </p:nvSpPr>
        <p:spPr bwMode="auto">
          <a:xfrm rot="5400000" flipV="1">
            <a:off x="1479550" y="3781425"/>
            <a:ext cx="1498600" cy="317500"/>
          </a:xfrm>
          <a:prstGeom prst="line">
            <a:avLst/>
          </a:prstGeom>
          <a:noFill/>
          <a:ln w="28575">
            <a:solidFill>
              <a:srgbClr val="FF0000"/>
            </a:solidFill>
            <a:round/>
            <a:headEnd/>
            <a:tailEnd/>
          </a:ln>
        </p:spPr>
        <p:txBody>
          <a:bodyPr wrap="none" anchor="ctr"/>
          <a:lstStyle/>
          <a:p>
            <a:endParaRPr lang="pt-BR"/>
          </a:p>
        </p:txBody>
      </p:sp>
      <p:sp>
        <p:nvSpPr>
          <p:cNvPr id="42011" name="Line 26"/>
          <p:cNvSpPr>
            <a:spLocks noChangeShapeType="1"/>
          </p:cNvSpPr>
          <p:nvPr/>
        </p:nvSpPr>
        <p:spPr bwMode="auto">
          <a:xfrm rot="-5400000">
            <a:off x="3946525" y="4330700"/>
            <a:ext cx="0" cy="514350"/>
          </a:xfrm>
          <a:prstGeom prst="line">
            <a:avLst/>
          </a:prstGeom>
          <a:noFill/>
          <a:ln w="28575">
            <a:solidFill>
              <a:srgbClr val="FF0000"/>
            </a:solidFill>
            <a:round/>
            <a:headEnd/>
            <a:tailEnd type="triangle" w="med" len="med"/>
          </a:ln>
        </p:spPr>
        <p:txBody>
          <a:bodyPr wrap="none" anchor="ctr"/>
          <a:lstStyle/>
          <a:p>
            <a:endParaRPr lang="pt-BR"/>
          </a:p>
        </p:txBody>
      </p:sp>
      <p:sp>
        <p:nvSpPr>
          <p:cNvPr id="42012" name="Line 27"/>
          <p:cNvSpPr>
            <a:spLocks noChangeShapeType="1"/>
          </p:cNvSpPr>
          <p:nvPr/>
        </p:nvSpPr>
        <p:spPr bwMode="auto">
          <a:xfrm rot="-5400000">
            <a:off x="3492500" y="3889375"/>
            <a:ext cx="901700" cy="520700"/>
          </a:xfrm>
          <a:prstGeom prst="line">
            <a:avLst/>
          </a:prstGeom>
          <a:noFill/>
          <a:ln w="28575">
            <a:solidFill>
              <a:srgbClr val="FF0000"/>
            </a:solidFill>
            <a:round/>
            <a:headEnd/>
            <a:tailEnd type="triangle" w="med" len="med"/>
          </a:ln>
        </p:spPr>
        <p:txBody>
          <a:bodyPr wrap="none" anchor="ctr"/>
          <a:lstStyle/>
          <a:p>
            <a:endParaRPr lang="pt-BR"/>
          </a:p>
        </p:txBody>
      </p:sp>
      <p:sp>
        <p:nvSpPr>
          <p:cNvPr id="42013" name="Line 28"/>
          <p:cNvSpPr>
            <a:spLocks noChangeShapeType="1"/>
          </p:cNvSpPr>
          <p:nvPr/>
        </p:nvSpPr>
        <p:spPr bwMode="auto">
          <a:xfrm rot="5400000" flipV="1">
            <a:off x="3486150" y="4784725"/>
            <a:ext cx="914400" cy="520700"/>
          </a:xfrm>
          <a:prstGeom prst="line">
            <a:avLst/>
          </a:prstGeom>
          <a:noFill/>
          <a:ln w="28575">
            <a:solidFill>
              <a:srgbClr val="FF0000"/>
            </a:solidFill>
            <a:round/>
            <a:headEnd/>
            <a:tailEnd type="triangle" w="med" len="med"/>
          </a:ln>
        </p:spPr>
        <p:txBody>
          <a:bodyPr wrap="none" anchor="ctr"/>
          <a:lstStyle/>
          <a:p>
            <a:endParaRPr lang="pt-BR"/>
          </a:p>
        </p:txBody>
      </p:sp>
      <p:sp>
        <p:nvSpPr>
          <p:cNvPr id="42014" name="Text Box 29"/>
          <p:cNvSpPr txBox="1">
            <a:spLocks noChangeArrowheads="1"/>
          </p:cNvSpPr>
          <p:nvPr/>
        </p:nvSpPr>
        <p:spPr bwMode="auto">
          <a:xfrm>
            <a:off x="6743700" y="5549900"/>
            <a:ext cx="1681163" cy="336550"/>
          </a:xfrm>
          <a:prstGeom prst="rect">
            <a:avLst/>
          </a:prstGeom>
          <a:noFill/>
          <a:ln w="28575">
            <a:noFill/>
            <a:miter lim="800000"/>
            <a:headEnd/>
            <a:tailEnd/>
          </a:ln>
        </p:spPr>
        <p:txBody>
          <a:bodyPr wrap="none">
            <a:spAutoFit/>
          </a:bodyPr>
          <a:lstStyle/>
          <a:p>
            <a:pPr eaLnBrk="0" hangingPunct="0"/>
            <a:r>
              <a:rPr lang="pt-BR" altLang="ja-JP" sz="1600" b="0">
                <a:solidFill>
                  <a:srgbClr val="0000FF"/>
                </a:solidFill>
                <a:latin typeface="Arial" charset="0"/>
                <a:ea typeface="MS PGothic" pitchFamily="34" charset="-128"/>
              </a:rPr>
              <a:t>Vulnerabilidades</a:t>
            </a:r>
          </a:p>
        </p:txBody>
      </p:sp>
      <p:sp>
        <p:nvSpPr>
          <p:cNvPr id="42015" name="Text Box 30"/>
          <p:cNvSpPr txBox="1">
            <a:spLocks noChangeArrowheads="1"/>
          </p:cNvSpPr>
          <p:nvPr/>
        </p:nvSpPr>
        <p:spPr bwMode="auto">
          <a:xfrm>
            <a:off x="6786563" y="5102225"/>
            <a:ext cx="1614487" cy="336550"/>
          </a:xfrm>
          <a:prstGeom prst="rect">
            <a:avLst/>
          </a:prstGeom>
          <a:noFill/>
          <a:ln w="28575">
            <a:noFill/>
            <a:miter lim="800000"/>
            <a:headEnd/>
            <a:tailEnd/>
          </a:ln>
        </p:spPr>
        <p:txBody>
          <a:bodyPr wrap="none">
            <a:spAutoFit/>
          </a:bodyPr>
          <a:lstStyle/>
          <a:p>
            <a:pPr eaLnBrk="0" hangingPunct="0"/>
            <a:r>
              <a:rPr lang="pt-BR" altLang="ja-JP" sz="1600" b="0">
                <a:solidFill>
                  <a:srgbClr val="0000FF"/>
                </a:solidFill>
                <a:latin typeface="Arial" charset="0"/>
                <a:ea typeface="MS PGothic" pitchFamily="34" charset="-128"/>
              </a:rPr>
              <a:t>Potencialidades</a:t>
            </a:r>
          </a:p>
        </p:txBody>
      </p:sp>
      <p:sp>
        <p:nvSpPr>
          <p:cNvPr id="42016" name="Text Box 31"/>
          <p:cNvSpPr txBox="1">
            <a:spLocks noChangeArrowheads="1"/>
          </p:cNvSpPr>
          <p:nvPr/>
        </p:nvSpPr>
        <p:spPr bwMode="auto">
          <a:xfrm>
            <a:off x="6743700" y="4629150"/>
            <a:ext cx="1681163" cy="336550"/>
          </a:xfrm>
          <a:prstGeom prst="rect">
            <a:avLst/>
          </a:prstGeom>
          <a:noFill/>
          <a:ln w="28575">
            <a:noFill/>
            <a:miter lim="800000"/>
            <a:headEnd/>
            <a:tailEnd/>
          </a:ln>
        </p:spPr>
        <p:txBody>
          <a:bodyPr wrap="none">
            <a:spAutoFit/>
          </a:bodyPr>
          <a:lstStyle/>
          <a:p>
            <a:pPr eaLnBrk="0" hangingPunct="0"/>
            <a:r>
              <a:rPr lang="pt-BR" altLang="ja-JP" sz="1600" b="0">
                <a:solidFill>
                  <a:srgbClr val="0000FF"/>
                </a:solidFill>
                <a:latin typeface="Arial" charset="0"/>
                <a:ea typeface="MS PGothic" pitchFamily="34" charset="-128"/>
              </a:rPr>
              <a:t>Vulnerabilidades</a:t>
            </a:r>
          </a:p>
        </p:txBody>
      </p:sp>
      <p:sp>
        <p:nvSpPr>
          <p:cNvPr id="42017" name="Text Box 32"/>
          <p:cNvSpPr txBox="1">
            <a:spLocks noChangeArrowheads="1"/>
          </p:cNvSpPr>
          <p:nvPr/>
        </p:nvSpPr>
        <p:spPr bwMode="auto">
          <a:xfrm>
            <a:off x="6786563" y="4181475"/>
            <a:ext cx="1614487" cy="336550"/>
          </a:xfrm>
          <a:prstGeom prst="rect">
            <a:avLst/>
          </a:prstGeom>
          <a:noFill/>
          <a:ln w="28575">
            <a:noFill/>
            <a:miter lim="800000"/>
            <a:headEnd/>
            <a:tailEnd/>
          </a:ln>
        </p:spPr>
        <p:txBody>
          <a:bodyPr wrap="none">
            <a:spAutoFit/>
          </a:bodyPr>
          <a:lstStyle/>
          <a:p>
            <a:pPr eaLnBrk="0" hangingPunct="0"/>
            <a:r>
              <a:rPr lang="pt-BR" altLang="ja-JP" sz="1600" b="0">
                <a:solidFill>
                  <a:srgbClr val="0000FF"/>
                </a:solidFill>
                <a:latin typeface="Arial" charset="0"/>
                <a:ea typeface="MS PGothic" pitchFamily="34" charset="-128"/>
              </a:rPr>
              <a:t>Potencialidades</a:t>
            </a:r>
          </a:p>
        </p:txBody>
      </p:sp>
      <p:sp>
        <p:nvSpPr>
          <p:cNvPr id="42018" name="Text Box 33"/>
          <p:cNvSpPr txBox="1">
            <a:spLocks noChangeArrowheads="1"/>
          </p:cNvSpPr>
          <p:nvPr/>
        </p:nvSpPr>
        <p:spPr bwMode="auto">
          <a:xfrm>
            <a:off x="6743700" y="3714750"/>
            <a:ext cx="1681163" cy="336550"/>
          </a:xfrm>
          <a:prstGeom prst="rect">
            <a:avLst/>
          </a:prstGeom>
          <a:noFill/>
          <a:ln w="28575">
            <a:noFill/>
            <a:miter lim="800000"/>
            <a:headEnd/>
            <a:tailEnd/>
          </a:ln>
        </p:spPr>
        <p:txBody>
          <a:bodyPr wrap="none">
            <a:spAutoFit/>
          </a:bodyPr>
          <a:lstStyle/>
          <a:p>
            <a:pPr eaLnBrk="0" hangingPunct="0"/>
            <a:r>
              <a:rPr lang="pt-BR" altLang="ja-JP" sz="1600" b="0">
                <a:solidFill>
                  <a:srgbClr val="0000FF"/>
                </a:solidFill>
                <a:latin typeface="Arial" charset="0"/>
                <a:ea typeface="MS PGothic" pitchFamily="34" charset="-128"/>
              </a:rPr>
              <a:t>Vulnerabilidades</a:t>
            </a:r>
          </a:p>
        </p:txBody>
      </p:sp>
      <p:sp>
        <p:nvSpPr>
          <p:cNvPr id="42019" name="Text Box 34"/>
          <p:cNvSpPr txBox="1">
            <a:spLocks noChangeArrowheads="1"/>
          </p:cNvSpPr>
          <p:nvPr/>
        </p:nvSpPr>
        <p:spPr bwMode="auto">
          <a:xfrm>
            <a:off x="6786563" y="3267075"/>
            <a:ext cx="1614487" cy="336550"/>
          </a:xfrm>
          <a:prstGeom prst="rect">
            <a:avLst/>
          </a:prstGeom>
          <a:noFill/>
          <a:ln w="28575">
            <a:noFill/>
            <a:miter lim="800000"/>
            <a:headEnd/>
            <a:tailEnd/>
          </a:ln>
        </p:spPr>
        <p:txBody>
          <a:bodyPr wrap="none">
            <a:spAutoFit/>
          </a:bodyPr>
          <a:lstStyle/>
          <a:p>
            <a:pPr eaLnBrk="0" hangingPunct="0"/>
            <a:r>
              <a:rPr lang="pt-BR" altLang="ja-JP" sz="1600" b="0">
                <a:solidFill>
                  <a:srgbClr val="0000FF"/>
                </a:solidFill>
                <a:latin typeface="Arial" charset="0"/>
                <a:ea typeface="MS PGothic" pitchFamily="34" charset="-128"/>
              </a:rPr>
              <a:t>Potencialidades</a:t>
            </a:r>
          </a:p>
        </p:txBody>
      </p:sp>
      <p:sp>
        <p:nvSpPr>
          <p:cNvPr id="42020" name="Text Box 35"/>
          <p:cNvSpPr txBox="1">
            <a:spLocks noChangeArrowheads="1"/>
          </p:cNvSpPr>
          <p:nvPr/>
        </p:nvSpPr>
        <p:spPr bwMode="auto">
          <a:xfrm>
            <a:off x="6588125" y="1989138"/>
            <a:ext cx="1681163" cy="336550"/>
          </a:xfrm>
          <a:prstGeom prst="rect">
            <a:avLst/>
          </a:prstGeom>
          <a:noFill/>
          <a:ln w="28575">
            <a:noFill/>
            <a:miter lim="800000"/>
            <a:headEnd/>
            <a:tailEnd/>
          </a:ln>
        </p:spPr>
        <p:txBody>
          <a:bodyPr wrap="none">
            <a:spAutoFit/>
          </a:bodyPr>
          <a:lstStyle/>
          <a:p>
            <a:pPr eaLnBrk="0" hangingPunct="0"/>
            <a:r>
              <a:rPr lang="pt-BR" altLang="ja-JP" sz="1600" b="0">
                <a:solidFill>
                  <a:srgbClr val="0000FF"/>
                </a:solidFill>
                <a:latin typeface="Arial" charset="0"/>
                <a:ea typeface="MS PGothic" pitchFamily="34" charset="-128"/>
              </a:rPr>
              <a:t>Vulnerabilidades</a:t>
            </a:r>
          </a:p>
        </p:txBody>
      </p:sp>
      <p:sp>
        <p:nvSpPr>
          <p:cNvPr id="42021" name="Text Box 36"/>
          <p:cNvSpPr txBox="1">
            <a:spLocks noChangeArrowheads="1"/>
          </p:cNvSpPr>
          <p:nvPr/>
        </p:nvSpPr>
        <p:spPr bwMode="auto">
          <a:xfrm>
            <a:off x="6810375" y="1268413"/>
            <a:ext cx="1614488" cy="336550"/>
          </a:xfrm>
          <a:prstGeom prst="rect">
            <a:avLst/>
          </a:prstGeom>
          <a:noFill/>
          <a:ln w="28575">
            <a:noFill/>
            <a:miter lim="800000"/>
            <a:headEnd/>
            <a:tailEnd/>
          </a:ln>
        </p:spPr>
        <p:txBody>
          <a:bodyPr wrap="none">
            <a:spAutoFit/>
          </a:bodyPr>
          <a:lstStyle/>
          <a:p>
            <a:pPr eaLnBrk="0" hangingPunct="0"/>
            <a:r>
              <a:rPr lang="pt-BR" altLang="ja-JP" sz="1600" b="0">
                <a:solidFill>
                  <a:srgbClr val="0000FF"/>
                </a:solidFill>
                <a:latin typeface="Arial" charset="0"/>
                <a:ea typeface="MS PGothic" pitchFamily="34" charset="-128"/>
              </a:rPr>
              <a:t>Potencialidades</a:t>
            </a:r>
          </a:p>
        </p:txBody>
      </p:sp>
      <p:sp>
        <p:nvSpPr>
          <p:cNvPr id="42022" name="Line 37"/>
          <p:cNvSpPr>
            <a:spLocks noChangeShapeType="1"/>
          </p:cNvSpPr>
          <p:nvPr/>
        </p:nvSpPr>
        <p:spPr bwMode="auto">
          <a:xfrm rot="-5400000">
            <a:off x="5856288" y="4983162"/>
            <a:ext cx="196850" cy="815975"/>
          </a:xfrm>
          <a:prstGeom prst="line">
            <a:avLst/>
          </a:prstGeom>
          <a:noFill/>
          <a:ln w="28575">
            <a:solidFill>
              <a:srgbClr val="FF0000"/>
            </a:solidFill>
            <a:round/>
            <a:headEnd/>
            <a:tailEnd/>
          </a:ln>
        </p:spPr>
        <p:txBody>
          <a:bodyPr wrap="none" anchor="ctr"/>
          <a:lstStyle/>
          <a:p>
            <a:endParaRPr lang="pt-BR"/>
          </a:p>
        </p:txBody>
      </p:sp>
      <p:sp>
        <p:nvSpPr>
          <p:cNvPr id="42023" name="Line 38"/>
          <p:cNvSpPr>
            <a:spLocks noChangeShapeType="1"/>
          </p:cNvSpPr>
          <p:nvPr/>
        </p:nvSpPr>
        <p:spPr bwMode="auto">
          <a:xfrm rot="5400000" flipV="1">
            <a:off x="5835650" y="5207000"/>
            <a:ext cx="238125" cy="815975"/>
          </a:xfrm>
          <a:prstGeom prst="line">
            <a:avLst/>
          </a:prstGeom>
          <a:noFill/>
          <a:ln w="28575">
            <a:solidFill>
              <a:srgbClr val="FF0000"/>
            </a:solidFill>
            <a:round/>
            <a:headEnd/>
            <a:tailEnd/>
          </a:ln>
        </p:spPr>
        <p:txBody>
          <a:bodyPr wrap="none" anchor="ctr"/>
          <a:lstStyle/>
          <a:p>
            <a:endParaRPr lang="pt-BR"/>
          </a:p>
        </p:txBody>
      </p:sp>
      <p:sp>
        <p:nvSpPr>
          <p:cNvPr id="42024" name="Line 39"/>
          <p:cNvSpPr>
            <a:spLocks noChangeShapeType="1"/>
          </p:cNvSpPr>
          <p:nvPr/>
        </p:nvSpPr>
        <p:spPr bwMode="auto">
          <a:xfrm rot="-5400000">
            <a:off x="5853113" y="4043362"/>
            <a:ext cx="196850" cy="815975"/>
          </a:xfrm>
          <a:prstGeom prst="line">
            <a:avLst/>
          </a:prstGeom>
          <a:noFill/>
          <a:ln w="28575">
            <a:solidFill>
              <a:srgbClr val="FF0000"/>
            </a:solidFill>
            <a:round/>
            <a:headEnd/>
            <a:tailEnd/>
          </a:ln>
        </p:spPr>
        <p:txBody>
          <a:bodyPr wrap="none" anchor="ctr"/>
          <a:lstStyle/>
          <a:p>
            <a:endParaRPr lang="pt-BR"/>
          </a:p>
        </p:txBody>
      </p:sp>
      <p:sp>
        <p:nvSpPr>
          <p:cNvPr id="42025" name="Line 40"/>
          <p:cNvSpPr>
            <a:spLocks noChangeShapeType="1"/>
          </p:cNvSpPr>
          <p:nvPr/>
        </p:nvSpPr>
        <p:spPr bwMode="auto">
          <a:xfrm rot="5400000" flipV="1">
            <a:off x="5832475" y="4267200"/>
            <a:ext cx="238125" cy="815975"/>
          </a:xfrm>
          <a:prstGeom prst="line">
            <a:avLst/>
          </a:prstGeom>
          <a:noFill/>
          <a:ln w="28575">
            <a:solidFill>
              <a:srgbClr val="FF0000"/>
            </a:solidFill>
            <a:round/>
            <a:headEnd/>
            <a:tailEnd/>
          </a:ln>
        </p:spPr>
        <p:txBody>
          <a:bodyPr wrap="none" anchor="ctr"/>
          <a:lstStyle/>
          <a:p>
            <a:endParaRPr lang="pt-BR"/>
          </a:p>
        </p:txBody>
      </p:sp>
      <p:sp>
        <p:nvSpPr>
          <p:cNvPr id="42026" name="Line 41"/>
          <p:cNvSpPr>
            <a:spLocks noChangeShapeType="1"/>
          </p:cNvSpPr>
          <p:nvPr/>
        </p:nvSpPr>
        <p:spPr bwMode="auto">
          <a:xfrm rot="-5400000">
            <a:off x="5853113" y="3128962"/>
            <a:ext cx="196850" cy="815975"/>
          </a:xfrm>
          <a:prstGeom prst="line">
            <a:avLst/>
          </a:prstGeom>
          <a:noFill/>
          <a:ln w="28575">
            <a:solidFill>
              <a:srgbClr val="FF0000"/>
            </a:solidFill>
            <a:round/>
            <a:headEnd/>
            <a:tailEnd/>
          </a:ln>
        </p:spPr>
        <p:txBody>
          <a:bodyPr wrap="none" anchor="ctr"/>
          <a:lstStyle/>
          <a:p>
            <a:endParaRPr lang="pt-BR"/>
          </a:p>
        </p:txBody>
      </p:sp>
      <p:sp>
        <p:nvSpPr>
          <p:cNvPr id="42027" name="Line 42"/>
          <p:cNvSpPr>
            <a:spLocks noChangeShapeType="1"/>
          </p:cNvSpPr>
          <p:nvPr/>
        </p:nvSpPr>
        <p:spPr bwMode="auto">
          <a:xfrm rot="5400000" flipV="1">
            <a:off x="5832475" y="3352800"/>
            <a:ext cx="238125" cy="815975"/>
          </a:xfrm>
          <a:prstGeom prst="line">
            <a:avLst/>
          </a:prstGeom>
          <a:noFill/>
          <a:ln w="28575">
            <a:solidFill>
              <a:srgbClr val="FF0000"/>
            </a:solidFill>
            <a:round/>
            <a:headEnd/>
            <a:tailEnd/>
          </a:ln>
        </p:spPr>
        <p:txBody>
          <a:bodyPr wrap="none" anchor="ctr"/>
          <a:lstStyle/>
          <a:p>
            <a:endParaRPr lang="pt-BR"/>
          </a:p>
        </p:txBody>
      </p:sp>
      <p:sp>
        <p:nvSpPr>
          <p:cNvPr id="42028" name="Line 43"/>
          <p:cNvSpPr>
            <a:spLocks noChangeShapeType="1"/>
          </p:cNvSpPr>
          <p:nvPr/>
        </p:nvSpPr>
        <p:spPr bwMode="auto">
          <a:xfrm rot="-5400000">
            <a:off x="4933156" y="261144"/>
            <a:ext cx="214313" cy="2663825"/>
          </a:xfrm>
          <a:prstGeom prst="line">
            <a:avLst/>
          </a:prstGeom>
          <a:noFill/>
          <a:ln w="28575">
            <a:solidFill>
              <a:srgbClr val="FF0000"/>
            </a:solidFill>
            <a:round/>
            <a:headEnd/>
            <a:tailEnd type="triangle" w="med" len="med"/>
          </a:ln>
        </p:spPr>
        <p:txBody>
          <a:bodyPr wrap="none" anchor="ctr"/>
          <a:lstStyle/>
          <a:p>
            <a:endParaRPr lang="pt-BR"/>
          </a:p>
        </p:txBody>
      </p:sp>
      <p:sp>
        <p:nvSpPr>
          <p:cNvPr id="42029" name="Line 44"/>
          <p:cNvSpPr>
            <a:spLocks noChangeShapeType="1"/>
          </p:cNvSpPr>
          <p:nvPr/>
        </p:nvSpPr>
        <p:spPr bwMode="auto">
          <a:xfrm rot="5400000" flipV="1">
            <a:off x="4811713" y="668338"/>
            <a:ext cx="487362" cy="2551112"/>
          </a:xfrm>
          <a:prstGeom prst="line">
            <a:avLst/>
          </a:prstGeom>
          <a:noFill/>
          <a:ln w="28575">
            <a:solidFill>
              <a:srgbClr val="FF0000"/>
            </a:solidFill>
            <a:round/>
            <a:headEnd/>
            <a:tailEnd type="triangle" w="med" len="med"/>
          </a:ln>
        </p:spPr>
        <p:txBody>
          <a:bodyPr wrap="none" anchor="ctr"/>
          <a:lstStyle/>
          <a:p>
            <a:endParaRPr lang="pt-BR"/>
          </a:p>
        </p:txBody>
      </p:sp>
      <p:sp>
        <p:nvSpPr>
          <p:cNvPr id="46" name="Text Box 13"/>
          <p:cNvSpPr txBox="1">
            <a:spLocks noChangeArrowheads="1"/>
          </p:cNvSpPr>
          <p:nvPr/>
        </p:nvSpPr>
        <p:spPr bwMode="auto">
          <a:xfrm>
            <a:off x="0" y="5934075"/>
            <a:ext cx="2819400" cy="276225"/>
          </a:xfrm>
          <a:prstGeom prst="rect">
            <a:avLst/>
          </a:prstGeom>
          <a:noFill/>
          <a:ln w="9525">
            <a:noFill/>
            <a:miter lim="800000"/>
            <a:headEnd/>
            <a:tailEnd/>
          </a:ln>
          <a:effectLst/>
        </p:spPr>
        <p:txBody>
          <a:bodyPr>
            <a:spAutoFit/>
          </a:bodyPr>
          <a:lstStyle/>
          <a:p>
            <a:pPr algn="l">
              <a:defRPr/>
            </a:pPr>
            <a:r>
              <a:rPr lang="pt-BR" altLang="ja-JP" sz="1200" b="0" dirty="0">
                <a:latin typeface="+mn-lt"/>
                <a:ea typeface="ＭＳ Ｐゴシック" charset="-128"/>
              </a:rPr>
              <a:t>Fonte: Mattar e Santos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Espaço Reservado para Número de Slide 3"/>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4625A3D0-8CA9-4E85-983F-BDF7902E5141}" type="slidenum">
              <a:rPr lang="en-US"/>
              <a:pPr>
                <a:defRPr/>
              </a:pPr>
              <a:t>38</a:t>
            </a:fld>
            <a:endParaRPr lang="en-US"/>
          </a:p>
        </p:txBody>
      </p:sp>
      <p:sp>
        <p:nvSpPr>
          <p:cNvPr id="43011" name="Rectangle 2"/>
          <p:cNvSpPr>
            <a:spLocks noChangeArrowheads="1"/>
          </p:cNvSpPr>
          <p:nvPr/>
        </p:nvSpPr>
        <p:spPr bwMode="auto">
          <a:xfrm>
            <a:off x="123825" y="2068513"/>
            <a:ext cx="8915400" cy="3341687"/>
          </a:xfrm>
          <a:prstGeom prst="rect">
            <a:avLst/>
          </a:prstGeom>
          <a:solidFill>
            <a:srgbClr val="CCFFFF"/>
          </a:solidFill>
          <a:ln w="28575">
            <a:solidFill>
              <a:srgbClr val="FF0000"/>
            </a:solidFill>
            <a:miter lim="800000"/>
            <a:headEnd/>
            <a:tailEnd/>
          </a:ln>
        </p:spPr>
        <p:txBody>
          <a:bodyPr wrap="none" anchor="ctr"/>
          <a:lstStyle/>
          <a:p>
            <a:pPr algn="l"/>
            <a:endParaRPr lang="en-US" sz="1800" b="0">
              <a:latin typeface="Arial" charset="0"/>
            </a:endParaRPr>
          </a:p>
        </p:txBody>
      </p:sp>
      <p:sp>
        <p:nvSpPr>
          <p:cNvPr id="43012" name="Text Box 3"/>
          <p:cNvSpPr txBox="1">
            <a:spLocks noChangeArrowheads="1"/>
          </p:cNvSpPr>
          <p:nvPr/>
        </p:nvSpPr>
        <p:spPr bwMode="auto">
          <a:xfrm>
            <a:off x="68263" y="136525"/>
            <a:ext cx="8972550" cy="1077913"/>
          </a:xfrm>
          <a:prstGeom prst="rect">
            <a:avLst/>
          </a:prstGeom>
          <a:noFill/>
          <a:ln w="9525">
            <a:noFill/>
            <a:miter lim="800000"/>
            <a:headEnd/>
            <a:tailEnd/>
          </a:ln>
        </p:spPr>
        <p:txBody>
          <a:bodyPr>
            <a:spAutoFit/>
          </a:bodyPr>
          <a:lstStyle/>
          <a:p>
            <a:pPr eaLnBrk="0" hangingPunct="0"/>
            <a:r>
              <a:rPr lang="pt-BR" altLang="ja-JP" sz="3200">
                <a:latin typeface="Arial" charset="0"/>
                <a:ea typeface="MS PGothic" pitchFamily="34" charset="-128"/>
              </a:rPr>
              <a:t>Potencialidades e Vulnerabilidades e as</a:t>
            </a:r>
          </a:p>
          <a:p>
            <a:pPr eaLnBrk="0" hangingPunct="0"/>
            <a:r>
              <a:rPr lang="pt-BR" altLang="ja-JP" sz="3200">
                <a:latin typeface="Arial" charset="0"/>
                <a:ea typeface="MS PGothic" pitchFamily="34" charset="-128"/>
              </a:rPr>
              <a:t>Vantagens e Desvantagens Competitivas</a:t>
            </a:r>
          </a:p>
        </p:txBody>
      </p:sp>
      <p:sp>
        <p:nvSpPr>
          <p:cNvPr id="43013" name="Text Box 4"/>
          <p:cNvSpPr txBox="1">
            <a:spLocks noChangeArrowheads="1"/>
          </p:cNvSpPr>
          <p:nvPr/>
        </p:nvSpPr>
        <p:spPr bwMode="auto">
          <a:xfrm>
            <a:off x="214313" y="2146300"/>
            <a:ext cx="8032750" cy="360363"/>
          </a:xfrm>
          <a:prstGeom prst="rect">
            <a:avLst/>
          </a:prstGeom>
          <a:noFill/>
          <a:ln w="9525">
            <a:noFill/>
            <a:miter lim="800000"/>
            <a:headEnd/>
            <a:tailEnd/>
          </a:ln>
        </p:spPr>
        <p:txBody>
          <a:bodyPr wrap="none">
            <a:spAutoFit/>
          </a:bodyPr>
          <a:lstStyle/>
          <a:p>
            <a:pPr algn="l" eaLnBrk="0" hangingPunct="0">
              <a:lnSpc>
                <a:spcPct val="110000"/>
              </a:lnSpc>
            </a:pPr>
            <a:r>
              <a:rPr lang="pt-BR" altLang="ja-JP" sz="1600">
                <a:solidFill>
                  <a:srgbClr val="990000"/>
                </a:solidFill>
                <a:latin typeface="Arial" charset="0"/>
                <a:ea typeface="MS PGothic" pitchFamily="34" charset="-128"/>
              </a:rPr>
              <a:t>Análise para um fator-chave de sucesso (FCS) em comparação a um concorrente</a:t>
            </a:r>
          </a:p>
        </p:txBody>
      </p:sp>
      <p:sp>
        <p:nvSpPr>
          <p:cNvPr id="43014" name="Line 5"/>
          <p:cNvSpPr>
            <a:spLocks noChangeShapeType="1"/>
          </p:cNvSpPr>
          <p:nvPr/>
        </p:nvSpPr>
        <p:spPr bwMode="auto">
          <a:xfrm>
            <a:off x="119063" y="2640013"/>
            <a:ext cx="8915400" cy="0"/>
          </a:xfrm>
          <a:prstGeom prst="line">
            <a:avLst/>
          </a:prstGeom>
          <a:noFill/>
          <a:ln w="9525">
            <a:solidFill>
              <a:srgbClr val="FF0000"/>
            </a:solidFill>
            <a:round/>
            <a:headEnd/>
            <a:tailEnd/>
          </a:ln>
        </p:spPr>
        <p:txBody>
          <a:bodyPr wrap="none" anchor="ctr"/>
          <a:lstStyle/>
          <a:p>
            <a:endParaRPr lang="pt-BR"/>
          </a:p>
        </p:txBody>
      </p:sp>
      <p:sp>
        <p:nvSpPr>
          <p:cNvPr id="43015" name="Text Box 6"/>
          <p:cNvSpPr txBox="1">
            <a:spLocks noChangeArrowheads="1"/>
          </p:cNvSpPr>
          <p:nvPr/>
        </p:nvSpPr>
        <p:spPr bwMode="auto">
          <a:xfrm>
            <a:off x="180975" y="2649538"/>
            <a:ext cx="1608138" cy="628650"/>
          </a:xfrm>
          <a:prstGeom prst="rect">
            <a:avLst/>
          </a:prstGeom>
          <a:noFill/>
          <a:ln w="9525">
            <a:noFill/>
            <a:miter lim="800000"/>
            <a:headEnd/>
            <a:tailEnd/>
          </a:ln>
        </p:spPr>
        <p:txBody>
          <a:bodyPr wrap="none">
            <a:spAutoFit/>
          </a:bodyPr>
          <a:lstStyle/>
          <a:p>
            <a:pPr algn="l" eaLnBrk="0" hangingPunct="0">
              <a:lnSpc>
                <a:spcPct val="110000"/>
              </a:lnSpc>
            </a:pPr>
            <a:r>
              <a:rPr lang="pt-BR" altLang="ja-JP" sz="1600">
                <a:solidFill>
                  <a:srgbClr val="D60093"/>
                </a:solidFill>
                <a:latin typeface="Arial" charset="0"/>
                <a:ea typeface="MS PGothic" pitchFamily="34" charset="-128"/>
              </a:rPr>
              <a:t>Resultados da</a:t>
            </a:r>
          </a:p>
          <a:p>
            <a:pPr algn="l" eaLnBrk="0" hangingPunct="0">
              <a:lnSpc>
                <a:spcPct val="110000"/>
              </a:lnSpc>
            </a:pPr>
            <a:r>
              <a:rPr lang="pt-BR" altLang="ja-JP" sz="1600">
                <a:solidFill>
                  <a:srgbClr val="D60093"/>
                </a:solidFill>
                <a:latin typeface="Arial" charset="0"/>
                <a:ea typeface="MS PGothic" pitchFamily="34" charset="-128"/>
              </a:rPr>
              <a:t>análise interna</a:t>
            </a:r>
          </a:p>
        </p:txBody>
      </p:sp>
      <p:sp>
        <p:nvSpPr>
          <p:cNvPr id="43016" name="Line 7"/>
          <p:cNvSpPr>
            <a:spLocks noChangeShapeType="1"/>
          </p:cNvSpPr>
          <p:nvPr/>
        </p:nvSpPr>
        <p:spPr bwMode="auto">
          <a:xfrm>
            <a:off x="133350" y="3268663"/>
            <a:ext cx="8915400" cy="0"/>
          </a:xfrm>
          <a:prstGeom prst="line">
            <a:avLst/>
          </a:prstGeom>
          <a:noFill/>
          <a:ln w="9525">
            <a:solidFill>
              <a:srgbClr val="FF0000"/>
            </a:solidFill>
            <a:round/>
            <a:headEnd/>
            <a:tailEnd/>
          </a:ln>
        </p:spPr>
        <p:txBody>
          <a:bodyPr wrap="none" anchor="ctr"/>
          <a:lstStyle/>
          <a:p>
            <a:endParaRPr lang="pt-BR"/>
          </a:p>
        </p:txBody>
      </p:sp>
      <p:sp>
        <p:nvSpPr>
          <p:cNvPr id="43017" name="Text Box 8"/>
          <p:cNvSpPr txBox="1">
            <a:spLocks noChangeArrowheads="1"/>
          </p:cNvSpPr>
          <p:nvPr/>
        </p:nvSpPr>
        <p:spPr bwMode="auto">
          <a:xfrm>
            <a:off x="2606675" y="2633663"/>
            <a:ext cx="2351088" cy="628650"/>
          </a:xfrm>
          <a:prstGeom prst="rect">
            <a:avLst/>
          </a:prstGeom>
          <a:noFill/>
          <a:ln w="9525">
            <a:noFill/>
            <a:miter lim="800000"/>
            <a:headEnd/>
            <a:tailEnd/>
          </a:ln>
        </p:spPr>
        <p:txBody>
          <a:bodyPr wrap="none">
            <a:spAutoFit/>
          </a:bodyPr>
          <a:lstStyle/>
          <a:p>
            <a:pPr algn="l" eaLnBrk="0" hangingPunct="0">
              <a:lnSpc>
                <a:spcPct val="110000"/>
              </a:lnSpc>
            </a:pPr>
            <a:r>
              <a:rPr lang="pt-BR" altLang="ja-JP" sz="1600">
                <a:solidFill>
                  <a:srgbClr val="D60093"/>
                </a:solidFill>
                <a:latin typeface="Arial" charset="0"/>
                <a:ea typeface="MS PGothic" pitchFamily="34" charset="-128"/>
              </a:rPr>
              <a:t>Resultados do</a:t>
            </a:r>
          </a:p>
          <a:p>
            <a:pPr algn="l" eaLnBrk="0" hangingPunct="0">
              <a:lnSpc>
                <a:spcPct val="110000"/>
              </a:lnSpc>
            </a:pPr>
            <a:r>
              <a:rPr lang="pt-BR" altLang="ja-JP" sz="1600">
                <a:solidFill>
                  <a:srgbClr val="D60093"/>
                </a:solidFill>
                <a:latin typeface="Arial" charset="0"/>
                <a:ea typeface="MS PGothic" pitchFamily="34" charset="-128"/>
              </a:rPr>
              <a:t>concorrente analisado</a:t>
            </a:r>
          </a:p>
        </p:txBody>
      </p:sp>
      <p:sp>
        <p:nvSpPr>
          <p:cNvPr id="43018" name="Text Box 9"/>
          <p:cNvSpPr txBox="1">
            <a:spLocks noChangeArrowheads="1"/>
          </p:cNvSpPr>
          <p:nvPr/>
        </p:nvSpPr>
        <p:spPr bwMode="auto">
          <a:xfrm>
            <a:off x="5667375" y="2627313"/>
            <a:ext cx="1220788" cy="360362"/>
          </a:xfrm>
          <a:prstGeom prst="rect">
            <a:avLst/>
          </a:prstGeom>
          <a:noFill/>
          <a:ln w="9525">
            <a:noFill/>
            <a:miter lim="800000"/>
            <a:headEnd/>
            <a:tailEnd/>
          </a:ln>
        </p:spPr>
        <p:txBody>
          <a:bodyPr wrap="none">
            <a:spAutoFit/>
          </a:bodyPr>
          <a:lstStyle/>
          <a:p>
            <a:pPr algn="l" eaLnBrk="0" hangingPunct="0">
              <a:lnSpc>
                <a:spcPct val="110000"/>
              </a:lnSpc>
            </a:pPr>
            <a:r>
              <a:rPr lang="pt-BR" altLang="ja-JP" sz="1600">
                <a:solidFill>
                  <a:srgbClr val="D60093"/>
                </a:solidFill>
                <a:latin typeface="Arial" charset="0"/>
                <a:ea typeface="MS PGothic" pitchFamily="34" charset="-128"/>
              </a:rPr>
              <a:t>Conclusão</a:t>
            </a:r>
          </a:p>
        </p:txBody>
      </p:sp>
      <p:sp>
        <p:nvSpPr>
          <p:cNvPr id="43019" name="Text Box 10"/>
          <p:cNvSpPr txBox="1">
            <a:spLocks noChangeArrowheads="1"/>
          </p:cNvSpPr>
          <p:nvPr/>
        </p:nvSpPr>
        <p:spPr bwMode="auto">
          <a:xfrm>
            <a:off x="180975" y="3325813"/>
            <a:ext cx="1579563" cy="1970087"/>
          </a:xfrm>
          <a:prstGeom prst="rect">
            <a:avLst/>
          </a:prstGeom>
          <a:noFill/>
          <a:ln w="9525">
            <a:noFill/>
            <a:miter lim="800000"/>
            <a:headEnd/>
            <a:tailEnd/>
          </a:ln>
        </p:spPr>
        <p:txBody>
          <a:bodyPr wrap="none">
            <a:spAutoFit/>
          </a:bodyPr>
          <a:lstStyle/>
          <a:p>
            <a:pPr algn="l" eaLnBrk="0" hangingPunct="0">
              <a:lnSpc>
                <a:spcPct val="110000"/>
              </a:lnSpc>
            </a:pPr>
            <a:r>
              <a:rPr lang="pt-BR" altLang="ja-JP" sz="1600" b="0">
                <a:solidFill>
                  <a:srgbClr val="006600"/>
                </a:solidFill>
                <a:latin typeface="Arial" charset="0"/>
                <a:ea typeface="MS PGothic" pitchFamily="34" charset="-128"/>
              </a:rPr>
              <a:t>Potencialidade</a:t>
            </a:r>
          </a:p>
          <a:p>
            <a:pPr algn="l" eaLnBrk="0" hangingPunct="0">
              <a:lnSpc>
                <a:spcPct val="110000"/>
              </a:lnSpc>
            </a:pPr>
            <a:endParaRPr lang="pt-BR" altLang="ja-JP" sz="1600" b="0">
              <a:solidFill>
                <a:srgbClr val="006600"/>
              </a:solidFill>
              <a:latin typeface="Arial" charset="0"/>
              <a:ea typeface="MS PGothic" pitchFamily="34" charset="-128"/>
            </a:endParaRPr>
          </a:p>
          <a:p>
            <a:pPr algn="l" eaLnBrk="0" hangingPunct="0">
              <a:lnSpc>
                <a:spcPct val="110000"/>
              </a:lnSpc>
            </a:pPr>
            <a:r>
              <a:rPr lang="pt-BR" altLang="ja-JP" sz="1600" b="0">
                <a:solidFill>
                  <a:srgbClr val="006600"/>
                </a:solidFill>
                <a:latin typeface="Arial" charset="0"/>
                <a:ea typeface="MS PGothic" pitchFamily="34" charset="-128"/>
              </a:rPr>
              <a:t>Vulnerabilidade</a:t>
            </a:r>
          </a:p>
          <a:p>
            <a:pPr algn="l" eaLnBrk="0" hangingPunct="0">
              <a:lnSpc>
                <a:spcPct val="110000"/>
              </a:lnSpc>
            </a:pPr>
            <a:endParaRPr lang="pt-BR" altLang="ja-JP" sz="1600" b="0">
              <a:solidFill>
                <a:srgbClr val="006600"/>
              </a:solidFill>
              <a:latin typeface="Arial" charset="0"/>
              <a:ea typeface="MS PGothic" pitchFamily="34" charset="-128"/>
            </a:endParaRPr>
          </a:p>
          <a:p>
            <a:pPr algn="l" eaLnBrk="0" hangingPunct="0">
              <a:lnSpc>
                <a:spcPct val="110000"/>
              </a:lnSpc>
            </a:pPr>
            <a:r>
              <a:rPr lang="pt-BR" altLang="ja-JP" sz="1600" b="0">
                <a:solidFill>
                  <a:srgbClr val="006600"/>
                </a:solidFill>
                <a:latin typeface="Arial" charset="0"/>
                <a:ea typeface="MS PGothic" pitchFamily="34" charset="-128"/>
              </a:rPr>
              <a:t>Potencialidade</a:t>
            </a:r>
          </a:p>
          <a:p>
            <a:pPr algn="l" eaLnBrk="0" hangingPunct="0">
              <a:lnSpc>
                <a:spcPct val="110000"/>
              </a:lnSpc>
            </a:pPr>
            <a:endParaRPr lang="pt-BR" altLang="ja-JP" sz="1600" b="0">
              <a:solidFill>
                <a:srgbClr val="006600"/>
              </a:solidFill>
              <a:latin typeface="Arial" charset="0"/>
              <a:ea typeface="MS PGothic" pitchFamily="34" charset="-128"/>
            </a:endParaRPr>
          </a:p>
          <a:p>
            <a:pPr algn="l" eaLnBrk="0" hangingPunct="0">
              <a:lnSpc>
                <a:spcPct val="110000"/>
              </a:lnSpc>
            </a:pPr>
            <a:r>
              <a:rPr lang="pt-BR" altLang="ja-JP" sz="1600" b="0">
                <a:solidFill>
                  <a:srgbClr val="006600"/>
                </a:solidFill>
                <a:latin typeface="Arial" charset="0"/>
                <a:ea typeface="MS PGothic" pitchFamily="34" charset="-128"/>
              </a:rPr>
              <a:t>Vulnerabilidade</a:t>
            </a:r>
          </a:p>
        </p:txBody>
      </p:sp>
      <p:sp>
        <p:nvSpPr>
          <p:cNvPr id="43020" name="Text Box 11"/>
          <p:cNvSpPr txBox="1">
            <a:spLocks noChangeArrowheads="1"/>
          </p:cNvSpPr>
          <p:nvPr/>
        </p:nvSpPr>
        <p:spPr bwMode="auto">
          <a:xfrm>
            <a:off x="2606675" y="3309938"/>
            <a:ext cx="1927225" cy="1970087"/>
          </a:xfrm>
          <a:prstGeom prst="rect">
            <a:avLst/>
          </a:prstGeom>
          <a:noFill/>
          <a:ln w="9525">
            <a:noFill/>
            <a:miter lim="800000"/>
            <a:headEnd/>
            <a:tailEnd/>
          </a:ln>
        </p:spPr>
        <p:txBody>
          <a:bodyPr wrap="none">
            <a:spAutoFit/>
          </a:bodyPr>
          <a:lstStyle/>
          <a:p>
            <a:pPr algn="l" eaLnBrk="0" hangingPunct="0">
              <a:lnSpc>
                <a:spcPct val="110000"/>
              </a:lnSpc>
            </a:pPr>
            <a:r>
              <a:rPr lang="ja-JP" altLang="pt-BR" sz="1600" b="0">
                <a:solidFill>
                  <a:srgbClr val="006600"/>
                </a:solidFill>
                <a:latin typeface="Arial" charset="0"/>
                <a:ea typeface="MS PGothic" pitchFamily="34" charset="-128"/>
              </a:rPr>
              <a:t>+    </a:t>
            </a:r>
            <a:r>
              <a:rPr lang="pt-BR" altLang="ja-JP" sz="1600" b="0">
                <a:solidFill>
                  <a:srgbClr val="006600"/>
                </a:solidFill>
                <a:latin typeface="Arial" charset="0"/>
                <a:ea typeface="MS PGothic" pitchFamily="34" charset="-128"/>
              </a:rPr>
              <a:t>Vulnerabilidade</a:t>
            </a:r>
          </a:p>
          <a:p>
            <a:pPr algn="l" eaLnBrk="0" hangingPunct="0">
              <a:lnSpc>
                <a:spcPct val="110000"/>
              </a:lnSpc>
            </a:pPr>
            <a:endParaRPr lang="pt-BR" altLang="ja-JP" sz="1600" b="0">
              <a:solidFill>
                <a:srgbClr val="006600"/>
              </a:solidFill>
              <a:latin typeface="Arial" charset="0"/>
              <a:ea typeface="MS PGothic" pitchFamily="34" charset="-128"/>
            </a:endParaRPr>
          </a:p>
          <a:p>
            <a:pPr algn="l" eaLnBrk="0" hangingPunct="0">
              <a:lnSpc>
                <a:spcPct val="110000"/>
              </a:lnSpc>
            </a:pPr>
            <a:r>
              <a:rPr lang="pt-BR" altLang="ja-JP" sz="1600" b="0">
                <a:solidFill>
                  <a:srgbClr val="006600"/>
                </a:solidFill>
                <a:latin typeface="Arial" charset="0"/>
                <a:ea typeface="MS PGothic" pitchFamily="34" charset="-128"/>
              </a:rPr>
              <a:t>+    Potencialidade</a:t>
            </a:r>
          </a:p>
          <a:p>
            <a:pPr algn="l" eaLnBrk="0" hangingPunct="0">
              <a:lnSpc>
                <a:spcPct val="110000"/>
              </a:lnSpc>
            </a:pPr>
            <a:endParaRPr lang="pt-BR" altLang="ja-JP" sz="1600" b="0">
              <a:solidFill>
                <a:srgbClr val="006600"/>
              </a:solidFill>
              <a:latin typeface="Arial" charset="0"/>
              <a:ea typeface="MS PGothic" pitchFamily="34" charset="-128"/>
            </a:endParaRPr>
          </a:p>
          <a:p>
            <a:pPr algn="l" eaLnBrk="0" hangingPunct="0">
              <a:lnSpc>
                <a:spcPct val="110000"/>
              </a:lnSpc>
            </a:pPr>
            <a:r>
              <a:rPr lang="pt-BR" altLang="ja-JP" sz="1600" b="0">
                <a:solidFill>
                  <a:srgbClr val="006600"/>
                </a:solidFill>
                <a:latin typeface="Arial" charset="0"/>
                <a:ea typeface="MS PGothic" pitchFamily="34" charset="-128"/>
              </a:rPr>
              <a:t>+    Potencialidade</a:t>
            </a:r>
          </a:p>
          <a:p>
            <a:pPr algn="l" eaLnBrk="0" hangingPunct="0">
              <a:lnSpc>
                <a:spcPct val="110000"/>
              </a:lnSpc>
            </a:pPr>
            <a:endParaRPr lang="pt-BR" altLang="ja-JP" sz="1600" b="0">
              <a:solidFill>
                <a:srgbClr val="006600"/>
              </a:solidFill>
              <a:latin typeface="Arial" charset="0"/>
              <a:ea typeface="MS PGothic" pitchFamily="34" charset="-128"/>
            </a:endParaRPr>
          </a:p>
          <a:p>
            <a:pPr algn="l" eaLnBrk="0" hangingPunct="0">
              <a:lnSpc>
                <a:spcPct val="110000"/>
              </a:lnSpc>
            </a:pPr>
            <a:r>
              <a:rPr lang="pt-BR" altLang="ja-JP" sz="1600" b="0">
                <a:solidFill>
                  <a:srgbClr val="006600"/>
                </a:solidFill>
                <a:latin typeface="Arial" charset="0"/>
                <a:ea typeface="MS PGothic" pitchFamily="34" charset="-128"/>
              </a:rPr>
              <a:t>+    Vulnerabilidade</a:t>
            </a:r>
          </a:p>
        </p:txBody>
      </p:sp>
      <p:sp>
        <p:nvSpPr>
          <p:cNvPr id="43021" name="Text Box 12"/>
          <p:cNvSpPr txBox="1">
            <a:spLocks noChangeArrowheads="1"/>
          </p:cNvSpPr>
          <p:nvPr/>
        </p:nvSpPr>
        <p:spPr bwMode="auto">
          <a:xfrm>
            <a:off x="5667375" y="3303588"/>
            <a:ext cx="3254375" cy="1970087"/>
          </a:xfrm>
          <a:prstGeom prst="rect">
            <a:avLst/>
          </a:prstGeom>
          <a:noFill/>
          <a:ln w="9525">
            <a:noFill/>
            <a:miter lim="800000"/>
            <a:headEnd/>
            <a:tailEnd/>
          </a:ln>
        </p:spPr>
        <p:txBody>
          <a:bodyPr wrap="none">
            <a:spAutoFit/>
          </a:bodyPr>
          <a:lstStyle/>
          <a:p>
            <a:pPr algn="l" eaLnBrk="0" hangingPunct="0">
              <a:lnSpc>
                <a:spcPct val="110000"/>
              </a:lnSpc>
            </a:pPr>
            <a:r>
              <a:rPr lang="pt-BR" altLang="ja-JP" sz="1600" b="0">
                <a:solidFill>
                  <a:srgbClr val="006600"/>
                </a:solidFill>
                <a:latin typeface="Arial" charset="0"/>
                <a:ea typeface="MS PGothic" pitchFamily="34" charset="-128"/>
              </a:rPr>
              <a:t>Vantagem competitiva</a:t>
            </a:r>
          </a:p>
          <a:p>
            <a:pPr algn="l" eaLnBrk="0" hangingPunct="0">
              <a:lnSpc>
                <a:spcPct val="110000"/>
              </a:lnSpc>
            </a:pPr>
            <a:endParaRPr lang="pt-BR" altLang="ja-JP" sz="1600" b="0">
              <a:solidFill>
                <a:srgbClr val="006600"/>
              </a:solidFill>
              <a:latin typeface="Arial" charset="0"/>
              <a:ea typeface="MS PGothic" pitchFamily="34" charset="-128"/>
            </a:endParaRPr>
          </a:p>
          <a:p>
            <a:pPr algn="l" eaLnBrk="0" hangingPunct="0">
              <a:lnSpc>
                <a:spcPct val="110000"/>
              </a:lnSpc>
            </a:pPr>
            <a:r>
              <a:rPr lang="pt-BR" altLang="ja-JP" sz="1600" b="0">
                <a:solidFill>
                  <a:srgbClr val="006600"/>
                </a:solidFill>
                <a:latin typeface="Arial" charset="0"/>
                <a:ea typeface="MS PGothic" pitchFamily="34" charset="-128"/>
              </a:rPr>
              <a:t>Desvantagem competitiva</a:t>
            </a:r>
          </a:p>
          <a:p>
            <a:pPr algn="l" eaLnBrk="0" hangingPunct="0">
              <a:lnSpc>
                <a:spcPct val="110000"/>
              </a:lnSpc>
            </a:pPr>
            <a:endParaRPr lang="pt-BR" altLang="ja-JP" sz="1600" b="0">
              <a:solidFill>
                <a:srgbClr val="006600"/>
              </a:solidFill>
              <a:latin typeface="Arial" charset="0"/>
              <a:ea typeface="MS PGothic" pitchFamily="34" charset="-128"/>
            </a:endParaRPr>
          </a:p>
          <a:p>
            <a:pPr algn="l" eaLnBrk="0" hangingPunct="0">
              <a:lnSpc>
                <a:spcPct val="110000"/>
              </a:lnSpc>
            </a:pPr>
            <a:r>
              <a:rPr lang="pt-BR" altLang="ja-JP" sz="1600" b="0">
                <a:solidFill>
                  <a:srgbClr val="006600"/>
                </a:solidFill>
                <a:latin typeface="Arial" charset="0"/>
                <a:ea typeface="MS PGothic" pitchFamily="34" charset="-128"/>
              </a:rPr>
              <a:t>Neutralidade competitiva (estável)</a:t>
            </a:r>
          </a:p>
          <a:p>
            <a:pPr algn="l" eaLnBrk="0" hangingPunct="0">
              <a:lnSpc>
                <a:spcPct val="110000"/>
              </a:lnSpc>
            </a:pPr>
            <a:endParaRPr lang="pt-BR" altLang="ja-JP" sz="1600" b="0">
              <a:solidFill>
                <a:srgbClr val="006600"/>
              </a:solidFill>
              <a:latin typeface="Arial" charset="0"/>
              <a:ea typeface="MS PGothic" pitchFamily="34" charset="-128"/>
            </a:endParaRPr>
          </a:p>
          <a:p>
            <a:pPr algn="l" eaLnBrk="0" hangingPunct="0">
              <a:lnSpc>
                <a:spcPct val="110000"/>
              </a:lnSpc>
            </a:pPr>
            <a:r>
              <a:rPr lang="pt-BR" altLang="ja-JP" sz="1600" b="0">
                <a:solidFill>
                  <a:srgbClr val="006600"/>
                </a:solidFill>
                <a:latin typeface="Arial" charset="0"/>
                <a:ea typeface="MS PGothic" pitchFamily="34" charset="-128"/>
              </a:rPr>
              <a:t>Igualdade competitiva (instável)</a:t>
            </a:r>
          </a:p>
        </p:txBody>
      </p:sp>
      <p:sp>
        <p:nvSpPr>
          <p:cNvPr id="47117" name="Text Box 13"/>
          <p:cNvSpPr txBox="1">
            <a:spLocks noChangeArrowheads="1"/>
          </p:cNvSpPr>
          <p:nvPr/>
        </p:nvSpPr>
        <p:spPr bwMode="auto">
          <a:xfrm>
            <a:off x="0" y="6581775"/>
            <a:ext cx="2819400" cy="276225"/>
          </a:xfrm>
          <a:prstGeom prst="rect">
            <a:avLst/>
          </a:prstGeom>
          <a:noFill/>
          <a:ln w="9525">
            <a:noFill/>
            <a:miter lim="800000"/>
            <a:headEnd/>
            <a:tailEnd/>
          </a:ln>
          <a:effectLst/>
        </p:spPr>
        <p:txBody>
          <a:bodyPr>
            <a:spAutoFit/>
          </a:bodyPr>
          <a:lstStyle/>
          <a:p>
            <a:pPr algn="l">
              <a:defRPr/>
            </a:pPr>
            <a:r>
              <a:rPr lang="pt-BR" altLang="ja-JP" sz="1200" b="0" dirty="0">
                <a:latin typeface="+mn-lt"/>
                <a:ea typeface="ＭＳ Ｐゴシック" charset="-128"/>
              </a:rPr>
              <a:t>Fonte: Mattar e Santos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3"/>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20425E5A-6953-40DD-B3D1-23B50B8EAAF8}" type="slidenum">
              <a:rPr lang="en-US"/>
              <a:pPr>
                <a:defRPr/>
              </a:pPr>
              <a:t>39</a:t>
            </a:fld>
            <a:endParaRPr lang="en-US"/>
          </a:p>
        </p:txBody>
      </p:sp>
      <p:pic>
        <p:nvPicPr>
          <p:cNvPr id="44035" name="Picture 2"/>
          <p:cNvPicPr>
            <a:picLocks noChangeAspect="1" noChangeArrowheads="1"/>
          </p:cNvPicPr>
          <p:nvPr/>
        </p:nvPicPr>
        <p:blipFill>
          <a:blip r:embed="rId3" cstate="print"/>
          <a:srcRect t="10173"/>
          <a:stretch>
            <a:fillRect/>
          </a:stretch>
        </p:blipFill>
        <p:spPr bwMode="auto">
          <a:xfrm>
            <a:off x="890588" y="857250"/>
            <a:ext cx="7396162" cy="5762625"/>
          </a:xfrm>
          <a:prstGeom prst="rect">
            <a:avLst/>
          </a:prstGeom>
          <a:noFill/>
          <a:ln w="9525">
            <a:noFill/>
            <a:miter lim="800000"/>
            <a:headEnd/>
            <a:tailEnd/>
          </a:ln>
        </p:spPr>
      </p:pic>
      <p:sp>
        <p:nvSpPr>
          <p:cNvPr id="44036" name="Text Box 3"/>
          <p:cNvSpPr txBox="1">
            <a:spLocks noChangeArrowheads="1"/>
          </p:cNvSpPr>
          <p:nvPr/>
        </p:nvSpPr>
        <p:spPr bwMode="auto">
          <a:xfrm>
            <a:off x="68263" y="136525"/>
            <a:ext cx="8972550" cy="585788"/>
          </a:xfrm>
          <a:prstGeom prst="rect">
            <a:avLst/>
          </a:prstGeom>
          <a:noFill/>
          <a:ln w="9525">
            <a:noFill/>
            <a:miter lim="800000"/>
            <a:headEnd/>
            <a:tailEnd/>
          </a:ln>
        </p:spPr>
        <p:txBody>
          <a:bodyPr>
            <a:spAutoFit/>
          </a:bodyPr>
          <a:lstStyle/>
          <a:p>
            <a:pPr eaLnBrk="0" hangingPunct="0"/>
            <a:r>
              <a:rPr lang="pt-BR" altLang="ja-JP" sz="3200">
                <a:latin typeface="Arial" charset="0"/>
                <a:ea typeface="MS PGothic" pitchFamily="34" charset="-128"/>
              </a:rPr>
              <a:t>Exemplos de fatores de sucesso</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5"/>
          <p:cNvSpPr>
            <a:spLocks noGrp="1"/>
          </p:cNvSpPr>
          <p:nvPr>
            <p:ph type="sldNum" sz="quarter" idx="12"/>
          </p:nvPr>
        </p:nvSpPr>
        <p:spPr/>
        <p:txBody>
          <a:bodyPr/>
          <a:lstStyle/>
          <a:p>
            <a:fld id="{FF503016-7141-4F13-85B4-FD8F5D99EB26}" type="slidenum">
              <a:rPr lang="en-US"/>
              <a:pPr/>
              <a:t>4</a:t>
            </a:fld>
            <a:endParaRPr lang="en-US"/>
          </a:p>
        </p:txBody>
      </p:sp>
      <p:sp>
        <p:nvSpPr>
          <p:cNvPr id="409602" name="AutoShape 2"/>
          <p:cNvSpPr>
            <a:spLocks noGrp="1" noChangeArrowheads="1"/>
          </p:cNvSpPr>
          <p:nvPr>
            <p:ph type="title"/>
          </p:nvPr>
        </p:nvSpPr>
        <p:spPr>
          <a:xfrm>
            <a:off x="609600" y="116632"/>
            <a:ext cx="7924800" cy="638175"/>
          </a:xfrm>
        </p:spPr>
        <p:txBody>
          <a:bodyPr>
            <a:noAutofit/>
          </a:bodyPr>
          <a:lstStyle/>
          <a:p>
            <a:r>
              <a:rPr lang="pt-BR" sz="4000" dirty="0"/>
              <a:t>Sucesso do negócio</a:t>
            </a:r>
            <a:endParaRPr lang="en-US" sz="4000" dirty="0"/>
          </a:p>
        </p:txBody>
      </p:sp>
      <p:sp>
        <p:nvSpPr>
          <p:cNvPr id="409603" name="Rectangle 3"/>
          <p:cNvSpPr>
            <a:spLocks noGrp="1" noChangeArrowheads="1"/>
          </p:cNvSpPr>
          <p:nvPr>
            <p:ph type="body" idx="1"/>
          </p:nvPr>
        </p:nvSpPr>
        <p:spPr>
          <a:xfrm>
            <a:off x="468313" y="1341438"/>
            <a:ext cx="7693025" cy="3724275"/>
          </a:xfrm>
        </p:spPr>
        <p:txBody>
          <a:bodyPr>
            <a:noAutofit/>
          </a:bodyPr>
          <a:lstStyle/>
          <a:p>
            <a:r>
              <a:rPr lang="pt-BR" dirty="0"/>
              <a:t>Quais são os fatores críticos de sucesso?</a:t>
            </a:r>
          </a:p>
          <a:p>
            <a:endParaRPr lang="pt-BR" dirty="0"/>
          </a:p>
          <a:p>
            <a:pPr lvl="1"/>
            <a:r>
              <a:rPr lang="pt-BR" dirty="0"/>
              <a:t>Conhecer as necessidades dos clientes</a:t>
            </a:r>
          </a:p>
          <a:p>
            <a:pPr lvl="1"/>
            <a:endParaRPr lang="pt-BR" dirty="0"/>
          </a:p>
          <a:p>
            <a:pPr lvl="1"/>
            <a:r>
              <a:rPr lang="pt-BR" dirty="0"/>
              <a:t>Conhecer o mercado</a:t>
            </a:r>
          </a:p>
          <a:p>
            <a:pPr lvl="1"/>
            <a:endParaRPr lang="pt-BR" dirty="0"/>
          </a:p>
          <a:p>
            <a:pPr lvl="1"/>
            <a:r>
              <a:rPr lang="pt-BR" dirty="0"/>
              <a:t>Conhecer os concorrentes e fornecedores</a:t>
            </a:r>
          </a:p>
          <a:p>
            <a:pPr lvl="1"/>
            <a:endParaRPr lang="pt-BR" dirty="0"/>
          </a:p>
          <a:p>
            <a:pPr lvl="1"/>
            <a:r>
              <a:rPr lang="pt-BR" dirty="0"/>
              <a:t>Fazer diferente...AGREGAR VALOR</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3"/>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AA414642-F164-4438-A757-6B3C3B153560}" type="slidenum">
              <a:rPr lang="en-US"/>
              <a:pPr>
                <a:defRPr/>
              </a:pPr>
              <a:t>40</a:t>
            </a:fld>
            <a:endParaRPr lang="en-US"/>
          </a:p>
        </p:txBody>
      </p:sp>
      <p:sp>
        <p:nvSpPr>
          <p:cNvPr id="45059" name="Text Box 3"/>
          <p:cNvSpPr txBox="1">
            <a:spLocks noChangeArrowheads="1"/>
          </p:cNvSpPr>
          <p:nvPr/>
        </p:nvSpPr>
        <p:spPr bwMode="auto">
          <a:xfrm>
            <a:off x="68263" y="136525"/>
            <a:ext cx="8972550" cy="585788"/>
          </a:xfrm>
          <a:prstGeom prst="rect">
            <a:avLst/>
          </a:prstGeom>
          <a:noFill/>
          <a:ln w="9525">
            <a:noFill/>
            <a:miter lim="800000"/>
            <a:headEnd/>
            <a:tailEnd/>
          </a:ln>
        </p:spPr>
        <p:txBody>
          <a:bodyPr>
            <a:spAutoFit/>
          </a:bodyPr>
          <a:lstStyle/>
          <a:p>
            <a:pPr eaLnBrk="0" hangingPunct="0"/>
            <a:r>
              <a:rPr lang="pt-BR" altLang="ja-JP" sz="3200">
                <a:latin typeface="Arial" charset="0"/>
                <a:ea typeface="MS PGothic" pitchFamily="34" charset="-128"/>
              </a:rPr>
              <a:t>Exemplos de fatores de sucesso</a:t>
            </a:r>
          </a:p>
        </p:txBody>
      </p:sp>
      <p:pic>
        <p:nvPicPr>
          <p:cNvPr id="45060" name="Picture 2"/>
          <p:cNvPicPr>
            <a:picLocks noChangeAspect="1" noChangeArrowheads="1"/>
          </p:cNvPicPr>
          <p:nvPr/>
        </p:nvPicPr>
        <p:blipFill>
          <a:blip r:embed="rId3" cstate="print"/>
          <a:srcRect b="18617"/>
          <a:stretch>
            <a:fillRect/>
          </a:stretch>
        </p:blipFill>
        <p:spPr bwMode="auto">
          <a:xfrm>
            <a:off x="460375" y="1143000"/>
            <a:ext cx="8183563" cy="4286250"/>
          </a:xfrm>
          <a:prstGeom prst="rect">
            <a:avLst/>
          </a:prstGeom>
          <a:noFill/>
          <a:ln w="9525">
            <a:noFill/>
            <a:miter lim="800000"/>
            <a:headEnd/>
            <a:tailEnd/>
          </a:ln>
        </p:spPr>
      </p:pic>
      <p:sp>
        <p:nvSpPr>
          <p:cNvPr id="45061" name="CaixaDeTexto 4"/>
          <p:cNvSpPr txBox="1">
            <a:spLocks noChangeArrowheads="1"/>
          </p:cNvSpPr>
          <p:nvPr/>
        </p:nvSpPr>
        <p:spPr bwMode="auto">
          <a:xfrm>
            <a:off x="0" y="6572250"/>
            <a:ext cx="8143875" cy="277813"/>
          </a:xfrm>
          <a:prstGeom prst="rect">
            <a:avLst/>
          </a:prstGeom>
          <a:noFill/>
          <a:ln w="9525">
            <a:noFill/>
            <a:miter lim="800000"/>
            <a:headEnd/>
            <a:tailEnd/>
          </a:ln>
        </p:spPr>
        <p:txBody>
          <a:bodyPr>
            <a:spAutoFit/>
          </a:bodyPr>
          <a:lstStyle/>
          <a:p>
            <a:pPr algn="l"/>
            <a:r>
              <a:rPr lang="pt-BR" sz="1200" b="0">
                <a:latin typeface="Arial" charset="0"/>
              </a:rPr>
              <a:t>Fonte: DEGEN, Ronald J. O </a:t>
            </a:r>
            <a:r>
              <a:rPr lang="pt-BR" sz="1200" b="0" i="1">
                <a:latin typeface="Arial" charset="0"/>
              </a:rPr>
              <a:t>Empreendedor – Empreender como opção de carreira.</a:t>
            </a:r>
            <a:r>
              <a:rPr lang="pt-BR" sz="1200" b="0">
                <a:latin typeface="Arial" charset="0"/>
              </a:rPr>
              <a:t> São Paulo, Prentice Hall, 2009.</a:t>
            </a:r>
          </a:p>
        </p:txBody>
      </p:sp>
      <p:sp>
        <p:nvSpPr>
          <p:cNvPr id="45062" name="CaixaDeTexto 5"/>
          <p:cNvSpPr txBox="1">
            <a:spLocks noChangeArrowheads="1"/>
          </p:cNvSpPr>
          <p:nvPr/>
        </p:nvSpPr>
        <p:spPr bwMode="auto">
          <a:xfrm>
            <a:off x="71438" y="5786438"/>
            <a:ext cx="8929687" cy="646112"/>
          </a:xfrm>
          <a:prstGeom prst="rect">
            <a:avLst/>
          </a:prstGeom>
          <a:noFill/>
          <a:ln w="9525">
            <a:noFill/>
            <a:miter lim="800000"/>
            <a:headEnd/>
            <a:tailEnd/>
          </a:ln>
        </p:spPr>
        <p:txBody>
          <a:bodyPr>
            <a:spAutoFit/>
          </a:bodyPr>
          <a:lstStyle/>
          <a:p>
            <a:r>
              <a:rPr lang="pt-BR" sz="1200" b="0">
                <a:latin typeface="Arial" charset="0"/>
              </a:rPr>
              <a:t>Os exemplos foram baseados em casos reais e, por isso, os fatores de sucesso não devem ser aplicados em outros negócios semelhantes. Cada negócio necessita de uma análise particular e, mesmo no caso de negócios semelhantes, os fatores muito provavelmente serão outros.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3"/>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53EECEEE-C48F-4A95-98F7-6EAB89EE4812}" type="slidenum">
              <a:rPr lang="en-US"/>
              <a:pPr>
                <a:defRPr/>
              </a:pPr>
              <a:t>41</a:t>
            </a:fld>
            <a:endParaRPr lang="en-US"/>
          </a:p>
        </p:txBody>
      </p:sp>
      <p:pic>
        <p:nvPicPr>
          <p:cNvPr id="46083" name="Picture 2"/>
          <p:cNvPicPr>
            <a:picLocks noChangeAspect="1" noChangeArrowheads="1"/>
          </p:cNvPicPr>
          <p:nvPr/>
        </p:nvPicPr>
        <p:blipFill>
          <a:blip r:embed="rId3" cstate="print"/>
          <a:srcRect l="3181" t="8141" r="1805" b="15340"/>
          <a:stretch>
            <a:fillRect/>
          </a:stretch>
        </p:blipFill>
        <p:spPr bwMode="auto">
          <a:xfrm>
            <a:off x="1057275" y="908050"/>
            <a:ext cx="7029450" cy="4787900"/>
          </a:xfrm>
          <a:prstGeom prst="rect">
            <a:avLst/>
          </a:prstGeom>
          <a:noFill/>
          <a:ln w="9525">
            <a:noFill/>
            <a:miter lim="800000"/>
            <a:headEnd/>
            <a:tailEnd/>
          </a:ln>
        </p:spPr>
      </p:pic>
      <p:sp>
        <p:nvSpPr>
          <p:cNvPr id="46084" name="Text Box 3"/>
          <p:cNvSpPr txBox="1">
            <a:spLocks noChangeArrowheads="1"/>
          </p:cNvSpPr>
          <p:nvPr/>
        </p:nvSpPr>
        <p:spPr bwMode="auto">
          <a:xfrm>
            <a:off x="250825" y="404813"/>
            <a:ext cx="8251825" cy="457200"/>
          </a:xfrm>
          <a:prstGeom prst="rect">
            <a:avLst/>
          </a:prstGeom>
          <a:noFill/>
          <a:ln w="9525">
            <a:noFill/>
            <a:miter lim="800000"/>
            <a:headEnd/>
            <a:tailEnd/>
          </a:ln>
        </p:spPr>
        <p:txBody>
          <a:bodyPr>
            <a:spAutoFit/>
          </a:bodyPr>
          <a:lstStyle/>
          <a:p>
            <a:pPr eaLnBrk="0" hangingPunct="0"/>
            <a:r>
              <a:rPr lang="pt-BR" altLang="ja-JP">
                <a:latin typeface="Arial" charset="0"/>
                <a:ea typeface="MS PGothic" pitchFamily="34" charset="-128"/>
              </a:rPr>
              <a:t>Avaliar os fatores de sucesso de butique de moda</a:t>
            </a:r>
          </a:p>
        </p:txBody>
      </p:sp>
      <p:sp>
        <p:nvSpPr>
          <p:cNvPr id="46085" name="CaixaDeTexto 3"/>
          <p:cNvSpPr txBox="1">
            <a:spLocks noChangeArrowheads="1"/>
          </p:cNvSpPr>
          <p:nvPr/>
        </p:nvSpPr>
        <p:spPr bwMode="auto">
          <a:xfrm>
            <a:off x="0" y="6572250"/>
            <a:ext cx="8143875" cy="277813"/>
          </a:xfrm>
          <a:prstGeom prst="rect">
            <a:avLst/>
          </a:prstGeom>
          <a:noFill/>
          <a:ln w="9525">
            <a:noFill/>
            <a:miter lim="800000"/>
            <a:headEnd/>
            <a:tailEnd/>
          </a:ln>
        </p:spPr>
        <p:txBody>
          <a:bodyPr>
            <a:spAutoFit/>
          </a:bodyPr>
          <a:lstStyle/>
          <a:p>
            <a:pPr algn="l"/>
            <a:r>
              <a:rPr lang="pt-BR" sz="1200" b="0">
                <a:latin typeface="Arial" charset="0"/>
              </a:rPr>
              <a:t>Fonte: DEGEN, Ronald J. O </a:t>
            </a:r>
            <a:r>
              <a:rPr lang="pt-BR" sz="1200" b="0" i="1">
                <a:latin typeface="Arial" charset="0"/>
              </a:rPr>
              <a:t>Empreendedor – Empreender como opção de carreira.</a:t>
            </a:r>
            <a:r>
              <a:rPr lang="pt-BR" sz="1200" b="0">
                <a:latin typeface="Arial" charset="0"/>
              </a:rPr>
              <a:t> São Paulo, Prentice Hall, 2009.</a:t>
            </a:r>
          </a:p>
        </p:txBody>
      </p:sp>
      <p:sp>
        <p:nvSpPr>
          <p:cNvPr id="46086" name="CaixaDeTexto 4"/>
          <p:cNvSpPr txBox="1">
            <a:spLocks noChangeArrowheads="1"/>
          </p:cNvSpPr>
          <p:nvPr/>
        </p:nvSpPr>
        <p:spPr bwMode="auto">
          <a:xfrm>
            <a:off x="106363" y="5661025"/>
            <a:ext cx="8929687" cy="639763"/>
          </a:xfrm>
          <a:prstGeom prst="rect">
            <a:avLst/>
          </a:prstGeom>
          <a:noFill/>
          <a:ln w="9525">
            <a:noFill/>
            <a:miter lim="800000"/>
            <a:headEnd/>
            <a:tailEnd/>
          </a:ln>
        </p:spPr>
        <p:txBody>
          <a:bodyPr>
            <a:spAutoFit/>
          </a:bodyPr>
          <a:lstStyle/>
          <a:p>
            <a:pPr algn="l"/>
            <a:r>
              <a:rPr lang="pt-BR" sz="1200" b="0">
                <a:latin typeface="Arial" charset="0"/>
              </a:rPr>
              <a:t>O exemplo foi baseado em caso real e, por isso, os fatores de sucesso não devem ser aplicados em outros negócios semelhantes.  Cada negócio necessita de uma análise particular e, mesmo no caso de negócios semelhantes, os fatores muito provavelmente serão outros.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Plano de Negócios</a:t>
            </a:r>
            <a:endParaRPr lang="pt-BR" dirty="0"/>
          </a:p>
        </p:txBody>
      </p:sp>
      <p:sp>
        <p:nvSpPr>
          <p:cNvPr id="3" name="Subtítulo 2"/>
          <p:cNvSpPr>
            <a:spLocks noGrp="1"/>
          </p:cNvSpPr>
          <p:nvPr>
            <p:ph type="subTitle" idx="1"/>
          </p:nvPr>
        </p:nvSpPr>
        <p:spPr/>
        <p:txBody>
          <a:bodyPr/>
          <a:lstStyle/>
          <a:p>
            <a:endParaRPr lang="pt-B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3"/>
          <p:cNvSpPr txBox="1">
            <a:spLocks noChangeArrowheads="1"/>
          </p:cNvSpPr>
          <p:nvPr/>
        </p:nvSpPr>
        <p:spPr bwMode="auto">
          <a:xfrm>
            <a:off x="68263" y="214313"/>
            <a:ext cx="8972550" cy="584200"/>
          </a:xfrm>
          <a:prstGeom prst="rect">
            <a:avLst/>
          </a:prstGeom>
          <a:noFill/>
          <a:ln w="9525">
            <a:noFill/>
            <a:miter lim="800000"/>
            <a:headEnd/>
            <a:tailEnd/>
          </a:ln>
        </p:spPr>
        <p:txBody>
          <a:bodyPr>
            <a:spAutoFit/>
          </a:bodyPr>
          <a:lstStyle/>
          <a:p>
            <a:pPr eaLnBrk="0" hangingPunct="0"/>
            <a:r>
              <a:rPr lang="pt-BR" altLang="ja-JP" sz="3200">
                <a:latin typeface="Arial" charset="0"/>
                <a:ea typeface="MS PGothic" pitchFamily="34" charset="-128"/>
              </a:rPr>
              <a:t>Três categorias do plano de negócio</a:t>
            </a:r>
          </a:p>
        </p:txBody>
      </p:sp>
      <p:sp>
        <p:nvSpPr>
          <p:cNvPr id="103427" name="CaixaDeTexto 3"/>
          <p:cNvSpPr txBox="1">
            <a:spLocks noChangeArrowheads="1"/>
          </p:cNvSpPr>
          <p:nvPr/>
        </p:nvSpPr>
        <p:spPr bwMode="auto">
          <a:xfrm>
            <a:off x="0" y="6572250"/>
            <a:ext cx="8143875" cy="277813"/>
          </a:xfrm>
          <a:prstGeom prst="rect">
            <a:avLst/>
          </a:prstGeom>
          <a:noFill/>
          <a:ln w="9525">
            <a:noFill/>
            <a:miter lim="800000"/>
            <a:headEnd/>
            <a:tailEnd/>
          </a:ln>
        </p:spPr>
        <p:txBody>
          <a:bodyPr>
            <a:spAutoFit/>
          </a:bodyPr>
          <a:lstStyle/>
          <a:p>
            <a:pPr algn="l"/>
            <a:r>
              <a:rPr lang="pt-BR" sz="1200" b="0">
                <a:latin typeface="Arial" charset="0"/>
              </a:rPr>
              <a:t>Fonte: DEGEN, Ronald J. O </a:t>
            </a:r>
            <a:r>
              <a:rPr lang="pt-BR" sz="1200" b="0" i="1">
                <a:latin typeface="Arial" charset="0"/>
              </a:rPr>
              <a:t>Empreendedor – Empreender como opção de carreira.</a:t>
            </a:r>
            <a:r>
              <a:rPr lang="pt-BR" sz="1200" b="0">
                <a:latin typeface="Arial" charset="0"/>
              </a:rPr>
              <a:t> São Paulo, Prentice Hall, 2009.</a:t>
            </a:r>
          </a:p>
        </p:txBody>
      </p:sp>
      <p:grpSp>
        <p:nvGrpSpPr>
          <p:cNvPr id="2" name="Grupo 7"/>
          <p:cNvGrpSpPr>
            <a:grpSpLocks/>
          </p:cNvGrpSpPr>
          <p:nvPr/>
        </p:nvGrpSpPr>
        <p:grpSpPr bwMode="auto">
          <a:xfrm>
            <a:off x="857250" y="1214438"/>
            <a:ext cx="7572375" cy="5072062"/>
            <a:chOff x="857224" y="1214422"/>
            <a:chExt cx="7572428" cy="5072098"/>
          </a:xfrm>
        </p:grpSpPr>
        <p:pic>
          <p:nvPicPr>
            <p:cNvPr id="103429" name="Picture 8"/>
            <p:cNvPicPr>
              <a:picLocks noChangeAspect="1" noChangeArrowheads="1"/>
            </p:cNvPicPr>
            <p:nvPr/>
          </p:nvPicPr>
          <p:blipFill>
            <a:blip r:embed="rId3" cstate="print"/>
            <a:srcRect l="1813" t="7953" r="2139" b="40717"/>
            <a:stretch>
              <a:fillRect/>
            </a:stretch>
          </p:blipFill>
          <p:spPr bwMode="auto">
            <a:xfrm>
              <a:off x="857224" y="1214422"/>
              <a:ext cx="7572428" cy="5072098"/>
            </a:xfrm>
            <a:prstGeom prst="rect">
              <a:avLst/>
            </a:prstGeom>
            <a:noFill/>
            <a:ln w="9525">
              <a:noFill/>
              <a:miter lim="800000"/>
              <a:headEnd/>
              <a:tailEnd/>
            </a:ln>
          </p:spPr>
        </p:pic>
        <p:sp>
          <p:nvSpPr>
            <p:cNvPr id="7" name="Retângulo 6"/>
            <p:cNvSpPr/>
            <p:nvPr/>
          </p:nvSpPr>
          <p:spPr>
            <a:xfrm>
              <a:off x="2214547" y="6000768"/>
              <a:ext cx="2928957" cy="285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pt-BR" sz="1800" b="0"/>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3"/>
          <p:cNvSpPr txBox="1">
            <a:spLocks noChangeArrowheads="1"/>
          </p:cNvSpPr>
          <p:nvPr/>
        </p:nvSpPr>
        <p:spPr bwMode="auto">
          <a:xfrm>
            <a:off x="68263" y="136525"/>
            <a:ext cx="8972550" cy="946150"/>
          </a:xfrm>
          <a:prstGeom prst="rect">
            <a:avLst/>
          </a:prstGeom>
          <a:noFill/>
          <a:ln w="9525">
            <a:noFill/>
            <a:miter lim="800000"/>
            <a:headEnd/>
            <a:tailEnd/>
          </a:ln>
        </p:spPr>
        <p:txBody>
          <a:bodyPr>
            <a:spAutoFit/>
          </a:bodyPr>
          <a:lstStyle/>
          <a:p>
            <a:pPr eaLnBrk="0" hangingPunct="0"/>
            <a:r>
              <a:rPr lang="pt-BR" altLang="ja-JP" sz="2800">
                <a:latin typeface="Arial" charset="0"/>
                <a:ea typeface="MS PGothic" pitchFamily="34" charset="-128"/>
              </a:rPr>
              <a:t>Plano do negócio deve descrever os principais fatores de sucesso do negócio</a:t>
            </a:r>
          </a:p>
        </p:txBody>
      </p:sp>
      <p:sp>
        <p:nvSpPr>
          <p:cNvPr id="105475" name="CaixaDeTexto 3"/>
          <p:cNvSpPr txBox="1">
            <a:spLocks noChangeArrowheads="1"/>
          </p:cNvSpPr>
          <p:nvPr/>
        </p:nvSpPr>
        <p:spPr bwMode="auto">
          <a:xfrm>
            <a:off x="0" y="6572250"/>
            <a:ext cx="8143875" cy="277813"/>
          </a:xfrm>
          <a:prstGeom prst="rect">
            <a:avLst/>
          </a:prstGeom>
          <a:noFill/>
          <a:ln w="9525">
            <a:noFill/>
            <a:miter lim="800000"/>
            <a:headEnd/>
            <a:tailEnd/>
          </a:ln>
        </p:spPr>
        <p:txBody>
          <a:bodyPr>
            <a:spAutoFit/>
          </a:bodyPr>
          <a:lstStyle/>
          <a:p>
            <a:pPr algn="l"/>
            <a:r>
              <a:rPr lang="pt-BR" sz="1200" b="0">
                <a:latin typeface="Arial" charset="0"/>
              </a:rPr>
              <a:t>Fonte: DEGEN, Ronald J. O </a:t>
            </a:r>
            <a:r>
              <a:rPr lang="pt-BR" sz="1200" b="0" i="1">
                <a:latin typeface="Arial" charset="0"/>
              </a:rPr>
              <a:t>Empreendedor – Empreender como opção de carreira.</a:t>
            </a:r>
            <a:r>
              <a:rPr lang="pt-BR" sz="1200" b="0">
                <a:latin typeface="Arial" charset="0"/>
              </a:rPr>
              <a:t> São Paulo, Prentice Hall, 2009.</a:t>
            </a:r>
          </a:p>
        </p:txBody>
      </p:sp>
      <p:sp>
        <p:nvSpPr>
          <p:cNvPr id="8" name="Espaço Reservado para Conteúdo 2"/>
          <p:cNvSpPr txBox="1">
            <a:spLocks/>
          </p:cNvSpPr>
          <p:nvPr/>
        </p:nvSpPr>
        <p:spPr>
          <a:xfrm>
            <a:off x="500063" y="1600200"/>
            <a:ext cx="7543800" cy="4614863"/>
          </a:xfrm>
          <a:prstGeom prst="rect">
            <a:avLst/>
          </a:prstGeom>
        </p:spPr>
        <p:txBody>
          <a:bodyPr/>
          <a:lstStyle/>
          <a:p>
            <a:pPr marL="342900" indent="-342900" algn="l" eaLnBrk="0" hangingPunct="0">
              <a:spcBef>
                <a:spcPct val="20000"/>
              </a:spcBef>
              <a:buFontTx/>
              <a:buChar char="•"/>
              <a:defRPr/>
            </a:pPr>
            <a:r>
              <a:rPr lang="pt-BR" sz="2000" b="0" kern="0" dirty="0">
                <a:latin typeface="+mn-lt"/>
              </a:rPr>
              <a:t>Candidato a empreendedor</a:t>
            </a:r>
          </a:p>
          <a:p>
            <a:pPr marL="342900" indent="-342900" algn="l" eaLnBrk="0" hangingPunct="0">
              <a:spcBef>
                <a:spcPct val="20000"/>
              </a:spcBef>
              <a:buFontTx/>
              <a:buChar char="•"/>
              <a:defRPr/>
            </a:pPr>
            <a:r>
              <a:rPr lang="pt-BR" sz="2000" b="0" kern="0" dirty="0">
                <a:latin typeface="+mn-lt"/>
              </a:rPr>
              <a:t>Conceito do negócio e atributos de valor da oferta</a:t>
            </a:r>
          </a:p>
          <a:p>
            <a:pPr marL="342900" indent="-342900" algn="l" eaLnBrk="0" hangingPunct="0">
              <a:spcBef>
                <a:spcPct val="20000"/>
              </a:spcBef>
              <a:buFontTx/>
              <a:buChar char="•"/>
              <a:defRPr/>
            </a:pPr>
            <a:r>
              <a:rPr lang="pt-BR" sz="2000" b="0" kern="0" dirty="0">
                <a:latin typeface="+mn-lt"/>
              </a:rPr>
              <a:t>Tendências e vitalidade do setor</a:t>
            </a:r>
          </a:p>
          <a:p>
            <a:pPr marL="342900" indent="-342900" algn="l" eaLnBrk="0" hangingPunct="0">
              <a:spcBef>
                <a:spcPct val="20000"/>
              </a:spcBef>
              <a:buFontTx/>
              <a:buChar char="•"/>
              <a:defRPr/>
            </a:pPr>
            <a:r>
              <a:rPr lang="pt-BR" sz="2000" b="0" kern="0" dirty="0">
                <a:latin typeface="+mn-lt"/>
              </a:rPr>
              <a:t>Conhecimento dos clientes do mercado e dos concorrentes</a:t>
            </a:r>
          </a:p>
          <a:p>
            <a:pPr marL="342900" indent="-342900" algn="l" eaLnBrk="0" hangingPunct="0">
              <a:spcBef>
                <a:spcPct val="20000"/>
              </a:spcBef>
              <a:buFontTx/>
              <a:buChar char="•"/>
              <a:defRPr/>
            </a:pPr>
            <a:r>
              <a:rPr lang="pt-BR" sz="2000" b="0" kern="0" dirty="0">
                <a:latin typeface="+mn-lt"/>
              </a:rPr>
              <a:t>Estratégia competitiva</a:t>
            </a:r>
          </a:p>
          <a:p>
            <a:pPr marL="342900" indent="-342900" algn="l" eaLnBrk="0" hangingPunct="0">
              <a:spcBef>
                <a:spcPct val="20000"/>
              </a:spcBef>
              <a:buFontTx/>
              <a:buChar char="•"/>
              <a:defRPr/>
            </a:pPr>
            <a:r>
              <a:rPr lang="pt-BR" sz="2000" b="0" kern="0" dirty="0">
                <a:latin typeface="+mn-lt"/>
              </a:rPr>
              <a:t>Resultados e controle financeiros</a:t>
            </a:r>
          </a:p>
          <a:p>
            <a:pPr marL="342900" indent="-342900" algn="l" eaLnBrk="0" hangingPunct="0">
              <a:spcBef>
                <a:spcPct val="20000"/>
              </a:spcBef>
              <a:buFontTx/>
              <a:buChar char="•"/>
              <a:defRPr/>
            </a:pPr>
            <a:r>
              <a:rPr lang="pt-BR" sz="2000" b="0" kern="0" dirty="0">
                <a:latin typeface="+mn-lt"/>
              </a:rPr>
              <a:t>Administradores capacitados</a:t>
            </a:r>
          </a:p>
          <a:p>
            <a:pPr marL="342900" indent="-342900" algn="l" eaLnBrk="0" hangingPunct="0">
              <a:spcBef>
                <a:spcPct val="20000"/>
              </a:spcBef>
              <a:buFontTx/>
              <a:buChar char="•"/>
              <a:defRPr/>
            </a:pPr>
            <a:r>
              <a:rPr lang="pt-BR" sz="2000" b="0" kern="0" dirty="0">
                <a:latin typeface="+mn-lt"/>
              </a:rPr>
              <a:t>Capacidade de atrair e motivar empregados</a:t>
            </a:r>
          </a:p>
          <a:p>
            <a:pPr marL="342900" indent="-342900" algn="l" eaLnBrk="0" hangingPunct="0">
              <a:spcBef>
                <a:spcPct val="20000"/>
              </a:spcBef>
              <a:buFontTx/>
              <a:buChar char="•"/>
              <a:defRPr/>
            </a:pPr>
            <a:r>
              <a:rPr lang="pt-BR" sz="2000" b="0" kern="0" dirty="0">
                <a:latin typeface="+mn-lt"/>
              </a:rPr>
              <a:t>Organização e administração adequada</a:t>
            </a:r>
          </a:p>
          <a:p>
            <a:pPr marL="342900" indent="-342900" algn="l" eaLnBrk="0" hangingPunct="0">
              <a:spcBef>
                <a:spcPct val="20000"/>
              </a:spcBef>
              <a:buFontTx/>
              <a:buChar char="•"/>
              <a:defRPr/>
            </a:pPr>
            <a:r>
              <a:rPr lang="pt-BR" sz="2000" b="0" kern="0" dirty="0">
                <a:latin typeface="+mn-lt"/>
              </a:rPr>
              <a:t>Antecipação e adaptação a mudanças</a:t>
            </a:r>
          </a:p>
          <a:p>
            <a:pPr marL="342900" indent="-342900" algn="l" eaLnBrk="0" hangingPunct="0">
              <a:spcBef>
                <a:spcPct val="20000"/>
              </a:spcBef>
              <a:buFontTx/>
              <a:buChar char="•"/>
              <a:defRPr/>
            </a:pPr>
            <a:r>
              <a:rPr lang="pt-BR" sz="2000" b="0" kern="0" dirty="0">
                <a:latin typeface="+mn-lt"/>
              </a:rPr>
              <a:t>Impacto ambiental e social</a:t>
            </a:r>
          </a:p>
          <a:p>
            <a:pPr marL="342900" indent="-342900" algn="l" eaLnBrk="0" hangingPunct="0">
              <a:spcBef>
                <a:spcPct val="20000"/>
              </a:spcBef>
              <a:buFontTx/>
              <a:buChar char="•"/>
              <a:defRPr/>
            </a:pPr>
            <a:r>
              <a:rPr lang="pt-BR" sz="2000" b="0" kern="0" dirty="0">
                <a:latin typeface="+mn-lt"/>
              </a:rPr>
              <a:t>Valores e integridade</a:t>
            </a:r>
          </a:p>
        </p:txBody>
      </p:sp>
      <p:pic>
        <p:nvPicPr>
          <p:cNvPr id="18434" name="Picture 2" descr="http://sensicalmarketing.co.uk/wp-content/uploads/2009/12/marketing_plans.jpg"/>
          <p:cNvPicPr>
            <a:picLocks noChangeAspect="1" noChangeArrowheads="1"/>
          </p:cNvPicPr>
          <p:nvPr/>
        </p:nvPicPr>
        <p:blipFill>
          <a:blip r:embed="rId3" cstate="print"/>
          <a:srcRect l="4446" t="8536" r="7212" b="4065"/>
          <a:stretch>
            <a:fillRect/>
          </a:stretch>
        </p:blipFill>
        <p:spPr bwMode="auto">
          <a:xfrm>
            <a:off x="5929322" y="3357562"/>
            <a:ext cx="3214710" cy="2821072"/>
          </a:xfrm>
          <a:prstGeom prst="rect">
            <a:avLst/>
          </a:prstGeom>
          <a:noFill/>
          <a:effectLst>
            <a:softEdge rad="127000"/>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3"/>
          <p:cNvSpPr txBox="1">
            <a:spLocks noChangeArrowheads="1"/>
          </p:cNvSpPr>
          <p:nvPr/>
        </p:nvSpPr>
        <p:spPr bwMode="auto">
          <a:xfrm>
            <a:off x="323850" y="333375"/>
            <a:ext cx="8648700" cy="519113"/>
          </a:xfrm>
          <a:prstGeom prst="rect">
            <a:avLst/>
          </a:prstGeom>
          <a:noFill/>
          <a:ln w="9525">
            <a:noFill/>
            <a:miter lim="800000"/>
            <a:headEnd/>
            <a:tailEnd/>
          </a:ln>
        </p:spPr>
        <p:txBody>
          <a:bodyPr>
            <a:spAutoFit/>
          </a:bodyPr>
          <a:lstStyle/>
          <a:p>
            <a:pPr algn="l" eaLnBrk="0" hangingPunct="0"/>
            <a:r>
              <a:rPr lang="pt-BR" altLang="ja-JP" sz="2800">
                <a:latin typeface="Arial" charset="0"/>
                <a:ea typeface="MS PGothic" pitchFamily="34" charset="-128"/>
              </a:rPr>
              <a:t>Índice genérico para um plano de negócio</a:t>
            </a:r>
          </a:p>
        </p:txBody>
      </p:sp>
      <p:sp>
        <p:nvSpPr>
          <p:cNvPr id="107523" name="CaixaDeTexto 3"/>
          <p:cNvSpPr txBox="1">
            <a:spLocks noChangeArrowheads="1"/>
          </p:cNvSpPr>
          <p:nvPr/>
        </p:nvSpPr>
        <p:spPr bwMode="auto">
          <a:xfrm>
            <a:off x="0" y="6572250"/>
            <a:ext cx="8143875" cy="277813"/>
          </a:xfrm>
          <a:prstGeom prst="rect">
            <a:avLst/>
          </a:prstGeom>
          <a:noFill/>
          <a:ln w="9525">
            <a:noFill/>
            <a:miter lim="800000"/>
            <a:headEnd/>
            <a:tailEnd/>
          </a:ln>
        </p:spPr>
        <p:txBody>
          <a:bodyPr>
            <a:spAutoFit/>
          </a:bodyPr>
          <a:lstStyle/>
          <a:p>
            <a:pPr algn="l"/>
            <a:r>
              <a:rPr lang="pt-BR" sz="1200" b="0">
                <a:latin typeface="Arial" charset="0"/>
              </a:rPr>
              <a:t>Fonte: DEGEN, Ronald J. O </a:t>
            </a:r>
            <a:r>
              <a:rPr lang="pt-BR" sz="1200" b="0" i="1">
                <a:latin typeface="Arial" charset="0"/>
              </a:rPr>
              <a:t>Empreendedor – Empreender como opção de carreira.</a:t>
            </a:r>
            <a:r>
              <a:rPr lang="pt-BR" sz="1200" b="0">
                <a:latin typeface="Arial" charset="0"/>
              </a:rPr>
              <a:t> São Paulo, Prentice Hall, 2009.</a:t>
            </a:r>
          </a:p>
        </p:txBody>
      </p:sp>
      <p:sp>
        <p:nvSpPr>
          <p:cNvPr id="8" name="Espaço Reservado para Conteúdo 2"/>
          <p:cNvSpPr txBox="1">
            <a:spLocks/>
          </p:cNvSpPr>
          <p:nvPr/>
        </p:nvSpPr>
        <p:spPr>
          <a:xfrm>
            <a:off x="885825" y="1100138"/>
            <a:ext cx="7543800" cy="4614862"/>
          </a:xfrm>
          <a:prstGeom prst="rect">
            <a:avLst/>
          </a:prstGeom>
        </p:spPr>
        <p:txBody>
          <a:bodyPr/>
          <a:lstStyle/>
          <a:p>
            <a:pPr marL="342900" indent="-342900" algn="l" eaLnBrk="0" hangingPunct="0">
              <a:spcBef>
                <a:spcPct val="20000"/>
              </a:spcBef>
              <a:buFontTx/>
              <a:buChar char="•"/>
              <a:defRPr/>
            </a:pPr>
            <a:r>
              <a:rPr lang="pt-BR" sz="2000" b="0" kern="0" dirty="0">
                <a:latin typeface="+mn-lt"/>
              </a:rPr>
              <a:t>Sumário executivo (5 a 10 páginas no máximo)</a:t>
            </a:r>
          </a:p>
          <a:p>
            <a:pPr marL="342900" indent="-342900" algn="l" eaLnBrk="0" hangingPunct="0">
              <a:spcBef>
                <a:spcPct val="20000"/>
              </a:spcBef>
              <a:buFontTx/>
              <a:buChar char="•"/>
              <a:defRPr/>
            </a:pPr>
            <a:r>
              <a:rPr lang="pt-BR" sz="2000" b="0" kern="0" dirty="0">
                <a:latin typeface="+mn-lt"/>
              </a:rPr>
              <a:t>Plano do negócio (30 a 50 páginas no máximo)</a:t>
            </a:r>
          </a:p>
          <a:p>
            <a:pPr marL="342900" indent="-342900" algn="l" eaLnBrk="0" hangingPunct="0">
              <a:spcBef>
                <a:spcPct val="20000"/>
              </a:spcBef>
              <a:buFontTx/>
              <a:buChar char="•"/>
              <a:defRPr/>
            </a:pPr>
            <a:r>
              <a:rPr lang="pt-BR" sz="2000" b="0" kern="0" dirty="0">
                <a:latin typeface="+mn-lt"/>
              </a:rPr>
              <a:t>Conceito do negócio</a:t>
            </a:r>
          </a:p>
          <a:p>
            <a:pPr marL="342900" indent="-342900" algn="l" eaLnBrk="0" hangingPunct="0">
              <a:spcBef>
                <a:spcPct val="20000"/>
              </a:spcBef>
              <a:buFontTx/>
              <a:buChar char="•"/>
              <a:defRPr/>
            </a:pPr>
            <a:r>
              <a:rPr lang="pt-BR" sz="2000" b="0" kern="0" dirty="0">
                <a:latin typeface="+mn-lt"/>
              </a:rPr>
              <a:t>Apresentação do negócio</a:t>
            </a:r>
          </a:p>
          <a:p>
            <a:pPr marL="342900" indent="-342900" algn="l" eaLnBrk="0" hangingPunct="0">
              <a:spcBef>
                <a:spcPct val="20000"/>
              </a:spcBef>
              <a:buFontTx/>
              <a:buChar char="•"/>
              <a:defRPr/>
            </a:pPr>
            <a:r>
              <a:rPr lang="pt-BR" sz="2000" b="0" kern="0" dirty="0">
                <a:latin typeface="+mn-lt"/>
              </a:rPr>
              <a:t>Apresentação da equipe gerencial</a:t>
            </a:r>
          </a:p>
          <a:p>
            <a:pPr marL="342900" indent="-342900" algn="l" eaLnBrk="0" hangingPunct="0">
              <a:spcBef>
                <a:spcPct val="20000"/>
              </a:spcBef>
              <a:buFontTx/>
              <a:buChar char="•"/>
              <a:defRPr/>
            </a:pPr>
            <a:r>
              <a:rPr lang="pt-BR" sz="2000" b="0" kern="0" dirty="0">
                <a:latin typeface="+mn-lt"/>
              </a:rPr>
              <a:t>Análise do mercado</a:t>
            </a:r>
          </a:p>
          <a:p>
            <a:pPr marL="342900" indent="-342900" algn="l" eaLnBrk="0" hangingPunct="0">
              <a:spcBef>
                <a:spcPct val="20000"/>
              </a:spcBef>
              <a:buFontTx/>
              <a:buChar char="•"/>
              <a:defRPr/>
            </a:pPr>
            <a:r>
              <a:rPr lang="pt-BR" sz="2000" b="0" kern="0" dirty="0">
                <a:latin typeface="+mn-lt"/>
              </a:rPr>
              <a:t>Análise do processo</a:t>
            </a:r>
          </a:p>
          <a:p>
            <a:pPr marL="342900" indent="-342900" algn="l" eaLnBrk="0" hangingPunct="0">
              <a:spcBef>
                <a:spcPct val="20000"/>
              </a:spcBef>
              <a:buFontTx/>
              <a:buChar char="•"/>
              <a:defRPr/>
            </a:pPr>
            <a:r>
              <a:rPr lang="pt-BR" sz="2000" b="0" kern="0" dirty="0">
                <a:latin typeface="+mn-lt"/>
              </a:rPr>
              <a:t>Organização do negócio</a:t>
            </a:r>
          </a:p>
          <a:p>
            <a:pPr marL="342900" indent="-342900" algn="l" eaLnBrk="0" hangingPunct="0">
              <a:spcBef>
                <a:spcPct val="20000"/>
              </a:spcBef>
              <a:buFontTx/>
              <a:buChar char="•"/>
              <a:defRPr/>
            </a:pPr>
            <a:r>
              <a:rPr lang="pt-BR" sz="2000" b="0" kern="0" dirty="0">
                <a:latin typeface="+mn-lt"/>
              </a:rPr>
              <a:t>Plano de marketing e vendas</a:t>
            </a:r>
          </a:p>
          <a:p>
            <a:pPr marL="342900" indent="-342900" algn="l" eaLnBrk="0" hangingPunct="0">
              <a:spcBef>
                <a:spcPct val="20000"/>
              </a:spcBef>
              <a:buFontTx/>
              <a:buChar char="•"/>
              <a:defRPr/>
            </a:pPr>
            <a:r>
              <a:rPr lang="pt-BR" sz="2000" b="0" kern="0" dirty="0">
                <a:latin typeface="+mn-lt"/>
              </a:rPr>
              <a:t>Plano financeiro</a:t>
            </a:r>
          </a:p>
          <a:p>
            <a:pPr marL="342900" indent="-342900" algn="l" eaLnBrk="0" hangingPunct="0">
              <a:spcBef>
                <a:spcPct val="20000"/>
              </a:spcBef>
              <a:buFontTx/>
              <a:buChar char="•"/>
              <a:defRPr/>
            </a:pPr>
            <a:r>
              <a:rPr lang="pt-BR" sz="2000" b="0" kern="0" dirty="0">
                <a:latin typeface="+mn-lt"/>
              </a:rPr>
              <a:t>Plano de crescimento</a:t>
            </a:r>
          </a:p>
          <a:p>
            <a:pPr marL="342900" indent="-342900" algn="l" eaLnBrk="0" hangingPunct="0">
              <a:spcBef>
                <a:spcPct val="20000"/>
              </a:spcBef>
              <a:buFontTx/>
              <a:buChar char="•"/>
              <a:defRPr/>
            </a:pPr>
            <a:r>
              <a:rPr lang="pt-BR" sz="2000" b="0" kern="0" dirty="0">
                <a:latin typeface="+mn-lt"/>
              </a:rPr>
              <a:t>Anexos</a:t>
            </a:r>
          </a:p>
        </p:txBody>
      </p:sp>
      <p:sp>
        <p:nvSpPr>
          <p:cNvPr id="107525" name="CaixaDeTexto 4"/>
          <p:cNvSpPr txBox="1">
            <a:spLocks noChangeArrowheads="1"/>
          </p:cNvSpPr>
          <p:nvPr/>
        </p:nvSpPr>
        <p:spPr bwMode="auto">
          <a:xfrm>
            <a:off x="428625" y="5670550"/>
            <a:ext cx="8358188" cy="646113"/>
          </a:xfrm>
          <a:prstGeom prst="rect">
            <a:avLst/>
          </a:prstGeom>
          <a:noFill/>
          <a:ln w="9525">
            <a:noFill/>
            <a:miter lim="800000"/>
            <a:headEnd/>
            <a:tailEnd/>
          </a:ln>
        </p:spPr>
        <p:txBody>
          <a:bodyPr>
            <a:spAutoFit/>
          </a:bodyPr>
          <a:lstStyle/>
          <a:p>
            <a:r>
              <a:rPr lang="pt-BR" sz="1800" b="0">
                <a:latin typeface="Arial" charset="0"/>
              </a:rPr>
              <a:t>O plano deve ser o mais conciso possível e não deve se perder em divagações que não contribuem para a compreensão, análise e avaliação do negócio.</a:t>
            </a:r>
          </a:p>
        </p:txBody>
      </p:sp>
      <p:pic>
        <p:nvPicPr>
          <p:cNvPr id="15362" name="Picture 2" descr="http://www.nextstep-uk.com/assets/plan.jpg"/>
          <p:cNvPicPr>
            <a:picLocks noChangeAspect="1" noChangeArrowheads="1"/>
          </p:cNvPicPr>
          <p:nvPr/>
        </p:nvPicPr>
        <p:blipFill>
          <a:blip r:embed="rId3" cstate="print"/>
          <a:srcRect/>
          <a:stretch>
            <a:fillRect/>
          </a:stretch>
        </p:blipFill>
        <p:spPr bwMode="auto">
          <a:xfrm>
            <a:off x="5343557" y="2543190"/>
            <a:ext cx="3800475" cy="3028950"/>
          </a:xfrm>
          <a:prstGeom prst="rect">
            <a:avLst/>
          </a:prstGeom>
          <a:noFill/>
          <a:effectLst>
            <a:softEdge rad="127000"/>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3"/>
          <p:cNvSpPr txBox="1">
            <a:spLocks noChangeArrowheads="1"/>
          </p:cNvSpPr>
          <p:nvPr/>
        </p:nvSpPr>
        <p:spPr bwMode="auto">
          <a:xfrm>
            <a:off x="0" y="476250"/>
            <a:ext cx="8972550" cy="579438"/>
          </a:xfrm>
          <a:prstGeom prst="rect">
            <a:avLst/>
          </a:prstGeom>
          <a:noFill/>
          <a:ln w="9525">
            <a:noFill/>
            <a:miter lim="800000"/>
            <a:headEnd/>
            <a:tailEnd/>
          </a:ln>
        </p:spPr>
        <p:txBody>
          <a:bodyPr>
            <a:spAutoFit/>
          </a:bodyPr>
          <a:lstStyle/>
          <a:p>
            <a:pPr eaLnBrk="0" hangingPunct="0"/>
            <a:r>
              <a:rPr lang="pt-BR" altLang="ja-JP" sz="3200">
                <a:latin typeface="Arial" charset="0"/>
                <a:ea typeface="MS PGothic" pitchFamily="34" charset="-128"/>
              </a:rPr>
              <a:t>Sumário executivo</a:t>
            </a:r>
          </a:p>
        </p:txBody>
      </p:sp>
      <p:sp>
        <p:nvSpPr>
          <p:cNvPr id="109571" name="CaixaDeTexto 3"/>
          <p:cNvSpPr txBox="1">
            <a:spLocks noChangeArrowheads="1"/>
          </p:cNvSpPr>
          <p:nvPr/>
        </p:nvSpPr>
        <p:spPr bwMode="auto">
          <a:xfrm>
            <a:off x="0" y="6572250"/>
            <a:ext cx="8143875" cy="277813"/>
          </a:xfrm>
          <a:prstGeom prst="rect">
            <a:avLst/>
          </a:prstGeom>
          <a:noFill/>
          <a:ln w="9525">
            <a:noFill/>
            <a:miter lim="800000"/>
            <a:headEnd/>
            <a:tailEnd/>
          </a:ln>
        </p:spPr>
        <p:txBody>
          <a:bodyPr>
            <a:spAutoFit/>
          </a:bodyPr>
          <a:lstStyle/>
          <a:p>
            <a:pPr algn="l"/>
            <a:r>
              <a:rPr lang="pt-BR" sz="1200" b="0">
                <a:latin typeface="Arial" charset="0"/>
              </a:rPr>
              <a:t>Fonte: DEGEN, Ronald J. O </a:t>
            </a:r>
            <a:r>
              <a:rPr lang="pt-BR" sz="1200" b="0" i="1">
                <a:latin typeface="Arial" charset="0"/>
              </a:rPr>
              <a:t>Empreendedor – Empreender como opção de carreira.</a:t>
            </a:r>
            <a:r>
              <a:rPr lang="pt-BR" sz="1200" b="0">
                <a:latin typeface="Arial" charset="0"/>
              </a:rPr>
              <a:t> São Paulo, Prentice Hall, 2009.</a:t>
            </a:r>
          </a:p>
        </p:txBody>
      </p:sp>
      <p:sp>
        <p:nvSpPr>
          <p:cNvPr id="8" name="Espaço Reservado para Conteúdo 2"/>
          <p:cNvSpPr txBox="1">
            <a:spLocks/>
          </p:cNvSpPr>
          <p:nvPr/>
        </p:nvSpPr>
        <p:spPr>
          <a:xfrm>
            <a:off x="571500" y="1457325"/>
            <a:ext cx="7543800" cy="3614738"/>
          </a:xfrm>
          <a:prstGeom prst="rect">
            <a:avLst/>
          </a:prstGeom>
        </p:spPr>
        <p:txBody>
          <a:bodyPr/>
          <a:lstStyle/>
          <a:p>
            <a:pPr marL="342900" indent="-342900" algn="l" eaLnBrk="0" hangingPunct="0">
              <a:spcBef>
                <a:spcPct val="20000"/>
              </a:spcBef>
              <a:buFontTx/>
              <a:buChar char="•"/>
              <a:defRPr/>
            </a:pPr>
            <a:r>
              <a:rPr lang="pt-BR" sz="2000" b="0" kern="0" dirty="0">
                <a:latin typeface="+mn-lt"/>
              </a:rPr>
              <a:t>Resumo do plano do negócio</a:t>
            </a:r>
          </a:p>
          <a:p>
            <a:pPr marL="342900" indent="-342900" algn="l" eaLnBrk="0" hangingPunct="0">
              <a:spcBef>
                <a:spcPct val="20000"/>
              </a:spcBef>
              <a:buFontTx/>
              <a:buChar char="•"/>
              <a:defRPr/>
            </a:pPr>
            <a:r>
              <a:rPr lang="pt-BR" sz="2000" b="0" kern="0" dirty="0">
                <a:latin typeface="+mn-lt"/>
              </a:rPr>
              <a:t>Tem com objetivo proporcional uma visão geral de todo o negócio, trazendo a essência dos seguintes pontos:</a:t>
            </a:r>
          </a:p>
          <a:p>
            <a:pPr marL="800100" lvl="1" indent="-342900" algn="l" eaLnBrk="0" hangingPunct="0">
              <a:spcBef>
                <a:spcPct val="20000"/>
              </a:spcBef>
              <a:buFontTx/>
              <a:buChar char="•"/>
              <a:defRPr/>
            </a:pPr>
            <a:r>
              <a:rPr lang="pt-BR" sz="2000" b="0" kern="0" dirty="0">
                <a:latin typeface="+mn-lt"/>
              </a:rPr>
              <a:t>Missão e visão do negócio</a:t>
            </a:r>
          </a:p>
          <a:p>
            <a:pPr marL="800100" lvl="1" indent="-342900" algn="l" eaLnBrk="0" hangingPunct="0">
              <a:spcBef>
                <a:spcPct val="20000"/>
              </a:spcBef>
              <a:buFontTx/>
              <a:buChar char="•"/>
              <a:defRPr/>
            </a:pPr>
            <a:r>
              <a:rPr lang="pt-BR" sz="2000" b="0" kern="0" dirty="0">
                <a:latin typeface="+mn-lt"/>
              </a:rPr>
              <a:t>Equipe de gestão</a:t>
            </a:r>
          </a:p>
          <a:p>
            <a:pPr marL="800100" lvl="1" indent="-342900" algn="l" eaLnBrk="0" hangingPunct="0">
              <a:spcBef>
                <a:spcPct val="20000"/>
              </a:spcBef>
              <a:buFontTx/>
              <a:buChar char="•"/>
              <a:defRPr/>
            </a:pPr>
            <a:r>
              <a:rPr lang="pt-BR" sz="2000" b="0" kern="0" dirty="0">
                <a:latin typeface="+mn-lt"/>
              </a:rPr>
              <a:t>Mercados e competidores</a:t>
            </a:r>
          </a:p>
          <a:p>
            <a:pPr marL="800100" lvl="1" indent="-342900" algn="l" eaLnBrk="0" hangingPunct="0">
              <a:spcBef>
                <a:spcPct val="20000"/>
              </a:spcBef>
              <a:buFontTx/>
              <a:buChar char="•"/>
              <a:defRPr/>
            </a:pPr>
            <a:r>
              <a:rPr lang="pt-BR" sz="2000" b="0" kern="0" dirty="0">
                <a:latin typeface="+mn-lt"/>
              </a:rPr>
              <a:t>Marketing e vendas</a:t>
            </a:r>
          </a:p>
          <a:p>
            <a:pPr marL="800100" lvl="1" indent="-342900" algn="l" eaLnBrk="0" hangingPunct="0">
              <a:spcBef>
                <a:spcPct val="20000"/>
              </a:spcBef>
              <a:buFontTx/>
              <a:buChar char="•"/>
              <a:defRPr/>
            </a:pPr>
            <a:r>
              <a:rPr lang="pt-BR" sz="2000" b="0" kern="0" dirty="0">
                <a:latin typeface="+mn-lt"/>
              </a:rPr>
              <a:t>Estrutura e operação</a:t>
            </a:r>
          </a:p>
          <a:p>
            <a:pPr marL="800100" lvl="1" indent="-342900" algn="l" eaLnBrk="0" hangingPunct="0">
              <a:spcBef>
                <a:spcPct val="20000"/>
              </a:spcBef>
              <a:buFontTx/>
              <a:buChar char="•"/>
              <a:defRPr/>
            </a:pPr>
            <a:r>
              <a:rPr lang="pt-BR" sz="2000" b="0" kern="0" dirty="0">
                <a:latin typeface="+mn-lt"/>
              </a:rPr>
              <a:t>Previsões dos resultados financeiros e investimentos</a:t>
            </a:r>
          </a:p>
          <a:p>
            <a:pPr marL="800100" lvl="1" indent="-342900" algn="l" eaLnBrk="0" hangingPunct="0">
              <a:spcBef>
                <a:spcPct val="20000"/>
              </a:spcBef>
              <a:buFontTx/>
              <a:buChar char="•"/>
              <a:defRPr/>
            </a:pPr>
            <a:endParaRPr lang="pt-BR" sz="2000" b="0" kern="0" dirty="0">
              <a:latin typeface="+mn-lt"/>
            </a:endParaRPr>
          </a:p>
        </p:txBody>
      </p:sp>
      <p:sp>
        <p:nvSpPr>
          <p:cNvPr id="109573" name="CaixaDeTexto 4"/>
          <p:cNvSpPr txBox="1">
            <a:spLocks noChangeArrowheads="1"/>
          </p:cNvSpPr>
          <p:nvPr/>
        </p:nvSpPr>
        <p:spPr bwMode="auto">
          <a:xfrm>
            <a:off x="428625" y="5572125"/>
            <a:ext cx="8358188" cy="646113"/>
          </a:xfrm>
          <a:prstGeom prst="rect">
            <a:avLst/>
          </a:prstGeom>
          <a:noFill/>
          <a:ln w="9525">
            <a:noFill/>
            <a:miter lim="800000"/>
            <a:headEnd/>
            <a:tailEnd/>
          </a:ln>
        </p:spPr>
        <p:txBody>
          <a:bodyPr>
            <a:spAutoFit/>
          </a:bodyPr>
          <a:lstStyle/>
          <a:p>
            <a:r>
              <a:rPr lang="pt-BR" sz="1800" b="0">
                <a:latin typeface="Arial" charset="0"/>
              </a:rPr>
              <a:t>O texto deve ser bem atrativo para criar interesse dos </a:t>
            </a:r>
            <a:r>
              <a:rPr lang="pt-BR" sz="1800" b="0" i="1">
                <a:latin typeface="Arial" charset="0"/>
              </a:rPr>
              <a:t>stakeholders</a:t>
            </a:r>
            <a:r>
              <a:rPr lang="pt-BR" sz="1800" b="0">
                <a:latin typeface="Arial" charset="0"/>
              </a:rPr>
              <a:t> a acompanhar o detalhamento de todo o plano.</a:t>
            </a:r>
          </a:p>
        </p:txBody>
      </p:sp>
      <p:pic>
        <p:nvPicPr>
          <p:cNvPr id="109574" name="Picture 2" descr="http://t0.gstatic.com/images?q=tbn:-ois_h75wquLJM:http://webheaven.blogebay.com/files/2010/03/Internet-Marketing-Plan.jpg&amp;t=1"/>
          <p:cNvPicPr>
            <a:picLocks noChangeAspect="1" noChangeArrowheads="1"/>
          </p:cNvPicPr>
          <p:nvPr/>
        </p:nvPicPr>
        <p:blipFill>
          <a:blip r:embed="rId3" cstate="print"/>
          <a:srcRect/>
          <a:stretch>
            <a:fillRect/>
          </a:stretch>
        </p:blipFill>
        <p:spPr bwMode="auto">
          <a:xfrm>
            <a:off x="6929438" y="2224088"/>
            <a:ext cx="2143125"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3"/>
          <p:cNvSpPr txBox="1">
            <a:spLocks noChangeArrowheads="1"/>
          </p:cNvSpPr>
          <p:nvPr/>
        </p:nvSpPr>
        <p:spPr bwMode="auto">
          <a:xfrm>
            <a:off x="68263" y="136525"/>
            <a:ext cx="8972550" cy="585788"/>
          </a:xfrm>
          <a:prstGeom prst="rect">
            <a:avLst/>
          </a:prstGeom>
          <a:noFill/>
          <a:ln w="9525">
            <a:noFill/>
            <a:miter lim="800000"/>
            <a:headEnd/>
            <a:tailEnd/>
          </a:ln>
        </p:spPr>
        <p:txBody>
          <a:bodyPr>
            <a:spAutoFit/>
          </a:bodyPr>
          <a:lstStyle/>
          <a:p>
            <a:pPr eaLnBrk="0" hangingPunct="0"/>
            <a:r>
              <a:rPr lang="pt-BR" altLang="ja-JP" sz="3200">
                <a:latin typeface="Arial" charset="0"/>
                <a:ea typeface="MS PGothic" pitchFamily="34" charset="-128"/>
              </a:rPr>
              <a:t>Conceito do negócio</a:t>
            </a:r>
          </a:p>
        </p:txBody>
      </p:sp>
      <p:sp>
        <p:nvSpPr>
          <p:cNvPr id="111619" name="CaixaDeTexto 3"/>
          <p:cNvSpPr txBox="1">
            <a:spLocks noChangeArrowheads="1"/>
          </p:cNvSpPr>
          <p:nvPr/>
        </p:nvSpPr>
        <p:spPr bwMode="auto">
          <a:xfrm>
            <a:off x="0" y="6572250"/>
            <a:ext cx="8143875" cy="277813"/>
          </a:xfrm>
          <a:prstGeom prst="rect">
            <a:avLst/>
          </a:prstGeom>
          <a:noFill/>
          <a:ln w="9525">
            <a:noFill/>
            <a:miter lim="800000"/>
            <a:headEnd/>
            <a:tailEnd/>
          </a:ln>
        </p:spPr>
        <p:txBody>
          <a:bodyPr>
            <a:spAutoFit/>
          </a:bodyPr>
          <a:lstStyle/>
          <a:p>
            <a:pPr algn="l"/>
            <a:r>
              <a:rPr lang="pt-BR" sz="1200" b="0">
                <a:latin typeface="Arial" charset="0"/>
              </a:rPr>
              <a:t>Fonte: DEGEN, Ronald J. O </a:t>
            </a:r>
            <a:r>
              <a:rPr lang="pt-BR" sz="1200" b="0" i="1">
                <a:latin typeface="Arial" charset="0"/>
              </a:rPr>
              <a:t>Empreendedor – Empreender como opção de carreira.</a:t>
            </a:r>
            <a:r>
              <a:rPr lang="pt-BR" sz="1200" b="0">
                <a:latin typeface="Arial" charset="0"/>
              </a:rPr>
              <a:t> São Paulo, Prentice Hall, 2009.</a:t>
            </a:r>
          </a:p>
        </p:txBody>
      </p:sp>
      <p:sp>
        <p:nvSpPr>
          <p:cNvPr id="8" name="Espaço Reservado para Conteúdo 2"/>
          <p:cNvSpPr txBox="1">
            <a:spLocks/>
          </p:cNvSpPr>
          <p:nvPr/>
        </p:nvSpPr>
        <p:spPr>
          <a:xfrm>
            <a:off x="571500" y="1457325"/>
            <a:ext cx="7543800" cy="3614738"/>
          </a:xfrm>
          <a:prstGeom prst="rect">
            <a:avLst/>
          </a:prstGeom>
        </p:spPr>
        <p:txBody>
          <a:bodyPr/>
          <a:lstStyle/>
          <a:p>
            <a:pPr marL="800100" lvl="1" indent="-342900" algn="l" eaLnBrk="0" hangingPunct="0">
              <a:spcBef>
                <a:spcPct val="20000"/>
              </a:spcBef>
              <a:buFontTx/>
              <a:buChar char="•"/>
              <a:defRPr/>
            </a:pPr>
            <a:r>
              <a:rPr lang="pt-BR" b="0" kern="0" dirty="0">
                <a:latin typeface="+mn-lt"/>
              </a:rPr>
              <a:t>Descrever resumidamente a necessidade do grupo de clientes que vai atender, como atenderá a essa necessidade, como atrairá esses clientes e por que eles estão dispostos a pagar para satisfazer sua necessidade.</a:t>
            </a:r>
          </a:p>
        </p:txBody>
      </p:sp>
      <p:pic>
        <p:nvPicPr>
          <p:cNvPr id="111621" name="Picture 6" descr="http://www.optimum7.com/internet-marketing/wp-content/uploads/2009/07/internet-marketing-plan.jpg"/>
          <p:cNvPicPr>
            <a:picLocks noChangeAspect="1" noChangeArrowheads="1"/>
          </p:cNvPicPr>
          <p:nvPr/>
        </p:nvPicPr>
        <p:blipFill>
          <a:blip r:embed="rId3" cstate="print"/>
          <a:srcRect/>
          <a:stretch>
            <a:fillRect/>
          </a:stretch>
        </p:blipFill>
        <p:spPr bwMode="auto">
          <a:xfrm>
            <a:off x="6767513" y="3714750"/>
            <a:ext cx="2162175" cy="2581275"/>
          </a:xfrm>
          <a:prstGeom prst="rect">
            <a:avLst/>
          </a:prstGeom>
          <a:noFill/>
          <a:ln w="9525">
            <a:noFill/>
            <a:miter lim="800000"/>
            <a:headEnd/>
            <a:tailEnd/>
          </a:ln>
        </p:spPr>
      </p:pic>
      <p:pic>
        <p:nvPicPr>
          <p:cNvPr id="111622" name="Picture 4" descr="http://bestbusinesssummit.com/wp-content/uploads/2010/08/question-mark.jpg"/>
          <p:cNvPicPr>
            <a:picLocks noChangeAspect="1" noChangeArrowheads="1"/>
          </p:cNvPicPr>
          <p:nvPr/>
        </p:nvPicPr>
        <p:blipFill>
          <a:blip r:embed="rId4" cstate="print"/>
          <a:srcRect l="12621" t="2457" r="11513" b="4335"/>
          <a:stretch>
            <a:fillRect/>
          </a:stretch>
        </p:blipFill>
        <p:spPr bwMode="auto">
          <a:xfrm>
            <a:off x="142875" y="3357563"/>
            <a:ext cx="2500313" cy="30718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3"/>
          <p:cNvSpPr txBox="1">
            <a:spLocks noChangeArrowheads="1"/>
          </p:cNvSpPr>
          <p:nvPr/>
        </p:nvSpPr>
        <p:spPr bwMode="auto">
          <a:xfrm>
            <a:off x="68263" y="136525"/>
            <a:ext cx="8972550" cy="585788"/>
          </a:xfrm>
          <a:prstGeom prst="rect">
            <a:avLst/>
          </a:prstGeom>
          <a:noFill/>
          <a:ln w="9525">
            <a:noFill/>
            <a:miter lim="800000"/>
            <a:headEnd/>
            <a:tailEnd/>
          </a:ln>
        </p:spPr>
        <p:txBody>
          <a:bodyPr>
            <a:spAutoFit/>
          </a:bodyPr>
          <a:lstStyle/>
          <a:p>
            <a:pPr eaLnBrk="0" hangingPunct="0"/>
            <a:r>
              <a:rPr lang="pt-BR" altLang="ja-JP" sz="3200">
                <a:latin typeface="Arial" charset="0"/>
                <a:ea typeface="MS PGothic" pitchFamily="34" charset="-128"/>
              </a:rPr>
              <a:t>Apresentação do negócio</a:t>
            </a:r>
          </a:p>
        </p:txBody>
      </p:sp>
      <p:sp>
        <p:nvSpPr>
          <p:cNvPr id="113667" name="CaixaDeTexto 3"/>
          <p:cNvSpPr txBox="1">
            <a:spLocks noChangeArrowheads="1"/>
          </p:cNvSpPr>
          <p:nvPr/>
        </p:nvSpPr>
        <p:spPr bwMode="auto">
          <a:xfrm>
            <a:off x="0" y="6572250"/>
            <a:ext cx="8143875" cy="277813"/>
          </a:xfrm>
          <a:prstGeom prst="rect">
            <a:avLst/>
          </a:prstGeom>
          <a:noFill/>
          <a:ln w="9525">
            <a:noFill/>
            <a:miter lim="800000"/>
            <a:headEnd/>
            <a:tailEnd/>
          </a:ln>
        </p:spPr>
        <p:txBody>
          <a:bodyPr>
            <a:spAutoFit/>
          </a:bodyPr>
          <a:lstStyle/>
          <a:p>
            <a:pPr algn="l"/>
            <a:r>
              <a:rPr lang="pt-BR" sz="1200" b="0">
                <a:latin typeface="Arial" charset="0"/>
              </a:rPr>
              <a:t>Fonte: DEGEN, Ronald J. O </a:t>
            </a:r>
            <a:r>
              <a:rPr lang="pt-BR" sz="1200" b="0" i="1">
                <a:latin typeface="Arial" charset="0"/>
              </a:rPr>
              <a:t>Empreendedor – Empreender como opção de carreira.</a:t>
            </a:r>
            <a:r>
              <a:rPr lang="pt-BR" sz="1200" b="0">
                <a:latin typeface="Arial" charset="0"/>
              </a:rPr>
              <a:t> São Paulo, Prentice Hall, 2009.</a:t>
            </a:r>
          </a:p>
        </p:txBody>
      </p:sp>
      <p:sp>
        <p:nvSpPr>
          <p:cNvPr id="8" name="Espaço Reservado para Conteúdo 2"/>
          <p:cNvSpPr txBox="1">
            <a:spLocks/>
          </p:cNvSpPr>
          <p:nvPr/>
        </p:nvSpPr>
        <p:spPr>
          <a:xfrm>
            <a:off x="571500" y="1285875"/>
            <a:ext cx="7543800" cy="4757738"/>
          </a:xfrm>
          <a:prstGeom prst="rect">
            <a:avLst/>
          </a:prstGeom>
        </p:spPr>
        <p:txBody>
          <a:bodyPr/>
          <a:lstStyle/>
          <a:p>
            <a:pPr marL="800100" lvl="1" indent="-342900" algn="l" eaLnBrk="0" hangingPunct="0">
              <a:spcBef>
                <a:spcPct val="20000"/>
              </a:spcBef>
              <a:buFontTx/>
              <a:buChar char="•"/>
              <a:defRPr/>
            </a:pPr>
            <a:r>
              <a:rPr lang="pt-BR" b="0" kern="0" dirty="0">
                <a:latin typeface="+mn-lt"/>
              </a:rPr>
              <a:t>O conceito do negócio, a oferta para os clientes, os atributos de valor da oferta e vantagem competitiva da oferta de valor sobre as ofertas de valor dos concorrentes com os detalhes necessários para satisfatoriamente responder aos interessados.</a:t>
            </a:r>
          </a:p>
          <a:p>
            <a:pPr marL="800100" lvl="1" indent="-342900" algn="l" eaLnBrk="0" hangingPunct="0">
              <a:spcBef>
                <a:spcPct val="20000"/>
              </a:spcBef>
              <a:buFontTx/>
              <a:buChar char="•"/>
              <a:defRPr/>
            </a:pPr>
            <a:r>
              <a:rPr lang="pt-BR" b="0" kern="0" dirty="0">
                <a:latin typeface="+mn-lt"/>
              </a:rPr>
              <a:t>Os principais riscos e como serão administrados.</a:t>
            </a:r>
          </a:p>
          <a:p>
            <a:pPr marL="800100" lvl="1" indent="-342900" algn="l" eaLnBrk="0" hangingPunct="0">
              <a:spcBef>
                <a:spcPct val="20000"/>
              </a:spcBef>
              <a:buFontTx/>
              <a:buChar char="•"/>
              <a:defRPr/>
            </a:pPr>
            <a:r>
              <a:rPr lang="pt-BR" b="0" kern="0" dirty="0">
                <a:latin typeface="+mn-lt"/>
              </a:rPr>
              <a:t>O potencial de lucro e crescimento do negócio.</a:t>
            </a:r>
          </a:p>
          <a:p>
            <a:pPr marL="800100" lvl="1" indent="-342900" algn="l" eaLnBrk="0" hangingPunct="0">
              <a:spcBef>
                <a:spcPct val="20000"/>
              </a:spcBef>
              <a:buFontTx/>
              <a:buChar char="•"/>
              <a:defRPr/>
            </a:pPr>
            <a:r>
              <a:rPr lang="pt-BR" b="0" kern="0" dirty="0">
                <a:latin typeface="+mn-lt"/>
              </a:rPr>
              <a:t>O impacto ambiental e social do negócio e sua contribuição para o desenvolvimento sustentável.</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3"/>
          <p:cNvSpPr txBox="1">
            <a:spLocks noChangeArrowheads="1"/>
          </p:cNvSpPr>
          <p:nvPr/>
        </p:nvSpPr>
        <p:spPr bwMode="auto">
          <a:xfrm>
            <a:off x="68263" y="136525"/>
            <a:ext cx="8972550" cy="585788"/>
          </a:xfrm>
          <a:prstGeom prst="rect">
            <a:avLst/>
          </a:prstGeom>
          <a:noFill/>
          <a:ln w="9525">
            <a:noFill/>
            <a:miter lim="800000"/>
            <a:headEnd/>
            <a:tailEnd/>
          </a:ln>
        </p:spPr>
        <p:txBody>
          <a:bodyPr>
            <a:spAutoFit/>
          </a:bodyPr>
          <a:lstStyle/>
          <a:p>
            <a:pPr eaLnBrk="0" hangingPunct="0"/>
            <a:r>
              <a:rPr lang="pt-BR" altLang="ja-JP" sz="3200">
                <a:latin typeface="Arial" charset="0"/>
                <a:ea typeface="MS PGothic" pitchFamily="34" charset="-128"/>
              </a:rPr>
              <a:t>Apresentação da equipe gerencial</a:t>
            </a:r>
          </a:p>
        </p:txBody>
      </p:sp>
      <p:sp>
        <p:nvSpPr>
          <p:cNvPr id="115715" name="CaixaDeTexto 3"/>
          <p:cNvSpPr txBox="1">
            <a:spLocks noChangeArrowheads="1"/>
          </p:cNvSpPr>
          <p:nvPr/>
        </p:nvSpPr>
        <p:spPr bwMode="auto">
          <a:xfrm>
            <a:off x="0" y="6572250"/>
            <a:ext cx="8143875" cy="277813"/>
          </a:xfrm>
          <a:prstGeom prst="rect">
            <a:avLst/>
          </a:prstGeom>
          <a:noFill/>
          <a:ln w="9525">
            <a:noFill/>
            <a:miter lim="800000"/>
            <a:headEnd/>
            <a:tailEnd/>
          </a:ln>
        </p:spPr>
        <p:txBody>
          <a:bodyPr>
            <a:spAutoFit/>
          </a:bodyPr>
          <a:lstStyle/>
          <a:p>
            <a:pPr algn="l"/>
            <a:r>
              <a:rPr lang="pt-BR" sz="1200" b="0">
                <a:latin typeface="Arial" charset="0"/>
              </a:rPr>
              <a:t>Fonte: DEGEN, Ronald J. O </a:t>
            </a:r>
            <a:r>
              <a:rPr lang="pt-BR" sz="1200" b="0" i="1">
                <a:latin typeface="Arial" charset="0"/>
              </a:rPr>
              <a:t>Empreendedor – Empreender como opção de carreira.</a:t>
            </a:r>
            <a:r>
              <a:rPr lang="pt-BR" sz="1200" b="0">
                <a:latin typeface="Arial" charset="0"/>
              </a:rPr>
              <a:t> São Paulo, Prentice Hall, 2009.</a:t>
            </a:r>
          </a:p>
        </p:txBody>
      </p:sp>
      <p:sp>
        <p:nvSpPr>
          <p:cNvPr id="8" name="Espaço Reservado para Conteúdo 2"/>
          <p:cNvSpPr txBox="1">
            <a:spLocks/>
          </p:cNvSpPr>
          <p:nvPr/>
        </p:nvSpPr>
        <p:spPr>
          <a:xfrm>
            <a:off x="642938" y="1457325"/>
            <a:ext cx="7543800" cy="3614738"/>
          </a:xfrm>
          <a:prstGeom prst="rect">
            <a:avLst/>
          </a:prstGeom>
        </p:spPr>
        <p:txBody>
          <a:bodyPr/>
          <a:lstStyle/>
          <a:p>
            <a:pPr marL="800100" lvl="1" indent="-342900" algn="l" eaLnBrk="0" hangingPunct="0">
              <a:spcBef>
                <a:spcPct val="20000"/>
              </a:spcBef>
              <a:buFontTx/>
              <a:buChar char="•"/>
              <a:defRPr/>
            </a:pPr>
            <a:r>
              <a:rPr lang="pt-BR" b="0" kern="0" dirty="0">
                <a:latin typeface="+mn-lt"/>
              </a:rPr>
              <a:t>A experiência e o conhecimento do candidato a empreendedor, de seus sócios e colaboradores que garantem o sucesso do negócio.</a:t>
            </a:r>
          </a:p>
        </p:txBody>
      </p:sp>
      <p:pic>
        <p:nvPicPr>
          <p:cNvPr id="115717" name="Picture 2" descr="http://lh3.ggpht.com/_4lEHF7i2h4o/SUtYCyBoL5I/AAAAAAAABIA/1RXYka51V6M/s640/new_3d%20_boys%20006.jpg"/>
          <p:cNvPicPr>
            <a:picLocks noChangeAspect="1" noChangeArrowheads="1"/>
          </p:cNvPicPr>
          <p:nvPr/>
        </p:nvPicPr>
        <p:blipFill>
          <a:blip r:embed="rId3" cstate="print"/>
          <a:srcRect l="9836" t="12569" r="9836" b="8742"/>
          <a:stretch>
            <a:fillRect/>
          </a:stretch>
        </p:blipFill>
        <p:spPr bwMode="auto">
          <a:xfrm>
            <a:off x="4962525" y="3429000"/>
            <a:ext cx="4181475" cy="3071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3"/>
          <p:cNvSpPr>
            <a:spLocks noGrp="1"/>
          </p:cNvSpPr>
          <p:nvPr>
            <p:ph type="sldNum" sz="quarter" idx="12"/>
          </p:nvPr>
        </p:nvSpPr>
        <p:spPr/>
        <p:txBody>
          <a:bodyPr/>
          <a:lstStyle/>
          <a:p>
            <a:fld id="{926827D2-9420-4A6B-A6C1-D5077F6A5B1A}" type="slidenum">
              <a:rPr lang="en-US"/>
              <a:pPr/>
              <a:t>5</a:t>
            </a:fld>
            <a:endParaRPr lang="en-US"/>
          </a:p>
        </p:txBody>
      </p:sp>
      <p:sp>
        <p:nvSpPr>
          <p:cNvPr id="391170" name="Rectangle 2"/>
          <p:cNvSpPr>
            <a:spLocks noChangeArrowheads="1"/>
          </p:cNvSpPr>
          <p:nvPr/>
        </p:nvSpPr>
        <p:spPr bwMode="auto">
          <a:xfrm>
            <a:off x="782638" y="333375"/>
            <a:ext cx="7561262" cy="615950"/>
          </a:xfrm>
          <a:prstGeom prst="rect">
            <a:avLst/>
          </a:prstGeom>
          <a:noFill/>
          <a:ln w="9525" cap="flat" cmpd="sng" algn="ctr">
            <a:noFill/>
            <a:prstDash val="solid"/>
            <a:miter lim="800000"/>
            <a:headEnd/>
            <a:tailEnd/>
          </a:ln>
          <a:effectLst/>
        </p:spPr>
        <p:txBody>
          <a:bodyPr/>
          <a:lstStyle/>
          <a:p>
            <a:pPr algn="l">
              <a:lnSpc>
                <a:spcPct val="90000"/>
              </a:lnSpc>
            </a:pPr>
            <a:endParaRPr lang="pt-BR" sz="3200">
              <a:latin typeface="Arial" charset="0"/>
              <a:cs typeface="Arial" charset="0"/>
            </a:endParaRPr>
          </a:p>
        </p:txBody>
      </p:sp>
      <p:sp>
        <p:nvSpPr>
          <p:cNvPr id="391171" name="Rectangle 3"/>
          <p:cNvSpPr>
            <a:spLocks noChangeArrowheads="1"/>
          </p:cNvSpPr>
          <p:nvPr/>
        </p:nvSpPr>
        <p:spPr bwMode="auto">
          <a:xfrm>
            <a:off x="898525" y="6148388"/>
            <a:ext cx="184150" cy="366712"/>
          </a:xfrm>
          <a:prstGeom prst="rect">
            <a:avLst/>
          </a:prstGeom>
          <a:noFill/>
          <a:ln w="9525">
            <a:noFill/>
            <a:miter lim="800000"/>
            <a:headEnd/>
            <a:tailEnd/>
          </a:ln>
          <a:effectLst/>
        </p:spPr>
        <p:txBody>
          <a:bodyPr wrap="none" anchor="ctr"/>
          <a:lstStyle/>
          <a:p>
            <a:endParaRPr lang="pt-BR"/>
          </a:p>
        </p:txBody>
      </p:sp>
      <p:sp>
        <p:nvSpPr>
          <p:cNvPr id="391175" name="Text Box 7"/>
          <p:cNvSpPr txBox="1">
            <a:spLocks noChangeArrowheads="1"/>
          </p:cNvSpPr>
          <p:nvPr/>
        </p:nvSpPr>
        <p:spPr bwMode="auto">
          <a:xfrm>
            <a:off x="117475" y="981075"/>
            <a:ext cx="8918575" cy="7135158"/>
          </a:xfrm>
          <a:prstGeom prst="rect">
            <a:avLst/>
          </a:prstGeom>
          <a:noFill/>
          <a:ln w="38100" algn="ctr">
            <a:noFill/>
            <a:miter lim="800000"/>
            <a:headEnd/>
            <a:tailEnd/>
          </a:ln>
          <a:effectLst/>
        </p:spPr>
        <p:txBody>
          <a:bodyPr>
            <a:spAutoFit/>
          </a:bodyPr>
          <a:lstStyle/>
          <a:p>
            <a:pPr algn="l">
              <a:lnSpc>
                <a:spcPct val="150000"/>
              </a:lnSpc>
            </a:pPr>
            <a:endParaRPr lang="pt-BR" sz="2800" dirty="0"/>
          </a:p>
          <a:p>
            <a:pPr lvl="1" algn="l">
              <a:lnSpc>
                <a:spcPct val="150000"/>
              </a:lnSpc>
              <a:buFontTx/>
              <a:buChar char="•"/>
            </a:pPr>
            <a:r>
              <a:rPr lang="pt-BR" sz="2800" dirty="0"/>
              <a:t>O que é uma necessidade?</a:t>
            </a:r>
          </a:p>
          <a:p>
            <a:pPr lvl="1" algn="l">
              <a:lnSpc>
                <a:spcPct val="150000"/>
              </a:lnSpc>
              <a:buFontTx/>
              <a:buChar char="•"/>
            </a:pPr>
            <a:r>
              <a:rPr lang="pt-BR" sz="2800" dirty="0" smtClean="0"/>
              <a:t>Como </a:t>
            </a:r>
            <a:r>
              <a:rPr lang="pt-BR" sz="2800" dirty="0"/>
              <a:t>entender a necessidade de um cliente?</a:t>
            </a:r>
          </a:p>
          <a:p>
            <a:pPr lvl="1" algn="l">
              <a:lnSpc>
                <a:spcPct val="150000"/>
              </a:lnSpc>
              <a:buFontTx/>
              <a:buChar char="•"/>
            </a:pPr>
            <a:r>
              <a:rPr lang="pt-BR" sz="2800" dirty="0" smtClean="0"/>
              <a:t>Como </a:t>
            </a:r>
            <a:r>
              <a:rPr lang="pt-BR" sz="2800" dirty="0"/>
              <a:t>atender as necessidades do cliente de forma </a:t>
            </a:r>
            <a:r>
              <a:rPr lang="pt-BR" sz="2800" dirty="0" err="1"/>
              <a:t>sustentavel</a:t>
            </a:r>
            <a:r>
              <a:rPr lang="pt-BR" sz="2800" dirty="0"/>
              <a:t>?</a:t>
            </a:r>
          </a:p>
          <a:p>
            <a:pPr lvl="1" algn="l">
              <a:lnSpc>
                <a:spcPct val="150000"/>
              </a:lnSpc>
              <a:buFontTx/>
              <a:buChar char="•"/>
            </a:pPr>
            <a:r>
              <a:rPr lang="pt-BR" sz="2800" dirty="0" smtClean="0"/>
              <a:t>Como </a:t>
            </a:r>
            <a:r>
              <a:rPr lang="pt-BR" sz="2800" dirty="0"/>
              <a:t>os concorrentes estão fazendo?</a:t>
            </a:r>
          </a:p>
          <a:p>
            <a:pPr lvl="1" algn="l">
              <a:lnSpc>
                <a:spcPct val="150000"/>
              </a:lnSpc>
              <a:buFontTx/>
              <a:buChar char="•"/>
            </a:pPr>
            <a:r>
              <a:rPr lang="pt-BR" sz="2800" dirty="0" smtClean="0"/>
              <a:t>Podemos </a:t>
            </a:r>
            <a:r>
              <a:rPr lang="pt-BR" sz="2800" dirty="0"/>
              <a:t>fazer diferente, melhor, mais barato, com mais qualidade?</a:t>
            </a:r>
          </a:p>
          <a:p>
            <a:pPr lvl="1" algn="l">
              <a:lnSpc>
                <a:spcPct val="150000"/>
              </a:lnSpc>
              <a:buFontTx/>
              <a:buChar char="•"/>
            </a:pPr>
            <a:r>
              <a:rPr lang="pt-BR" sz="2800" dirty="0" smtClean="0"/>
              <a:t>As </a:t>
            </a:r>
            <a:r>
              <a:rPr lang="pt-BR" sz="2800" dirty="0"/>
              <a:t>necessidades mudam?</a:t>
            </a:r>
          </a:p>
          <a:p>
            <a:pPr lvl="1" algn="l">
              <a:lnSpc>
                <a:spcPct val="150000"/>
              </a:lnSpc>
              <a:buFontTx/>
              <a:buChar char="•"/>
            </a:pPr>
            <a:endParaRPr lang="pt-BR" sz="2800" dirty="0"/>
          </a:p>
          <a:p>
            <a:pPr lvl="1" algn="l">
              <a:lnSpc>
                <a:spcPct val="150000"/>
              </a:lnSpc>
            </a:pPr>
            <a:endParaRPr lang="en-US" sz="2800" dirty="0"/>
          </a:p>
        </p:txBody>
      </p:sp>
      <p:sp>
        <p:nvSpPr>
          <p:cNvPr id="391176" name="Rectangle 8"/>
          <p:cNvSpPr>
            <a:spLocks noChangeArrowheads="1"/>
          </p:cNvSpPr>
          <p:nvPr/>
        </p:nvSpPr>
        <p:spPr bwMode="auto">
          <a:xfrm>
            <a:off x="468313" y="333375"/>
            <a:ext cx="5340350" cy="641350"/>
          </a:xfrm>
          <a:prstGeom prst="rect">
            <a:avLst/>
          </a:prstGeom>
          <a:noFill/>
          <a:ln w="38100" algn="ctr">
            <a:noFill/>
            <a:miter lim="800000"/>
            <a:headEnd/>
            <a:tailEnd/>
          </a:ln>
          <a:effectLst/>
        </p:spPr>
        <p:txBody>
          <a:bodyPr wrap="none">
            <a:spAutoFit/>
          </a:bodyPr>
          <a:lstStyle/>
          <a:p>
            <a:r>
              <a:rPr lang="pt-BR" sz="3600"/>
              <a:t>Necessidades dos Clientes: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3"/>
          <p:cNvSpPr txBox="1">
            <a:spLocks noChangeArrowheads="1"/>
          </p:cNvSpPr>
          <p:nvPr/>
        </p:nvSpPr>
        <p:spPr bwMode="auto">
          <a:xfrm>
            <a:off x="68263" y="136525"/>
            <a:ext cx="8972550" cy="585788"/>
          </a:xfrm>
          <a:prstGeom prst="rect">
            <a:avLst/>
          </a:prstGeom>
          <a:noFill/>
          <a:ln w="9525">
            <a:noFill/>
            <a:miter lim="800000"/>
            <a:headEnd/>
            <a:tailEnd/>
          </a:ln>
        </p:spPr>
        <p:txBody>
          <a:bodyPr>
            <a:spAutoFit/>
          </a:bodyPr>
          <a:lstStyle/>
          <a:p>
            <a:pPr eaLnBrk="0" hangingPunct="0"/>
            <a:r>
              <a:rPr lang="pt-BR" altLang="ja-JP" sz="3200">
                <a:latin typeface="Arial" charset="0"/>
                <a:ea typeface="MS PGothic" pitchFamily="34" charset="-128"/>
              </a:rPr>
              <a:t>Análise do mercado</a:t>
            </a:r>
          </a:p>
        </p:txBody>
      </p:sp>
      <p:sp>
        <p:nvSpPr>
          <p:cNvPr id="117763" name="CaixaDeTexto 3"/>
          <p:cNvSpPr txBox="1">
            <a:spLocks noChangeArrowheads="1"/>
          </p:cNvSpPr>
          <p:nvPr/>
        </p:nvSpPr>
        <p:spPr bwMode="auto">
          <a:xfrm>
            <a:off x="0" y="6572250"/>
            <a:ext cx="8143875" cy="277813"/>
          </a:xfrm>
          <a:prstGeom prst="rect">
            <a:avLst/>
          </a:prstGeom>
          <a:noFill/>
          <a:ln w="9525">
            <a:noFill/>
            <a:miter lim="800000"/>
            <a:headEnd/>
            <a:tailEnd/>
          </a:ln>
        </p:spPr>
        <p:txBody>
          <a:bodyPr>
            <a:spAutoFit/>
          </a:bodyPr>
          <a:lstStyle/>
          <a:p>
            <a:pPr algn="l"/>
            <a:r>
              <a:rPr lang="pt-BR" sz="1200" b="0">
                <a:latin typeface="Arial" charset="0"/>
              </a:rPr>
              <a:t>Fonte: DEGEN, Ronald J. O </a:t>
            </a:r>
            <a:r>
              <a:rPr lang="pt-BR" sz="1200" b="0" i="1">
                <a:latin typeface="Arial" charset="0"/>
              </a:rPr>
              <a:t>Empreendedor – Empreender como opção de carreira.</a:t>
            </a:r>
            <a:r>
              <a:rPr lang="pt-BR" sz="1200" b="0">
                <a:latin typeface="Arial" charset="0"/>
              </a:rPr>
              <a:t> São Paulo, Prentice Hall, 2009.</a:t>
            </a:r>
          </a:p>
        </p:txBody>
      </p:sp>
      <p:sp>
        <p:nvSpPr>
          <p:cNvPr id="8" name="Espaço Reservado para Conteúdo 2"/>
          <p:cNvSpPr txBox="1">
            <a:spLocks/>
          </p:cNvSpPr>
          <p:nvPr/>
        </p:nvSpPr>
        <p:spPr>
          <a:xfrm>
            <a:off x="642938" y="1457325"/>
            <a:ext cx="7543800" cy="3614738"/>
          </a:xfrm>
          <a:prstGeom prst="rect">
            <a:avLst/>
          </a:prstGeom>
        </p:spPr>
        <p:txBody>
          <a:bodyPr/>
          <a:lstStyle/>
          <a:p>
            <a:pPr marL="800100" lvl="1" indent="-342900" algn="l" eaLnBrk="0" hangingPunct="0">
              <a:spcBef>
                <a:spcPct val="20000"/>
              </a:spcBef>
              <a:buFontTx/>
              <a:buChar char="•"/>
              <a:defRPr/>
            </a:pPr>
            <a:r>
              <a:rPr lang="pt-BR" b="0" kern="0" dirty="0">
                <a:latin typeface="+mn-lt"/>
              </a:rPr>
              <a:t>Tendências e vitalidade do setor em que o negócio está inserido.</a:t>
            </a:r>
          </a:p>
          <a:p>
            <a:pPr marL="800100" lvl="1" indent="-342900" algn="l" eaLnBrk="0" hangingPunct="0">
              <a:spcBef>
                <a:spcPct val="20000"/>
              </a:spcBef>
              <a:buFontTx/>
              <a:buChar char="•"/>
              <a:defRPr/>
            </a:pPr>
            <a:r>
              <a:rPr lang="pt-BR" b="0" kern="0" dirty="0">
                <a:latin typeface="+mn-lt"/>
              </a:rPr>
              <a:t>Conhecimento dos clientes, do mercado e dos concorrentes.</a:t>
            </a:r>
          </a:p>
          <a:p>
            <a:pPr marL="800100" lvl="1" indent="-342900" algn="l" eaLnBrk="0" hangingPunct="0">
              <a:spcBef>
                <a:spcPct val="20000"/>
              </a:spcBef>
              <a:buFontTx/>
              <a:buChar char="•"/>
              <a:defRPr/>
            </a:pPr>
            <a:r>
              <a:rPr lang="pt-BR" b="0" kern="0" dirty="0">
                <a:latin typeface="+mn-lt"/>
              </a:rPr>
              <a:t>Estratégia competitiva para superar a concorrência.</a:t>
            </a:r>
          </a:p>
          <a:p>
            <a:pPr marL="800100" lvl="1" indent="-342900" algn="l" eaLnBrk="0" hangingPunct="0">
              <a:spcBef>
                <a:spcPct val="20000"/>
              </a:spcBef>
              <a:buFontTx/>
              <a:buChar char="•"/>
              <a:defRPr/>
            </a:pPr>
            <a:endParaRPr lang="pt-BR" b="0" kern="0" dirty="0">
              <a:latin typeface="+mn-lt"/>
            </a:endParaRPr>
          </a:p>
          <a:p>
            <a:pPr marL="800100" lvl="1" indent="-342900" algn="l" eaLnBrk="0" hangingPunct="0">
              <a:spcBef>
                <a:spcPct val="20000"/>
              </a:spcBef>
              <a:buFontTx/>
              <a:buChar char="•"/>
              <a:defRPr/>
            </a:pPr>
            <a:endParaRPr lang="pt-BR" b="0" kern="0" dirty="0">
              <a:latin typeface="+mn-lt"/>
            </a:endParaRPr>
          </a:p>
        </p:txBody>
      </p:sp>
      <p:pic>
        <p:nvPicPr>
          <p:cNvPr id="117765" name="Picture 2" descr="http://thumbs.dreamstime.com/thumb_283/12144930722Oq5B6.jpg"/>
          <p:cNvPicPr>
            <a:picLocks noChangeAspect="1" noChangeArrowheads="1"/>
          </p:cNvPicPr>
          <p:nvPr/>
        </p:nvPicPr>
        <p:blipFill>
          <a:blip r:embed="rId3" cstate="print"/>
          <a:srcRect l="12054" t="7500" r="10445" b="12500"/>
          <a:stretch>
            <a:fillRect/>
          </a:stretch>
        </p:blipFill>
        <p:spPr bwMode="auto">
          <a:xfrm>
            <a:off x="6299200" y="3571875"/>
            <a:ext cx="2844800" cy="2935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3"/>
          <p:cNvSpPr txBox="1">
            <a:spLocks noChangeArrowheads="1"/>
          </p:cNvSpPr>
          <p:nvPr/>
        </p:nvSpPr>
        <p:spPr bwMode="auto">
          <a:xfrm>
            <a:off x="68263" y="136525"/>
            <a:ext cx="8972550" cy="585788"/>
          </a:xfrm>
          <a:prstGeom prst="rect">
            <a:avLst/>
          </a:prstGeom>
          <a:noFill/>
          <a:ln w="9525">
            <a:noFill/>
            <a:miter lim="800000"/>
            <a:headEnd/>
            <a:tailEnd/>
          </a:ln>
        </p:spPr>
        <p:txBody>
          <a:bodyPr>
            <a:spAutoFit/>
          </a:bodyPr>
          <a:lstStyle/>
          <a:p>
            <a:pPr eaLnBrk="0" hangingPunct="0"/>
            <a:r>
              <a:rPr lang="pt-BR" altLang="ja-JP" sz="3200">
                <a:latin typeface="Arial" charset="0"/>
                <a:ea typeface="MS PGothic" pitchFamily="34" charset="-128"/>
              </a:rPr>
              <a:t>Análise do processo</a:t>
            </a:r>
          </a:p>
        </p:txBody>
      </p:sp>
      <p:sp>
        <p:nvSpPr>
          <p:cNvPr id="119811" name="CaixaDeTexto 3"/>
          <p:cNvSpPr txBox="1">
            <a:spLocks noChangeArrowheads="1"/>
          </p:cNvSpPr>
          <p:nvPr/>
        </p:nvSpPr>
        <p:spPr bwMode="auto">
          <a:xfrm>
            <a:off x="0" y="6572250"/>
            <a:ext cx="8143875" cy="277813"/>
          </a:xfrm>
          <a:prstGeom prst="rect">
            <a:avLst/>
          </a:prstGeom>
          <a:noFill/>
          <a:ln w="9525">
            <a:noFill/>
            <a:miter lim="800000"/>
            <a:headEnd/>
            <a:tailEnd/>
          </a:ln>
        </p:spPr>
        <p:txBody>
          <a:bodyPr>
            <a:spAutoFit/>
          </a:bodyPr>
          <a:lstStyle/>
          <a:p>
            <a:pPr algn="l"/>
            <a:r>
              <a:rPr lang="pt-BR" sz="1200" b="0">
                <a:latin typeface="Arial" charset="0"/>
              </a:rPr>
              <a:t>Fonte: DEGEN, Ronald J. O </a:t>
            </a:r>
            <a:r>
              <a:rPr lang="pt-BR" sz="1200" b="0" i="1">
                <a:latin typeface="Arial" charset="0"/>
              </a:rPr>
              <a:t>Empreendedor – Empreender como opção de carreira.</a:t>
            </a:r>
            <a:r>
              <a:rPr lang="pt-BR" sz="1200" b="0">
                <a:latin typeface="Arial" charset="0"/>
              </a:rPr>
              <a:t> São Paulo, Prentice Hall, 2009.</a:t>
            </a:r>
          </a:p>
        </p:txBody>
      </p:sp>
      <p:sp>
        <p:nvSpPr>
          <p:cNvPr id="8" name="Espaço Reservado para Conteúdo 2"/>
          <p:cNvSpPr txBox="1">
            <a:spLocks/>
          </p:cNvSpPr>
          <p:nvPr/>
        </p:nvSpPr>
        <p:spPr>
          <a:xfrm>
            <a:off x="642938" y="1457325"/>
            <a:ext cx="7543800" cy="3614738"/>
          </a:xfrm>
          <a:prstGeom prst="rect">
            <a:avLst/>
          </a:prstGeom>
        </p:spPr>
        <p:txBody>
          <a:bodyPr/>
          <a:lstStyle/>
          <a:p>
            <a:pPr marL="800100" lvl="1" indent="-342900" algn="l" eaLnBrk="0" hangingPunct="0">
              <a:spcBef>
                <a:spcPct val="20000"/>
              </a:spcBef>
              <a:buFontTx/>
              <a:buChar char="•"/>
              <a:defRPr/>
            </a:pPr>
            <a:r>
              <a:rPr lang="pt-BR" b="0" kern="0" dirty="0">
                <a:latin typeface="+mn-lt"/>
              </a:rPr>
              <a:t>Descrição técnica do produto ou serviço e como será realizado.</a:t>
            </a:r>
          </a:p>
          <a:p>
            <a:pPr marL="800100" lvl="1" indent="-342900" algn="l" eaLnBrk="0" hangingPunct="0">
              <a:spcBef>
                <a:spcPct val="20000"/>
              </a:spcBef>
              <a:buFontTx/>
              <a:buChar char="•"/>
              <a:defRPr/>
            </a:pPr>
            <a:r>
              <a:rPr lang="pt-BR" b="0" kern="0" dirty="0">
                <a:latin typeface="+mn-lt"/>
              </a:rPr>
              <a:t>Impacto social e ambiental do negócio.</a:t>
            </a:r>
          </a:p>
          <a:p>
            <a:pPr marL="800100" lvl="1" indent="-342900" algn="l" eaLnBrk="0" hangingPunct="0">
              <a:spcBef>
                <a:spcPct val="20000"/>
              </a:spcBef>
              <a:buFontTx/>
              <a:buChar char="•"/>
              <a:defRPr/>
            </a:pPr>
            <a:r>
              <a:rPr lang="pt-BR" b="0" kern="0" dirty="0">
                <a:latin typeface="+mn-lt"/>
              </a:rPr>
              <a:t>Estrutura de preços e custos.</a:t>
            </a:r>
          </a:p>
          <a:p>
            <a:pPr marL="800100" lvl="1" indent="-342900" algn="l" eaLnBrk="0" hangingPunct="0">
              <a:spcBef>
                <a:spcPct val="20000"/>
              </a:spcBef>
              <a:buFontTx/>
              <a:buChar char="•"/>
              <a:defRPr/>
            </a:pPr>
            <a:r>
              <a:rPr lang="pt-BR" b="0" kern="0" dirty="0">
                <a:latin typeface="+mn-lt"/>
              </a:rPr>
              <a:t>Localização, canais de distribuição e logística.</a:t>
            </a:r>
          </a:p>
        </p:txBody>
      </p:sp>
      <p:pic>
        <p:nvPicPr>
          <p:cNvPr id="119813" name="Picture 2" descr="http://www.canyonbeach.com/images/integrated_marketing.jpg"/>
          <p:cNvPicPr>
            <a:picLocks noChangeAspect="1" noChangeArrowheads="1"/>
          </p:cNvPicPr>
          <p:nvPr/>
        </p:nvPicPr>
        <p:blipFill>
          <a:blip r:embed="rId3" cstate="print"/>
          <a:srcRect/>
          <a:stretch>
            <a:fillRect/>
          </a:stretch>
        </p:blipFill>
        <p:spPr bwMode="auto">
          <a:xfrm>
            <a:off x="5667375" y="3857625"/>
            <a:ext cx="3333750" cy="2619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3"/>
          <p:cNvSpPr txBox="1">
            <a:spLocks noChangeArrowheads="1"/>
          </p:cNvSpPr>
          <p:nvPr/>
        </p:nvSpPr>
        <p:spPr bwMode="auto">
          <a:xfrm>
            <a:off x="68263" y="136525"/>
            <a:ext cx="8972550" cy="585788"/>
          </a:xfrm>
          <a:prstGeom prst="rect">
            <a:avLst/>
          </a:prstGeom>
          <a:noFill/>
          <a:ln w="9525">
            <a:noFill/>
            <a:miter lim="800000"/>
            <a:headEnd/>
            <a:tailEnd/>
          </a:ln>
        </p:spPr>
        <p:txBody>
          <a:bodyPr>
            <a:spAutoFit/>
          </a:bodyPr>
          <a:lstStyle/>
          <a:p>
            <a:pPr eaLnBrk="0" hangingPunct="0"/>
            <a:r>
              <a:rPr lang="pt-BR" altLang="ja-JP" sz="3200">
                <a:latin typeface="Arial" charset="0"/>
                <a:ea typeface="MS PGothic" pitchFamily="34" charset="-128"/>
              </a:rPr>
              <a:t>Organização do negócio</a:t>
            </a:r>
          </a:p>
        </p:txBody>
      </p:sp>
      <p:sp>
        <p:nvSpPr>
          <p:cNvPr id="121859" name="CaixaDeTexto 3"/>
          <p:cNvSpPr txBox="1">
            <a:spLocks noChangeArrowheads="1"/>
          </p:cNvSpPr>
          <p:nvPr/>
        </p:nvSpPr>
        <p:spPr bwMode="auto">
          <a:xfrm>
            <a:off x="0" y="6572250"/>
            <a:ext cx="8143875" cy="277813"/>
          </a:xfrm>
          <a:prstGeom prst="rect">
            <a:avLst/>
          </a:prstGeom>
          <a:noFill/>
          <a:ln w="9525">
            <a:noFill/>
            <a:miter lim="800000"/>
            <a:headEnd/>
            <a:tailEnd/>
          </a:ln>
        </p:spPr>
        <p:txBody>
          <a:bodyPr>
            <a:spAutoFit/>
          </a:bodyPr>
          <a:lstStyle/>
          <a:p>
            <a:pPr algn="l"/>
            <a:r>
              <a:rPr lang="pt-BR" sz="1200" b="0">
                <a:latin typeface="Arial" charset="0"/>
              </a:rPr>
              <a:t>Fonte: DEGEN, Ronald J. O </a:t>
            </a:r>
            <a:r>
              <a:rPr lang="pt-BR" sz="1200" b="0" i="1">
                <a:latin typeface="Arial" charset="0"/>
              </a:rPr>
              <a:t>Empreendedor – Empreender como opção de carreira.</a:t>
            </a:r>
            <a:r>
              <a:rPr lang="pt-BR" sz="1200" b="0">
                <a:latin typeface="Arial" charset="0"/>
              </a:rPr>
              <a:t> São Paulo, Prentice Hall, 2009.</a:t>
            </a:r>
          </a:p>
        </p:txBody>
      </p:sp>
      <p:sp>
        <p:nvSpPr>
          <p:cNvPr id="8" name="Espaço Reservado para Conteúdo 2"/>
          <p:cNvSpPr txBox="1">
            <a:spLocks/>
          </p:cNvSpPr>
          <p:nvPr/>
        </p:nvSpPr>
        <p:spPr>
          <a:xfrm>
            <a:off x="3714750" y="1671638"/>
            <a:ext cx="5357813" cy="3614737"/>
          </a:xfrm>
          <a:prstGeom prst="rect">
            <a:avLst/>
          </a:prstGeom>
        </p:spPr>
        <p:txBody>
          <a:bodyPr/>
          <a:lstStyle/>
          <a:p>
            <a:pPr marL="800100" lvl="1" indent="-342900" algn="l" eaLnBrk="0" hangingPunct="0">
              <a:spcBef>
                <a:spcPct val="20000"/>
              </a:spcBef>
              <a:buFontTx/>
              <a:buChar char="•"/>
              <a:defRPr/>
            </a:pPr>
            <a:r>
              <a:rPr lang="pt-BR" b="0" kern="0" dirty="0">
                <a:latin typeface="+mn-lt"/>
              </a:rPr>
              <a:t>Princípios e valores da organização.</a:t>
            </a:r>
          </a:p>
          <a:p>
            <a:pPr marL="800100" lvl="1" indent="-342900" algn="l" eaLnBrk="0" hangingPunct="0">
              <a:spcBef>
                <a:spcPct val="20000"/>
              </a:spcBef>
              <a:buFontTx/>
              <a:buChar char="•"/>
              <a:defRPr/>
            </a:pPr>
            <a:r>
              <a:rPr lang="pt-BR" b="0" kern="0" dirty="0">
                <a:latin typeface="+mn-lt"/>
              </a:rPr>
              <a:t>Licença social para operar.</a:t>
            </a:r>
          </a:p>
          <a:p>
            <a:pPr marL="800100" lvl="1" indent="-342900" algn="l" eaLnBrk="0" hangingPunct="0">
              <a:spcBef>
                <a:spcPct val="20000"/>
              </a:spcBef>
              <a:buFontTx/>
              <a:buChar char="•"/>
              <a:defRPr/>
            </a:pPr>
            <a:r>
              <a:rPr lang="pt-BR" b="0" kern="0" dirty="0">
                <a:latin typeface="+mn-lt"/>
              </a:rPr>
              <a:t>Estrutura legal do negócio.</a:t>
            </a:r>
          </a:p>
          <a:p>
            <a:pPr marL="800100" lvl="1" indent="-342900" algn="l" eaLnBrk="0" hangingPunct="0">
              <a:spcBef>
                <a:spcPct val="20000"/>
              </a:spcBef>
              <a:buFontTx/>
              <a:buChar char="•"/>
              <a:defRPr/>
            </a:pPr>
            <a:r>
              <a:rPr lang="pt-BR" b="0" kern="0" dirty="0">
                <a:latin typeface="+mn-lt"/>
              </a:rPr>
              <a:t>Estrutura organizacional, recursos humanos, conhecimento e </a:t>
            </a:r>
            <a:r>
              <a:rPr lang="pt-BR" b="0" i="1" kern="0" dirty="0">
                <a:latin typeface="+mn-lt"/>
              </a:rPr>
              <a:t>expertise</a:t>
            </a:r>
            <a:r>
              <a:rPr lang="pt-BR" b="0" kern="0" dirty="0">
                <a:latin typeface="+mn-lt"/>
              </a:rPr>
              <a:t> necessário para o negócio.</a:t>
            </a:r>
          </a:p>
        </p:txBody>
      </p:sp>
      <p:pic>
        <p:nvPicPr>
          <p:cNvPr id="121861" name="Picture 2" descr="http://lh3.ggpht.com/_6JDuyu47GBY/SRspEkIBSQI/AAAAAAAAAI8/OOk_Jy9gJgw/s640/030_5000x4000.jpg"/>
          <p:cNvPicPr>
            <a:picLocks noChangeAspect="1" noChangeArrowheads="1"/>
          </p:cNvPicPr>
          <p:nvPr/>
        </p:nvPicPr>
        <p:blipFill>
          <a:blip r:embed="rId3" cstate="print"/>
          <a:srcRect l="12682" t="10645" r="12318" b="7324"/>
          <a:stretch>
            <a:fillRect/>
          </a:stretch>
        </p:blipFill>
        <p:spPr bwMode="auto">
          <a:xfrm>
            <a:off x="295275" y="1785938"/>
            <a:ext cx="3919538"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3"/>
          <p:cNvSpPr txBox="1">
            <a:spLocks noChangeArrowheads="1"/>
          </p:cNvSpPr>
          <p:nvPr/>
        </p:nvSpPr>
        <p:spPr bwMode="auto">
          <a:xfrm>
            <a:off x="68263" y="136525"/>
            <a:ext cx="8972550" cy="585788"/>
          </a:xfrm>
          <a:prstGeom prst="rect">
            <a:avLst/>
          </a:prstGeom>
          <a:noFill/>
          <a:ln w="9525">
            <a:noFill/>
            <a:miter lim="800000"/>
            <a:headEnd/>
            <a:tailEnd/>
          </a:ln>
        </p:spPr>
        <p:txBody>
          <a:bodyPr>
            <a:spAutoFit/>
          </a:bodyPr>
          <a:lstStyle/>
          <a:p>
            <a:pPr eaLnBrk="0" hangingPunct="0"/>
            <a:r>
              <a:rPr lang="pt-BR" altLang="ja-JP" sz="3200">
                <a:latin typeface="Arial" charset="0"/>
                <a:ea typeface="MS PGothic" pitchFamily="34" charset="-128"/>
              </a:rPr>
              <a:t>Plano de marketing e vendas</a:t>
            </a:r>
          </a:p>
        </p:txBody>
      </p:sp>
      <p:sp>
        <p:nvSpPr>
          <p:cNvPr id="123907" name="CaixaDeTexto 3"/>
          <p:cNvSpPr txBox="1">
            <a:spLocks noChangeArrowheads="1"/>
          </p:cNvSpPr>
          <p:nvPr/>
        </p:nvSpPr>
        <p:spPr bwMode="auto">
          <a:xfrm>
            <a:off x="0" y="6572250"/>
            <a:ext cx="8143875" cy="277813"/>
          </a:xfrm>
          <a:prstGeom prst="rect">
            <a:avLst/>
          </a:prstGeom>
          <a:noFill/>
          <a:ln w="9525">
            <a:noFill/>
            <a:miter lim="800000"/>
            <a:headEnd/>
            <a:tailEnd/>
          </a:ln>
        </p:spPr>
        <p:txBody>
          <a:bodyPr>
            <a:spAutoFit/>
          </a:bodyPr>
          <a:lstStyle/>
          <a:p>
            <a:pPr algn="l"/>
            <a:r>
              <a:rPr lang="pt-BR" sz="1200" b="0">
                <a:latin typeface="Arial" charset="0"/>
              </a:rPr>
              <a:t>Fonte: DEGEN, Ronald J. O </a:t>
            </a:r>
            <a:r>
              <a:rPr lang="pt-BR" sz="1200" b="0" i="1">
                <a:latin typeface="Arial" charset="0"/>
              </a:rPr>
              <a:t>Empreendedor – Empreender como opção de carreira.</a:t>
            </a:r>
            <a:r>
              <a:rPr lang="pt-BR" sz="1200" b="0">
                <a:latin typeface="Arial" charset="0"/>
              </a:rPr>
              <a:t> São Paulo, Prentice Hall, 2009.</a:t>
            </a:r>
          </a:p>
        </p:txBody>
      </p:sp>
      <p:sp>
        <p:nvSpPr>
          <p:cNvPr id="8" name="Espaço Reservado para Conteúdo 2"/>
          <p:cNvSpPr txBox="1">
            <a:spLocks/>
          </p:cNvSpPr>
          <p:nvPr/>
        </p:nvSpPr>
        <p:spPr>
          <a:xfrm>
            <a:off x="0" y="1457325"/>
            <a:ext cx="5072063" cy="3614738"/>
          </a:xfrm>
          <a:prstGeom prst="rect">
            <a:avLst/>
          </a:prstGeom>
        </p:spPr>
        <p:txBody>
          <a:bodyPr/>
          <a:lstStyle/>
          <a:p>
            <a:pPr marL="800100" lvl="1" indent="-342900" algn="l" eaLnBrk="0" hangingPunct="0">
              <a:spcBef>
                <a:spcPct val="20000"/>
              </a:spcBef>
              <a:buFontTx/>
              <a:buChar char="•"/>
              <a:defRPr/>
            </a:pPr>
            <a:r>
              <a:rPr lang="pt-BR" b="0" kern="0" dirty="0">
                <a:latin typeface="+mn-lt"/>
              </a:rPr>
              <a:t>Estratégia competitiva</a:t>
            </a:r>
          </a:p>
          <a:p>
            <a:pPr marL="800100" lvl="1" indent="-342900" algn="l" eaLnBrk="0" hangingPunct="0">
              <a:spcBef>
                <a:spcPct val="20000"/>
              </a:spcBef>
              <a:buFontTx/>
              <a:buChar char="•"/>
              <a:defRPr/>
            </a:pPr>
            <a:r>
              <a:rPr lang="pt-BR" b="0" kern="0" dirty="0">
                <a:latin typeface="+mn-lt"/>
              </a:rPr>
              <a:t>Como a oferta de valor será apresentada para o mercado e atrairá os clientes.</a:t>
            </a:r>
          </a:p>
          <a:p>
            <a:pPr marL="800100" lvl="1" indent="-342900" algn="l" eaLnBrk="0" hangingPunct="0">
              <a:spcBef>
                <a:spcPct val="20000"/>
              </a:spcBef>
              <a:buFontTx/>
              <a:buChar char="•"/>
              <a:defRPr/>
            </a:pPr>
            <a:r>
              <a:rPr lang="pt-BR" b="0" kern="0" dirty="0">
                <a:latin typeface="+mn-lt"/>
              </a:rPr>
              <a:t>Como será vendido o produto ou serviço.</a:t>
            </a:r>
          </a:p>
          <a:p>
            <a:pPr marL="800100" lvl="1" indent="-342900" algn="l" eaLnBrk="0" hangingPunct="0">
              <a:spcBef>
                <a:spcPct val="20000"/>
              </a:spcBef>
              <a:buFontTx/>
              <a:buChar char="•"/>
              <a:defRPr/>
            </a:pPr>
            <a:r>
              <a:rPr lang="pt-BR" b="0" kern="0" dirty="0">
                <a:latin typeface="+mn-lt"/>
              </a:rPr>
              <a:t>Projeto de crescimento das vendas.</a:t>
            </a:r>
          </a:p>
          <a:p>
            <a:pPr marL="800100" lvl="1" indent="-342900" algn="l" eaLnBrk="0" hangingPunct="0">
              <a:spcBef>
                <a:spcPct val="20000"/>
              </a:spcBef>
              <a:buFontTx/>
              <a:buChar char="•"/>
              <a:defRPr/>
            </a:pPr>
            <a:r>
              <a:rPr lang="pt-BR" b="0" kern="0" dirty="0">
                <a:latin typeface="+mn-lt"/>
              </a:rPr>
              <a:t>Serviços de pré e pós venda.</a:t>
            </a:r>
          </a:p>
        </p:txBody>
      </p:sp>
      <p:pic>
        <p:nvPicPr>
          <p:cNvPr id="123909" name="Picture 6" descr="http://www.coastalgraphics.com/images/services/marketing_plan.jpg"/>
          <p:cNvPicPr>
            <a:picLocks noChangeAspect="1" noChangeArrowheads="1"/>
          </p:cNvPicPr>
          <p:nvPr/>
        </p:nvPicPr>
        <p:blipFill>
          <a:blip r:embed="rId3" cstate="print"/>
          <a:srcRect/>
          <a:stretch>
            <a:fillRect/>
          </a:stretch>
        </p:blipFill>
        <p:spPr bwMode="auto">
          <a:xfrm>
            <a:off x="5086350" y="1643063"/>
            <a:ext cx="405765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3"/>
          <p:cNvSpPr txBox="1">
            <a:spLocks noChangeArrowheads="1"/>
          </p:cNvSpPr>
          <p:nvPr/>
        </p:nvSpPr>
        <p:spPr bwMode="auto">
          <a:xfrm>
            <a:off x="68263" y="136525"/>
            <a:ext cx="8972550" cy="585788"/>
          </a:xfrm>
          <a:prstGeom prst="rect">
            <a:avLst/>
          </a:prstGeom>
          <a:noFill/>
          <a:ln w="9525">
            <a:noFill/>
            <a:miter lim="800000"/>
            <a:headEnd/>
            <a:tailEnd/>
          </a:ln>
        </p:spPr>
        <p:txBody>
          <a:bodyPr>
            <a:spAutoFit/>
          </a:bodyPr>
          <a:lstStyle/>
          <a:p>
            <a:pPr eaLnBrk="0" hangingPunct="0"/>
            <a:r>
              <a:rPr lang="pt-BR" altLang="ja-JP" sz="3200">
                <a:latin typeface="Arial" charset="0"/>
                <a:ea typeface="MS PGothic" pitchFamily="34" charset="-128"/>
              </a:rPr>
              <a:t>Plano financeiro</a:t>
            </a:r>
          </a:p>
        </p:txBody>
      </p:sp>
      <p:sp>
        <p:nvSpPr>
          <p:cNvPr id="125955" name="CaixaDeTexto 3"/>
          <p:cNvSpPr txBox="1">
            <a:spLocks noChangeArrowheads="1"/>
          </p:cNvSpPr>
          <p:nvPr/>
        </p:nvSpPr>
        <p:spPr bwMode="auto">
          <a:xfrm>
            <a:off x="0" y="6572250"/>
            <a:ext cx="8143875" cy="277813"/>
          </a:xfrm>
          <a:prstGeom prst="rect">
            <a:avLst/>
          </a:prstGeom>
          <a:noFill/>
          <a:ln w="9525">
            <a:noFill/>
            <a:miter lim="800000"/>
            <a:headEnd/>
            <a:tailEnd/>
          </a:ln>
        </p:spPr>
        <p:txBody>
          <a:bodyPr>
            <a:spAutoFit/>
          </a:bodyPr>
          <a:lstStyle/>
          <a:p>
            <a:pPr algn="l"/>
            <a:r>
              <a:rPr lang="pt-BR" sz="1200" b="0">
                <a:latin typeface="Arial" charset="0"/>
              </a:rPr>
              <a:t>Fonte: DEGEN, Ronald J. O </a:t>
            </a:r>
            <a:r>
              <a:rPr lang="pt-BR" sz="1200" b="0" i="1">
                <a:latin typeface="Arial" charset="0"/>
              </a:rPr>
              <a:t>Empreendedor – Empreender como opção de carreira.</a:t>
            </a:r>
            <a:r>
              <a:rPr lang="pt-BR" sz="1200" b="0">
                <a:latin typeface="Arial" charset="0"/>
              </a:rPr>
              <a:t> São Paulo, Prentice Hall, 2009.</a:t>
            </a:r>
          </a:p>
        </p:txBody>
      </p:sp>
      <p:sp>
        <p:nvSpPr>
          <p:cNvPr id="8" name="Espaço Reservado para Conteúdo 2"/>
          <p:cNvSpPr txBox="1">
            <a:spLocks/>
          </p:cNvSpPr>
          <p:nvPr/>
        </p:nvSpPr>
        <p:spPr>
          <a:xfrm>
            <a:off x="214313" y="2028825"/>
            <a:ext cx="5929312" cy="3614738"/>
          </a:xfrm>
          <a:prstGeom prst="rect">
            <a:avLst/>
          </a:prstGeom>
        </p:spPr>
        <p:txBody>
          <a:bodyPr/>
          <a:lstStyle/>
          <a:p>
            <a:pPr marL="800100" lvl="1" indent="-342900" algn="l" eaLnBrk="0" hangingPunct="0">
              <a:spcBef>
                <a:spcPct val="20000"/>
              </a:spcBef>
              <a:buFontTx/>
              <a:buChar char="•"/>
              <a:defRPr/>
            </a:pPr>
            <a:r>
              <a:rPr lang="pt-BR" b="0" kern="0" dirty="0">
                <a:latin typeface="+mn-lt"/>
              </a:rPr>
              <a:t>Projeção do fluxo de caixa resumida, remuneração e tempo de recuperação do investimento.</a:t>
            </a:r>
          </a:p>
          <a:p>
            <a:pPr marL="800100" lvl="1" indent="-342900" algn="l" eaLnBrk="0" hangingPunct="0">
              <a:spcBef>
                <a:spcPct val="20000"/>
              </a:spcBef>
              <a:buFontTx/>
              <a:buChar char="•"/>
              <a:defRPr/>
            </a:pPr>
            <a:r>
              <a:rPr lang="pt-BR" b="0" kern="0" dirty="0">
                <a:latin typeface="+mn-lt"/>
              </a:rPr>
              <a:t>Estrutura de custos e análise do ponto de equilíbrio do negócio.</a:t>
            </a:r>
          </a:p>
          <a:p>
            <a:pPr marL="800100" lvl="1" indent="-342900" algn="l" eaLnBrk="0" hangingPunct="0">
              <a:spcBef>
                <a:spcPct val="20000"/>
              </a:spcBef>
              <a:buFontTx/>
              <a:buChar char="•"/>
              <a:defRPr/>
            </a:pPr>
            <a:r>
              <a:rPr lang="pt-BR" b="0" kern="0" dirty="0">
                <a:latin typeface="+mn-lt"/>
              </a:rPr>
              <a:t>Fontes de recursos financeiros próprios, recursos de terceiros e alavancagem financeira.</a:t>
            </a:r>
          </a:p>
        </p:txBody>
      </p:sp>
      <p:pic>
        <p:nvPicPr>
          <p:cNvPr id="125957" name="Picture 2" descr="http://www.pcbconnect.no/UserUploadImages/about/12_business.jpg"/>
          <p:cNvPicPr>
            <a:picLocks noChangeAspect="1" noChangeArrowheads="1"/>
          </p:cNvPicPr>
          <p:nvPr/>
        </p:nvPicPr>
        <p:blipFill>
          <a:blip r:embed="rId3" cstate="print"/>
          <a:srcRect/>
          <a:stretch>
            <a:fillRect/>
          </a:stretch>
        </p:blipFill>
        <p:spPr bwMode="auto">
          <a:xfrm>
            <a:off x="6000750" y="2000250"/>
            <a:ext cx="2857500" cy="3009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3"/>
          <p:cNvSpPr txBox="1">
            <a:spLocks noChangeArrowheads="1"/>
          </p:cNvSpPr>
          <p:nvPr/>
        </p:nvSpPr>
        <p:spPr bwMode="auto">
          <a:xfrm>
            <a:off x="68263" y="136525"/>
            <a:ext cx="8972550" cy="585788"/>
          </a:xfrm>
          <a:prstGeom prst="rect">
            <a:avLst/>
          </a:prstGeom>
          <a:noFill/>
          <a:ln w="9525">
            <a:noFill/>
            <a:miter lim="800000"/>
            <a:headEnd/>
            <a:tailEnd/>
          </a:ln>
        </p:spPr>
        <p:txBody>
          <a:bodyPr>
            <a:spAutoFit/>
          </a:bodyPr>
          <a:lstStyle/>
          <a:p>
            <a:pPr eaLnBrk="0" hangingPunct="0"/>
            <a:r>
              <a:rPr lang="pt-BR" altLang="ja-JP" sz="3200">
                <a:latin typeface="Arial" charset="0"/>
                <a:ea typeface="MS PGothic" pitchFamily="34" charset="-128"/>
              </a:rPr>
              <a:t>Plano de crescimento</a:t>
            </a:r>
          </a:p>
        </p:txBody>
      </p:sp>
      <p:sp>
        <p:nvSpPr>
          <p:cNvPr id="128003" name="CaixaDeTexto 3"/>
          <p:cNvSpPr txBox="1">
            <a:spLocks noChangeArrowheads="1"/>
          </p:cNvSpPr>
          <p:nvPr/>
        </p:nvSpPr>
        <p:spPr bwMode="auto">
          <a:xfrm>
            <a:off x="0" y="6572250"/>
            <a:ext cx="8143875" cy="277813"/>
          </a:xfrm>
          <a:prstGeom prst="rect">
            <a:avLst/>
          </a:prstGeom>
          <a:noFill/>
          <a:ln w="9525">
            <a:noFill/>
            <a:miter lim="800000"/>
            <a:headEnd/>
            <a:tailEnd/>
          </a:ln>
        </p:spPr>
        <p:txBody>
          <a:bodyPr>
            <a:spAutoFit/>
          </a:bodyPr>
          <a:lstStyle/>
          <a:p>
            <a:pPr algn="l"/>
            <a:r>
              <a:rPr lang="pt-BR" sz="1200" b="0">
                <a:latin typeface="Arial" charset="0"/>
              </a:rPr>
              <a:t>Fonte: DEGEN, Ronald J. O </a:t>
            </a:r>
            <a:r>
              <a:rPr lang="pt-BR" sz="1200" b="0" i="1">
                <a:latin typeface="Arial" charset="0"/>
              </a:rPr>
              <a:t>Empreendedor – Empreender como opção de carreira.</a:t>
            </a:r>
            <a:r>
              <a:rPr lang="pt-BR" sz="1200" b="0">
                <a:latin typeface="Arial" charset="0"/>
              </a:rPr>
              <a:t> São Paulo, Prentice Hall, 2009.</a:t>
            </a:r>
          </a:p>
        </p:txBody>
      </p:sp>
      <p:sp>
        <p:nvSpPr>
          <p:cNvPr id="8" name="Espaço Reservado para Conteúdo 2"/>
          <p:cNvSpPr txBox="1">
            <a:spLocks/>
          </p:cNvSpPr>
          <p:nvPr/>
        </p:nvSpPr>
        <p:spPr>
          <a:xfrm>
            <a:off x="642938" y="1457325"/>
            <a:ext cx="7543800" cy="3614738"/>
          </a:xfrm>
          <a:prstGeom prst="rect">
            <a:avLst/>
          </a:prstGeom>
        </p:spPr>
        <p:txBody>
          <a:bodyPr/>
          <a:lstStyle/>
          <a:p>
            <a:pPr marL="800100" lvl="1" indent="-342900" algn="l" eaLnBrk="0" hangingPunct="0">
              <a:spcBef>
                <a:spcPct val="20000"/>
              </a:spcBef>
              <a:buFontTx/>
              <a:buChar char="•"/>
              <a:defRPr/>
            </a:pPr>
            <a:r>
              <a:rPr lang="pt-BR" b="0" kern="0" dirty="0">
                <a:latin typeface="+mn-lt"/>
              </a:rPr>
              <a:t>Descrever como o negócio se desenvolverá e crescerá no futuro.</a:t>
            </a:r>
          </a:p>
        </p:txBody>
      </p:sp>
      <p:pic>
        <p:nvPicPr>
          <p:cNvPr id="128005" name="Picture 2" descr="http://www.gmask.com/images/franchise/proven_franchise_system.jpg"/>
          <p:cNvPicPr>
            <a:picLocks noChangeAspect="1" noChangeArrowheads="1"/>
          </p:cNvPicPr>
          <p:nvPr/>
        </p:nvPicPr>
        <p:blipFill>
          <a:blip r:embed="rId3" cstate="print"/>
          <a:srcRect/>
          <a:stretch>
            <a:fillRect/>
          </a:stretch>
        </p:blipFill>
        <p:spPr bwMode="auto">
          <a:xfrm>
            <a:off x="4000500" y="2643188"/>
            <a:ext cx="5143500" cy="3857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3"/>
          <p:cNvSpPr txBox="1">
            <a:spLocks noChangeArrowheads="1"/>
          </p:cNvSpPr>
          <p:nvPr/>
        </p:nvSpPr>
        <p:spPr bwMode="auto">
          <a:xfrm>
            <a:off x="68263" y="136525"/>
            <a:ext cx="8972550" cy="585788"/>
          </a:xfrm>
          <a:prstGeom prst="rect">
            <a:avLst/>
          </a:prstGeom>
          <a:noFill/>
          <a:ln w="9525">
            <a:noFill/>
            <a:miter lim="800000"/>
            <a:headEnd/>
            <a:tailEnd/>
          </a:ln>
        </p:spPr>
        <p:txBody>
          <a:bodyPr>
            <a:spAutoFit/>
          </a:bodyPr>
          <a:lstStyle/>
          <a:p>
            <a:pPr eaLnBrk="0" hangingPunct="0"/>
            <a:r>
              <a:rPr lang="pt-BR" altLang="ja-JP" sz="3200">
                <a:latin typeface="Arial" charset="0"/>
                <a:ea typeface="MS PGothic" pitchFamily="34" charset="-128"/>
              </a:rPr>
              <a:t>Anexos – projeções financeiras</a:t>
            </a:r>
          </a:p>
        </p:txBody>
      </p:sp>
      <p:sp>
        <p:nvSpPr>
          <p:cNvPr id="130051" name="CaixaDeTexto 3"/>
          <p:cNvSpPr txBox="1">
            <a:spLocks noChangeArrowheads="1"/>
          </p:cNvSpPr>
          <p:nvPr/>
        </p:nvSpPr>
        <p:spPr bwMode="auto">
          <a:xfrm>
            <a:off x="0" y="6572250"/>
            <a:ext cx="8143875" cy="277813"/>
          </a:xfrm>
          <a:prstGeom prst="rect">
            <a:avLst/>
          </a:prstGeom>
          <a:noFill/>
          <a:ln w="9525">
            <a:noFill/>
            <a:miter lim="800000"/>
            <a:headEnd/>
            <a:tailEnd/>
          </a:ln>
        </p:spPr>
        <p:txBody>
          <a:bodyPr>
            <a:spAutoFit/>
          </a:bodyPr>
          <a:lstStyle/>
          <a:p>
            <a:pPr algn="l"/>
            <a:r>
              <a:rPr lang="pt-BR" sz="1200" b="0">
                <a:latin typeface="Arial" charset="0"/>
              </a:rPr>
              <a:t>Fonte: DEGEN, Ronald J. O </a:t>
            </a:r>
            <a:r>
              <a:rPr lang="pt-BR" sz="1200" b="0" i="1">
                <a:latin typeface="Arial" charset="0"/>
              </a:rPr>
              <a:t>Empreendedor – Empreender como opção de carreira.</a:t>
            </a:r>
            <a:r>
              <a:rPr lang="pt-BR" sz="1200" b="0">
                <a:latin typeface="Arial" charset="0"/>
              </a:rPr>
              <a:t> São Paulo, Prentice Hall, 2009.</a:t>
            </a:r>
          </a:p>
        </p:txBody>
      </p:sp>
      <p:sp>
        <p:nvSpPr>
          <p:cNvPr id="8" name="Espaço Reservado para Conteúdo 2"/>
          <p:cNvSpPr txBox="1">
            <a:spLocks/>
          </p:cNvSpPr>
          <p:nvPr/>
        </p:nvSpPr>
        <p:spPr>
          <a:xfrm>
            <a:off x="0" y="1428750"/>
            <a:ext cx="5286375" cy="3614738"/>
          </a:xfrm>
          <a:prstGeom prst="rect">
            <a:avLst/>
          </a:prstGeom>
        </p:spPr>
        <p:txBody>
          <a:bodyPr/>
          <a:lstStyle/>
          <a:p>
            <a:pPr marL="800100" lvl="1" indent="-342900" algn="l" eaLnBrk="0" hangingPunct="0">
              <a:spcBef>
                <a:spcPct val="20000"/>
              </a:spcBef>
              <a:buFontTx/>
              <a:buChar char="•"/>
              <a:defRPr/>
            </a:pPr>
            <a:r>
              <a:rPr lang="pt-BR" b="0" kern="0" dirty="0">
                <a:latin typeface="+mn-lt"/>
              </a:rPr>
              <a:t>Premissas da projeção do fluxo de caixa.</a:t>
            </a:r>
          </a:p>
          <a:p>
            <a:pPr marL="800100" lvl="1" indent="-342900" algn="l" eaLnBrk="0" hangingPunct="0">
              <a:spcBef>
                <a:spcPct val="20000"/>
              </a:spcBef>
              <a:buFontTx/>
              <a:buChar char="•"/>
              <a:defRPr/>
            </a:pPr>
            <a:r>
              <a:rPr lang="pt-BR" b="0" kern="0" dirty="0">
                <a:latin typeface="+mn-lt"/>
              </a:rPr>
              <a:t>Projeção do fluxo de caixa mês a mês para 3 a 5 anos.</a:t>
            </a:r>
          </a:p>
          <a:p>
            <a:pPr marL="800100" lvl="1" indent="-342900" algn="l" eaLnBrk="0" hangingPunct="0">
              <a:spcBef>
                <a:spcPct val="20000"/>
              </a:spcBef>
              <a:buFontTx/>
              <a:buChar char="•"/>
              <a:defRPr/>
            </a:pPr>
            <a:r>
              <a:rPr lang="pt-BR" b="0" kern="0" dirty="0">
                <a:latin typeface="+mn-lt"/>
              </a:rPr>
              <a:t> Análise da sensibilidade do fluxo de caixa, da estrutura de custos e do ponto de equilíbrio.</a:t>
            </a:r>
          </a:p>
          <a:p>
            <a:pPr marL="800100" lvl="1" indent="-342900" algn="l" eaLnBrk="0" hangingPunct="0">
              <a:spcBef>
                <a:spcPct val="20000"/>
              </a:spcBef>
              <a:buFontTx/>
              <a:buChar char="•"/>
              <a:defRPr/>
            </a:pPr>
            <a:r>
              <a:rPr lang="pt-BR" b="0" kern="0" dirty="0">
                <a:latin typeface="+mn-lt"/>
              </a:rPr>
              <a:t>Plano e cronograma de investimento.</a:t>
            </a:r>
          </a:p>
          <a:p>
            <a:pPr marL="800100" lvl="1" indent="-342900" algn="l" eaLnBrk="0" hangingPunct="0">
              <a:spcBef>
                <a:spcPct val="20000"/>
              </a:spcBef>
              <a:buFontTx/>
              <a:buChar char="•"/>
              <a:defRPr/>
            </a:pPr>
            <a:r>
              <a:rPr lang="pt-BR" b="0" kern="0" dirty="0">
                <a:latin typeface="+mn-lt"/>
              </a:rPr>
              <a:t>Projeção do “Lucro e Perdas” e “Balanço” de 3 a 5 anos, se possível.</a:t>
            </a:r>
          </a:p>
        </p:txBody>
      </p:sp>
      <p:pic>
        <p:nvPicPr>
          <p:cNvPr id="4098" name="Picture 2" descr="http://www.strategicmarketsegmentation.com/wp-content/uploads/2008/09/bigstockphoto_graph_dollar_small.jpg"/>
          <p:cNvPicPr>
            <a:picLocks noChangeAspect="1" noChangeArrowheads="1"/>
          </p:cNvPicPr>
          <p:nvPr/>
        </p:nvPicPr>
        <p:blipFill>
          <a:blip r:embed="rId3" cstate="print"/>
          <a:srcRect/>
          <a:stretch>
            <a:fillRect/>
          </a:stretch>
        </p:blipFill>
        <p:spPr bwMode="auto">
          <a:xfrm>
            <a:off x="5024469" y="1928802"/>
            <a:ext cx="4048125" cy="3038476"/>
          </a:xfrm>
          <a:prstGeom prst="rect">
            <a:avLst/>
          </a:prstGeom>
          <a:noFill/>
          <a:effectLst>
            <a:softEdge rad="127000"/>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3"/>
          <p:cNvSpPr txBox="1">
            <a:spLocks noChangeArrowheads="1"/>
          </p:cNvSpPr>
          <p:nvPr/>
        </p:nvSpPr>
        <p:spPr bwMode="auto">
          <a:xfrm>
            <a:off x="68263" y="136525"/>
            <a:ext cx="8972550" cy="585788"/>
          </a:xfrm>
          <a:prstGeom prst="rect">
            <a:avLst/>
          </a:prstGeom>
          <a:noFill/>
          <a:ln w="9525">
            <a:noFill/>
            <a:miter lim="800000"/>
            <a:headEnd/>
            <a:tailEnd/>
          </a:ln>
        </p:spPr>
        <p:txBody>
          <a:bodyPr>
            <a:spAutoFit/>
          </a:bodyPr>
          <a:lstStyle/>
          <a:p>
            <a:pPr eaLnBrk="0" hangingPunct="0"/>
            <a:r>
              <a:rPr lang="pt-BR" altLang="ja-JP" sz="3200">
                <a:latin typeface="Arial" charset="0"/>
                <a:ea typeface="MS PGothic" pitchFamily="34" charset="-128"/>
              </a:rPr>
              <a:t>Anexos – pesquisa de mercado</a:t>
            </a:r>
          </a:p>
        </p:txBody>
      </p:sp>
      <p:sp>
        <p:nvSpPr>
          <p:cNvPr id="132099" name="CaixaDeTexto 3"/>
          <p:cNvSpPr txBox="1">
            <a:spLocks noChangeArrowheads="1"/>
          </p:cNvSpPr>
          <p:nvPr/>
        </p:nvSpPr>
        <p:spPr bwMode="auto">
          <a:xfrm>
            <a:off x="0" y="6572250"/>
            <a:ext cx="8143875" cy="277813"/>
          </a:xfrm>
          <a:prstGeom prst="rect">
            <a:avLst/>
          </a:prstGeom>
          <a:noFill/>
          <a:ln w="9525">
            <a:noFill/>
            <a:miter lim="800000"/>
            <a:headEnd/>
            <a:tailEnd/>
          </a:ln>
        </p:spPr>
        <p:txBody>
          <a:bodyPr>
            <a:spAutoFit/>
          </a:bodyPr>
          <a:lstStyle/>
          <a:p>
            <a:pPr algn="l"/>
            <a:r>
              <a:rPr lang="pt-BR" sz="1200" b="0">
                <a:latin typeface="Arial" charset="0"/>
              </a:rPr>
              <a:t>Fonte: DEGEN, Ronald J. O </a:t>
            </a:r>
            <a:r>
              <a:rPr lang="pt-BR" sz="1200" b="0" i="1">
                <a:latin typeface="Arial" charset="0"/>
              </a:rPr>
              <a:t>Empreendedor – Empreender como opção de carreira.</a:t>
            </a:r>
            <a:r>
              <a:rPr lang="pt-BR" sz="1200" b="0">
                <a:latin typeface="Arial" charset="0"/>
              </a:rPr>
              <a:t> São Paulo, Prentice Hall, 2009.</a:t>
            </a:r>
          </a:p>
        </p:txBody>
      </p:sp>
      <p:sp>
        <p:nvSpPr>
          <p:cNvPr id="8" name="Espaço Reservado para Conteúdo 2"/>
          <p:cNvSpPr txBox="1">
            <a:spLocks/>
          </p:cNvSpPr>
          <p:nvPr/>
        </p:nvSpPr>
        <p:spPr>
          <a:xfrm>
            <a:off x="4929188" y="1885950"/>
            <a:ext cx="4000500" cy="3614738"/>
          </a:xfrm>
          <a:prstGeom prst="rect">
            <a:avLst/>
          </a:prstGeom>
        </p:spPr>
        <p:txBody>
          <a:bodyPr/>
          <a:lstStyle/>
          <a:p>
            <a:pPr marL="800100" lvl="1" indent="-342900" algn="l" eaLnBrk="0" hangingPunct="0">
              <a:spcBef>
                <a:spcPct val="20000"/>
              </a:spcBef>
              <a:buFontTx/>
              <a:buChar char="•"/>
              <a:defRPr/>
            </a:pPr>
            <a:r>
              <a:rPr lang="pt-BR" b="0" kern="0" dirty="0">
                <a:latin typeface="+mn-lt"/>
              </a:rPr>
              <a:t>Resultados da pesquisa de mercado.</a:t>
            </a:r>
          </a:p>
          <a:p>
            <a:pPr marL="800100" lvl="1" indent="-342900" algn="l" eaLnBrk="0" hangingPunct="0">
              <a:spcBef>
                <a:spcPct val="20000"/>
              </a:spcBef>
              <a:buFontTx/>
              <a:buChar char="•"/>
              <a:defRPr/>
            </a:pPr>
            <a:r>
              <a:rPr lang="pt-BR" b="0" kern="0" dirty="0">
                <a:latin typeface="+mn-lt"/>
              </a:rPr>
              <a:t>Plano de promoção e propaganda.</a:t>
            </a:r>
          </a:p>
          <a:p>
            <a:pPr marL="800100" lvl="1" indent="-342900" algn="l" eaLnBrk="0" hangingPunct="0">
              <a:spcBef>
                <a:spcPct val="20000"/>
              </a:spcBef>
              <a:buFontTx/>
              <a:buChar char="•"/>
              <a:defRPr/>
            </a:pPr>
            <a:r>
              <a:rPr lang="pt-BR" b="0" kern="0" dirty="0">
                <a:latin typeface="+mn-lt"/>
              </a:rPr>
              <a:t>Orçamento de marketing.</a:t>
            </a:r>
          </a:p>
        </p:txBody>
      </p:sp>
      <p:pic>
        <p:nvPicPr>
          <p:cNvPr id="3074" name="Picture 2" descr="http://businessplantemplate101.com/wp-content/uploads/2008/06/magnify.jpg"/>
          <p:cNvPicPr>
            <a:picLocks noChangeAspect="1" noChangeArrowheads="1"/>
          </p:cNvPicPr>
          <p:nvPr/>
        </p:nvPicPr>
        <p:blipFill>
          <a:blip r:embed="rId3" cstate="print"/>
          <a:srcRect/>
          <a:stretch>
            <a:fillRect/>
          </a:stretch>
        </p:blipFill>
        <p:spPr bwMode="auto">
          <a:xfrm>
            <a:off x="-32" y="1643050"/>
            <a:ext cx="5353666" cy="3571900"/>
          </a:xfrm>
          <a:prstGeom prst="rect">
            <a:avLst/>
          </a:prstGeom>
          <a:noFill/>
          <a:effectLst>
            <a:softEdge rad="127000"/>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3"/>
          <p:cNvSpPr txBox="1">
            <a:spLocks noChangeArrowheads="1"/>
          </p:cNvSpPr>
          <p:nvPr/>
        </p:nvSpPr>
        <p:spPr bwMode="auto">
          <a:xfrm>
            <a:off x="0" y="404813"/>
            <a:ext cx="8504238" cy="579437"/>
          </a:xfrm>
          <a:prstGeom prst="rect">
            <a:avLst/>
          </a:prstGeom>
          <a:noFill/>
          <a:ln w="9525">
            <a:noFill/>
            <a:miter lim="800000"/>
            <a:headEnd/>
            <a:tailEnd/>
          </a:ln>
        </p:spPr>
        <p:txBody>
          <a:bodyPr>
            <a:spAutoFit/>
          </a:bodyPr>
          <a:lstStyle/>
          <a:p>
            <a:pPr eaLnBrk="0" hangingPunct="0"/>
            <a:r>
              <a:rPr lang="pt-BR" altLang="ja-JP" sz="3200">
                <a:latin typeface="Arial" charset="0"/>
                <a:ea typeface="MS PGothic" pitchFamily="34" charset="-128"/>
              </a:rPr>
              <a:t>Anexos – plano operacional do negócio</a:t>
            </a:r>
          </a:p>
        </p:txBody>
      </p:sp>
      <p:sp>
        <p:nvSpPr>
          <p:cNvPr id="134147" name="CaixaDeTexto 3"/>
          <p:cNvSpPr txBox="1">
            <a:spLocks noChangeArrowheads="1"/>
          </p:cNvSpPr>
          <p:nvPr/>
        </p:nvSpPr>
        <p:spPr bwMode="auto">
          <a:xfrm>
            <a:off x="0" y="6572250"/>
            <a:ext cx="8143875" cy="277813"/>
          </a:xfrm>
          <a:prstGeom prst="rect">
            <a:avLst/>
          </a:prstGeom>
          <a:noFill/>
          <a:ln w="9525">
            <a:noFill/>
            <a:miter lim="800000"/>
            <a:headEnd/>
            <a:tailEnd/>
          </a:ln>
        </p:spPr>
        <p:txBody>
          <a:bodyPr>
            <a:spAutoFit/>
          </a:bodyPr>
          <a:lstStyle/>
          <a:p>
            <a:pPr algn="l"/>
            <a:r>
              <a:rPr lang="pt-BR" sz="1200" b="0">
                <a:latin typeface="Arial" charset="0"/>
              </a:rPr>
              <a:t>Fonte: DEGEN, Ronald J. O </a:t>
            </a:r>
            <a:r>
              <a:rPr lang="pt-BR" sz="1200" b="0" i="1">
                <a:latin typeface="Arial" charset="0"/>
              </a:rPr>
              <a:t>Empreendedor – Empreender como opção de carreira.</a:t>
            </a:r>
            <a:r>
              <a:rPr lang="pt-BR" sz="1200" b="0">
                <a:latin typeface="Arial" charset="0"/>
              </a:rPr>
              <a:t> São Paulo, Prentice Hall, 2009.</a:t>
            </a:r>
          </a:p>
        </p:txBody>
      </p:sp>
      <p:sp>
        <p:nvSpPr>
          <p:cNvPr id="8" name="Espaço Reservado para Conteúdo 2"/>
          <p:cNvSpPr txBox="1">
            <a:spLocks/>
          </p:cNvSpPr>
          <p:nvPr/>
        </p:nvSpPr>
        <p:spPr>
          <a:xfrm>
            <a:off x="642938" y="1357313"/>
            <a:ext cx="7543800" cy="4614862"/>
          </a:xfrm>
          <a:prstGeom prst="rect">
            <a:avLst/>
          </a:prstGeom>
        </p:spPr>
        <p:txBody>
          <a:bodyPr/>
          <a:lstStyle/>
          <a:p>
            <a:pPr marL="800100" lvl="1" indent="-342900" algn="l" eaLnBrk="0" hangingPunct="0">
              <a:spcBef>
                <a:spcPct val="20000"/>
              </a:spcBef>
              <a:buFontTx/>
              <a:buChar char="•"/>
              <a:defRPr/>
            </a:pPr>
            <a:r>
              <a:rPr lang="pt-BR" sz="2200" b="0" kern="0" dirty="0">
                <a:latin typeface="+mn-lt"/>
              </a:rPr>
              <a:t>Cronograma detalhado das tarefas a serem executadas para o desenvolvimento do negócio, os responsáveis por desenvolver tais tarefas, quando as tarefas devem estar concluídas e os custos ou investimentos necessários para executá-las.</a:t>
            </a:r>
          </a:p>
          <a:p>
            <a:pPr marL="800100" lvl="1" indent="-342900" algn="l" eaLnBrk="0" hangingPunct="0">
              <a:spcBef>
                <a:spcPct val="20000"/>
              </a:spcBef>
              <a:buFontTx/>
              <a:buChar char="•"/>
              <a:defRPr/>
            </a:pPr>
            <a:r>
              <a:rPr lang="pt-BR" sz="2200" b="0" kern="0" dirty="0">
                <a:latin typeface="+mn-lt"/>
              </a:rPr>
              <a:t>Orçamento detalhado baseado na projeção do fluxo de caixa do desenvolvimento do negócio.</a:t>
            </a:r>
          </a:p>
          <a:p>
            <a:pPr marL="800100" lvl="1" indent="-342900" algn="l" eaLnBrk="0" hangingPunct="0">
              <a:spcBef>
                <a:spcPct val="20000"/>
              </a:spcBef>
              <a:buFontTx/>
              <a:buChar char="•"/>
              <a:defRPr/>
            </a:pPr>
            <a:r>
              <a:rPr lang="pt-BR" sz="2200" b="0" kern="0" dirty="0">
                <a:latin typeface="+mn-lt"/>
              </a:rPr>
              <a:t>Estudo do impacto ambiental e social do negócio, as licenças ambientais requeridas e o cronograma para obtê-las.</a:t>
            </a:r>
          </a:p>
          <a:p>
            <a:pPr marL="800100" lvl="1" indent="-342900" algn="l" eaLnBrk="0" hangingPunct="0">
              <a:spcBef>
                <a:spcPct val="20000"/>
              </a:spcBef>
              <a:buFontTx/>
              <a:buChar char="•"/>
              <a:defRPr/>
            </a:pPr>
            <a:r>
              <a:rPr lang="pt-BR" sz="2200" b="0" kern="0" dirty="0">
                <a:latin typeface="+mn-lt"/>
              </a:rPr>
              <a:t>Resultados das pesquisas realizadas com as comunidades afetadas pelo negócio para obter a licença social para operar.</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4" name="Picture 2" descr="boneco">
            <a:hlinkClick r:id="rId3"/>
          </p:cNvPr>
          <p:cNvPicPr>
            <a:picLocks noChangeAspect="1" noChangeArrowheads="1"/>
          </p:cNvPicPr>
          <p:nvPr/>
        </p:nvPicPr>
        <p:blipFill>
          <a:blip r:embed="rId4" cstate="print"/>
          <a:srcRect/>
          <a:stretch>
            <a:fillRect/>
          </a:stretch>
        </p:blipFill>
        <p:spPr bwMode="auto">
          <a:xfrm>
            <a:off x="4829175" y="4365625"/>
            <a:ext cx="895350" cy="1095375"/>
          </a:xfrm>
          <a:prstGeom prst="rect">
            <a:avLst/>
          </a:prstGeom>
          <a:noFill/>
        </p:spPr>
      </p:pic>
      <p:pic>
        <p:nvPicPr>
          <p:cNvPr id="136195" name="Picture 3" descr="boneco">
            <a:hlinkClick r:id="rId3"/>
          </p:cNvPr>
          <p:cNvPicPr>
            <a:picLocks noChangeAspect="1" noChangeArrowheads="1"/>
          </p:cNvPicPr>
          <p:nvPr/>
        </p:nvPicPr>
        <p:blipFill>
          <a:blip r:embed="rId4" cstate="print"/>
          <a:srcRect/>
          <a:stretch>
            <a:fillRect/>
          </a:stretch>
        </p:blipFill>
        <p:spPr bwMode="auto">
          <a:xfrm>
            <a:off x="3981450" y="5013325"/>
            <a:ext cx="895350" cy="1095375"/>
          </a:xfrm>
          <a:prstGeom prst="rect">
            <a:avLst/>
          </a:prstGeom>
          <a:noFill/>
        </p:spPr>
      </p:pic>
      <p:pic>
        <p:nvPicPr>
          <p:cNvPr id="136196" name="Picture 4" descr="boneco">
            <a:hlinkClick r:id="rId3"/>
          </p:cNvPr>
          <p:cNvPicPr>
            <a:picLocks noChangeAspect="1" noChangeArrowheads="1"/>
          </p:cNvPicPr>
          <p:nvPr/>
        </p:nvPicPr>
        <p:blipFill>
          <a:blip r:embed="rId4" cstate="print"/>
          <a:srcRect/>
          <a:stretch>
            <a:fillRect/>
          </a:stretch>
        </p:blipFill>
        <p:spPr bwMode="auto">
          <a:xfrm>
            <a:off x="2870200" y="4508500"/>
            <a:ext cx="895350" cy="1095375"/>
          </a:xfrm>
          <a:prstGeom prst="rect">
            <a:avLst/>
          </a:prstGeom>
          <a:noFill/>
        </p:spPr>
      </p:pic>
      <p:pic>
        <p:nvPicPr>
          <p:cNvPr id="136197" name="Picture 5" descr="boneco">
            <a:hlinkClick r:id="rId3"/>
          </p:cNvPr>
          <p:cNvPicPr>
            <a:picLocks noChangeAspect="1" noChangeArrowheads="1"/>
          </p:cNvPicPr>
          <p:nvPr/>
        </p:nvPicPr>
        <p:blipFill>
          <a:blip r:embed="rId4" cstate="print"/>
          <a:srcRect/>
          <a:stretch>
            <a:fillRect/>
          </a:stretch>
        </p:blipFill>
        <p:spPr bwMode="auto">
          <a:xfrm>
            <a:off x="3676650" y="3789363"/>
            <a:ext cx="895350" cy="1095375"/>
          </a:xfrm>
          <a:prstGeom prst="rect">
            <a:avLst/>
          </a:prstGeom>
          <a:noFill/>
        </p:spPr>
      </p:pic>
      <p:sp>
        <p:nvSpPr>
          <p:cNvPr id="136198" name="AutoShape 6"/>
          <p:cNvSpPr>
            <a:spLocks noGrp="1" noChangeArrowheads="1"/>
          </p:cNvSpPr>
          <p:nvPr>
            <p:ph type="title"/>
          </p:nvPr>
        </p:nvSpPr>
        <p:spPr>
          <a:xfrm>
            <a:off x="569912" y="814019"/>
            <a:ext cx="8229600" cy="1143000"/>
          </a:xfrm>
        </p:spPr>
        <p:txBody>
          <a:bodyPr/>
          <a:lstStyle/>
          <a:p>
            <a:r>
              <a:rPr lang="pt-BR" dirty="0" smtClean="0"/>
              <a:t>Dinâmica dos copinhos</a:t>
            </a:r>
            <a:endParaRPr lang="en-US" dirty="0" smtClean="0"/>
          </a:p>
        </p:txBody>
      </p:sp>
      <p:sp>
        <p:nvSpPr>
          <p:cNvPr id="136199" name="Rectangle 7"/>
          <p:cNvSpPr>
            <a:spLocks noGrp="1" noChangeArrowheads="1"/>
          </p:cNvSpPr>
          <p:nvPr>
            <p:ph type="body" idx="1"/>
          </p:nvPr>
        </p:nvSpPr>
        <p:spPr>
          <a:xfrm>
            <a:off x="648816" y="1793054"/>
            <a:ext cx="7693025" cy="2114550"/>
          </a:xfrm>
        </p:spPr>
        <p:txBody>
          <a:bodyPr>
            <a:normAutofit fontScale="55000" lnSpcReduction="20000"/>
          </a:bodyPr>
          <a:lstStyle/>
          <a:p>
            <a:r>
              <a:rPr lang="pt-BR" dirty="0" smtClean="0"/>
              <a:t>Regras do jogo</a:t>
            </a:r>
          </a:p>
          <a:p>
            <a:endParaRPr lang="pt-BR" dirty="0" smtClean="0"/>
          </a:p>
          <a:p>
            <a:pPr lvl="1"/>
            <a:r>
              <a:rPr lang="pt-BR" dirty="0" smtClean="0"/>
              <a:t>Todos deverão tocar em cada um dos copinhos</a:t>
            </a:r>
          </a:p>
          <a:p>
            <a:pPr lvl="1"/>
            <a:endParaRPr lang="pt-BR" dirty="0" smtClean="0"/>
          </a:p>
          <a:p>
            <a:pPr lvl="1"/>
            <a:r>
              <a:rPr lang="pt-BR" dirty="0" smtClean="0"/>
              <a:t>A ordem em que cada copinho será tocado não pode ser alterada</a:t>
            </a:r>
          </a:p>
          <a:p>
            <a:pPr lvl="1"/>
            <a:endParaRPr lang="pt-BR" dirty="0" smtClean="0"/>
          </a:p>
          <a:p>
            <a:pPr lvl="1"/>
            <a:r>
              <a:rPr lang="pt-BR" dirty="0" smtClean="0"/>
              <a:t>A ordem dos participantes não pode ser diferente de um copinho para outro.</a:t>
            </a:r>
          </a:p>
          <a:p>
            <a:pPr lvl="1">
              <a:buFontTx/>
              <a:buNone/>
            </a:pPr>
            <a:endParaRPr lang="en-US" dirty="0" smtClean="0"/>
          </a:p>
        </p:txBody>
      </p:sp>
      <p:pic>
        <p:nvPicPr>
          <p:cNvPr id="136200" name="Picture 8" descr="Ver imagem em tamanho grande">
            <a:hlinkClick r:id="rId5"/>
          </p:cNvPr>
          <p:cNvPicPr>
            <a:picLocks noChangeAspect="1" noChangeArrowheads="1"/>
          </p:cNvPicPr>
          <p:nvPr/>
        </p:nvPicPr>
        <p:blipFill>
          <a:blip r:embed="rId6" cstate="print"/>
          <a:srcRect/>
          <a:stretch>
            <a:fillRect/>
          </a:stretch>
        </p:blipFill>
        <p:spPr bwMode="auto">
          <a:xfrm>
            <a:off x="3444875" y="4868863"/>
            <a:ext cx="406400" cy="304800"/>
          </a:xfrm>
          <a:prstGeom prst="rect">
            <a:avLst/>
          </a:prstGeom>
          <a:noFill/>
        </p:spPr>
      </p:pic>
      <p:pic>
        <p:nvPicPr>
          <p:cNvPr id="136201" name="Picture 9" descr="Ver imagem em tamanho grande">
            <a:hlinkClick r:id="rId5"/>
          </p:cNvPr>
          <p:cNvPicPr>
            <a:picLocks noChangeAspect="1" noChangeArrowheads="1"/>
          </p:cNvPicPr>
          <p:nvPr/>
        </p:nvPicPr>
        <p:blipFill>
          <a:blip r:embed="rId6" cstate="print"/>
          <a:srcRect/>
          <a:stretch>
            <a:fillRect/>
          </a:stretch>
        </p:blipFill>
        <p:spPr bwMode="auto">
          <a:xfrm>
            <a:off x="4613275" y="4725988"/>
            <a:ext cx="406400" cy="304800"/>
          </a:xfrm>
          <a:prstGeom prst="rect">
            <a:avLst/>
          </a:prstGeom>
          <a:noFill/>
        </p:spPr>
      </p:pic>
      <p:pic>
        <p:nvPicPr>
          <p:cNvPr id="136202" name="Picture 10" descr="Ver imagem em tamanho grande">
            <a:hlinkClick r:id="rId5"/>
          </p:cNvPr>
          <p:cNvPicPr>
            <a:picLocks noChangeAspect="1" noChangeArrowheads="1"/>
          </p:cNvPicPr>
          <p:nvPr/>
        </p:nvPicPr>
        <p:blipFill>
          <a:blip r:embed="rId6" cstate="print"/>
          <a:srcRect/>
          <a:stretch>
            <a:fillRect/>
          </a:stretch>
        </p:blipFill>
        <p:spPr bwMode="auto">
          <a:xfrm>
            <a:off x="3708400" y="5357813"/>
            <a:ext cx="406400" cy="304800"/>
          </a:xfrm>
          <a:prstGeom prst="rect">
            <a:avLst/>
          </a:prstGeom>
          <a:noFill/>
        </p:spPr>
      </p:pic>
      <p:pic>
        <p:nvPicPr>
          <p:cNvPr id="136203" name="Picture 11" descr="Ver imagem em tamanho grande">
            <a:hlinkClick r:id="rId5"/>
          </p:cNvPr>
          <p:cNvPicPr>
            <a:picLocks noChangeAspect="1" noChangeArrowheads="1"/>
          </p:cNvPicPr>
          <p:nvPr/>
        </p:nvPicPr>
        <p:blipFill>
          <a:blip r:embed="rId6" cstate="print"/>
          <a:srcRect/>
          <a:stretch>
            <a:fillRect/>
          </a:stretch>
        </p:blipFill>
        <p:spPr bwMode="auto">
          <a:xfrm>
            <a:off x="4368800" y="4149725"/>
            <a:ext cx="406400" cy="304800"/>
          </a:xfrm>
          <a:prstGeom prst="rect">
            <a:avLst/>
          </a:prstGeom>
          <a:noFill/>
        </p:spPr>
      </p:pic>
      <p:sp>
        <p:nvSpPr>
          <p:cNvPr id="136204" name="Text Box 12"/>
          <p:cNvSpPr txBox="1">
            <a:spLocks noChangeArrowheads="1"/>
          </p:cNvSpPr>
          <p:nvPr/>
        </p:nvSpPr>
        <p:spPr bwMode="auto">
          <a:xfrm>
            <a:off x="403225" y="290513"/>
            <a:ext cx="2513013" cy="762000"/>
          </a:xfrm>
          <a:prstGeom prst="rect">
            <a:avLst/>
          </a:prstGeom>
          <a:noFill/>
          <a:ln w="38100" algn="ctr">
            <a:noFill/>
            <a:miter lim="800000"/>
            <a:headEnd/>
            <a:tailEnd/>
          </a:ln>
          <a:effectLst/>
        </p:spPr>
        <p:txBody>
          <a:bodyPr wrap="none">
            <a:spAutoFit/>
          </a:bodyPr>
          <a:lstStyle/>
          <a:p>
            <a:r>
              <a:rPr lang="pt-BR" sz="4400"/>
              <a:t>Atividade</a:t>
            </a:r>
            <a:endParaRPr lang="en-US" sz="4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3"/>
          <p:cNvSpPr>
            <a:spLocks noGrp="1"/>
          </p:cNvSpPr>
          <p:nvPr>
            <p:ph type="sldNum" sz="quarter" idx="12"/>
          </p:nvPr>
        </p:nvSpPr>
        <p:spPr/>
        <p:txBody>
          <a:bodyPr/>
          <a:lstStyle/>
          <a:p>
            <a:fld id="{E7666CA5-F596-4DAC-A669-42D4CA57E55E}" type="slidenum">
              <a:rPr lang="en-US"/>
              <a:pPr/>
              <a:t>6</a:t>
            </a:fld>
            <a:endParaRPr lang="en-US"/>
          </a:p>
        </p:txBody>
      </p:sp>
      <p:sp>
        <p:nvSpPr>
          <p:cNvPr id="420866" name="Título 1"/>
          <p:cNvSpPr>
            <a:spLocks noGrp="1"/>
          </p:cNvSpPr>
          <p:nvPr>
            <p:ph type="title" idx="4294967295"/>
          </p:nvPr>
        </p:nvSpPr>
        <p:spPr>
          <a:xfrm>
            <a:off x="323850" y="260350"/>
            <a:ext cx="7924800" cy="738188"/>
          </a:xfrm>
        </p:spPr>
        <p:txBody>
          <a:bodyPr anchor="ctr"/>
          <a:lstStyle/>
          <a:p>
            <a:r>
              <a:rPr lang="pt-BR" sz="2800" b="0"/>
              <a:t>Áreas onde há Oportunidades</a:t>
            </a:r>
          </a:p>
        </p:txBody>
      </p:sp>
      <p:sp>
        <p:nvSpPr>
          <p:cNvPr id="420867" name="Espaço Reservado para Conteúdo 2"/>
          <p:cNvSpPr>
            <a:spLocks noGrp="1"/>
          </p:cNvSpPr>
          <p:nvPr>
            <p:ph idx="4294967295"/>
          </p:nvPr>
        </p:nvSpPr>
        <p:spPr>
          <a:xfrm>
            <a:off x="323850" y="1341438"/>
            <a:ext cx="7693025" cy="3724275"/>
          </a:xfrm>
        </p:spPr>
        <p:txBody>
          <a:bodyPr/>
          <a:lstStyle/>
          <a:p>
            <a:r>
              <a:rPr lang="pt-BR" sz="2000" dirty="0"/>
              <a:t>Crise energética</a:t>
            </a:r>
          </a:p>
          <a:p>
            <a:r>
              <a:rPr lang="pt-BR" sz="2000" dirty="0"/>
              <a:t>Produção de alimentos</a:t>
            </a:r>
          </a:p>
          <a:p>
            <a:r>
              <a:rPr lang="pt-BR" sz="2000" dirty="0"/>
              <a:t>Substituição de materiais</a:t>
            </a:r>
          </a:p>
          <a:p>
            <a:r>
              <a:rPr lang="pt-BR" sz="2000" dirty="0"/>
              <a:t>Reciclagem de materiais e controle da poluição</a:t>
            </a:r>
          </a:p>
          <a:p>
            <a:r>
              <a:rPr lang="pt-BR" sz="2000" dirty="0" smtClean="0"/>
              <a:t>Internet</a:t>
            </a:r>
          </a:p>
          <a:p>
            <a:r>
              <a:rPr lang="pt-BR" sz="2000" dirty="0" smtClean="0"/>
              <a:t>IOT – internet das coisas</a:t>
            </a:r>
            <a:endParaRPr lang="pt-BR" sz="2000" dirty="0"/>
          </a:p>
          <a:p>
            <a:r>
              <a:rPr lang="pt-BR" sz="2000" dirty="0"/>
              <a:t>Produtos tecnológicos</a:t>
            </a:r>
          </a:p>
          <a:p>
            <a:r>
              <a:rPr lang="pt-BR" sz="2000" dirty="0"/>
              <a:t>Cursos de especialização</a:t>
            </a:r>
          </a:p>
          <a:p>
            <a:r>
              <a:rPr lang="pt-BR" sz="2000" dirty="0"/>
              <a:t>Saúde</a:t>
            </a:r>
          </a:p>
          <a:p>
            <a:r>
              <a:rPr lang="pt-BR" sz="2000" dirty="0" smtClean="0"/>
              <a:t>Sustentabilidade</a:t>
            </a:r>
            <a:endParaRPr lang="pt-BR" sz="2000" dirty="0"/>
          </a:p>
        </p:txBody>
      </p:sp>
      <p:sp>
        <p:nvSpPr>
          <p:cNvPr id="420868" name="CaixaDeTexto 3"/>
          <p:cNvSpPr txBox="1">
            <a:spLocks noChangeArrowheads="1"/>
          </p:cNvSpPr>
          <p:nvPr/>
        </p:nvSpPr>
        <p:spPr bwMode="auto">
          <a:xfrm>
            <a:off x="0" y="6572250"/>
            <a:ext cx="8143875" cy="277813"/>
          </a:xfrm>
          <a:prstGeom prst="rect">
            <a:avLst/>
          </a:prstGeom>
          <a:noFill/>
          <a:ln w="9525">
            <a:noFill/>
            <a:miter lim="800000"/>
            <a:headEnd/>
            <a:tailEnd/>
          </a:ln>
        </p:spPr>
        <p:txBody>
          <a:bodyPr>
            <a:spAutoFit/>
          </a:bodyPr>
          <a:lstStyle/>
          <a:p>
            <a:pPr algn="l"/>
            <a:r>
              <a:rPr lang="pt-BR" sz="1200" b="0">
                <a:latin typeface="Arial" charset="0"/>
                <a:cs typeface="Arial" charset="0"/>
              </a:rPr>
              <a:t>Fonte: DEGEN, Ronald J. O </a:t>
            </a:r>
            <a:r>
              <a:rPr lang="pt-BR" sz="1200" b="0" i="1">
                <a:latin typeface="Arial" charset="0"/>
                <a:cs typeface="Arial" charset="0"/>
              </a:rPr>
              <a:t>Empreendedor – Empreender como opção de carreira.</a:t>
            </a:r>
            <a:r>
              <a:rPr lang="pt-BR" sz="1200" b="0">
                <a:latin typeface="Arial" charset="0"/>
                <a:cs typeface="Arial" charset="0"/>
              </a:rPr>
              <a:t> São Paulo, Prentice Hall, 2009.</a:t>
            </a:r>
          </a:p>
        </p:txBody>
      </p:sp>
      <p:pic>
        <p:nvPicPr>
          <p:cNvPr id="420869" name="Picture 2" descr="http://www.thedigeratilife.com/images/investment-opportunities-2.jpg"/>
          <p:cNvPicPr>
            <a:picLocks noChangeAspect="1" noChangeArrowheads="1"/>
          </p:cNvPicPr>
          <p:nvPr/>
        </p:nvPicPr>
        <p:blipFill>
          <a:blip r:embed="rId3" cstate="print"/>
          <a:srcRect/>
          <a:stretch>
            <a:fillRect/>
          </a:stretch>
        </p:blipFill>
        <p:spPr bwMode="auto">
          <a:xfrm>
            <a:off x="4572000" y="3068638"/>
            <a:ext cx="4524375" cy="3009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ço Reservado para Número de Slide 3"/>
          <p:cNvSpPr>
            <a:spLocks noGrp="1"/>
          </p:cNvSpPr>
          <p:nvPr>
            <p:ph type="sldNum" sz="quarter" idx="12"/>
          </p:nvPr>
        </p:nvSpPr>
        <p:spPr/>
        <p:txBody>
          <a:bodyPr/>
          <a:lstStyle/>
          <a:p>
            <a:fld id="{1CE460A0-3B8F-4620-BC7C-9573A77E1901}" type="slidenum">
              <a:rPr lang="en-US"/>
              <a:pPr/>
              <a:t>7</a:t>
            </a:fld>
            <a:endParaRPr lang="en-US"/>
          </a:p>
        </p:txBody>
      </p:sp>
      <p:graphicFrame>
        <p:nvGraphicFramePr>
          <p:cNvPr id="422914" name="Espaço Reservado para Conteúdo 3"/>
          <p:cNvGraphicFramePr>
            <a:graphicFrameLocks noGrp="1"/>
          </p:cNvGraphicFramePr>
          <p:nvPr>
            <p:ph idx="4294967295"/>
          </p:nvPr>
        </p:nvGraphicFramePr>
        <p:xfrm>
          <a:off x="366713" y="3611563"/>
          <a:ext cx="2633662" cy="2697162"/>
        </p:xfrm>
        <a:graphic>
          <a:graphicData uri="http://schemas.openxmlformats.org/presentationml/2006/ole">
            <mc:AlternateContent xmlns:mc="http://schemas.openxmlformats.org/markup-compatibility/2006">
              <mc:Choice xmlns:v="urn:schemas-microsoft-com:vml" Requires="v">
                <p:oleObj spid="_x0000_s1056" r:id="rId4" imgW="2999492" imgH="3554276" progId="Excel.Sheet.8">
                  <p:embed/>
                </p:oleObj>
              </mc:Choice>
              <mc:Fallback>
                <p:oleObj r:id="rId4" imgW="2999492" imgH="3554276" progId="Excel.Sheet.8">
                  <p:embed/>
                  <p:pic>
                    <p:nvPicPr>
                      <p:cNvPr id="0" name="Espaço Reservado para Conteúdo 3"/>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713" y="3611563"/>
                        <a:ext cx="2633662" cy="2697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aixaDeTexto 4"/>
          <p:cNvSpPr txBox="1"/>
          <p:nvPr/>
        </p:nvSpPr>
        <p:spPr>
          <a:xfrm>
            <a:off x="357188" y="2452688"/>
            <a:ext cx="2571750" cy="639762"/>
          </a:xfrm>
          <a:prstGeom prst="rect">
            <a:avLst/>
          </a:prstGeom>
          <a:noFill/>
        </p:spPr>
        <p:txBody>
          <a:bodyPr>
            <a:spAutoFit/>
          </a:bodyPr>
          <a:lstStyle/>
          <a:p>
            <a:pPr algn="just">
              <a:defRPr/>
            </a:pPr>
            <a:r>
              <a:rPr lang="pt-BR" sz="1250" b="0" dirty="0">
                <a:latin typeface="Arial" charset="0"/>
              </a:rPr>
              <a:t>Crescimento relativo da população brasileira total e dos </a:t>
            </a:r>
            <a:r>
              <a:rPr lang="pt-BR" sz="1250" dirty="0">
                <a:latin typeface="Arial" charset="0"/>
              </a:rPr>
              <a:t>idosos</a:t>
            </a:r>
            <a:r>
              <a:rPr lang="pt-BR" sz="1250" b="0" dirty="0">
                <a:latin typeface="Arial" charset="0"/>
              </a:rPr>
              <a:t>, por grupo de idade, entre 1997 e 2007</a:t>
            </a:r>
          </a:p>
        </p:txBody>
      </p:sp>
      <p:sp>
        <p:nvSpPr>
          <p:cNvPr id="422916" name="CaixaDeTexto 5"/>
          <p:cNvSpPr txBox="1">
            <a:spLocks noChangeArrowheads="1"/>
          </p:cNvSpPr>
          <p:nvPr/>
        </p:nvSpPr>
        <p:spPr bwMode="auto">
          <a:xfrm>
            <a:off x="2247900" y="6686550"/>
            <a:ext cx="752475" cy="198438"/>
          </a:xfrm>
          <a:prstGeom prst="rect">
            <a:avLst/>
          </a:prstGeom>
          <a:noFill/>
          <a:ln w="9525">
            <a:noFill/>
            <a:miter lim="800000"/>
            <a:headEnd/>
            <a:tailEnd/>
          </a:ln>
        </p:spPr>
        <p:txBody>
          <a:bodyPr>
            <a:spAutoFit/>
          </a:bodyPr>
          <a:lstStyle/>
          <a:p>
            <a:pPr algn="l"/>
            <a:r>
              <a:rPr lang="pt-BR" sz="700">
                <a:latin typeface="Arial" charset="0"/>
                <a:cs typeface="Arial" charset="0"/>
              </a:rPr>
              <a:t>FONTE:</a:t>
            </a:r>
            <a:r>
              <a:rPr lang="pt-BR" sz="700" b="0">
                <a:latin typeface="Arial" charset="0"/>
                <a:cs typeface="Arial" charset="0"/>
              </a:rPr>
              <a:t> IBGE</a:t>
            </a:r>
          </a:p>
        </p:txBody>
      </p:sp>
      <p:graphicFrame>
        <p:nvGraphicFramePr>
          <p:cNvPr id="422917" name="Gráfico 6"/>
          <p:cNvGraphicFramePr>
            <a:graphicFrameLocks/>
          </p:cNvGraphicFramePr>
          <p:nvPr/>
        </p:nvGraphicFramePr>
        <p:xfrm>
          <a:off x="3527425" y="3541713"/>
          <a:ext cx="2759075" cy="2703512"/>
        </p:xfrm>
        <a:graphic>
          <a:graphicData uri="http://schemas.openxmlformats.org/presentationml/2006/ole">
            <mc:AlternateContent xmlns:mc="http://schemas.openxmlformats.org/markup-compatibility/2006">
              <mc:Choice xmlns:v="urn:schemas-microsoft-com:vml" Requires="v">
                <p:oleObj spid="_x0000_s1057" r:id="rId6" imgW="3139712" imgH="3566469" progId="Excel.Sheet.8">
                  <p:embed/>
                </p:oleObj>
              </mc:Choice>
              <mc:Fallback>
                <p:oleObj r:id="rId6" imgW="3139712" imgH="3566469" progId="Excel.Sheet.8">
                  <p:embed/>
                  <p:pic>
                    <p:nvPicPr>
                      <p:cNvPr id="0" name="Gráfico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7425" y="3541713"/>
                        <a:ext cx="2759075" cy="2703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2918" name="CaixaDeTexto 7"/>
          <p:cNvSpPr txBox="1">
            <a:spLocks noChangeArrowheads="1"/>
          </p:cNvSpPr>
          <p:nvPr/>
        </p:nvSpPr>
        <p:spPr bwMode="auto">
          <a:xfrm>
            <a:off x="5605463" y="6672263"/>
            <a:ext cx="752475" cy="198437"/>
          </a:xfrm>
          <a:prstGeom prst="rect">
            <a:avLst/>
          </a:prstGeom>
          <a:noFill/>
          <a:ln w="9525">
            <a:noFill/>
            <a:miter lim="800000"/>
            <a:headEnd/>
            <a:tailEnd/>
          </a:ln>
        </p:spPr>
        <p:txBody>
          <a:bodyPr>
            <a:spAutoFit/>
          </a:bodyPr>
          <a:lstStyle/>
          <a:p>
            <a:pPr algn="l"/>
            <a:r>
              <a:rPr lang="pt-BR" sz="700">
                <a:latin typeface="Arial" charset="0"/>
                <a:cs typeface="Arial" charset="0"/>
              </a:rPr>
              <a:t>FONTE:</a:t>
            </a:r>
            <a:r>
              <a:rPr lang="pt-BR" sz="700" b="0">
                <a:latin typeface="Arial" charset="0"/>
                <a:cs typeface="Arial" charset="0"/>
              </a:rPr>
              <a:t> IBGE</a:t>
            </a:r>
          </a:p>
        </p:txBody>
      </p:sp>
      <p:sp>
        <p:nvSpPr>
          <p:cNvPr id="9" name="CaixaDeTexto 8"/>
          <p:cNvSpPr txBox="1"/>
          <p:nvPr/>
        </p:nvSpPr>
        <p:spPr>
          <a:xfrm>
            <a:off x="3571875" y="2425700"/>
            <a:ext cx="2571750" cy="457200"/>
          </a:xfrm>
          <a:prstGeom prst="rect">
            <a:avLst/>
          </a:prstGeom>
          <a:noFill/>
        </p:spPr>
        <p:txBody>
          <a:bodyPr>
            <a:spAutoFit/>
          </a:bodyPr>
          <a:lstStyle/>
          <a:p>
            <a:pPr algn="just">
              <a:defRPr/>
            </a:pPr>
            <a:r>
              <a:rPr lang="pt-BR" sz="1250" b="0" dirty="0">
                <a:latin typeface="Arial" charset="0"/>
              </a:rPr>
              <a:t>Porcentagem de </a:t>
            </a:r>
            <a:r>
              <a:rPr lang="pt-BR" sz="1250" dirty="0">
                <a:latin typeface="Arial" charset="0"/>
              </a:rPr>
              <a:t>mulheres</a:t>
            </a:r>
            <a:r>
              <a:rPr lang="pt-BR" sz="1250" b="0" dirty="0">
                <a:latin typeface="Arial" charset="0"/>
              </a:rPr>
              <a:t> na população economicamente ativa</a:t>
            </a:r>
          </a:p>
        </p:txBody>
      </p:sp>
      <p:graphicFrame>
        <p:nvGraphicFramePr>
          <p:cNvPr id="422920" name="Gráfico 9"/>
          <p:cNvGraphicFramePr>
            <a:graphicFrameLocks/>
          </p:cNvGraphicFramePr>
          <p:nvPr/>
        </p:nvGraphicFramePr>
        <p:xfrm>
          <a:off x="6635750" y="3532188"/>
          <a:ext cx="2508250" cy="2649537"/>
        </p:xfrm>
        <a:graphic>
          <a:graphicData uri="http://schemas.openxmlformats.org/presentationml/2006/ole">
            <mc:AlternateContent xmlns:mc="http://schemas.openxmlformats.org/markup-compatibility/2006">
              <mc:Choice xmlns:v="urn:schemas-microsoft-com:vml" Requires="v">
                <p:oleObj spid="_x0000_s1058" r:id="rId8" imgW="2859272" imgH="3493311" progId="Excel.Sheet.8">
                  <p:embed/>
                </p:oleObj>
              </mc:Choice>
              <mc:Fallback>
                <p:oleObj r:id="rId8" imgW="2859272" imgH="3493311" progId="Excel.Sheet.8">
                  <p:embed/>
                  <p:pic>
                    <p:nvPicPr>
                      <p:cNvPr id="0" name="Gráfico 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35750" y="3532188"/>
                        <a:ext cx="2508250" cy="2649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2921" name="CaixaDeTexto 10"/>
          <p:cNvSpPr txBox="1">
            <a:spLocks noChangeArrowheads="1"/>
          </p:cNvSpPr>
          <p:nvPr/>
        </p:nvSpPr>
        <p:spPr bwMode="auto">
          <a:xfrm>
            <a:off x="8391525" y="6672263"/>
            <a:ext cx="752475" cy="198437"/>
          </a:xfrm>
          <a:prstGeom prst="rect">
            <a:avLst/>
          </a:prstGeom>
          <a:noFill/>
          <a:ln w="9525">
            <a:noFill/>
            <a:miter lim="800000"/>
            <a:headEnd/>
            <a:tailEnd/>
          </a:ln>
        </p:spPr>
        <p:txBody>
          <a:bodyPr>
            <a:spAutoFit/>
          </a:bodyPr>
          <a:lstStyle/>
          <a:p>
            <a:pPr algn="l"/>
            <a:r>
              <a:rPr lang="pt-BR" sz="700">
                <a:latin typeface="Arial" charset="0"/>
                <a:cs typeface="Arial" charset="0"/>
              </a:rPr>
              <a:t>FONTE:</a:t>
            </a:r>
            <a:r>
              <a:rPr lang="pt-BR" sz="700" b="0">
                <a:latin typeface="Arial" charset="0"/>
                <a:cs typeface="Arial" charset="0"/>
              </a:rPr>
              <a:t> IBGE</a:t>
            </a:r>
          </a:p>
        </p:txBody>
      </p:sp>
      <p:sp>
        <p:nvSpPr>
          <p:cNvPr id="13" name="CaixaDeTexto 12"/>
          <p:cNvSpPr txBox="1"/>
          <p:nvPr/>
        </p:nvSpPr>
        <p:spPr>
          <a:xfrm>
            <a:off x="6753225" y="2452688"/>
            <a:ext cx="2319338" cy="639762"/>
          </a:xfrm>
          <a:prstGeom prst="rect">
            <a:avLst/>
          </a:prstGeom>
          <a:noFill/>
        </p:spPr>
        <p:txBody>
          <a:bodyPr>
            <a:spAutoFit/>
          </a:bodyPr>
          <a:lstStyle/>
          <a:p>
            <a:pPr algn="just">
              <a:defRPr/>
            </a:pPr>
            <a:r>
              <a:rPr lang="pt-BR" sz="1250" b="0" dirty="0">
                <a:latin typeface="Arial" charset="0"/>
              </a:rPr>
              <a:t>Projeção da taxa de fecundidade leva a menos </a:t>
            </a:r>
            <a:r>
              <a:rPr lang="pt-BR" sz="1250" dirty="0">
                <a:latin typeface="Arial" charset="0"/>
              </a:rPr>
              <a:t>crianças</a:t>
            </a:r>
            <a:r>
              <a:rPr lang="pt-BR" sz="1250" b="0" dirty="0">
                <a:latin typeface="Arial" charset="0"/>
              </a:rPr>
              <a:t> com mais cuidados</a:t>
            </a:r>
          </a:p>
        </p:txBody>
      </p:sp>
      <p:pic>
        <p:nvPicPr>
          <p:cNvPr id="83970" name="Picture 2" descr="http://t1.gstatic.com/images?q=tbn:p2TBsYSGjFdvBM:http://www.escoladedanca.net/file.php/1/melhor_idade.JPG&amp;t=1"/>
          <p:cNvPicPr>
            <a:picLocks noChangeAspect="1" noChangeArrowheads="1"/>
          </p:cNvPicPr>
          <p:nvPr/>
        </p:nvPicPr>
        <p:blipFill>
          <a:blip r:embed="rId10" cstate="print"/>
          <a:srcRect b="17582"/>
          <a:stretch>
            <a:fillRect/>
          </a:stretch>
        </p:blipFill>
        <p:spPr bwMode="auto">
          <a:xfrm>
            <a:off x="326636" y="1002701"/>
            <a:ext cx="2315547" cy="1253713"/>
          </a:xfrm>
          <a:prstGeom prst="rect">
            <a:avLst/>
          </a:prstGeom>
          <a:ln>
            <a:noFill/>
          </a:ln>
          <a:effectLst>
            <a:softEdge rad="112500"/>
          </a:effectLst>
        </p:spPr>
      </p:pic>
      <p:pic>
        <p:nvPicPr>
          <p:cNvPr id="83972" name="Picture 4" descr="http://www.bbvonline.net/images-main/women_in_business.jpg"/>
          <p:cNvPicPr>
            <a:picLocks noChangeAspect="1" noChangeArrowheads="1"/>
          </p:cNvPicPr>
          <p:nvPr/>
        </p:nvPicPr>
        <p:blipFill>
          <a:blip r:embed="rId11" cstate="print"/>
          <a:srcRect/>
          <a:stretch>
            <a:fillRect/>
          </a:stretch>
        </p:blipFill>
        <p:spPr bwMode="auto">
          <a:xfrm>
            <a:off x="3464922" y="1073947"/>
            <a:ext cx="2822170" cy="1024670"/>
          </a:xfrm>
          <a:prstGeom prst="rect">
            <a:avLst/>
          </a:prstGeom>
          <a:ln>
            <a:noFill/>
          </a:ln>
          <a:effectLst>
            <a:softEdge rad="112500"/>
          </a:effectLst>
        </p:spPr>
      </p:pic>
      <p:pic>
        <p:nvPicPr>
          <p:cNvPr id="83974" name="Picture 6" descr="http://www.getintouch.dk/data/media/Children_Church.jpg"/>
          <p:cNvPicPr>
            <a:picLocks noChangeAspect="1" noChangeArrowheads="1"/>
          </p:cNvPicPr>
          <p:nvPr/>
        </p:nvPicPr>
        <p:blipFill>
          <a:blip r:embed="rId12" cstate="print"/>
          <a:srcRect t="3962" b="949"/>
          <a:stretch>
            <a:fillRect/>
          </a:stretch>
        </p:blipFill>
        <p:spPr bwMode="auto">
          <a:xfrm>
            <a:off x="6736781" y="912212"/>
            <a:ext cx="2006385" cy="1504733"/>
          </a:xfrm>
          <a:prstGeom prst="rect">
            <a:avLst/>
          </a:prstGeom>
          <a:ln>
            <a:noFill/>
          </a:ln>
          <a:effectLst>
            <a:softEdge rad="112500"/>
          </a:effectLst>
        </p:spPr>
      </p:pic>
      <p:sp>
        <p:nvSpPr>
          <p:cNvPr id="422926" name="Text Box 14"/>
          <p:cNvSpPr txBox="1">
            <a:spLocks noChangeArrowheads="1"/>
          </p:cNvSpPr>
          <p:nvPr/>
        </p:nvSpPr>
        <p:spPr bwMode="auto">
          <a:xfrm>
            <a:off x="431800" y="476250"/>
            <a:ext cx="4140200" cy="457200"/>
          </a:xfrm>
          <a:prstGeom prst="rect">
            <a:avLst/>
          </a:prstGeom>
          <a:noFill/>
          <a:ln w="38100" algn="ctr">
            <a:noFill/>
            <a:miter lim="800000"/>
            <a:headEnd/>
            <a:tailEnd/>
          </a:ln>
          <a:effectLst/>
        </p:spPr>
        <p:txBody>
          <a:bodyPr wrap="none">
            <a:spAutoFit/>
          </a:bodyPr>
          <a:lstStyle/>
          <a:p>
            <a:r>
              <a:rPr lang="pt-BR"/>
              <a:t>O que os dados estão dizendo?</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3"/>
          <p:cNvSpPr>
            <a:spLocks noGrp="1"/>
          </p:cNvSpPr>
          <p:nvPr>
            <p:ph type="sldNum" sz="quarter" idx="12"/>
          </p:nvPr>
        </p:nvSpPr>
        <p:spPr/>
        <p:txBody>
          <a:bodyPr/>
          <a:lstStyle/>
          <a:p>
            <a:fld id="{37904EB7-FB30-43D2-AD46-7C31461D794B}" type="slidenum">
              <a:rPr lang="en-US"/>
              <a:pPr/>
              <a:t>8</a:t>
            </a:fld>
            <a:endParaRPr lang="en-US"/>
          </a:p>
        </p:txBody>
      </p:sp>
      <p:sp>
        <p:nvSpPr>
          <p:cNvPr id="424962" name="Título 1"/>
          <p:cNvSpPr>
            <a:spLocks noGrp="1"/>
          </p:cNvSpPr>
          <p:nvPr>
            <p:ph type="title" idx="4294967295"/>
          </p:nvPr>
        </p:nvSpPr>
        <p:spPr/>
        <p:txBody>
          <a:bodyPr anchor="ctr"/>
          <a:lstStyle/>
          <a:p>
            <a:endParaRPr lang="en-US"/>
          </a:p>
        </p:txBody>
      </p:sp>
      <p:sp>
        <p:nvSpPr>
          <p:cNvPr id="424963" name="Espaço Reservado para Conteúdo 2"/>
          <p:cNvSpPr>
            <a:spLocks noGrp="1"/>
          </p:cNvSpPr>
          <p:nvPr>
            <p:ph idx="4294967295"/>
          </p:nvPr>
        </p:nvSpPr>
        <p:spPr/>
        <p:txBody>
          <a:bodyPr/>
          <a:lstStyle/>
          <a:p>
            <a:endParaRPr lang="en-US"/>
          </a:p>
        </p:txBody>
      </p:sp>
      <p:pic>
        <p:nvPicPr>
          <p:cNvPr id="424964" name="Picture 4" descr="Claus Lehmann"/>
          <p:cNvPicPr>
            <a:picLocks noChangeAspect="1" noChangeArrowheads="1"/>
          </p:cNvPicPr>
          <p:nvPr/>
        </p:nvPicPr>
        <p:blipFill>
          <a:blip r:embed="rId3" cstate="print"/>
          <a:srcRect/>
          <a:stretch>
            <a:fillRect/>
          </a:stretch>
        </p:blipFill>
        <p:spPr bwMode="auto">
          <a:xfrm>
            <a:off x="468313" y="0"/>
            <a:ext cx="6842125" cy="6315075"/>
          </a:xfrm>
          <a:prstGeom prst="rect">
            <a:avLst/>
          </a:prstGeom>
          <a:noFill/>
          <a:ln w="9525">
            <a:noFill/>
            <a:miter lim="800000"/>
            <a:headEnd/>
            <a:tailEnd/>
          </a:ln>
        </p:spPr>
      </p:pic>
      <p:sp>
        <p:nvSpPr>
          <p:cNvPr id="424965" name="CaixaDeTexto 5"/>
          <p:cNvSpPr txBox="1">
            <a:spLocks noChangeArrowheads="1"/>
          </p:cNvSpPr>
          <p:nvPr/>
        </p:nvSpPr>
        <p:spPr bwMode="auto">
          <a:xfrm rot="-5400000">
            <a:off x="6925469" y="4647406"/>
            <a:ext cx="4143375" cy="277813"/>
          </a:xfrm>
          <a:prstGeom prst="rect">
            <a:avLst/>
          </a:prstGeom>
          <a:noFill/>
          <a:ln w="9525">
            <a:noFill/>
            <a:miter lim="800000"/>
            <a:headEnd/>
            <a:tailEnd/>
          </a:ln>
        </p:spPr>
        <p:txBody>
          <a:bodyPr>
            <a:spAutoFit/>
          </a:bodyPr>
          <a:lstStyle/>
          <a:p>
            <a:pPr algn="l"/>
            <a:r>
              <a:rPr lang="pt-BR" sz="1200" b="0">
                <a:latin typeface="Arial" charset="0"/>
                <a:cs typeface="Arial" charset="0"/>
              </a:rPr>
              <a:t>Fonte: Revista PEGN, edição 260 – setembro, 2010.</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Espaço Reservado para Número de Slide 3"/>
          <p:cNvSpPr>
            <a:spLocks noGrp="1"/>
          </p:cNvSpPr>
          <p:nvPr>
            <p:ph type="sldNum" sz="quarter" idx="12"/>
          </p:nvPr>
        </p:nvSpPr>
        <p:spPr/>
        <p:txBody>
          <a:bodyPr/>
          <a:lstStyle/>
          <a:p>
            <a:fld id="{6AD9861B-C83D-47A9-BBB0-72A522F6059F}" type="slidenum">
              <a:rPr lang="en-US"/>
              <a:pPr/>
              <a:t>9</a:t>
            </a:fld>
            <a:endParaRPr lang="en-US"/>
          </a:p>
        </p:txBody>
      </p:sp>
      <p:sp>
        <p:nvSpPr>
          <p:cNvPr id="5" name="CaixaDeTexto 4"/>
          <p:cNvSpPr txBox="1"/>
          <p:nvPr/>
        </p:nvSpPr>
        <p:spPr>
          <a:xfrm>
            <a:off x="285750" y="2357438"/>
            <a:ext cx="2643188" cy="477837"/>
          </a:xfrm>
          <a:prstGeom prst="rect">
            <a:avLst/>
          </a:prstGeom>
          <a:noFill/>
        </p:spPr>
        <p:txBody>
          <a:bodyPr>
            <a:spAutoFit/>
          </a:bodyPr>
          <a:lstStyle/>
          <a:p>
            <a:pPr algn="just">
              <a:defRPr/>
            </a:pPr>
            <a:r>
              <a:rPr lang="pt-BR" sz="1250" b="0" dirty="0">
                <a:latin typeface="Arial" charset="0"/>
              </a:rPr>
              <a:t>Número de </a:t>
            </a:r>
            <a:r>
              <a:rPr lang="pt-BR" sz="1250" dirty="0">
                <a:latin typeface="Arial" charset="0"/>
              </a:rPr>
              <a:t>casais sem filhos</a:t>
            </a:r>
            <a:r>
              <a:rPr lang="pt-BR" sz="1250" b="0" dirty="0">
                <a:latin typeface="Arial" charset="0"/>
              </a:rPr>
              <a:t> e com dupla renda</a:t>
            </a:r>
          </a:p>
        </p:txBody>
      </p:sp>
      <p:sp>
        <p:nvSpPr>
          <p:cNvPr id="427011" name="CaixaDeTexto 5"/>
          <p:cNvSpPr txBox="1">
            <a:spLocks noChangeArrowheads="1"/>
          </p:cNvSpPr>
          <p:nvPr/>
        </p:nvSpPr>
        <p:spPr bwMode="auto">
          <a:xfrm>
            <a:off x="2000250" y="6657975"/>
            <a:ext cx="857250" cy="200025"/>
          </a:xfrm>
          <a:prstGeom prst="rect">
            <a:avLst/>
          </a:prstGeom>
          <a:noFill/>
          <a:ln w="9525">
            <a:noFill/>
            <a:miter lim="800000"/>
            <a:headEnd/>
            <a:tailEnd/>
          </a:ln>
        </p:spPr>
        <p:txBody>
          <a:bodyPr>
            <a:spAutoFit/>
          </a:bodyPr>
          <a:lstStyle/>
          <a:p>
            <a:pPr algn="l"/>
            <a:r>
              <a:rPr lang="pt-BR" sz="700">
                <a:latin typeface="Arial" charset="0"/>
                <a:cs typeface="Arial" charset="0"/>
              </a:rPr>
              <a:t>FONTE:</a:t>
            </a:r>
            <a:r>
              <a:rPr lang="pt-BR" sz="700" b="0">
                <a:latin typeface="Arial" charset="0"/>
                <a:cs typeface="Arial" charset="0"/>
              </a:rPr>
              <a:t> IBGE</a:t>
            </a:r>
          </a:p>
        </p:txBody>
      </p:sp>
      <p:sp>
        <p:nvSpPr>
          <p:cNvPr id="427012" name="CaixaDeTexto 7"/>
          <p:cNvSpPr txBox="1">
            <a:spLocks noChangeArrowheads="1"/>
          </p:cNvSpPr>
          <p:nvPr/>
        </p:nvSpPr>
        <p:spPr bwMode="auto">
          <a:xfrm>
            <a:off x="5143500" y="6657975"/>
            <a:ext cx="857250" cy="200025"/>
          </a:xfrm>
          <a:prstGeom prst="rect">
            <a:avLst/>
          </a:prstGeom>
          <a:noFill/>
          <a:ln w="9525">
            <a:noFill/>
            <a:miter lim="800000"/>
            <a:headEnd/>
            <a:tailEnd/>
          </a:ln>
        </p:spPr>
        <p:txBody>
          <a:bodyPr>
            <a:spAutoFit/>
          </a:bodyPr>
          <a:lstStyle/>
          <a:p>
            <a:pPr algn="l"/>
            <a:r>
              <a:rPr lang="pt-BR" sz="700">
                <a:latin typeface="Arial" charset="0"/>
                <a:cs typeface="Arial" charset="0"/>
              </a:rPr>
              <a:t>FONTE:</a:t>
            </a:r>
            <a:r>
              <a:rPr lang="pt-BR" sz="700" b="0">
                <a:latin typeface="Arial" charset="0"/>
                <a:cs typeface="Arial" charset="0"/>
              </a:rPr>
              <a:t> IBGE</a:t>
            </a:r>
          </a:p>
        </p:txBody>
      </p:sp>
      <p:sp>
        <p:nvSpPr>
          <p:cNvPr id="9" name="CaixaDeTexto 8"/>
          <p:cNvSpPr txBox="1"/>
          <p:nvPr/>
        </p:nvSpPr>
        <p:spPr>
          <a:xfrm>
            <a:off x="3214688" y="2357438"/>
            <a:ext cx="2500312" cy="477837"/>
          </a:xfrm>
          <a:prstGeom prst="rect">
            <a:avLst/>
          </a:prstGeom>
          <a:noFill/>
        </p:spPr>
        <p:txBody>
          <a:bodyPr>
            <a:spAutoFit/>
          </a:bodyPr>
          <a:lstStyle/>
          <a:p>
            <a:pPr algn="just">
              <a:defRPr/>
            </a:pPr>
            <a:r>
              <a:rPr lang="pt-BR" sz="1250" b="0" dirty="0">
                <a:latin typeface="Arial" charset="0"/>
              </a:rPr>
              <a:t>Percentual de famílias de uma pessoa</a:t>
            </a:r>
            <a:r>
              <a:rPr lang="pt-BR" sz="1250" dirty="0">
                <a:latin typeface="Arial" charset="0"/>
              </a:rPr>
              <a:t> só</a:t>
            </a:r>
          </a:p>
        </p:txBody>
      </p:sp>
      <p:sp>
        <p:nvSpPr>
          <p:cNvPr id="427014" name="CaixaDeTexto 10"/>
          <p:cNvSpPr txBox="1">
            <a:spLocks noChangeArrowheads="1"/>
          </p:cNvSpPr>
          <p:nvPr/>
        </p:nvSpPr>
        <p:spPr bwMode="auto">
          <a:xfrm>
            <a:off x="7929563" y="6643688"/>
            <a:ext cx="1000125" cy="200025"/>
          </a:xfrm>
          <a:prstGeom prst="rect">
            <a:avLst/>
          </a:prstGeom>
          <a:noFill/>
          <a:ln w="9525">
            <a:noFill/>
            <a:miter lim="800000"/>
            <a:headEnd/>
            <a:tailEnd/>
          </a:ln>
        </p:spPr>
        <p:txBody>
          <a:bodyPr>
            <a:spAutoFit/>
          </a:bodyPr>
          <a:lstStyle/>
          <a:p>
            <a:pPr algn="l"/>
            <a:r>
              <a:rPr lang="pt-BR" sz="700">
                <a:latin typeface="Arial" charset="0"/>
                <a:cs typeface="Arial" charset="0"/>
              </a:rPr>
              <a:t>FONTE:</a:t>
            </a:r>
            <a:r>
              <a:rPr lang="pt-BR" sz="700" b="0">
                <a:latin typeface="Arial" charset="0"/>
                <a:cs typeface="Arial" charset="0"/>
              </a:rPr>
              <a:t>  CPS/FGV</a:t>
            </a:r>
          </a:p>
        </p:txBody>
      </p:sp>
      <p:sp>
        <p:nvSpPr>
          <p:cNvPr id="13" name="CaixaDeTexto 12"/>
          <p:cNvSpPr txBox="1"/>
          <p:nvPr/>
        </p:nvSpPr>
        <p:spPr>
          <a:xfrm>
            <a:off x="6286500" y="2357438"/>
            <a:ext cx="2643188" cy="669925"/>
          </a:xfrm>
          <a:prstGeom prst="rect">
            <a:avLst/>
          </a:prstGeom>
          <a:noFill/>
        </p:spPr>
        <p:txBody>
          <a:bodyPr>
            <a:spAutoFit/>
          </a:bodyPr>
          <a:lstStyle/>
          <a:p>
            <a:pPr algn="just">
              <a:defRPr/>
            </a:pPr>
            <a:r>
              <a:rPr lang="pt-BR" sz="1250" b="0" dirty="0">
                <a:latin typeface="Arial" charset="0"/>
              </a:rPr>
              <a:t>Porcentagem de brasileiros na </a:t>
            </a:r>
            <a:r>
              <a:rPr lang="pt-BR" sz="1250" dirty="0">
                <a:latin typeface="Arial" charset="0"/>
              </a:rPr>
              <a:t>classe C</a:t>
            </a:r>
            <a:r>
              <a:rPr lang="pt-BR" sz="1250" b="0" dirty="0">
                <a:latin typeface="Arial" charset="0"/>
              </a:rPr>
              <a:t> em relação à população total</a:t>
            </a:r>
          </a:p>
        </p:txBody>
      </p:sp>
      <p:sp>
        <p:nvSpPr>
          <p:cNvPr id="16" name="Elipse 15"/>
          <p:cNvSpPr/>
          <p:nvPr/>
        </p:nvSpPr>
        <p:spPr>
          <a:xfrm>
            <a:off x="642938" y="3281363"/>
            <a:ext cx="1714500" cy="192881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pt-BR" sz="1800" b="0"/>
          </a:p>
        </p:txBody>
      </p:sp>
      <p:sp>
        <p:nvSpPr>
          <p:cNvPr id="17" name="Elipse 16"/>
          <p:cNvSpPr/>
          <p:nvPr/>
        </p:nvSpPr>
        <p:spPr>
          <a:xfrm>
            <a:off x="642938" y="3557588"/>
            <a:ext cx="1204912" cy="1438275"/>
          </a:xfrm>
          <a:prstGeom prst="ellipse">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pt-BR" sz="1800" b="0"/>
          </a:p>
        </p:txBody>
      </p:sp>
      <p:cxnSp>
        <p:nvCxnSpPr>
          <p:cNvPr id="19" name="Conector de seta reta 18"/>
          <p:cNvCxnSpPr/>
          <p:nvPr/>
        </p:nvCxnSpPr>
        <p:spPr>
          <a:xfrm rot="5400000">
            <a:off x="749300" y="4959350"/>
            <a:ext cx="928688" cy="1588"/>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Conector de seta reta 19"/>
          <p:cNvCxnSpPr/>
          <p:nvPr/>
        </p:nvCxnSpPr>
        <p:spPr>
          <a:xfrm rot="5400000">
            <a:off x="1535113" y="4959350"/>
            <a:ext cx="928688" cy="1587"/>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1" name="CaixaDeTexto 20"/>
          <p:cNvSpPr txBox="1"/>
          <p:nvPr/>
        </p:nvSpPr>
        <p:spPr>
          <a:xfrm>
            <a:off x="928688" y="5424488"/>
            <a:ext cx="1000125" cy="862012"/>
          </a:xfrm>
          <a:prstGeom prst="rect">
            <a:avLst/>
          </a:prstGeom>
          <a:noFill/>
        </p:spPr>
        <p:txBody>
          <a:bodyPr>
            <a:spAutoFit/>
          </a:bodyPr>
          <a:lstStyle/>
          <a:p>
            <a:pPr algn="l">
              <a:defRPr/>
            </a:pPr>
            <a:r>
              <a:rPr lang="pt-BR" sz="1250" dirty="0">
                <a:latin typeface="Calibri" pitchFamily="34" charset="0"/>
              </a:rPr>
              <a:t>1996</a:t>
            </a:r>
          </a:p>
          <a:p>
            <a:pPr algn="l">
              <a:defRPr/>
            </a:pPr>
            <a:r>
              <a:rPr lang="pt-BR" sz="1250" dirty="0">
                <a:solidFill>
                  <a:srgbClr val="FF9900"/>
                </a:solidFill>
                <a:latin typeface="Calibri" pitchFamily="34" charset="0"/>
              </a:rPr>
              <a:t>1,065</a:t>
            </a:r>
          </a:p>
          <a:p>
            <a:pPr algn="l">
              <a:defRPr/>
            </a:pPr>
            <a:r>
              <a:rPr lang="pt-BR" sz="1250" dirty="0">
                <a:solidFill>
                  <a:srgbClr val="FF9900"/>
                </a:solidFill>
                <a:latin typeface="Calibri" pitchFamily="34" charset="0"/>
              </a:rPr>
              <a:t>milhão de casais</a:t>
            </a:r>
          </a:p>
        </p:txBody>
      </p:sp>
      <p:sp>
        <p:nvSpPr>
          <p:cNvPr id="22" name="CaixaDeTexto 21"/>
          <p:cNvSpPr txBox="1"/>
          <p:nvPr/>
        </p:nvSpPr>
        <p:spPr>
          <a:xfrm>
            <a:off x="1785938" y="5424488"/>
            <a:ext cx="1000125" cy="862012"/>
          </a:xfrm>
          <a:prstGeom prst="rect">
            <a:avLst/>
          </a:prstGeom>
          <a:noFill/>
        </p:spPr>
        <p:txBody>
          <a:bodyPr>
            <a:spAutoFit/>
          </a:bodyPr>
          <a:lstStyle/>
          <a:p>
            <a:pPr algn="l">
              <a:defRPr/>
            </a:pPr>
            <a:r>
              <a:rPr lang="pt-BR" sz="1250" dirty="0">
                <a:latin typeface="Calibri" pitchFamily="34" charset="0"/>
              </a:rPr>
              <a:t>2006</a:t>
            </a:r>
          </a:p>
          <a:p>
            <a:pPr algn="l">
              <a:defRPr/>
            </a:pPr>
            <a:r>
              <a:rPr lang="pt-BR" sz="1250" dirty="0">
                <a:solidFill>
                  <a:srgbClr val="FFC000"/>
                </a:solidFill>
                <a:latin typeface="Calibri" pitchFamily="34" charset="0"/>
              </a:rPr>
              <a:t>2,009</a:t>
            </a:r>
          </a:p>
          <a:p>
            <a:pPr algn="l">
              <a:defRPr/>
            </a:pPr>
            <a:r>
              <a:rPr lang="pt-BR" sz="1250" dirty="0">
                <a:solidFill>
                  <a:srgbClr val="FFC000"/>
                </a:solidFill>
                <a:latin typeface="Calibri" pitchFamily="34" charset="0"/>
              </a:rPr>
              <a:t>milhões</a:t>
            </a:r>
          </a:p>
          <a:p>
            <a:pPr algn="l">
              <a:defRPr/>
            </a:pPr>
            <a:r>
              <a:rPr lang="pt-BR" sz="1250" dirty="0">
                <a:solidFill>
                  <a:srgbClr val="FFC000"/>
                </a:solidFill>
                <a:latin typeface="Calibri" pitchFamily="34" charset="0"/>
              </a:rPr>
              <a:t>de casais</a:t>
            </a:r>
          </a:p>
        </p:txBody>
      </p:sp>
      <p:graphicFrame>
        <p:nvGraphicFramePr>
          <p:cNvPr id="427022" name="Gráfico 22"/>
          <p:cNvGraphicFramePr>
            <a:graphicFrameLocks/>
          </p:cNvGraphicFramePr>
          <p:nvPr/>
        </p:nvGraphicFramePr>
        <p:xfrm>
          <a:off x="3143250" y="3143250"/>
          <a:ext cx="2571750" cy="3349625"/>
        </p:xfrm>
        <a:graphic>
          <a:graphicData uri="http://schemas.openxmlformats.org/presentationml/2006/ole">
            <mc:AlternateContent xmlns:mc="http://schemas.openxmlformats.org/markup-compatibility/2006">
              <mc:Choice xmlns:v="urn:schemas-microsoft-com:vml" Requires="v">
                <p:oleObj spid="_x0000_s2070" r:id="rId4" imgW="2572735" imgH="3346994" progId="Excel.Sheet.8">
                  <p:embed/>
                </p:oleObj>
              </mc:Choice>
              <mc:Fallback>
                <p:oleObj r:id="rId4" imgW="2572735" imgH="3346994" progId="Excel.Sheet.8">
                  <p:embed/>
                  <p:pic>
                    <p:nvPicPr>
                      <p:cNvPr id="0" name="Gráfico 2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50" y="3143250"/>
                        <a:ext cx="2571750" cy="334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7023" name="Gráfico 23"/>
          <p:cNvGraphicFramePr>
            <a:graphicFrameLocks/>
          </p:cNvGraphicFramePr>
          <p:nvPr/>
        </p:nvGraphicFramePr>
        <p:xfrm>
          <a:off x="5929313" y="3143250"/>
          <a:ext cx="3000375" cy="3175000"/>
        </p:xfrm>
        <a:graphic>
          <a:graphicData uri="http://schemas.openxmlformats.org/presentationml/2006/ole">
            <mc:AlternateContent xmlns:mc="http://schemas.openxmlformats.org/markup-compatibility/2006">
              <mc:Choice xmlns:v="urn:schemas-microsoft-com:vml" Requires="v">
                <p:oleObj spid="_x0000_s2071" r:id="rId6" imgW="2999492" imgH="3170195" progId="Excel.Sheet.8">
                  <p:embed/>
                </p:oleObj>
              </mc:Choice>
              <mc:Fallback>
                <p:oleObj r:id="rId6" imgW="2999492" imgH="3170195" progId="Excel.Sheet.8">
                  <p:embed/>
                  <p:pic>
                    <p:nvPicPr>
                      <p:cNvPr id="0" name="Gráfico 2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9313" y="3143250"/>
                        <a:ext cx="3000375" cy="317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6" name="Picture 2" descr="http://www.wintersetpark.com/images/walkingdog.jpg"/>
          <p:cNvPicPr>
            <a:picLocks noChangeAspect="1" noChangeArrowheads="1"/>
          </p:cNvPicPr>
          <p:nvPr/>
        </p:nvPicPr>
        <p:blipFill>
          <a:blip r:embed="rId8" cstate="print"/>
          <a:srcRect/>
          <a:stretch>
            <a:fillRect/>
          </a:stretch>
        </p:blipFill>
        <p:spPr bwMode="auto">
          <a:xfrm>
            <a:off x="155575" y="407753"/>
            <a:ext cx="2701913" cy="1806801"/>
          </a:xfrm>
          <a:prstGeom prst="rect">
            <a:avLst/>
          </a:prstGeom>
          <a:ln>
            <a:noFill/>
          </a:ln>
          <a:effectLst>
            <a:softEdge rad="112500"/>
          </a:effectLst>
        </p:spPr>
      </p:pic>
      <p:pic>
        <p:nvPicPr>
          <p:cNvPr id="1028" name="Picture 4" descr="http://blogs.smh.com.au/lifestyle/samandthecity/siimon2.jpg"/>
          <p:cNvPicPr>
            <a:picLocks noChangeAspect="1" noChangeArrowheads="1"/>
          </p:cNvPicPr>
          <p:nvPr/>
        </p:nvPicPr>
        <p:blipFill>
          <a:blip r:embed="rId9" cstate="print"/>
          <a:srcRect t="23518" b="8537"/>
          <a:stretch>
            <a:fillRect/>
          </a:stretch>
        </p:blipFill>
        <p:spPr bwMode="auto">
          <a:xfrm>
            <a:off x="3167072" y="428604"/>
            <a:ext cx="2762250" cy="1857388"/>
          </a:xfrm>
          <a:prstGeom prst="rect">
            <a:avLst/>
          </a:prstGeom>
          <a:ln>
            <a:noFill/>
          </a:ln>
          <a:effectLst>
            <a:softEdge rad="112500"/>
          </a:effectLst>
        </p:spPr>
      </p:pic>
      <p:pic>
        <p:nvPicPr>
          <p:cNvPr id="1030" name="Picture 6" descr="http://marcoroza.typepad.com/photos/uncategorized/2007/05/31/rua_de_comercio_1.jpg"/>
          <p:cNvPicPr>
            <a:picLocks noChangeAspect="1" noChangeArrowheads="1"/>
          </p:cNvPicPr>
          <p:nvPr/>
        </p:nvPicPr>
        <p:blipFill>
          <a:blip r:embed="rId10" cstate="print"/>
          <a:srcRect l="9375" t="25962" r="6249"/>
          <a:stretch>
            <a:fillRect/>
          </a:stretch>
        </p:blipFill>
        <p:spPr bwMode="auto">
          <a:xfrm>
            <a:off x="6036945" y="523871"/>
            <a:ext cx="2964211" cy="1690683"/>
          </a:xfrm>
          <a:prstGeom prst="rect">
            <a:avLst/>
          </a:prstGeom>
          <a:ln>
            <a:noFill/>
          </a:ln>
          <a:effectLst>
            <a:softEdge rad="112500"/>
          </a:effectLst>
        </p:spPr>
      </p:pic>
      <p:sp>
        <p:nvSpPr>
          <p:cNvPr id="28" name="CaixaDeTexto 27"/>
          <p:cNvSpPr txBox="1"/>
          <p:nvPr/>
        </p:nvSpPr>
        <p:spPr>
          <a:xfrm rot="16200000">
            <a:off x="6373812" y="4587876"/>
            <a:ext cx="428625" cy="254000"/>
          </a:xfrm>
          <a:prstGeom prst="rect">
            <a:avLst/>
          </a:prstGeom>
          <a:noFill/>
        </p:spPr>
        <p:txBody>
          <a:bodyPr>
            <a:spAutoFit/>
          </a:bodyPr>
          <a:lstStyle/>
          <a:p>
            <a:pPr algn="l">
              <a:defRPr/>
            </a:pPr>
            <a:r>
              <a:rPr lang="pt-BR" sz="1050" dirty="0">
                <a:latin typeface="Calibri" pitchFamily="34" charset="0"/>
              </a:rPr>
              <a:t>38</a:t>
            </a:r>
          </a:p>
        </p:txBody>
      </p:sp>
      <p:sp>
        <p:nvSpPr>
          <p:cNvPr id="29" name="CaixaDeTexto 28"/>
          <p:cNvSpPr txBox="1"/>
          <p:nvPr/>
        </p:nvSpPr>
        <p:spPr>
          <a:xfrm rot="16200000">
            <a:off x="6659562" y="4587876"/>
            <a:ext cx="428625" cy="254000"/>
          </a:xfrm>
          <a:prstGeom prst="rect">
            <a:avLst/>
          </a:prstGeom>
          <a:noFill/>
        </p:spPr>
        <p:txBody>
          <a:bodyPr>
            <a:spAutoFit/>
          </a:bodyPr>
          <a:lstStyle/>
          <a:p>
            <a:pPr algn="l">
              <a:defRPr/>
            </a:pPr>
            <a:r>
              <a:rPr lang="pt-BR" sz="1050" dirty="0">
                <a:latin typeface="Calibri" pitchFamily="34" charset="0"/>
              </a:rPr>
              <a:t>38,6</a:t>
            </a:r>
          </a:p>
        </p:txBody>
      </p:sp>
      <p:sp>
        <p:nvSpPr>
          <p:cNvPr id="30" name="CaixaDeTexto 29"/>
          <p:cNvSpPr txBox="1"/>
          <p:nvPr/>
        </p:nvSpPr>
        <p:spPr>
          <a:xfrm rot="16200000">
            <a:off x="6985000" y="4659313"/>
            <a:ext cx="428625" cy="254000"/>
          </a:xfrm>
          <a:prstGeom prst="rect">
            <a:avLst/>
          </a:prstGeom>
          <a:noFill/>
        </p:spPr>
        <p:txBody>
          <a:bodyPr>
            <a:spAutoFit/>
          </a:bodyPr>
          <a:lstStyle/>
          <a:p>
            <a:pPr algn="l">
              <a:defRPr/>
            </a:pPr>
            <a:r>
              <a:rPr lang="pt-BR" sz="1050" dirty="0">
                <a:latin typeface="Calibri" pitchFamily="34" charset="0"/>
              </a:rPr>
              <a:t>37,5</a:t>
            </a:r>
          </a:p>
        </p:txBody>
      </p:sp>
      <p:sp>
        <p:nvSpPr>
          <p:cNvPr id="31" name="CaixaDeTexto 30"/>
          <p:cNvSpPr txBox="1"/>
          <p:nvPr/>
        </p:nvSpPr>
        <p:spPr>
          <a:xfrm rot="16200000">
            <a:off x="7270750" y="4587876"/>
            <a:ext cx="428625" cy="254000"/>
          </a:xfrm>
          <a:prstGeom prst="rect">
            <a:avLst/>
          </a:prstGeom>
          <a:noFill/>
        </p:spPr>
        <p:txBody>
          <a:bodyPr>
            <a:spAutoFit/>
          </a:bodyPr>
          <a:lstStyle/>
          <a:p>
            <a:pPr algn="l">
              <a:defRPr/>
            </a:pPr>
            <a:r>
              <a:rPr lang="pt-BR" sz="1050" dirty="0">
                <a:latin typeface="Calibri" pitchFamily="34" charset="0"/>
              </a:rPr>
              <a:t>39,7</a:t>
            </a:r>
          </a:p>
        </p:txBody>
      </p:sp>
      <p:sp>
        <p:nvSpPr>
          <p:cNvPr id="32" name="CaixaDeTexto 31"/>
          <p:cNvSpPr txBox="1"/>
          <p:nvPr/>
        </p:nvSpPr>
        <p:spPr>
          <a:xfrm rot="16200000">
            <a:off x="7556500" y="4516438"/>
            <a:ext cx="428625" cy="254000"/>
          </a:xfrm>
          <a:prstGeom prst="rect">
            <a:avLst/>
          </a:prstGeom>
          <a:noFill/>
        </p:spPr>
        <p:txBody>
          <a:bodyPr>
            <a:spAutoFit/>
          </a:bodyPr>
          <a:lstStyle/>
          <a:p>
            <a:pPr algn="l">
              <a:defRPr/>
            </a:pPr>
            <a:r>
              <a:rPr lang="pt-BR" sz="1050" dirty="0">
                <a:latin typeface="Calibri" pitchFamily="34" charset="0"/>
              </a:rPr>
              <a:t>41,8</a:t>
            </a:r>
          </a:p>
        </p:txBody>
      </p:sp>
      <p:sp>
        <p:nvSpPr>
          <p:cNvPr id="33" name="CaixaDeTexto 32"/>
          <p:cNvSpPr txBox="1"/>
          <p:nvPr/>
        </p:nvSpPr>
        <p:spPr>
          <a:xfrm rot="16200000">
            <a:off x="7842250" y="4373563"/>
            <a:ext cx="428625" cy="254000"/>
          </a:xfrm>
          <a:prstGeom prst="rect">
            <a:avLst/>
          </a:prstGeom>
          <a:noFill/>
        </p:spPr>
        <p:txBody>
          <a:bodyPr>
            <a:spAutoFit/>
          </a:bodyPr>
          <a:lstStyle/>
          <a:p>
            <a:pPr algn="l">
              <a:defRPr/>
            </a:pPr>
            <a:r>
              <a:rPr lang="pt-BR" sz="1050" dirty="0">
                <a:latin typeface="Calibri" pitchFamily="34" charset="0"/>
              </a:rPr>
              <a:t>44,9</a:t>
            </a:r>
          </a:p>
        </p:txBody>
      </p:sp>
      <p:sp>
        <p:nvSpPr>
          <p:cNvPr id="34" name="CaixaDeTexto 33"/>
          <p:cNvSpPr txBox="1"/>
          <p:nvPr/>
        </p:nvSpPr>
        <p:spPr>
          <a:xfrm rot="16200000">
            <a:off x="8128000" y="4302126"/>
            <a:ext cx="428625" cy="254000"/>
          </a:xfrm>
          <a:prstGeom prst="rect">
            <a:avLst/>
          </a:prstGeom>
          <a:noFill/>
        </p:spPr>
        <p:txBody>
          <a:bodyPr>
            <a:spAutoFit/>
          </a:bodyPr>
          <a:lstStyle/>
          <a:p>
            <a:pPr algn="l">
              <a:defRPr/>
            </a:pPr>
            <a:r>
              <a:rPr lang="pt-BR" sz="1050" dirty="0">
                <a:latin typeface="Calibri" pitchFamily="34" charset="0"/>
              </a:rPr>
              <a:t>46,9</a:t>
            </a:r>
          </a:p>
        </p:txBody>
      </p:sp>
      <p:sp>
        <p:nvSpPr>
          <p:cNvPr id="35" name="CaixaDeTexto 34"/>
          <p:cNvSpPr txBox="1"/>
          <p:nvPr/>
        </p:nvSpPr>
        <p:spPr>
          <a:xfrm rot="16200000">
            <a:off x="8445500" y="4230688"/>
            <a:ext cx="428625" cy="254000"/>
          </a:xfrm>
          <a:prstGeom prst="rect">
            <a:avLst/>
          </a:prstGeom>
          <a:noFill/>
        </p:spPr>
        <p:txBody>
          <a:bodyPr>
            <a:spAutoFit/>
          </a:bodyPr>
          <a:lstStyle/>
          <a:p>
            <a:pPr algn="l">
              <a:defRPr/>
            </a:pPr>
            <a:r>
              <a:rPr lang="pt-BR" sz="1050" dirty="0">
                <a:latin typeface="Calibri" pitchFamily="34" charset="0"/>
              </a:rPr>
              <a:t>49,2</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1343</TotalTime>
  <Words>3146</Words>
  <Application>Microsoft Office PowerPoint</Application>
  <PresentationFormat>Apresentação na tela (4:3)</PresentationFormat>
  <Paragraphs>584</Paragraphs>
  <Slides>59</Slides>
  <Notes>53</Notes>
  <HiddenSlides>0</HiddenSlides>
  <MMClips>0</MMClips>
  <ScaleCrop>false</ScaleCrop>
  <HeadingPairs>
    <vt:vector size="8" baseType="variant">
      <vt:variant>
        <vt:lpstr>Fontes usadas</vt:lpstr>
      </vt:variant>
      <vt:variant>
        <vt:i4>11</vt:i4>
      </vt:variant>
      <vt:variant>
        <vt:lpstr>Tema</vt:lpstr>
      </vt:variant>
      <vt:variant>
        <vt:i4>1</vt:i4>
      </vt:variant>
      <vt:variant>
        <vt:lpstr>Servidores OLE inseridos</vt:lpstr>
      </vt:variant>
      <vt:variant>
        <vt:i4>1</vt:i4>
      </vt:variant>
      <vt:variant>
        <vt:lpstr>Títulos de slides</vt:lpstr>
      </vt:variant>
      <vt:variant>
        <vt:i4>59</vt:i4>
      </vt:variant>
    </vt:vector>
  </HeadingPairs>
  <TitlesOfParts>
    <vt:vector size="72" baseType="lpstr">
      <vt:lpstr>ＭＳ Ｐゴシック</vt:lpstr>
      <vt:lpstr>ＭＳ Ｐゴシック</vt:lpstr>
      <vt:lpstr>PMingLiU</vt:lpstr>
      <vt:lpstr>PMingLiU</vt:lpstr>
      <vt:lpstr>Arial</vt:lpstr>
      <vt:lpstr>Arial Narrow</vt:lpstr>
      <vt:lpstr>Arial Unicode MS</vt:lpstr>
      <vt:lpstr>Calibri</vt:lpstr>
      <vt:lpstr>Tahoma</vt:lpstr>
      <vt:lpstr>Times New Roman</vt:lpstr>
      <vt:lpstr>Wingdings</vt:lpstr>
      <vt:lpstr>Tema do Office</vt:lpstr>
      <vt:lpstr>Planilha do Microsoft Excel 97-2003</vt:lpstr>
      <vt:lpstr>Empreendedorismo </vt:lpstr>
      <vt:lpstr>Apresentação do PowerPoint</vt:lpstr>
      <vt:lpstr>Fatores a considerar na escolha do negócio</vt:lpstr>
      <vt:lpstr>Sucesso do negócio</vt:lpstr>
      <vt:lpstr>Apresentação do PowerPoint</vt:lpstr>
      <vt:lpstr>Áreas onde há Oportunidades</vt:lpstr>
      <vt:lpstr>Apresentação do PowerPoint</vt:lpstr>
      <vt:lpstr>Apresentação do PowerPoint</vt:lpstr>
      <vt:lpstr>Apresentação do PowerPoint</vt:lpstr>
      <vt:lpstr>Apresentação do PowerPoint</vt:lpstr>
      <vt:lpstr>Plano de Negócios </vt:lpstr>
      <vt:lpstr>Plano de negócios</vt:lpstr>
      <vt:lpstr>O que é um plano de negócios</vt:lpstr>
      <vt:lpstr>Para que serve um Plano de Negócio</vt:lpstr>
      <vt:lpstr>Formas de utilização </vt:lpstr>
      <vt:lpstr>Apresentação do PowerPoint</vt:lpstr>
      <vt:lpstr>Apresentação do PowerPoint</vt:lpstr>
      <vt:lpstr>O propósito da Análise das 5 Forças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Análise S.W.O.T.</vt:lpstr>
      <vt:lpstr>Modelo SWOT</vt:lpstr>
      <vt:lpstr>Apresentação do PowerPoint</vt:lpstr>
      <vt:lpstr>Apresentação do PowerPoint</vt:lpstr>
      <vt:lpstr>Apresentação do PowerPoint</vt:lpstr>
      <vt:lpstr>Apresentação do PowerPoint</vt:lpstr>
      <vt:lpstr>Apresentação do PowerPoint</vt:lpstr>
      <vt:lpstr>Apresentação do PowerPoint</vt:lpstr>
      <vt:lpstr>Plano de Negócios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Dinâmica dos copinhos</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Empreendedorismo</dc:title>
  <dc:creator>Edson L. Pereira</dc:creator>
  <cp:lastModifiedBy>Edson Luiz Pereira</cp:lastModifiedBy>
  <cp:revision>13</cp:revision>
  <dcterms:created xsi:type="dcterms:W3CDTF">2014-02-17T19:19:20Z</dcterms:created>
  <dcterms:modified xsi:type="dcterms:W3CDTF">2018-08-28T23:08:40Z</dcterms:modified>
</cp:coreProperties>
</file>