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0" r:id="rId3"/>
    <p:sldId id="257" r:id="rId4"/>
    <p:sldId id="279" r:id="rId5"/>
    <p:sldId id="274" r:id="rId6"/>
    <p:sldId id="275" r:id="rId7"/>
    <p:sldId id="280" r:id="rId8"/>
    <p:sldId id="284" r:id="rId9"/>
    <p:sldId id="263" r:id="rId10"/>
    <p:sldId id="262" r:id="rId11"/>
    <p:sldId id="285" r:id="rId12"/>
    <p:sldId id="265" r:id="rId13"/>
    <p:sldId id="266" r:id="rId14"/>
    <p:sldId id="276" r:id="rId15"/>
    <p:sldId id="273" r:id="rId16"/>
    <p:sldId id="268" r:id="rId17"/>
    <p:sldId id="269" r:id="rId18"/>
    <p:sldId id="270" r:id="rId19"/>
    <p:sldId id="271" r:id="rId20"/>
    <p:sldId id="272" r:id="rId21"/>
    <p:sldId id="277" r:id="rId22"/>
    <p:sldId id="278" r:id="rId23"/>
    <p:sldId id="283" r:id="rId24"/>
    <p:sldId id="282"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3" autoAdjust="0"/>
    <p:restoredTop sz="94660"/>
  </p:normalViewPr>
  <p:slideViewPr>
    <p:cSldViewPr snapToGrid="0">
      <p:cViewPr varScale="1">
        <p:scale>
          <a:sx n="69" d="100"/>
          <a:sy n="69" d="100"/>
        </p:scale>
        <p:origin x="786" y="66"/>
      </p:cViewPr>
      <p:guideLst>
        <p:guide orient="horz" pos="2160"/>
        <p:guide pos="3840"/>
      </p:guideLst>
    </p:cSldViewPr>
  </p:slideViewPr>
  <p:notesTextViewPr>
    <p:cViewPr>
      <p:scale>
        <a:sx n="1" d="1"/>
        <a:sy n="1" d="1"/>
      </p:scale>
      <p:origin x="0" y="0"/>
    </p:cViewPr>
  </p:notesTextViewPr>
  <p:sorterViewPr>
    <p:cViewPr>
      <p:scale>
        <a:sx n="100" d="100"/>
        <a:sy n="100" d="100"/>
      </p:scale>
      <p:origin x="0" y="5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2A8BA-545B-4F91-850C-C5252D6EAA56}" type="datetimeFigureOut">
              <a:rPr lang="en-US" smtClean="0"/>
              <a:t>8/3/2021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C8520-7316-4D6C-B95E-B63F00BF5B34}" type="slidenum">
              <a:rPr lang="en-US" smtClean="0"/>
              <a:t>‹#›</a:t>
            </a:fld>
            <a:endParaRPr lang="en-US"/>
          </a:p>
        </p:txBody>
      </p:sp>
    </p:spTree>
    <p:extLst>
      <p:ext uri="{BB962C8B-B14F-4D97-AF65-F5344CB8AC3E}">
        <p14:creationId xmlns:p14="http://schemas.microsoft.com/office/powerpoint/2010/main" val="174841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neurohive.io/en/popular-networks/vgg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8A85-2D6E-4784-8E16-1992F963467D}"/>
              </a:ext>
            </a:extLst>
          </p:cNvPr>
          <p:cNvSpPr>
            <a:spLocks noGrp="1"/>
          </p:cNvSpPr>
          <p:nvPr>
            <p:ph type="ctrTitle"/>
          </p:nvPr>
        </p:nvSpPr>
        <p:spPr>
          <a:xfrm>
            <a:off x="1829534" y="254855"/>
            <a:ext cx="8791575" cy="2387600"/>
          </a:xfrm>
        </p:spPr>
        <p:txBody>
          <a:bodyPr/>
          <a:lstStyle/>
          <a:p>
            <a:r>
              <a:rPr lang="en-IN" dirty="0">
                <a:solidFill>
                  <a:schemeClr val="bg1"/>
                </a:solidFill>
              </a:rPr>
              <a:t>Automated image caption generator using deep learning</a:t>
            </a:r>
          </a:p>
        </p:txBody>
      </p:sp>
      <p:sp>
        <p:nvSpPr>
          <p:cNvPr id="3" name="Subtitle 2">
            <a:extLst>
              <a:ext uri="{FF2B5EF4-FFF2-40B4-BE49-F238E27FC236}">
                <a16:creationId xmlns:a16="http://schemas.microsoft.com/office/drawing/2014/main" id="{713958BC-21A5-433F-8AEB-4D551EF45C74}"/>
              </a:ext>
            </a:extLst>
          </p:cNvPr>
          <p:cNvSpPr>
            <a:spLocks noGrp="1"/>
          </p:cNvSpPr>
          <p:nvPr>
            <p:ph type="subTitle" idx="1"/>
          </p:nvPr>
        </p:nvSpPr>
        <p:spPr>
          <a:xfrm>
            <a:off x="6741502" y="2879541"/>
            <a:ext cx="4583723" cy="3587261"/>
          </a:xfrm>
        </p:spPr>
        <p:txBody>
          <a:bodyPr>
            <a:normAutofit/>
          </a:bodyPr>
          <a:lstStyle/>
          <a:p>
            <a:r>
              <a:rPr lang="en-IN" b="1" dirty="0">
                <a:solidFill>
                  <a:schemeClr val="bg1"/>
                </a:solidFill>
              </a:rPr>
              <a:t>Submitted By: </a:t>
            </a:r>
          </a:p>
          <a:p>
            <a:r>
              <a:rPr lang="en-IN" dirty="0">
                <a:solidFill>
                  <a:schemeClr val="bg1"/>
                </a:solidFill>
              </a:rPr>
              <a:t>GROUP NO: 20IT702</a:t>
            </a:r>
          </a:p>
          <a:p>
            <a:r>
              <a:rPr lang="en-IN" dirty="0" err="1">
                <a:solidFill>
                  <a:schemeClr val="bg1"/>
                </a:solidFill>
              </a:rPr>
              <a:t>Abhinav</a:t>
            </a:r>
            <a:r>
              <a:rPr lang="en-IN" dirty="0">
                <a:solidFill>
                  <a:schemeClr val="bg1"/>
                </a:solidFill>
              </a:rPr>
              <a:t> Sharma (1709713005)</a:t>
            </a:r>
          </a:p>
          <a:p>
            <a:r>
              <a:rPr lang="en-IN" dirty="0">
                <a:solidFill>
                  <a:schemeClr val="bg1"/>
                </a:solidFill>
              </a:rPr>
              <a:t>Hansin Malhotra (1709713044)</a:t>
            </a:r>
          </a:p>
          <a:p>
            <a:r>
              <a:rPr lang="en-IN" dirty="0" err="1">
                <a:solidFill>
                  <a:schemeClr val="bg1"/>
                </a:solidFill>
              </a:rPr>
              <a:t>Jaskaran</a:t>
            </a:r>
            <a:r>
              <a:rPr lang="en-IN" dirty="0">
                <a:solidFill>
                  <a:schemeClr val="bg1"/>
                </a:solidFill>
              </a:rPr>
              <a:t> Singh (1709713051)</a:t>
            </a:r>
          </a:p>
          <a:p>
            <a:endParaRPr lang="en-IN" dirty="0">
              <a:solidFill>
                <a:schemeClr val="bg1"/>
              </a:solidFill>
            </a:endParaRPr>
          </a:p>
          <a:p>
            <a:endParaRPr lang="en-IN" dirty="0">
              <a:solidFill>
                <a:schemeClr val="bg1"/>
              </a:solidFill>
            </a:endParaRPr>
          </a:p>
        </p:txBody>
      </p:sp>
      <p:sp>
        <p:nvSpPr>
          <p:cNvPr id="4" name="Subtitle 2">
            <a:extLst>
              <a:ext uri="{FF2B5EF4-FFF2-40B4-BE49-F238E27FC236}">
                <a16:creationId xmlns:a16="http://schemas.microsoft.com/office/drawing/2014/main" id="{713958BC-21A5-433F-8AEB-4D551EF45C74}"/>
              </a:ext>
            </a:extLst>
          </p:cNvPr>
          <p:cNvSpPr txBox="1">
            <a:spLocks/>
          </p:cNvSpPr>
          <p:nvPr/>
        </p:nvSpPr>
        <p:spPr>
          <a:xfrm>
            <a:off x="6741502" y="3414468"/>
            <a:ext cx="3879607" cy="251740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endParaRPr>
          </a:p>
        </p:txBody>
      </p:sp>
      <p:sp>
        <p:nvSpPr>
          <p:cNvPr id="5" name="Subtitle 2">
            <a:extLst>
              <a:ext uri="{FF2B5EF4-FFF2-40B4-BE49-F238E27FC236}">
                <a16:creationId xmlns:a16="http://schemas.microsoft.com/office/drawing/2014/main" id="{713958BC-21A5-433F-8AEB-4D551EF45C74}"/>
              </a:ext>
            </a:extLst>
          </p:cNvPr>
          <p:cNvSpPr txBox="1">
            <a:spLocks/>
          </p:cNvSpPr>
          <p:nvPr/>
        </p:nvSpPr>
        <p:spPr>
          <a:xfrm>
            <a:off x="657223" y="2985048"/>
            <a:ext cx="4219575" cy="202070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b="1" dirty="0">
                <a:solidFill>
                  <a:schemeClr val="bg1"/>
                </a:solidFill>
              </a:rPr>
              <a:t>Under the supervision of :</a:t>
            </a:r>
          </a:p>
          <a:p>
            <a:r>
              <a:rPr lang="en-IN" dirty="0" err="1">
                <a:solidFill>
                  <a:schemeClr val="bg1"/>
                </a:solidFill>
              </a:rPr>
              <a:t>Mr.</a:t>
            </a:r>
            <a:r>
              <a:rPr lang="en-IN" dirty="0">
                <a:solidFill>
                  <a:schemeClr val="bg1"/>
                </a:solidFill>
              </a:rPr>
              <a:t> </a:t>
            </a:r>
            <a:r>
              <a:rPr lang="en-IN" dirty="0" err="1">
                <a:solidFill>
                  <a:schemeClr val="bg1"/>
                </a:solidFill>
              </a:rPr>
              <a:t>Prem</a:t>
            </a:r>
            <a:r>
              <a:rPr lang="en-IN" dirty="0">
                <a:solidFill>
                  <a:schemeClr val="bg1"/>
                </a:solidFill>
              </a:rPr>
              <a:t> </a:t>
            </a:r>
            <a:r>
              <a:rPr lang="en-IN" dirty="0" err="1">
                <a:solidFill>
                  <a:schemeClr val="bg1"/>
                </a:solidFill>
              </a:rPr>
              <a:t>Prakash</a:t>
            </a:r>
            <a:r>
              <a:rPr lang="en-IN" dirty="0">
                <a:solidFill>
                  <a:schemeClr val="bg1"/>
                </a:solidFill>
              </a:rPr>
              <a:t> </a:t>
            </a:r>
            <a:r>
              <a:rPr lang="en-IN" dirty="0" err="1">
                <a:solidFill>
                  <a:schemeClr val="bg1"/>
                </a:solidFill>
              </a:rPr>
              <a:t>Agarwal</a:t>
            </a:r>
            <a:endParaRPr lang="en-IN" dirty="0">
              <a:solidFill>
                <a:schemeClr val="bg1"/>
              </a:solidFill>
            </a:endParaRPr>
          </a:p>
          <a:p>
            <a:r>
              <a:rPr lang="en-IN" dirty="0">
                <a:solidFill>
                  <a:schemeClr val="bg1"/>
                </a:solidFill>
              </a:rPr>
              <a:t>(Assistant professor)</a:t>
            </a:r>
          </a:p>
          <a:p>
            <a:endParaRPr lang="en-IN" dirty="0">
              <a:solidFill>
                <a:schemeClr val="bg1"/>
              </a:solidFill>
            </a:endParaRPr>
          </a:p>
        </p:txBody>
      </p:sp>
    </p:spTree>
    <p:extLst>
      <p:ext uri="{BB962C8B-B14F-4D97-AF65-F5344CB8AC3E}">
        <p14:creationId xmlns:p14="http://schemas.microsoft.com/office/powerpoint/2010/main" val="128743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14D-C08C-4FD3-95B9-EDC4D443376E}"/>
              </a:ext>
            </a:extLst>
          </p:cNvPr>
          <p:cNvSpPr>
            <a:spLocks noGrp="1"/>
          </p:cNvSpPr>
          <p:nvPr>
            <p:ph type="title"/>
          </p:nvPr>
        </p:nvSpPr>
        <p:spPr/>
        <p:txBody>
          <a:bodyPr>
            <a:normAutofit fontScale="90000"/>
          </a:bodyPr>
          <a:lstStyle/>
          <a:p>
            <a:r>
              <a:rPr lang="en-IN" dirty="0"/>
              <a:t>                    </a:t>
            </a:r>
            <a:r>
              <a:rPr lang="en-IN" dirty="0">
                <a:solidFill>
                  <a:schemeClr val="bg1"/>
                </a:solidFill>
              </a:rPr>
              <a:t>Image Captioning Model</a:t>
            </a:r>
            <a:br>
              <a:rPr lang="en-IN" dirty="0"/>
            </a:br>
            <a:br>
              <a:rPr lang="en-IN" dirty="0"/>
            </a:br>
            <a:endParaRPr lang="en-IN" dirty="0"/>
          </a:p>
        </p:txBody>
      </p:sp>
      <p:sp>
        <p:nvSpPr>
          <p:cNvPr id="6" name="Content Placeholder 5">
            <a:extLst>
              <a:ext uri="{FF2B5EF4-FFF2-40B4-BE49-F238E27FC236}">
                <a16:creationId xmlns:a16="http://schemas.microsoft.com/office/drawing/2014/main" id="{05A5A0F0-1ECF-4A53-A1FE-6DD18C7342E0}"/>
              </a:ext>
            </a:extLst>
          </p:cNvPr>
          <p:cNvSpPr>
            <a:spLocks noGrp="1"/>
          </p:cNvSpPr>
          <p:nvPr>
            <p:ph idx="1"/>
          </p:nvPr>
        </p:nvSpPr>
        <p:spPr>
          <a:xfrm>
            <a:off x="1582616" y="5761892"/>
            <a:ext cx="9905999" cy="422032"/>
          </a:xfrm>
        </p:spPr>
        <p:txBody>
          <a:bodyPr>
            <a:normAutofit fontScale="85000" lnSpcReduction="20000"/>
          </a:bodyPr>
          <a:lstStyle/>
          <a:p>
            <a:pPr marL="0" indent="0">
              <a:buNone/>
            </a:pPr>
            <a:r>
              <a:rPr lang="en-IN" dirty="0">
                <a:solidFill>
                  <a:schemeClr val="bg1"/>
                </a:solidFill>
              </a:rPr>
              <a:t>                          Figure 4: </a:t>
            </a:r>
            <a:r>
              <a:rPr lang="en-IN" dirty="0" err="1">
                <a:solidFill>
                  <a:schemeClr val="bg1"/>
                </a:solidFill>
              </a:rPr>
              <a:t>Ilustration</a:t>
            </a:r>
            <a:r>
              <a:rPr lang="en-IN" dirty="0">
                <a:solidFill>
                  <a:schemeClr val="bg1"/>
                </a:solidFill>
              </a:rPr>
              <a:t> of the Google NIC model</a:t>
            </a:r>
          </a:p>
        </p:txBody>
      </p:sp>
      <p:pic>
        <p:nvPicPr>
          <p:cNvPr id="7" name="Content Placeholder 3">
            <a:extLst>
              <a:ext uri="{FF2B5EF4-FFF2-40B4-BE49-F238E27FC236}">
                <a16:creationId xmlns:a16="http://schemas.microsoft.com/office/drawing/2014/main" id="{18A8ACD2-6548-4C69-BAAD-CEAE423E380F}"/>
              </a:ext>
            </a:extLst>
          </p:cNvPr>
          <p:cNvPicPr>
            <a:picLocks noChangeAspect="1"/>
          </p:cNvPicPr>
          <p:nvPr/>
        </p:nvPicPr>
        <p:blipFill>
          <a:blip r:embed="rId2"/>
          <a:stretch>
            <a:fillRect/>
          </a:stretch>
        </p:blipFill>
        <p:spPr>
          <a:xfrm>
            <a:off x="2743199" y="1176374"/>
            <a:ext cx="5896121" cy="3199015"/>
          </a:xfrm>
          <a:prstGeom prst="rect">
            <a:avLst/>
          </a:prstGeom>
        </p:spPr>
      </p:pic>
      <p:pic>
        <p:nvPicPr>
          <p:cNvPr id="5" name="Picture 2" descr="C:\Users\LENOVO\Downloads\WhatsApp Image 2021-01-26 at 11.39.17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82" y="4516066"/>
            <a:ext cx="7748954" cy="12426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05755" y="6312821"/>
            <a:ext cx="1266092" cy="369332"/>
          </a:xfrm>
          <a:prstGeom prst="rect">
            <a:avLst/>
          </a:prstGeom>
          <a:noFill/>
        </p:spPr>
        <p:txBody>
          <a:bodyPr wrap="square" rtlCol="0">
            <a:spAutoFit/>
          </a:bodyPr>
          <a:lstStyle/>
          <a:p>
            <a:pPr algn="ctr"/>
            <a:r>
              <a:rPr lang="en-US" dirty="0">
                <a:solidFill>
                  <a:schemeClr val="bg1"/>
                </a:solidFill>
              </a:rPr>
              <a:t>8</a:t>
            </a:r>
          </a:p>
        </p:txBody>
      </p:sp>
    </p:spTree>
    <p:extLst>
      <p:ext uri="{BB962C8B-B14F-4D97-AF65-F5344CB8AC3E}">
        <p14:creationId xmlns:p14="http://schemas.microsoft.com/office/powerpoint/2010/main" val="2503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C4ED-6EA9-49F7-9C55-F297ABA0C90B}"/>
              </a:ext>
            </a:extLst>
          </p:cNvPr>
          <p:cNvSpPr>
            <a:spLocks noGrp="1"/>
          </p:cNvSpPr>
          <p:nvPr>
            <p:ph type="title"/>
          </p:nvPr>
        </p:nvSpPr>
        <p:spPr>
          <a:xfrm>
            <a:off x="1141413" y="618518"/>
            <a:ext cx="3846224" cy="1478570"/>
          </a:xfrm>
        </p:spPr>
        <p:txBody>
          <a:bodyPr/>
          <a:lstStyle/>
          <a:p>
            <a:r>
              <a:rPr lang="en-IN" dirty="0" err="1">
                <a:solidFill>
                  <a:schemeClr val="bg1"/>
                </a:solidFill>
              </a:rPr>
              <a:t>CNn</a:t>
            </a:r>
            <a:r>
              <a:rPr lang="en-IN" dirty="0">
                <a:solidFill>
                  <a:schemeClr val="bg1"/>
                </a:solidFill>
              </a:rPr>
              <a:t> Model</a:t>
            </a:r>
          </a:p>
        </p:txBody>
      </p:sp>
      <p:sp>
        <p:nvSpPr>
          <p:cNvPr id="7" name="Content Placeholder 6">
            <a:extLst>
              <a:ext uri="{FF2B5EF4-FFF2-40B4-BE49-F238E27FC236}">
                <a16:creationId xmlns:a16="http://schemas.microsoft.com/office/drawing/2014/main" id="{54BEAF56-6D2F-4063-9EBF-81F4E5A79108}"/>
              </a:ext>
            </a:extLst>
          </p:cNvPr>
          <p:cNvSpPr>
            <a:spLocks noGrp="1"/>
          </p:cNvSpPr>
          <p:nvPr>
            <p:ph idx="1"/>
          </p:nvPr>
        </p:nvSpPr>
        <p:spPr>
          <a:xfrm>
            <a:off x="1141413" y="1851660"/>
            <a:ext cx="3846224" cy="3939541"/>
          </a:xfrm>
        </p:spPr>
        <p:txBody>
          <a:bodyPr>
            <a:normAutofit fontScale="85000" lnSpcReduction="20000"/>
          </a:bodyPr>
          <a:lstStyle/>
          <a:p>
            <a:pPr marL="0" indent="0">
              <a:buNone/>
            </a:pPr>
            <a:endParaRPr lang="en-IN" u="sng" dirty="0">
              <a:hlinkClick r:id="rId2">
                <a:extLst>
                  <a:ext uri="{A12FA001-AC4F-418D-AE19-62706E023703}">
                    <ahyp:hlinkClr xmlns:ahyp="http://schemas.microsoft.com/office/drawing/2018/hyperlinkcolor" val="tx"/>
                  </a:ext>
                </a:extLst>
              </a:hlinkClick>
            </a:endParaRPr>
          </a:p>
          <a:p>
            <a:r>
              <a:rPr lang="en-US" dirty="0">
                <a:solidFill>
                  <a:schemeClr val="bg1"/>
                </a:solidFill>
              </a:rPr>
              <a:t>A </a:t>
            </a:r>
            <a:r>
              <a:rPr lang="en-US" b="1" dirty="0">
                <a:solidFill>
                  <a:schemeClr val="bg1"/>
                </a:solidFill>
              </a:rPr>
              <a:t>Convolutional Neural Network </a:t>
            </a:r>
            <a:r>
              <a:rPr lang="en-US" dirty="0">
                <a:solidFill>
                  <a:schemeClr val="bg1"/>
                </a:solidFill>
              </a:rPr>
              <a:t> is a Deep Learning algorithm which can take in an input image, assign importance to various aspects/objects in the image and be able to differentiate one from the other</a:t>
            </a:r>
          </a:p>
          <a:p>
            <a:r>
              <a:rPr lang="en-US" dirty="0">
                <a:solidFill>
                  <a:schemeClr val="bg1"/>
                </a:solidFill>
              </a:rPr>
              <a:t>Feed an image to CNN. Can use </a:t>
            </a:r>
            <a:r>
              <a:rPr lang="en-IN" dirty="0">
                <a:solidFill>
                  <a:schemeClr val="bg1"/>
                </a:solidFill>
              </a:rPr>
              <a:t>a pre-trained network like VGG 16 or Resnet or </a:t>
            </a:r>
            <a:r>
              <a:rPr lang="en-IN" dirty="0" err="1">
                <a:solidFill>
                  <a:schemeClr val="bg1"/>
                </a:solidFill>
              </a:rPr>
              <a:t>ALexaNet</a:t>
            </a:r>
            <a:r>
              <a:rPr lang="en-IN" dirty="0">
                <a:solidFill>
                  <a:schemeClr val="bg1"/>
                </a:solidFill>
              </a:rPr>
              <a:t>.</a:t>
            </a:r>
          </a:p>
          <a:p>
            <a:endParaRPr lang="en-IN" dirty="0">
              <a:solidFill>
                <a:schemeClr val="bg1"/>
              </a:solidFill>
            </a:endParaRPr>
          </a:p>
        </p:txBody>
      </p:sp>
      <p:pic>
        <p:nvPicPr>
          <p:cNvPr id="11" name="Picture 10">
            <a:extLst>
              <a:ext uri="{FF2B5EF4-FFF2-40B4-BE49-F238E27FC236}">
                <a16:creationId xmlns:a16="http://schemas.microsoft.com/office/drawing/2014/main" id="{C04CE155-82C1-4028-B88B-F56C3256D5B2}"/>
              </a:ext>
            </a:extLst>
          </p:cNvPr>
          <p:cNvPicPr>
            <a:picLocks noChangeAspect="1"/>
          </p:cNvPicPr>
          <p:nvPr/>
        </p:nvPicPr>
        <p:blipFill>
          <a:blip r:embed="rId3"/>
          <a:stretch>
            <a:fillRect/>
          </a:stretch>
        </p:blipFill>
        <p:spPr>
          <a:xfrm>
            <a:off x="5166360" y="1"/>
            <a:ext cx="7025640" cy="5908430"/>
          </a:xfrm>
          <a:prstGeom prst="rect">
            <a:avLst/>
          </a:prstGeom>
        </p:spPr>
      </p:pic>
      <p:sp>
        <p:nvSpPr>
          <p:cNvPr id="3" name="TextBox 2"/>
          <p:cNvSpPr txBox="1"/>
          <p:nvPr/>
        </p:nvSpPr>
        <p:spPr>
          <a:xfrm>
            <a:off x="5052646" y="5955322"/>
            <a:ext cx="7139354" cy="369332"/>
          </a:xfrm>
          <a:prstGeom prst="rect">
            <a:avLst/>
          </a:prstGeom>
          <a:noFill/>
        </p:spPr>
        <p:txBody>
          <a:bodyPr wrap="square" rtlCol="0">
            <a:spAutoFit/>
          </a:bodyPr>
          <a:lstStyle/>
          <a:p>
            <a:pPr algn="ctr"/>
            <a:r>
              <a:rPr lang="en-US" dirty="0">
                <a:solidFill>
                  <a:schemeClr val="bg1"/>
                </a:solidFill>
              </a:rPr>
              <a:t>Figure 5: Process of Pooling Layers in CNN model</a:t>
            </a:r>
          </a:p>
        </p:txBody>
      </p:sp>
      <p:sp>
        <p:nvSpPr>
          <p:cNvPr id="8" name="TextBox 7"/>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9</a:t>
            </a:r>
          </a:p>
        </p:txBody>
      </p:sp>
    </p:spTree>
    <p:extLst>
      <p:ext uri="{BB962C8B-B14F-4D97-AF65-F5344CB8AC3E}">
        <p14:creationId xmlns:p14="http://schemas.microsoft.com/office/powerpoint/2010/main" val="236825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7D35-7A85-4314-BEFB-1255FC9447AB}"/>
              </a:ext>
            </a:extLst>
          </p:cNvPr>
          <p:cNvSpPr>
            <a:spLocks noGrp="1"/>
          </p:cNvSpPr>
          <p:nvPr>
            <p:ph type="title"/>
          </p:nvPr>
        </p:nvSpPr>
        <p:spPr/>
        <p:txBody>
          <a:bodyPr/>
          <a:lstStyle/>
          <a:p>
            <a:r>
              <a:rPr lang="en-IN" dirty="0">
                <a:solidFill>
                  <a:schemeClr val="bg1"/>
                </a:solidFill>
              </a:rPr>
              <a:t>Use cases</a:t>
            </a:r>
          </a:p>
        </p:txBody>
      </p:sp>
      <p:sp>
        <p:nvSpPr>
          <p:cNvPr id="3" name="Content Placeholder 2">
            <a:extLst>
              <a:ext uri="{FF2B5EF4-FFF2-40B4-BE49-F238E27FC236}">
                <a16:creationId xmlns:a16="http://schemas.microsoft.com/office/drawing/2014/main" id="{C28DE4EF-BD1A-4C48-A7B9-D2FAC7602FFB}"/>
              </a:ext>
            </a:extLst>
          </p:cNvPr>
          <p:cNvSpPr>
            <a:spLocks noGrp="1"/>
          </p:cNvSpPr>
          <p:nvPr>
            <p:ph idx="1"/>
          </p:nvPr>
        </p:nvSpPr>
        <p:spPr/>
        <p:txBody>
          <a:bodyPr>
            <a:normAutofit/>
          </a:bodyPr>
          <a:lstStyle/>
          <a:p>
            <a:r>
              <a:rPr lang="en-IN" sz="2000" b="1" dirty="0">
                <a:solidFill>
                  <a:schemeClr val="bg1"/>
                </a:solidFill>
              </a:rPr>
              <a:t>Aid to the blind- </a:t>
            </a:r>
            <a:r>
              <a:rPr lang="en-IN" sz="2000" dirty="0">
                <a:solidFill>
                  <a:schemeClr val="bg1"/>
                </a:solidFill>
              </a:rPr>
              <a:t>We can create a product for the blind which will guide them travelling on the roads without the support of anyone else. We can do this by first converting the scene into text and then the text to voice. Both are now famous applications of Deep learning.</a:t>
            </a:r>
          </a:p>
          <a:p>
            <a:endParaRPr lang="en-IN" sz="2000" dirty="0">
              <a:solidFill>
                <a:schemeClr val="bg1"/>
              </a:solidFill>
            </a:endParaRPr>
          </a:p>
          <a:p>
            <a:r>
              <a:rPr lang="en-IN" sz="2000" b="1" dirty="0">
                <a:solidFill>
                  <a:schemeClr val="bg1"/>
                </a:solidFill>
              </a:rPr>
              <a:t>Self Driving Cars </a:t>
            </a:r>
            <a:r>
              <a:rPr lang="en-IN" sz="2000" dirty="0">
                <a:solidFill>
                  <a:schemeClr val="bg1"/>
                </a:solidFill>
              </a:rPr>
              <a:t>– Automatic driving is one of the biggest challenges and if we can properly caption the scene around the car, it can give a boost to the self driving system. </a:t>
            </a:r>
          </a:p>
        </p:txBody>
      </p:sp>
      <p:sp>
        <p:nvSpPr>
          <p:cNvPr id="5" name="TextBox 4"/>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10</a:t>
            </a:r>
          </a:p>
        </p:txBody>
      </p:sp>
    </p:spTree>
    <p:extLst>
      <p:ext uri="{BB962C8B-B14F-4D97-AF65-F5344CB8AC3E}">
        <p14:creationId xmlns:p14="http://schemas.microsoft.com/office/powerpoint/2010/main" val="316369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40DBC-49FE-43BF-8B4E-EC87883071E1}"/>
              </a:ext>
            </a:extLst>
          </p:cNvPr>
          <p:cNvSpPr>
            <a:spLocks noGrp="1"/>
          </p:cNvSpPr>
          <p:nvPr>
            <p:ph idx="1"/>
          </p:nvPr>
        </p:nvSpPr>
        <p:spPr>
          <a:xfrm>
            <a:off x="1141412" y="484910"/>
            <a:ext cx="9905999" cy="5306292"/>
          </a:xfrm>
        </p:spPr>
        <p:txBody>
          <a:bodyPr>
            <a:normAutofit fontScale="85000" lnSpcReduction="10000"/>
          </a:bodyPr>
          <a:lstStyle/>
          <a:p>
            <a:r>
              <a:rPr lang="en-IN" dirty="0">
                <a:solidFill>
                  <a:schemeClr val="bg1"/>
                </a:solidFill>
              </a:rPr>
              <a:t>Automatic Captioning can help, make </a:t>
            </a:r>
            <a:r>
              <a:rPr lang="en-IN" b="1" dirty="0">
                <a:solidFill>
                  <a:schemeClr val="bg1"/>
                </a:solidFill>
              </a:rPr>
              <a:t>Google Image Search</a:t>
            </a:r>
            <a:r>
              <a:rPr lang="en-IN" dirty="0">
                <a:solidFill>
                  <a:schemeClr val="bg1"/>
                </a:solidFill>
              </a:rPr>
              <a:t> as good as Google Search, as then every </a:t>
            </a:r>
            <a:r>
              <a:rPr lang="en-IN" b="1" dirty="0">
                <a:solidFill>
                  <a:schemeClr val="bg1"/>
                </a:solidFill>
              </a:rPr>
              <a:t>image</a:t>
            </a:r>
            <a:r>
              <a:rPr lang="en-IN" dirty="0">
                <a:solidFill>
                  <a:schemeClr val="bg1"/>
                </a:solidFill>
              </a:rPr>
              <a:t> could be </a:t>
            </a:r>
            <a:r>
              <a:rPr lang="en-IN" b="1" dirty="0">
                <a:solidFill>
                  <a:schemeClr val="bg1"/>
                </a:solidFill>
              </a:rPr>
              <a:t>first converted into a caption and then search</a:t>
            </a:r>
            <a:r>
              <a:rPr lang="en-IN" dirty="0">
                <a:solidFill>
                  <a:schemeClr val="bg1"/>
                </a:solidFill>
              </a:rPr>
              <a:t> can be performed based on the caption.</a:t>
            </a:r>
          </a:p>
          <a:p>
            <a:endParaRPr lang="en-IN" dirty="0">
              <a:solidFill>
                <a:schemeClr val="bg1"/>
              </a:solidFill>
            </a:endParaRPr>
          </a:p>
          <a:p>
            <a:r>
              <a:rPr lang="en-IN" dirty="0">
                <a:solidFill>
                  <a:schemeClr val="bg1"/>
                </a:solidFill>
              </a:rPr>
              <a:t>In </a:t>
            </a:r>
            <a:r>
              <a:rPr lang="en-IN" b="1" dirty="0">
                <a:solidFill>
                  <a:schemeClr val="bg1"/>
                </a:solidFill>
              </a:rPr>
              <a:t>Web Development</a:t>
            </a:r>
            <a:r>
              <a:rPr lang="en-IN" dirty="0">
                <a:solidFill>
                  <a:schemeClr val="bg1"/>
                </a:solidFill>
              </a:rPr>
              <a:t>, it’s good practice to provide a </a:t>
            </a:r>
            <a:r>
              <a:rPr lang="en-IN" b="1" dirty="0">
                <a:solidFill>
                  <a:schemeClr val="bg1"/>
                </a:solidFill>
              </a:rPr>
              <a:t>description for any image</a:t>
            </a:r>
            <a:r>
              <a:rPr lang="en-IN" dirty="0">
                <a:solidFill>
                  <a:schemeClr val="bg1"/>
                </a:solidFill>
              </a:rPr>
              <a:t> that appears on the page so that an image can be read or heard as opposed to just seen. This makes web content accessible.</a:t>
            </a:r>
          </a:p>
          <a:p>
            <a:endParaRPr lang="en-IN" dirty="0">
              <a:solidFill>
                <a:schemeClr val="bg1"/>
              </a:solidFill>
            </a:endParaRPr>
          </a:p>
          <a:p>
            <a:r>
              <a:rPr lang="en-IN" b="1" dirty="0">
                <a:solidFill>
                  <a:schemeClr val="bg1"/>
                </a:solidFill>
              </a:rPr>
              <a:t>CCTV cameras</a:t>
            </a:r>
            <a:r>
              <a:rPr lang="en-IN" dirty="0">
                <a:solidFill>
                  <a:schemeClr val="bg1"/>
                </a:solidFill>
              </a:rPr>
              <a:t> are everywhere today, but along with viewing the world, if we can also generate relevant captions, then we can raise alarms as soon as there is some malicious activity going on somewhere. This could probably help reduce some crime or accidents.</a:t>
            </a:r>
          </a:p>
          <a:p>
            <a:endParaRPr lang="en-IN" dirty="0">
              <a:solidFill>
                <a:schemeClr val="bg1"/>
              </a:solidFill>
            </a:endParaRPr>
          </a:p>
          <a:p>
            <a:r>
              <a:rPr lang="en-IN" dirty="0">
                <a:solidFill>
                  <a:schemeClr val="bg1"/>
                </a:solidFill>
              </a:rPr>
              <a:t>It can be used to </a:t>
            </a:r>
            <a:r>
              <a:rPr lang="en-IN" b="1" dirty="0">
                <a:solidFill>
                  <a:schemeClr val="bg1"/>
                </a:solidFill>
              </a:rPr>
              <a:t>describe video in real time</a:t>
            </a:r>
            <a:r>
              <a:rPr lang="en-IN" dirty="0">
                <a:solidFill>
                  <a:schemeClr val="bg1"/>
                </a:solidFill>
              </a:rPr>
              <a:t>.</a:t>
            </a:r>
          </a:p>
          <a:p>
            <a:endParaRPr lang="en-IN" dirty="0"/>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11</a:t>
            </a:r>
          </a:p>
        </p:txBody>
      </p:sp>
    </p:spTree>
    <p:extLst>
      <p:ext uri="{BB962C8B-B14F-4D97-AF65-F5344CB8AC3E}">
        <p14:creationId xmlns:p14="http://schemas.microsoft.com/office/powerpoint/2010/main" val="362445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Architecture</a:t>
            </a:r>
          </a:p>
        </p:txBody>
      </p:sp>
      <p:pic>
        <p:nvPicPr>
          <p:cNvPr id="3074" name="Picture 2" descr="C:\Users\LENOVO\Downloads\WhatsApp Image 2021-01-26 at 10.20.55 P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37" y="1863969"/>
            <a:ext cx="8531003" cy="35520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02523" y="5580185"/>
            <a:ext cx="6576646" cy="369332"/>
          </a:xfrm>
          <a:prstGeom prst="rect">
            <a:avLst/>
          </a:prstGeom>
          <a:noFill/>
        </p:spPr>
        <p:txBody>
          <a:bodyPr wrap="square" rtlCol="0">
            <a:spAutoFit/>
          </a:bodyPr>
          <a:lstStyle/>
          <a:p>
            <a:pPr algn="ctr"/>
            <a:r>
              <a:rPr lang="en-US" dirty="0">
                <a:solidFill>
                  <a:schemeClr val="bg1"/>
                </a:solidFill>
              </a:rPr>
              <a:t>Figure 6: Architecture of Image Captioning Generator</a:t>
            </a:r>
          </a:p>
        </p:txBody>
      </p:sp>
      <p:sp>
        <p:nvSpPr>
          <p:cNvPr id="5" name="TextBox 4"/>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12</a:t>
            </a:r>
          </a:p>
        </p:txBody>
      </p:sp>
    </p:spTree>
    <p:extLst>
      <p:ext uri="{BB962C8B-B14F-4D97-AF65-F5344CB8AC3E}">
        <p14:creationId xmlns:p14="http://schemas.microsoft.com/office/powerpoint/2010/main" val="331445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p:cNvPicPr>
          <p:nvPr>
            <p:ph idx="1"/>
          </p:nvPr>
        </p:nvPicPr>
        <p:blipFill>
          <a:blip r:embed="rId2"/>
          <a:stretch>
            <a:fillRect/>
          </a:stretch>
        </p:blipFill>
        <p:spPr>
          <a:xfrm>
            <a:off x="5040922" y="844061"/>
            <a:ext cx="5861540" cy="3786554"/>
          </a:xfrm>
          <a:prstGeom prst="rect">
            <a:avLst/>
          </a:prstGeom>
        </p:spPr>
      </p:pic>
      <p:sp>
        <p:nvSpPr>
          <p:cNvPr id="6" name="TextBox 5"/>
          <p:cNvSpPr txBox="1"/>
          <p:nvPr/>
        </p:nvSpPr>
        <p:spPr>
          <a:xfrm>
            <a:off x="961292" y="375138"/>
            <a:ext cx="3516923" cy="5078313"/>
          </a:xfrm>
          <a:prstGeom prst="rect">
            <a:avLst/>
          </a:prstGeom>
          <a:noFill/>
        </p:spPr>
        <p:txBody>
          <a:bodyPr wrap="square" rtlCol="0">
            <a:spAutoFit/>
          </a:bodyPr>
          <a:lstStyle/>
          <a:p>
            <a:r>
              <a:rPr lang="en-IN" dirty="0">
                <a:solidFill>
                  <a:schemeClr val="bg1"/>
                </a:solidFill>
              </a:rPr>
              <a:t>To leverage this potential to natural language, a usual method is to extract sequential information and convert them into language. </a:t>
            </a:r>
          </a:p>
          <a:p>
            <a:endParaRPr lang="en-IN" dirty="0">
              <a:solidFill>
                <a:schemeClr val="bg1"/>
              </a:solidFill>
            </a:endParaRPr>
          </a:p>
          <a:p>
            <a:r>
              <a:rPr lang="en-IN" dirty="0">
                <a:solidFill>
                  <a:schemeClr val="bg1"/>
                </a:solidFill>
              </a:rPr>
              <a:t>For this task, an LSTM-based Recurrent Neural Network is used as a decoder to convert encoded features to natural language descriptions.</a:t>
            </a:r>
          </a:p>
          <a:p>
            <a:endParaRPr lang="en-IN" dirty="0">
              <a:solidFill>
                <a:schemeClr val="bg1"/>
              </a:solidFill>
            </a:endParaRPr>
          </a:p>
          <a:p>
            <a:r>
              <a:rPr lang="en-IN" dirty="0">
                <a:solidFill>
                  <a:schemeClr val="bg1"/>
                </a:solidFill>
              </a:rPr>
              <a:t> In most recent image captioning works, they extract feature map from top layers of CNN, pass them to some form of RNN and then use a </a:t>
            </a:r>
            <a:r>
              <a:rPr lang="en-IN" dirty="0" err="1">
                <a:solidFill>
                  <a:schemeClr val="bg1"/>
                </a:solidFill>
              </a:rPr>
              <a:t>softmax</a:t>
            </a:r>
            <a:r>
              <a:rPr lang="en-IN" dirty="0">
                <a:solidFill>
                  <a:schemeClr val="bg1"/>
                </a:solidFill>
              </a:rPr>
              <a:t> to get the score of the words at every step.</a:t>
            </a:r>
            <a:endParaRPr lang="en-US" dirty="0">
              <a:solidFill>
                <a:schemeClr val="bg1"/>
              </a:solidFill>
            </a:endParaRPr>
          </a:p>
          <a:p>
            <a:endParaRPr lang="en-US" dirty="0">
              <a:solidFill>
                <a:schemeClr val="bg1"/>
              </a:solidFill>
            </a:endParaRPr>
          </a:p>
        </p:txBody>
      </p:sp>
      <p:sp>
        <p:nvSpPr>
          <p:cNvPr id="3" name="TextBox 2"/>
          <p:cNvSpPr txBox="1"/>
          <p:nvPr/>
        </p:nvSpPr>
        <p:spPr>
          <a:xfrm>
            <a:off x="5310554" y="4759569"/>
            <a:ext cx="5439508" cy="369332"/>
          </a:xfrm>
          <a:prstGeom prst="rect">
            <a:avLst/>
          </a:prstGeom>
          <a:noFill/>
        </p:spPr>
        <p:txBody>
          <a:bodyPr wrap="square" rtlCol="0">
            <a:spAutoFit/>
          </a:bodyPr>
          <a:lstStyle/>
          <a:p>
            <a:pPr algn="ctr"/>
            <a:r>
              <a:rPr lang="en-US" dirty="0">
                <a:solidFill>
                  <a:schemeClr val="bg1"/>
                </a:solidFill>
              </a:rPr>
              <a:t>Figure 7: Flow of control</a:t>
            </a:r>
          </a:p>
        </p:txBody>
      </p:sp>
      <p:sp>
        <p:nvSpPr>
          <p:cNvPr id="7" name="TextBox 6"/>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13</a:t>
            </a:r>
          </a:p>
        </p:txBody>
      </p:sp>
    </p:spTree>
    <p:extLst>
      <p:ext uri="{BB962C8B-B14F-4D97-AF65-F5344CB8AC3E}">
        <p14:creationId xmlns:p14="http://schemas.microsoft.com/office/powerpoint/2010/main" val="285795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C1C9-BA63-42B3-A76E-3F884A52853A}"/>
              </a:ext>
            </a:extLst>
          </p:cNvPr>
          <p:cNvSpPr>
            <a:spLocks noGrp="1"/>
          </p:cNvSpPr>
          <p:nvPr>
            <p:ph type="title"/>
          </p:nvPr>
        </p:nvSpPr>
        <p:spPr/>
        <p:txBody>
          <a:bodyPr/>
          <a:lstStyle/>
          <a:p>
            <a:r>
              <a:rPr lang="en-IN" dirty="0">
                <a:solidFill>
                  <a:schemeClr val="bg1"/>
                </a:solidFill>
              </a:rPr>
              <a:t>RELATED WORK</a:t>
            </a:r>
          </a:p>
        </p:txBody>
      </p:sp>
      <p:sp>
        <p:nvSpPr>
          <p:cNvPr id="3" name="Content Placeholder 2">
            <a:extLst>
              <a:ext uri="{FF2B5EF4-FFF2-40B4-BE49-F238E27FC236}">
                <a16:creationId xmlns:a16="http://schemas.microsoft.com/office/drawing/2014/main" id="{FBDA714F-289D-4202-9569-DAD3F5D91591}"/>
              </a:ext>
            </a:extLst>
          </p:cNvPr>
          <p:cNvSpPr>
            <a:spLocks noGrp="1"/>
          </p:cNvSpPr>
          <p:nvPr>
            <p:ph idx="1"/>
          </p:nvPr>
        </p:nvSpPr>
        <p:spPr>
          <a:xfrm>
            <a:off x="1141412" y="2097088"/>
            <a:ext cx="9905999" cy="3694113"/>
          </a:xfrm>
        </p:spPr>
        <p:txBody>
          <a:bodyPr>
            <a:normAutofit fontScale="70000" lnSpcReduction="20000"/>
          </a:bodyPr>
          <a:lstStyle/>
          <a:p>
            <a:pPr marL="0" indent="0">
              <a:buNone/>
            </a:pPr>
            <a:r>
              <a:rPr lang="en-US" sz="2800" b="1" dirty="0">
                <a:solidFill>
                  <a:schemeClr val="bg1"/>
                </a:solidFill>
              </a:rPr>
              <a:t>1. </a:t>
            </a:r>
            <a:r>
              <a:rPr lang="en-US" sz="3400" b="1" u="sng" dirty="0">
                <a:solidFill>
                  <a:schemeClr val="bg1"/>
                </a:solidFill>
              </a:rPr>
              <a:t>Visual to Text : Survey of Image and Video Captioning</a:t>
            </a:r>
            <a:endParaRPr lang="en-US" sz="2800" b="1" u="sng" dirty="0">
              <a:solidFill>
                <a:schemeClr val="bg1"/>
              </a:solidFill>
            </a:endParaRPr>
          </a:p>
          <a:p>
            <a:r>
              <a:rPr lang="en-US" sz="2600" b="1" dirty="0">
                <a:solidFill>
                  <a:schemeClr val="bg1"/>
                </a:solidFill>
              </a:rPr>
              <a:t>Authors</a:t>
            </a:r>
            <a:r>
              <a:rPr lang="en-US" dirty="0">
                <a:solidFill>
                  <a:schemeClr val="bg1"/>
                </a:solidFill>
              </a:rPr>
              <a:t>: Sheng Li 2 , Member, IEEE, </a:t>
            </a:r>
            <a:r>
              <a:rPr lang="en-US" dirty="0" err="1">
                <a:solidFill>
                  <a:schemeClr val="bg1"/>
                </a:solidFill>
              </a:rPr>
              <a:t>Zhiqiang</a:t>
            </a:r>
            <a:r>
              <a:rPr lang="en-US" dirty="0">
                <a:solidFill>
                  <a:schemeClr val="bg1"/>
                </a:solidFill>
              </a:rPr>
              <a:t> Tao , Kang Li, and Yun Fu, Fellow, IEEE</a:t>
            </a:r>
          </a:p>
          <a:p>
            <a:r>
              <a:rPr lang="en-US" dirty="0">
                <a:solidFill>
                  <a:schemeClr val="bg1"/>
                </a:solidFill>
              </a:rPr>
              <a:t>This paper classify existing methods by their mechanism to link visual information (including both images and videos)and text descriptions, and emphasize the latest advances on deep learning based approaches. The visual to text techniques aim at accurately describing visual contents using natural language descriptions. One well known challenge is the long-standing semantic gap between computable low-level features and semantic information that they encode. In this paper, It gave a comprehensive survey of relevant work on this topic.</a:t>
            </a:r>
          </a:p>
          <a:p>
            <a:r>
              <a:rPr lang="en-US" b="1" dirty="0">
                <a:solidFill>
                  <a:schemeClr val="bg1"/>
                </a:solidFill>
              </a:rPr>
              <a:t>Future Work</a:t>
            </a:r>
            <a:r>
              <a:rPr lang="en-US" dirty="0">
                <a:solidFill>
                  <a:schemeClr val="bg1"/>
                </a:solidFill>
              </a:rPr>
              <a:t>: 1. To use most advanced supervised machine learning techniques on large-scale visual-text aligned data sets.</a:t>
            </a:r>
          </a:p>
          <a:p>
            <a:r>
              <a:rPr lang="en-US" dirty="0">
                <a:solidFill>
                  <a:schemeClr val="bg1"/>
                </a:solidFill>
              </a:rPr>
              <a:t>2. How to build large scale image and video datasets with accurate and diverse text descriptions in an effective manner.</a:t>
            </a:r>
            <a:endParaRPr lang="en-IN"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14</a:t>
            </a:r>
          </a:p>
        </p:txBody>
      </p:sp>
    </p:spTree>
    <p:extLst>
      <p:ext uri="{BB962C8B-B14F-4D97-AF65-F5344CB8AC3E}">
        <p14:creationId xmlns:p14="http://schemas.microsoft.com/office/powerpoint/2010/main" val="403507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87413-5D23-4965-B492-E280AD98C714}"/>
              </a:ext>
            </a:extLst>
          </p:cNvPr>
          <p:cNvSpPr>
            <a:spLocks noGrp="1"/>
          </p:cNvSpPr>
          <p:nvPr>
            <p:ph idx="1"/>
          </p:nvPr>
        </p:nvSpPr>
        <p:spPr>
          <a:xfrm>
            <a:off x="1141412" y="180109"/>
            <a:ext cx="9905999" cy="6553200"/>
          </a:xfrm>
        </p:spPr>
        <p:txBody>
          <a:bodyPr/>
          <a:lstStyle/>
          <a:p>
            <a:pPr marL="0" indent="0">
              <a:buNone/>
            </a:pPr>
            <a:r>
              <a:rPr lang="en-IN" dirty="0">
                <a:solidFill>
                  <a:schemeClr val="bg1"/>
                </a:solidFill>
              </a:rPr>
              <a:t>2. </a:t>
            </a:r>
            <a:r>
              <a:rPr lang="en-IN" b="1" u="sng" dirty="0">
                <a:solidFill>
                  <a:schemeClr val="bg1"/>
                </a:solidFill>
              </a:rPr>
              <a:t>Show and Tell: Image Caption Generator</a:t>
            </a:r>
          </a:p>
          <a:p>
            <a:r>
              <a:rPr lang="en-IN" dirty="0">
                <a:solidFill>
                  <a:schemeClr val="bg1"/>
                </a:solidFill>
              </a:rPr>
              <a:t>Authors: </a:t>
            </a:r>
            <a:r>
              <a:rPr lang="en-IN" sz="1800" dirty="0">
                <a:solidFill>
                  <a:schemeClr val="bg1"/>
                </a:solidFill>
              </a:rPr>
              <a:t>Oriol </a:t>
            </a:r>
            <a:r>
              <a:rPr lang="en-IN" sz="1800" dirty="0" err="1">
                <a:solidFill>
                  <a:schemeClr val="bg1"/>
                </a:solidFill>
              </a:rPr>
              <a:t>Vinyals</a:t>
            </a:r>
            <a:r>
              <a:rPr lang="en-IN" dirty="0">
                <a:solidFill>
                  <a:schemeClr val="bg1"/>
                </a:solidFill>
              </a:rPr>
              <a:t>, </a:t>
            </a:r>
            <a:r>
              <a:rPr lang="en-IN" sz="1800" b="0" i="0" u="none" strike="noStrike" baseline="0" dirty="0">
                <a:solidFill>
                  <a:schemeClr val="bg1"/>
                </a:solidFill>
                <a:latin typeface="NimbusRomNo9L-Regu"/>
              </a:rPr>
              <a:t>Alexander </a:t>
            </a:r>
            <a:r>
              <a:rPr lang="en-IN" sz="1800" b="0" i="0" u="none" strike="noStrike" baseline="0" dirty="0" err="1">
                <a:solidFill>
                  <a:schemeClr val="bg1"/>
                </a:solidFill>
                <a:latin typeface="NimbusRomNo9L-Regu"/>
              </a:rPr>
              <a:t>Toshev</a:t>
            </a:r>
            <a:r>
              <a:rPr lang="en-IN" sz="1800" b="0" i="0" u="none" strike="noStrike" baseline="0" dirty="0">
                <a:solidFill>
                  <a:schemeClr val="bg1"/>
                </a:solidFill>
                <a:latin typeface="NimbusRomNo9L-Regu"/>
              </a:rPr>
              <a:t>, </a:t>
            </a:r>
            <a:r>
              <a:rPr lang="en-IN" sz="1800" b="0" i="0" u="none" strike="noStrike" baseline="0" dirty="0" err="1">
                <a:solidFill>
                  <a:schemeClr val="bg1"/>
                </a:solidFill>
                <a:latin typeface="NimbusRomNo9L-Regu"/>
              </a:rPr>
              <a:t>Samy</a:t>
            </a:r>
            <a:r>
              <a:rPr lang="en-IN" sz="1800" b="0" i="0" u="none" strike="noStrike" baseline="0" dirty="0">
                <a:solidFill>
                  <a:schemeClr val="bg1"/>
                </a:solidFill>
                <a:latin typeface="NimbusRomNo9L-Regu"/>
              </a:rPr>
              <a:t> </a:t>
            </a:r>
            <a:r>
              <a:rPr lang="en-IN" sz="1800" b="0" i="0" u="none" strike="noStrike" baseline="0" dirty="0" err="1">
                <a:solidFill>
                  <a:schemeClr val="bg1"/>
                </a:solidFill>
                <a:latin typeface="NimbusRomNo9L-Regu"/>
              </a:rPr>
              <a:t>Bengio</a:t>
            </a:r>
            <a:r>
              <a:rPr lang="en-IN" sz="1800" b="0" i="0" u="none" strike="noStrike" baseline="0" dirty="0">
                <a:solidFill>
                  <a:schemeClr val="bg1"/>
                </a:solidFill>
                <a:latin typeface="NimbusRomNo9L-Regu"/>
              </a:rPr>
              <a:t>, Dumitru Erhan</a:t>
            </a:r>
            <a:endParaRPr lang="en-IN" dirty="0">
              <a:solidFill>
                <a:schemeClr val="bg1"/>
              </a:solidFill>
            </a:endParaRPr>
          </a:p>
          <a:p>
            <a:r>
              <a:rPr lang="en-US" sz="2000" dirty="0">
                <a:solidFill>
                  <a:schemeClr val="bg1"/>
                </a:solidFill>
              </a:rPr>
              <a:t>This paper had presented NIC, an end-to-end neural network system that can automatically view an image and generate a reasonable description in plain English. NIC is based on a convolution neural network that encodes an image into a compact representation, followed by a recurrent neural network that generates a corresponding sentence.</a:t>
            </a:r>
          </a:p>
          <a:p>
            <a:endParaRPr lang="en-US" sz="2000" dirty="0">
              <a:solidFill>
                <a:schemeClr val="bg1"/>
              </a:solidFill>
            </a:endParaRPr>
          </a:p>
          <a:p>
            <a:pPr marL="0" indent="0">
              <a:buNone/>
            </a:pPr>
            <a:r>
              <a:rPr lang="en-US" sz="2000" dirty="0">
                <a:solidFill>
                  <a:schemeClr val="bg1"/>
                </a:solidFill>
              </a:rPr>
              <a:t>3. </a:t>
            </a:r>
            <a:r>
              <a:rPr lang="en-US" b="1" u="sng" dirty="0">
                <a:solidFill>
                  <a:schemeClr val="bg1"/>
                </a:solidFill>
              </a:rPr>
              <a:t>Image Captioning based on Deep Neural Networks</a:t>
            </a:r>
            <a:endParaRPr lang="en-US" sz="2000" b="1" u="sng" dirty="0">
              <a:solidFill>
                <a:schemeClr val="bg1"/>
              </a:solidFill>
            </a:endParaRPr>
          </a:p>
          <a:p>
            <a:r>
              <a:rPr lang="en-US" sz="2000" dirty="0">
                <a:solidFill>
                  <a:schemeClr val="bg1"/>
                </a:solidFill>
              </a:rPr>
              <a:t>Authors: Shuang Liu, Liang Bai, </a:t>
            </a:r>
            <a:r>
              <a:rPr lang="en-US" sz="2000" dirty="0" err="1">
                <a:solidFill>
                  <a:schemeClr val="bg1"/>
                </a:solidFill>
              </a:rPr>
              <a:t>Yanli</a:t>
            </a:r>
            <a:r>
              <a:rPr lang="en-US" sz="2000" dirty="0">
                <a:solidFill>
                  <a:schemeClr val="bg1"/>
                </a:solidFill>
              </a:rPr>
              <a:t> Hu and </a:t>
            </a:r>
            <a:r>
              <a:rPr lang="en-US" sz="2000" dirty="0" err="1">
                <a:solidFill>
                  <a:schemeClr val="bg1"/>
                </a:solidFill>
              </a:rPr>
              <a:t>Haoran</a:t>
            </a:r>
            <a:r>
              <a:rPr lang="en-US" sz="2000" dirty="0">
                <a:solidFill>
                  <a:schemeClr val="bg1"/>
                </a:solidFill>
              </a:rPr>
              <a:t> Wang </a:t>
            </a:r>
          </a:p>
          <a:p>
            <a:r>
              <a:rPr lang="en-US" sz="2000" dirty="0">
                <a:solidFill>
                  <a:schemeClr val="bg1"/>
                </a:solidFill>
              </a:rPr>
              <a:t>The text description of the image can improve the content-based image retrieval efficiency, the expanding application scope of visual understanding in the fields of medicine, security, military and other fields, which has a broad application prospect.</a:t>
            </a:r>
            <a:endParaRPr lang="en-US"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15</a:t>
            </a:r>
          </a:p>
        </p:txBody>
      </p:sp>
    </p:spTree>
    <p:extLst>
      <p:ext uri="{BB962C8B-B14F-4D97-AF65-F5344CB8AC3E}">
        <p14:creationId xmlns:p14="http://schemas.microsoft.com/office/powerpoint/2010/main" val="206756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8D6FA-96C8-4BEA-912C-738CC73877B3}"/>
              </a:ext>
            </a:extLst>
          </p:cNvPr>
          <p:cNvSpPr>
            <a:spLocks noGrp="1"/>
          </p:cNvSpPr>
          <p:nvPr>
            <p:ph idx="1"/>
          </p:nvPr>
        </p:nvSpPr>
        <p:spPr>
          <a:xfrm>
            <a:off x="1141412" y="332509"/>
            <a:ext cx="9905999" cy="5888182"/>
          </a:xfrm>
        </p:spPr>
        <p:txBody>
          <a:bodyPr>
            <a:normAutofit lnSpcReduction="10000"/>
          </a:bodyPr>
          <a:lstStyle/>
          <a:p>
            <a:pPr marL="0" indent="0">
              <a:buNone/>
            </a:pPr>
            <a:r>
              <a:rPr lang="en-US" dirty="0">
                <a:solidFill>
                  <a:schemeClr val="bg1"/>
                </a:solidFill>
              </a:rPr>
              <a:t>4. </a:t>
            </a:r>
            <a:r>
              <a:rPr lang="en-US" b="1" u="sng" dirty="0">
                <a:solidFill>
                  <a:schemeClr val="bg1"/>
                </a:solidFill>
              </a:rPr>
              <a:t>Camera2Caption: A Real-Time Image Caption Generator</a:t>
            </a:r>
          </a:p>
          <a:p>
            <a:r>
              <a:rPr lang="en-US" dirty="0">
                <a:solidFill>
                  <a:schemeClr val="bg1"/>
                </a:solidFill>
              </a:rPr>
              <a:t>Authors</a:t>
            </a:r>
            <a:r>
              <a:rPr lang="en-US" sz="2000" dirty="0">
                <a:solidFill>
                  <a:schemeClr val="bg1"/>
                </a:solidFill>
              </a:rPr>
              <a:t>: Pranay Mathur, Aman Gill, Aayush Yadav, Anurag Mishra and </a:t>
            </a:r>
            <a:r>
              <a:rPr lang="en-US" sz="2000" dirty="0" err="1">
                <a:solidFill>
                  <a:schemeClr val="bg1"/>
                </a:solidFill>
              </a:rPr>
              <a:t>Nand</a:t>
            </a:r>
            <a:r>
              <a:rPr lang="en-US" sz="2000" dirty="0">
                <a:solidFill>
                  <a:schemeClr val="bg1"/>
                </a:solidFill>
              </a:rPr>
              <a:t> Kumar </a:t>
            </a:r>
            <a:r>
              <a:rPr lang="en-US" sz="2000" dirty="0" err="1">
                <a:solidFill>
                  <a:schemeClr val="bg1"/>
                </a:solidFill>
              </a:rPr>
              <a:t>Bansode</a:t>
            </a:r>
            <a:endParaRPr lang="en-US" sz="2000" dirty="0">
              <a:solidFill>
                <a:schemeClr val="bg1"/>
              </a:solidFill>
            </a:endParaRPr>
          </a:p>
          <a:p>
            <a:r>
              <a:rPr lang="en-US" sz="2000" dirty="0">
                <a:solidFill>
                  <a:schemeClr val="bg1"/>
                </a:solidFill>
              </a:rPr>
              <a:t>By making use of Inception architecture and by simplifying the overall flow design, They had optimized model to perform well in real time (on mobile devices) and manage to obtain high quality captions.</a:t>
            </a:r>
          </a:p>
          <a:p>
            <a:endParaRPr lang="en-US" sz="2000" dirty="0">
              <a:solidFill>
                <a:schemeClr val="bg1"/>
              </a:solidFill>
            </a:endParaRPr>
          </a:p>
          <a:p>
            <a:pPr marL="0" indent="0">
              <a:buNone/>
            </a:pPr>
            <a:r>
              <a:rPr lang="en-US" sz="2000" dirty="0">
                <a:solidFill>
                  <a:schemeClr val="bg1"/>
                </a:solidFill>
              </a:rPr>
              <a:t>5. </a:t>
            </a:r>
            <a:r>
              <a:rPr lang="en-US" b="1" u="sng" dirty="0">
                <a:solidFill>
                  <a:schemeClr val="bg1"/>
                </a:solidFill>
              </a:rPr>
              <a:t>Automated Neural Image Caption Generator for Visually Impaired People</a:t>
            </a:r>
            <a:endParaRPr lang="en-US" sz="2000" b="1" u="sng" dirty="0">
              <a:solidFill>
                <a:schemeClr val="bg1"/>
              </a:solidFill>
            </a:endParaRPr>
          </a:p>
          <a:p>
            <a:r>
              <a:rPr lang="en-US" dirty="0">
                <a:solidFill>
                  <a:schemeClr val="bg1"/>
                </a:solidFill>
              </a:rPr>
              <a:t>Authors: </a:t>
            </a:r>
            <a:r>
              <a:rPr lang="fr-FR" sz="2000" dirty="0">
                <a:solidFill>
                  <a:schemeClr val="bg1"/>
                </a:solidFill>
              </a:rPr>
              <a:t>Christopher </a:t>
            </a:r>
            <a:r>
              <a:rPr lang="fr-FR" sz="2000" dirty="0" err="1">
                <a:solidFill>
                  <a:schemeClr val="bg1"/>
                </a:solidFill>
              </a:rPr>
              <a:t>Elamri</a:t>
            </a:r>
            <a:r>
              <a:rPr lang="fr-FR" sz="2000" dirty="0">
                <a:solidFill>
                  <a:schemeClr val="bg1"/>
                </a:solidFill>
              </a:rPr>
              <a:t>, </a:t>
            </a:r>
            <a:r>
              <a:rPr lang="fr-FR" sz="2000" dirty="0" err="1">
                <a:solidFill>
                  <a:schemeClr val="bg1"/>
                </a:solidFill>
              </a:rPr>
              <a:t>Teun</a:t>
            </a:r>
            <a:r>
              <a:rPr lang="fr-FR" sz="2000" dirty="0">
                <a:solidFill>
                  <a:schemeClr val="bg1"/>
                </a:solidFill>
              </a:rPr>
              <a:t> de Planque</a:t>
            </a:r>
            <a:endParaRPr lang="en-US" sz="2000" dirty="0">
              <a:solidFill>
                <a:schemeClr val="bg1"/>
              </a:solidFill>
            </a:endParaRPr>
          </a:p>
          <a:p>
            <a:r>
              <a:rPr lang="en-US" sz="2000" dirty="0">
                <a:solidFill>
                  <a:schemeClr val="bg1"/>
                </a:solidFill>
              </a:rPr>
              <a:t> Static images can only provide blind people with information about one specific instant of time, while video caption generation could potentially provide blind people with continuous real time information. LSTMs could be used in combination with CNNs to translate videos to English descriptions.</a:t>
            </a:r>
            <a:endParaRPr lang="en-IN" sz="2000"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16</a:t>
            </a:r>
          </a:p>
        </p:txBody>
      </p:sp>
    </p:spTree>
    <p:extLst>
      <p:ext uri="{BB962C8B-B14F-4D97-AF65-F5344CB8AC3E}">
        <p14:creationId xmlns:p14="http://schemas.microsoft.com/office/powerpoint/2010/main" val="401396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C2CE8-6175-4408-8FE8-FD40E496C17F}"/>
              </a:ext>
            </a:extLst>
          </p:cNvPr>
          <p:cNvSpPr>
            <a:spLocks noGrp="1"/>
          </p:cNvSpPr>
          <p:nvPr>
            <p:ph idx="1"/>
          </p:nvPr>
        </p:nvSpPr>
        <p:spPr>
          <a:xfrm>
            <a:off x="1141412" y="235526"/>
            <a:ext cx="9905999" cy="6220691"/>
          </a:xfrm>
        </p:spPr>
        <p:txBody>
          <a:bodyPr/>
          <a:lstStyle/>
          <a:p>
            <a:pPr marL="0" indent="0">
              <a:buNone/>
            </a:pPr>
            <a:r>
              <a:rPr lang="en-IN" dirty="0">
                <a:solidFill>
                  <a:schemeClr val="bg1"/>
                </a:solidFill>
              </a:rPr>
              <a:t>6.</a:t>
            </a:r>
            <a:r>
              <a:rPr lang="en-IN" b="1" u="sng" dirty="0">
                <a:solidFill>
                  <a:schemeClr val="bg1"/>
                </a:solidFill>
              </a:rPr>
              <a:t> </a:t>
            </a:r>
            <a:r>
              <a:rPr lang="en-US" b="1" u="sng" dirty="0">
                <a:solidFill>
                  <a:schemeClr val="bg1"/>
                </a:solidFill>
              </a:rPr>
              <a:t>Deep Learning based Automatic Image Caption Generation</a:t>
            </a:r>
          </a:p>
          <a:p>
            <a:r>
              <a:rPr lang="en-US" dirty="0">
                <a:solidFill>
                  <a:schemeClr val="bg1"/>
                </a:solidFill>
              </a:rPr>
              <a:t>Authors: </a:t>
            </a:r>
            <a:r>
              <a:rPr lang="en-IN" sz="1800" b="0" i="0" u="none" strike="noStrike" baseline="0" dirty="0">
                <a:solidFill>
                  <a:schemeClr val="bg1"/>
                </a:solidFill>
              </a:rPr>
              <a:t>Varsha </a:t>
            </a:r>
            <a:r>
              <a:rPr lang="en-IN" sz="1800" b="0" i="0" u="none" strike="noStrike" baseline="0" dirty="0" err="1">
                <a:solidFill>
                  <a:schemeClr val="bg1"/>
                </a:solidFill>
              </a:rPr>
              <a:t>Kesavan</a:t>
            </a:r>
            <a:r>
              <a:rPr lang="en-IN" sz="1800" b="0" i="0" u="none" strike="noStrike" baseline="0" dirty="0">
                <a:solidFill>
                  <a:schemeClr val="bg1"/>
                </a:solidFill>
              </a:rPr>
              <a:t>, </a:t>
            </a:r>
            <a:r>
              <a:rPr lang="en-IN" sz="1800" b="0" i="0" u="none" strike="noStrike" baseline="0" dirty="0" err="1">
                <a:solidFill>
                  <a:schemeClr val="bg1"/>
                </a:solidFill>
              </a:rPr>
              <a:t>Vaidehi</a:t>
            </a:r>
            <a:r>
              <a:rPr lang="en-IN" sz="1800" b="0" i="0" u="none" strike="noStrike" baseline="0" dirty="0">
                <a:solidFill>
                  <a:schemeClr val="bg1"/>
                </a:solidFill>
              </a:rPr>
              <a:t> Muley, </a:t>
            </a:r>
            <a:r>
              <a:rPr lang="en-IN" sz="1800" b="0" i="0" u="none" strike="noStrike" baseline="0" dirty="0" err="1">
                <a:solidFill>
                  <a:schemeClr val="bg1"/>
                </a:solidFill>
              </a:rPr>
              <a:t>Megha</a:t>
            </a:r>
            <a:r>
              <a:rPr lang="en-IN" sz="1800" b="0" i="0" u="none" strike="noStrike" baseline="0" dirty="0">
                <a:solidFill>
                  <a:schemeClr val="bg1"/>
                </a:solidFill>
              </a:rPr>
              <a:t> </a:t>
            </a:r>
            <a:r>
              <a:rPr lang="en-IN" sz="1800" b="0" i="0" u="none" strike="noStrike" baseline="0" dirty="0" err="1">
                <a:solidFill>
                  <a:schemeClr val="bg1"/>
                </a:solidFill>
              </a:rPr>
              <a:t>Kolhekar</a:t>
            </a:r>
            <a:endParaRPr lang="en-IN" sz="1800" b="0" i="0" u="none" strike="noStrike" baseline="0" dirty="0">
              <a:solidFill>
                <a:schemeClr val="bg1"/>
              </a:solidFill>
            </a:endParaRPr>
          </a:p>
          <a:p>
            <a:r>
              <a:rPr lang="en-US" sz="2000" dirty="0">
                <a:solidFill>
                  <a:schemeClr val="bg1"/>
                </a:solidFill>
              </a:rPr>
              <a:t>It is based on a convolution neural network that encodes an image into a compact representation, followed by a recurrent neural network that generates a corresponding sentence. The model is trained to maximize the likelihood of the sentence given the image.</a:t>
            </a:r>
          </a:p>
          <a:p>
            <a:endParaRPr lang="en-US" sz="2000" dirty="0">
              <a:solidFill>
                <a:schemeClr val="bg1"/>
              </a:solidFill>
            </a:endParaRPr>
          </a:p>
          <a:p>
            <a:pPr marL="0" indent="0">
              <a:buNone/>
            </a:pPr>
            <a:r>
              <a:rPr lang="en-IN" sz="2000" dirty="0">
                <a:solidFill>
                  <a:schemeClr val="bg1"/>
                </a:solidFill>
              </a:rPr>
              <a:t>7. </a:t>
            </a:r>
            <a:r>
              <a:rPr lang="en-US" b="1" u="sng" dirty="0">
                <a:solidFill>
                  <a:schemeClr val="bg1"/>
                </a:solidFill>
              </a:rPr>
              <a:t>Image Caption Generation using Deep Learning Technique</a:t>
            </a:r>
            <a:endParaRPr lang="en-IN" sz="2000" b="1" u="sng" dirty="0">
              <a:solidFill>
                <a:schemeClr val="bg1"/>
              </a:solidFill>
            </a:endParaRPr>
          </a:p>
          <a:p>
            <a:r>
              <a:rPr lang="en-IN" dirty="0">
                <a:solidFill>
                  <a:schemeClr val="bg1"/>
                </a:solidFill>
              </a:rPr>
              <a:t>Authors</a:t>
            </a:r>
            <a:r>
              <a:rPr lang="en-IN" sz="2000" dirty="0">
                <a:solidFill>
                  <a:schemeClr val="bg1"/>
                </a:solidFill>
              </a:rPr>
              <a:t>: </a:t>
            </a:r>
            <a:r>
              <a:rPr lang="en-IN" sz="1800" b="0" i="0" u="none" strike="noStrike" baseline="0" dirty="0">
                <a:solidFill>
                  <a:schemeClr val="bg1"/>
                </a:solidFill>
                <a:latin typeface="NimbusRomNo9L-Regu"/>
              </a:rPr>
              <a:t>Chetan </a:t>
            </a:r>
            <a:r>
              <a:rPr lang="en-IN" sz="1800" b="0" i="0" u="none" strike="noStrike" baseline="0" dirty="0" err="1">
                <a:solidFill>
                  <a:schemeClr val="bg1"/>
                </a:solidFill>
                <a:latin typeface="NimbusRomNo9L-Regu"/>
              </a:rPr>
              <a:t>Amritkar</a:t>
            </a:r>
            <a:r>
              <a:rPr lang="en-IN" sz="1800" b="0" i="0" u="none" strike="noStrike" baseline="0" dirty="0">
                <a:solidFill>
                  <a:schemeClr val="bg1"/>
                </a:solidFill>
                <a:latin typeface="NimbusRomNo9L-Regu"/>
              </a:rPr>
              <a:t>, Vaishali </a:t>
            </a:r>
            <a:r>
              <a:rPr lang="en-IN" sz="1800" b="0" i="0" u="none" strike="noStrike" baseline="0" dirty="0" err="1">
                <a:solidFill>
                  <a:schemeClr val="bg1"/>
                </a:solidFill>
                <a:latin typeface="NimbusRomNo9L-Regu"/>
              </a:rPr>
              <a:t>Jabade</a:t>
            </a:r>
            <a:endParaRPr lang="en-IN" sz="2000" dirty="0">
              <a:solidFill>
                <a:schemeClr val="bg1"/>
              </a:solidFill>
            </a:endParaRPr>
          </a:p>
          <a:p>
            <a:r>
              <a:rPr lang="en-US" sz="2000" dirty="0">
                <a:solidFill>
                  <a:schemeClr val="bg1"/>
                </a:solidFill>
              </a:rPr>
              <a:t>It is conclusive that use of larger datasets increases performance of the model. The larger dataset will increase accuracy as well as reduce losses. Also, it shows that how unsupervised data for both images as well as text can be used for improving the image caption generation approaches.</a:t>
            </a:r>
            <a:endParaRPr lang="en-IN" sz="2000"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17</a:t>
            </a:r>
          </a:p>
        </p:txBody>
      </p:sp>
    </p:spTree>
    <p:extLst>
      <p:ext uri="{BB962C8B-B14F-4D97-AF65-F5344CB8AC3E}">
        <p14:creationId xmlns:p14="http://schemas.microsoft.com/office/powerpoint/2010/main" val="22618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4A60-1991-4B05-B700-B414C7C8AAEA}"/>
              </a:ext>
            </a:extLst>
          </p:cNvPr>
          <p:cNvSpPr>
            <a:spLocks noGrp="1"/>
          </p:cNvSpPr>
          <p:nvPr>
            <p:ph type="title"/>
          </p:nvPr>
        </p:nvSpPr>
        <p:spPr/>
        <p:txBody>
          <a:bodyPr/>
          <a:lstStyle/>
          <a:p>
            <a:r>
              <a:rPr lang="en-IN" b="1" dirty="0">
                <a:solidFill>
                  <a:schemeClr val="bg1"/>
                </a:solidFill>
              </a:rPr>
              <a:t>Index</a:t>
            </a:r>
          </a:p>
        </p:txBody>
      </p:sp>
      <p:sp>
        <p:nvSpPr>
          <p:cNvPr id="3" name="Content Placeholder 2">
            <a:extLst>
              <a:ext uri="{FF2B5EF4-FFF2-40B4-BE49-F238E27FC236}">
                <a16:creationId xmlns:a16="http://schemas.microsoft.com/office/drawing/2014/main" id="{61C97A40-686D-404C-84B2-19C7E3681CFF}"/>
              </a:ext>
            </a:extLst>
          </p:cNvPr>
          <p:cNvSpPr>
            <a:spLocks noGrp="1"/>
          </p:cNvSpPr>
          <p:nvPr>
            <p:ph idx="1"/>
          </p:nvPr>
        </p:nvSpPr>
        <p:spPr/>
        <p:txBody>
          <a:bodyPr>
            <a:normAutofit fontScale="92500" lnSpcReduction="10000"/>
          </a:bodyPr>
          <a:lstStyle/>
          <a:p>
            <a:r>
              <a:rPr lang="en-IN" dirty="0">
                <a:solidFill>
                  <a:schemeClr val="bg1"/>
                </a:solidFill>
              </a:rPr>
              <a:t>Introduction</a:t>
            </a:r>
          </a:p>
          <a:p>
            <a:r>
              <a:rPr lang="en-IN" dirty="0">
                <a:solidFill>
                  <a:schemeClr val="bg1"/>
                </a:solidFill>
              </a:rPr>
              <a:t>Literature Survey</a:t>
            </a:r>
          </a:p>
          <a:p>
            <a:r>
              <a:rPr lang="en-IN" dirty="0">
                <a:solidFill>
                  <a:schemeClr val="bg1"/>
                </a:solidFill>
              </a:rPr>
              <a:t>Image Captioning Model</a:t>
            </a:r>
          </a:p>
          <a:p>
            <a:r>
              <a:rPr lang="en-IN" dirty="0">
                <a:solidFill>
                  <a:schemeClr val="bg1"/>
                </a:solidFill>
              </a:rPr>
              <a:t>Use Cases</a:t>
            </a:r>
          </a:p>
          <a:p>
            <a:r>
              <a:rPr lang="en-IN" dirty="0">
                <a:solidFill>
                  <a:schemeClr val="bg1"/>
                </a:solidFill>
              </a:rPr>
              <a:t>Future Scope</a:t>
            </a:r>
          </a:p>
          <a:p>
            <a:r>
              <a:rPr lang="en-IN" dirty="0">
                <a:solidFill>
                  <a:schemeClr val="bg1"/>
                </a:solidFill>
              </a:rPr>
              <a:t>Expected Outcome</a:t>
            </a:r>
          </a:p>
          <a:p>
            <a:r>
              <a:rPr lang="en-IN" dirty="0">
                <a:solidFill>
                  <a:schemeClr val="bg1"/>
                </a:solidFill>
              </a:rPr>
              <a:t>References</a:t>
            </a:r>
          </a:p>
          <a:p>
            <a:endParaRPr lang="en-IN" dirty="0">
              <a:solidFill>
                <a:schemeClr val="bg1"/>
              </a:solidFill>
            </a:endParaRPr>
          </a:p>
        </p:txBody>
      </p:sp>
    </p:spTree>
    <p:extLst>
      <p:ext uri="{BB962C8B-B14F-4D97-AF65-F5344CB8AC3E}">
        <p14:creationId xmlns:p14="http://schemas.microsoft.com/office/powerpoint/2010/main" val="7102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099B1-4A78-48EE-A91D-9F2BF2673A29}"/>
              </a:ext>
            </a:extLst>
          </p:cNvPr>
          <p:cNvSpPr>
            <a:spLocks noGrp="1"/>
          </p:cNvSpPr>
          <p:nvPr>
            <p:ph idx="1"/>
          </p:nvPr>
        </p:nvSpPr>
        <p:spPr>
          <a:xfrm>
            <a:off x="1141412" y="166254"/>
            <a:ext cx="9905999" cy="6123709"/>
          </a:xfrm>
        </p:spPr>
        <p:txBody>
          <a:bodyPr/>
          <a:lstStyle/>
          <a:p>
            <a:pPr marL="0" indent="0">
              <a:buNone/>
            </a:pPr>
            <a:r>
              <a:rPr lang="en-IN" dirty="0">
                <a:solidFill>
                  <a:schemeClr val="bg1"/>
                </a:solidFill>
              </a:rPr>
              <a:t>8. </a:t>
            </a:r>
            <a:r>
              <a:rPr lang="en-US" b="1" u="sng" dirty="0">
                <a:solidFill>
                  <a:schemeClr val="bg1"/>
                </a:solidFill>
              </a:rPr>
              <a:t>Image Captioning: Transforming Objects into Words</a:t>
            </a:r>
            <a:endParaRPr lang="en-IN" b="1" u="sng" dirty="0">
              <a:solidFill>
                <a:schemeClr val="bg1"/>
              </a:solidFill>
            </a:endParaRPr>
          </a:p>
          <a:p>
            <a:r>
              <a:rPr lang="en-IN" dirty="0">
                <a:solidFill>
                  <a:schemeClr val="bg1"/>
                </a:solidFill>
              </a:rPr>
              <a:t>Authors: </a:t>
            </a:r>
            <a:r>
              <a:rPr lang="en-IN" sz="1800" b="0" i="0" u="none" strike="noStrike" baseline="0" dirty="0" err="1">
                <a:solidFill>
                  <a:schemeClr val="bg1"/>
                </a:solidFill>
                <a:latin typeface="NimbusRomNo9L-Medi"/>
              </a:rPr>
              <a:t>Simao</a:t>
            </a:r>
            <a:r>
              <a:rPr lang="en-IN" sz="1800" b="0" i="0" u="none" strike="noStrike" baseline="0" dirty="0">
                <a:solidFill>
                  <a:schemeClr val="bg1"/>
                </a:solidFill>
                <a:latin typeface="NimbusRomNo9L-Medi"/>
              </a:rPr>
              <a:t> </a:t>
            </a:r>
            <a:r>
              <a:rPr lang="en-IN" sz="1800" b="0" i="0" u="none" strike="noStrike" baseline="0" dirty="0" err="1">
                <a:solidFill>
                  <a:schemeClr val="bg1"/>
                </a:solidFill>
                <a:latin typeface="NimbusRomNo9L-Medi"/>
              </a:rPr>
              <a:t>Herdade</a:t>
            </a:r>
            <a:r>
              <a:rPr lang="en-IN" sz="1800" b="0" i="0" u="none" strike="noStrike" baseline="0" dirty="0">
                <a:solidFill>
                  <a:schemeClr val="bg1"/>
                </a:solidFill>
                <a:latin typeface="NimbusRomNo9L-Medi"/>
              </a:rPr>
              <a:t>, Armin </a:t>
            </a:r>
            <a:r>
              <a:rPr lang="en-IN" sz="1800" b="0" i="0" u="none" strike="noStrike" baseline="0" dirty="0" err="1">
                <a:solidFill>
                  <a:schemeClr val="bg1"/>
                </a:solidFill>
                <a:latin typeface="NimbusRomNo9L-Medi"/>
              </a:rPr>
              <a:t>Kappeler</a:t>
            </a:r>
            <a:r>
              <a:rPr lang="en-IN" sz="1800" b="0" i="0" u="none" strike="noStrike" baseline="0" dirty="0">
                <a:solidFill>
                  <a:schemeClr val="bg1"/>
                </a:solidFill>
                <a:latin typeface="NimbusRomNo9L-Medi"/>
              </a:rPr>
              <a:t>, Kofi Boakye, Joao Soares</a:t>
            </a:r>
            <a:endParaRPr lang="en-IN" dirty="0">
              <a:solidFill>
                <a:schemeClr val="bg1"/>
              </a:solidFill>
            </a:endParaRPr>
          </a:p>
          <a:p>
            <a:pPr algn="l"/>
            <a:r>
              <a:rPr lang="en-US" sz="2000" dirty="0">
                <a:solidFill>
                  <a:schemeClr val="bg1"/>
                </a:solidFill>
              </a:rPr>
              <a:t>This paper presented the Object Relation Transformer, a modification of the conventional Transformer, specifically adapted to the task of image captioning. The proposed Transformer encodes 2D position and size relationships between detected objects in images, building upon the bottom-up and top down image captioning approach. They</a:t>
            </a:r>
            <a:r>
              <a:rPr lang="en-IN" sz="2000" b="0" i="0" u="none" strike="noStrike" baseline="0" dirty="0">
                <a:solidFill>
                  <a:schemeClr val="bg1"/>
                </a:solidFill>
              </a:rPr>
              <a:t> also presented </a:t>
            </a:r>
            <a:r>
              <a:rPr lang="en-US" sz="2000" b="0" i="0" u="none" strike="noStrike" baseline="0" dirty="0">
                <a:solidFill>
                  <a:schemeClr val="bg1"/>
                </a:solidFill>
              </a:rPr>
              <a:t>qualitative examples of how incorporating this information can yield captioning results demonstrating </a:t>
            </a:r>
            <a:r>
              <a:rPr lang="en-IN" sz="2000" b="0" i="0" u="none" strike="noStrike" baseline="0" dirty="0">
                <a:solidFill>
                  <a:schemeClr val="bg1"/>
                </a:solidFill>
              </a:rPr>
              <a:t>better spatial awareness. </a:t>
            </a:r>
            <a:r>
              <a:rPr lang="en-US" sz="2000" b="0" i="0" u="none" strike="noStrike" baseline="0" dirty="0">
                <a:solidFill>
                  <a:schemeClr val="bg1"/>
                </a:solidFill>
              </a:rPr>
              <a:t>At present, this model only takes into account geometric information in the encoder phase.</a:t>
            </a:r>
          </a:p>
          <a:p>
            <a:pPr algn="l"/>
            <a:r>
              <a:rPr lang="en-US" sz="2000" b="1" dirty="0">
                <a:solidFill>
                  <a:schemeClr val="bg1"/>
                </a:solidFill>
              </a:rPr>
              <a:t>Future Work: </a:t>
            </a:r>
            <a:r>
              <a:rPr lang="en-US" sz="1800" dirty="0">
                <a:solidFill>
                  <a:schemeClr val="bg1"/>
                </a:solidFill>
                <a:latin typeface="NimbusRomNo9L-Regu"/>
              </a:rPr>
              <a:t>They</a:t>
            </a:r>
            <a:r>
              <a:rPr lang="en-US" sz="1800" b="0" i="0" u="none" strike="noStrike" baseline="0" dirty="0">
                <a:solidFill>
                  <a:schemeClr val="bg1"/>
                </a:solidFill>
                <a:latin typeface="NimbusRomNo9L-Regu"/>
              </a:rPr>
              <a:t> intend to incorporate geometric attention in their decoder cross-attention layers between </a:t>
            </a:r>
            <a:r>
              <a:rPr lang="en-IN" sz="1800" b="0" i="0" u="none" strike="noStrike" baseline="0" dirty="0">
                <a:solidFill>
                  <a:schemeClr val="bg1"/>
                </a:solidFill>
                <a:latin typeface="NimbusRomNo9L-Regu"/>
              </a:rPr>
              <a:t>objects and words.</a:t>
            </a:r>
            <a:endParaRPr lang="en-IN" sz="2000" b="1"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18</a:t>
            </a:r>
          </a:p>
        </p:txBody>
      </p:sp>
    </p:spTree>
    <p:extLst>
      <p:ext uri="{BB962C8B-B14F-4D97-AF65-F5344CB8AC3E}">
        <p14:creationId xmlns:p14="http://schemas.microsoft.com/office/powerpoint/2010/main" val="3385510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Expected Outcome</a:t>
            </a:r>
          </a:p>
        </p:txBody>
      </p:sp>
      <p:sp>
        <p:nvSpPr>
          <p:cNvPr id="3" name="Content Placeholder 2"/>
          <p:cNvSpPr>
            <a:spLocks noGrp="1"/>
          </p:cNvSpPr>
          <p:nvPr>
            <p:ph idx="1"/>
          </p:nvPr>
        </p:nvSpPr>
        <p:spPr>
          <a:xfrm>
            <a:off x="1141413" y="2249487"/>
            <a:ext cx="9667264" cy="3494822"/>
          </a:xfrm>
        </p:spPr>
        <p:txBody>
          <a:bodyPr>
            <a:normAutofit/>
          </a:bodyPr>
          <a:lstStyle/>
          <a:p>
            <a:r>
              <a:rPr lang="en-IN" dirty="0">
                <a:solidFill>
                  <a:schemeClr val="bg1"/>
                </a:solidFill>
              </a:rPr>
              <a:t>We have presented AICG, an end-to-end neural network system that can automatically view an image and generate a reasonable description in plain English. AICG is based on a convolution neural network that encodes an image into a compact representation, followed by a recurrent neural network that generates a corresponding sentence. The model is trained to maximize the likelihood of the sentence given the image. Experiments on several datasets show the robustness of AICG in terms of qualitative results</a:t>
            </a:r>
            <a:endParaRPr lang="en-US"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19</a:t>
            </a:r>
          </a:p>
        </p:txBody>
      </p:sp>
    </p:spTree>
    <p:extLst>
      <p:ext uri="{BB962C8B-B14F-4D97-AF65-F5344CB8AC3E}">
        <p14:creationId xmlns:p14="http://schemas.microsoft.com/office/powerpoint/2010/main" val="178461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Expected outcome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8346188"/>
              </p:ext>
            </p:extLst>
          </p:nvPr>
        </p:nvGraphicFramePr>
        <p:xfrm>
          <a:off x="6084278" y="2467036"/>
          <a:ext cx="5017477" cy="2590802"/>
        </p:xfrm>
        <a:graphic>
          <a:graphicData uri="http://schemas.openxmlformats.org/drawingml/2006/table">
            <a:tbl>
              <a:tblPr firstRow="1" firstCol="1" bandRow="1">
                <a:tableStyleId>{5C22544A-7EE6-4342-B048-85BDC9FD1C3A}</a:tableStyleId>
              </a:tblPr>
              <a:tblGrid>
                <a:gridCol w="1217025">
                  <a:extLst>
                    <a:ext uri="{9D8B030D-6E8A-4147-A177-3AD203B41FA5}">
                      <a16:colId xmlns:a16="http://schemas.microsoft.com/office/drawing/2014/main" val="20000"/>
                    </a:ext>
                  </a:extLst>
                </a:gridCol>
                <a:gridCol w="3800452">
                  <a:extLst>
                    <a:ext uri="{9D8B030D-6E8A-4147-A177-3AD203B41FA5}">
                      <a16:colId xmlns:a16="http://schemas.microsoft.com/office/drawing/2014/main" val="20001"/>
                    </a:ext>
                  </a:extLst>
                </a:gridCol>
              </a:tblGrid>
              <a:tr h="464142">
                <a:tc>
                  <a:txBody>
                    <a:bodyPr/>
                    <a:lstStyle/>
                    <a:p>
                      <a:pPr marL="0" marR="0" algn="ctr">
                        <a:lnSpc>
                          <a:spcPct val="107000"/>
                        </a:lnSpc>
                        <a:spcBef>
                          <a:spcPts val="0"/>
                        </a:spcBef>
                        <a:spcAft>
                          <a:spcPts val="0"/>
                        </a:spcAft>
                      </a:pPr>
                      <a:r>
                        <a:rPr lang="en-IN" sz="1200" dirty="0">
                          <a:effectLst/>
                        </a:rPr>
                        <a:t>Word</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Neighbours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5332">
                <a:tc>
                  <a:txBody>
                    <a:bodyPr/>
                    <a:lstStyle/>
                    <a:p>
                      <a:pPr marL="0" marR="0">
                        <a:lnSpc>
                          <a:spcPct val="107000"/>
                        </a:lnSpc>
                        <a:spcBef>
                          <a:spcPts val="0"/>
                        </a:spcBef>
                        <a:spcAft>
                          <a:spcPts val="0"/>
                        </a:spcAft>
                      </a:pPr>
                      <a:r>
                        <a:rPr lang="en-IN" sz="1100">
                          <a:effectLst/>
                        </a:rPr>
                        <a:t>Car</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van, cab, </a:t>
                      </a:r>
                      <a:r>
                        <a:rPr lang="en-IN" sz="1100" dirty="0" err="1">
                          <a:effectLst/>
                        </a:rPr>
                        <a:t>suv</a:t>
                      </a:r>
                      <a:r>
                        <a:rPr lang="en-IN" sz="1100" dirty="0">
                          <a:effectLst/>
                        </a:rPr>
                        <a:t>, </a:t>
                      </a:r>
                      <a:r>
                        <a:rPr lang="en-IN" sz="1100" dirty="0" err="1">
                          <a:effectLst/>
                        </a:rPr>
                        <a:t>vehicule</a:t>
                      </a:r>
                      <a:r>
                        <a:rPr lang="en-IN" sz="1100" dirty="0">
                          <a:effectLst/>
                        </a:rPr>
                        <a:t>, jeep</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5332">
                <a:tc>
                  <a:txBody>
                    <a:bodyPr/>
                    <a:lstStyle/>
                    <a:p>
                      <a:pPr marL="0" marR="0">
                        <a:lnSpc>
                          <a:spcPct val="107000"/>
                        </a:lnSpc>
                        <a:spcBef>
                          <a:spcPts val="0"/>
                        </a:spcBef>
                        <a:spcAft>
                          <a:spcPts val="0"/>
                        </a:spcAft>
                      </a:pPr>
                      <a:r>
                        <a:rPr lang="en-IN" sz="1100" dirty="0">
                          <a:effectLst/>
                        </a:rPr>
                        <a:t>Boy</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toddler, gentleman, daughter, son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5332">
                <a:tc>
                  <a:txBody>
                    <a:bodyPr/>
                    <a:lstStyle/>
                    <a:p>
                      <a:pPr marL="0" marR="0">
                        <a:lnSpc>
                          <a:spcPct val="107000"/>
                        </a:lnSpc>
                        <a:spcBef>
                          <a:spcPts val="0"/>
                        </a:spcBef>
                        <a:spcAft>
                          <a:spcPts val="0"/>
                        </a:spcAft>
                      </a:pPr>
                      <a:r>
                        <a:rPr lang="en-IN" sz="1100">
                          <a:effectLst/>
                        </a:rPr>
                        <a:t>Street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road, streets, highway, freeway</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25332">
                <a:tc>
                  <a:txBody>
                    <a:bodyPr/>
                    <a:lstStyle/>
                    <a:p>
                      <a:pPr marL="0" marR="0">
                        <a:lnSpc>
                          <a:spcPct val="107000"/>
                        </a:lnSpc>
                        <a:spcBef>
                          <a:spcPts val="0"/>
                        </a:spcBef>
                        <a:spcAft>
                          <a:spcPts val="0"/>
                        </a:spcAft>
                      </a:pPr>
                      <a:r>
                        <a:rPr lang="en-IN" sz="1100">
                          <a:effectLst/>
                        </a:rPr>
                        <a:t>Horse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pony, donkey, pig, goat, mule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25332">
                <a:tc>
                  <a:txBody>
                    <a:bodyPr/>
                    <a:lstStyle/>
                    <a:p>
                      <a:pPr marL="0" marR="0">
                        <a:lnSpc>
                          <a:spcPct val="107000"/>
                        </a:lnSpc>
                        <a:spcBef>
                          <a:spcPts val="0"/>
                        </a:spcBef>
                        <a:spcAft>
                          <a:spcPts val="0"/>
                        </a:spcAft>
                      </a:pPr>
                      <a:r>
                        <a:rPr lang="en-IN" sz="1100">
                          <a:effectLst/>
                        </a:rPr>
                        <a:t>computer</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computers, pc,  chip, compute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4430713" y="3473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20</a:t>
            </a:r>
          </a:p>
        </p:txBody>
      </p:sp>
      <p:pic>
        <p:nvPicPr>
          <p:cNvPr id="1026" name="Picture 2" descr="C:\Users\LENOVO\Downloads\WhatsApp Image 2021-07-11 at 7.39.08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2" y="1992924"/>
            <a:ext cx="4794739" cy="340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8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FUTuRE</a:t>
            </a:r>
            <a:r>
              <a:rPr lang="en-US" dirty="0">
                <a:solidFill>
                  <a:schemeClr val="bg1"/>
                </a:solidFill>
              </a:rPr>
              <a:t> SCOPE</a:t>
            </a:r>
          </a:p>
        </p:txBody>
      </p:sp>
      <p:sp>
        <p:nvSpPr>
          <p:cNvPr id="3" name="Content Placeholder 2"/>
          <p:cNvSpPr>
            <a:spLocks noGrp="1"/>
          </p:cNvSpPr>
          <p:nvPr>
            <p:ph idx="1"/>
          </p:nvPr>
        </p:nvSpPr>
        <p:spPr/>
        <p:txBody>
          <a:bodyPr/>
          <a:lstStyle/>
          <a:p>
            <a:r>
              <a:rPr lang="en-US" dirty="0">
                <a:solidFill>
                  <a:schemeClr val="bg1"/>
                </a:solidFill>
              </a:rPr>
              <a:t>To use most advanced supervised machine learning techniques on large-scale visual-text aligned data sets.</a:t>
            </a:r>
          </a:p>
          <a:p>
            <a:r>
              <a:rPr lang="en-US" dirty="0">
                <a:solidFill>
                  <a:schemeClr val="bg1"/>
                </a:solidFill>
              </a:rPr>
              <a:t>. How to build large scale image and video datasets with accurate and diverse text descriptions in an effective manner.</a:t>
            </a: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21</a:t>
            </a:r>
          </a:p>
        </p:txBody>
      </p:sp>
    </p:spTree>
    <p:extLst>
      <p:ext uri="{BB962C8B-B14F-4D97-AF65-F5344CB8AC3E}">
        <p14:creationId xmlns:p14="http://schemas.microsoft.com/office/powerpoint/2010/main" val="2942519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idx="1"/>
          </p:nvPr>
        </p:nvSpPr>
        <p:spPr>
          <a:xfrm>
            <a:off x="1141412" y="1582616"/>
            <a:ext cx="9905999" cy="4888522"/>
          </a:xfrm>
        </p:spPr>
        <p:txBody>
          <a:bodyPr/>
          <a:lstStyle/>
          <a:p>
            <a:r>
              <a:rPr lang="en-US" dirty="0">
                <a:solidFill>
                  <a:schemeClr val="bg1"/>
                </a:solidFill>
              </a:rPr>
              <a:t>www.deeplearning.ai </a:t>
            </a:r>
          </a:p>
          <a:p>
            <a:r>
              <a:rPr lang="en-US" dirty="0">
                <a:solidFill>
                  <a:schemeClr val="bg1"/>
                </a:solidFill>
              </a:rPr>
              <a:t>www.tensorflow.org</a:t>
            </a:r>
          </a:p>
          <a:p>
            <a:r>
              <a:rPr lang="en-US" dirty="0">
                <a:solidFill>
                  <a:schemeClr val="bg1"/>
                </a:solidFill>
              </a:rPr>
              <a:t>Donahue, Jeffrey, et al. ”Long-term recurrent convolutional networks for visual </a:t>
            </a:r>
            <a:r>
              <a:rPr lang="en-US" dirty="0" err="1">
                <a:solidFill>
                  <a:schemeClr val="bg1"/>
                </a:solidFill>
              </a:rPr>
              <a:t>recogni-tion</a:t>
            </a:r>
            <a:r>
              <a:rPr lang="en-US" dirty="0">
                <a:solidFill>
                  <a:schemeClr val="bg1"/>
                </a:solidFill>
              </a:rPr>
              <a:t> and description.” Proceedings of the IEEE conference on computer vision and pattern recognition. 2015.</a:t>
            </a:r>
          </a:p>
          <a:p>
            <a:r>
              <a:rPr lang="en-US" dirty="0" err="1">
                <a:solidFill>
                  <a:schemeClr val="bg1"/>
                </a:solidFill>
              </a:rPr>
              <a:t>Simonyan</a:t>
            </a:r>
            <a:r>
              <a:rPr lang="en-US" dirty="0">
                <a:solidFill>
                  <a:schemeClr val="bg1"/>
                </a:solidFill>
              </a:rPr>
              <a:t>, Karen, and Andrew </a:t>
            </a:r>
            <a:r>
              <a:rPr lang="en-US" dirty="0" err="1">
                <a:solidFill>
                  <a:schemeClr val="bg1"/>
                </a:solidFill>
              </a:rPr>
              <a:t>Zisserman</a:t>
            </a:r>
            <a:r>
              <a:rPr lang="en-US" dirty="0">
                <a:solidFill>
                  <a:schemeClr val="bg1"/>
                </a:solidFill>
              </a:rPr>
              <a:t>. ”Very deep convolutional networks for large-scale image recognition.” </a:t>
            </a:r>
            <a:r>
              <a:rPr lang="en-US" dirty="0" err="1">
                <a:solidFill>
                  <a:schemeClr val="bg1"/>
                </a:solidFill>
              </a:rPr>
              <a:t>arXiv</a:t>
            </a:r>
            <a:r>
              <a:rPr lang="en-US" dirty="0">
                <a:solidFill>
                  <a:schemeClr val="bg1"/>
                </a:solidFill>
              </a:rPr>
              <a:t> preprint arXiv:1409.1556 (2014).</a:t>
            </a:r>
          </a:p>
          <a:p>
            <a:r>
              <a:rPr lang="en-US" dirty="0">
                <a:solidFill>
                  <a:schemeClr val="bg1"/>
                </a:solidFill>
              </a:rPr>
              <a:t>Yao, Benjamin Z., et al. ”I2t: Image parsing to text description.” Proceedings of the IEEE 98.8 (2010): 1485-1508.</a:t>
            </a: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22</a:t>
            </a:r>
          </a:p>
        </p:txBody>
      </p:sp>
    </p:spTree>
    <p:extLst>
      <p:ext uri="{BB962C8B-B14F-4D97-AF65-F5344CB8AC3E}">
        <p14:creationId xmlns:p14="http://schemas.microsoft.com/office/powerpoint/2010/main" val="241006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DC9F-1A7F-4235-B79D-9C1411836BF5}"/>
              </a:ext>
            </a:extLst>
          </p:cNvPr>
          <p:cNvSpPr>
            <a:spLocks noGrp="1"/>
          </p:cNvSpPr>
          <p:nvPr>
            <p:ph type="title"/>
          </p:nvPr>
        </p:nvSpPr>
        <p:spPr>
          <a:xfrm>
            <a:off x="1481382" y="2482487"/>
            <a:ext cx="9905998" cy="1478570"/>
          </a:xfrm>
        </p:spPr>
        <p:txBody>
          <a:bodyPr/>
          <a:lstStyle/>
          <a:p>
            <a:pPr algn="ctr"/>
            <a:r>
              <a:rPr lang="en-IN" b="1" dirty="0">
                <a:solidFill>
                  <a:schemeClr val="bg1"/>
                </a:solidFill>
              </a:rPr>
              <a:t>Thank you</a:t>
            </a:r>
          </a:p>
        </p:txBody>
      </p:sp>
    </p:spTree>
    <p:extLst>
      <p:ext uri="{BB962C8B-B14F-4D97-AF65-F5344CB8AC3E}">
        <p14:creationId xmlns:p14="http://schemas.microsoft.com/office/powerpoint/2010/main" val="56964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FC1B-2D54-4B7B-BFB4-BAE1BC82E16C}"/>
              </a:ext>
            </a:extLst>
          </p:cNvPr>
          <p:cNvSpPr>
            <a:spLocks noGrp="1"/>
          </p:cNvSpPr>
          <p:nvPr>
            <p:ph type="title"/>
          </p:nvPr>
        </p:nvSpPr>
        <p:spPr>
          <a:xfrm>
            <a:off x="1141413" y="318656"/>
            <a:ext cx="9905998" cy="678872"/>
          </a:xfrm>
        </p:spPr>
        <p:txBody>
          <a:bodyPr/>
          <a:lstStyle/>
          <a:p>
            <a:r>
              <a:rPr lang="en-IN" dirty="0" err="1">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7DCD47BD-3918-4A99-9297-12736A25E38D}"/>
              </a:ext>
            </a:extLst>
          </p:cNvPr>
          <p:cNvSpPr>
            <a:spLocks noGrp="1"/>
          </p:cNvSpPr>
          <p:nvPr>
            <p:ph idx="1"/>
          </p:nvPr>
        </p:nvSpPr>
        <p:spPr>
          <a:xfrm>
            <a:off x="1141412" y="997527"/>
            <a:ext cx="9905999" cy="5237017"/>
          </a:xfrm>
        </p:spPr>
        <p:txBody>
          <a:bodyPr>
            <a:normAutofit lnSpcReduction="10000"/>
          </a:bodyPr>
          <a:lstStyle/>
          <a:p>
            <a:r>
              <a:rPr lang="en-US" dirty="0">
                <a:solidFill>
                  <a:schemeClr val="bg1"/>
                </a:solidFill>
              </a:rPr>
              <a:t>Caption generation is an artificial intelligence problem to generate a descriptive sentence for a given image. </a:t>
            </a:r>
          </a:p>
          <a:p>
            <a:r>
              <a:rPr lang="en-US" dirty="0">
                <a:solidFill>
                  <a:schemeClr val="bg1"/>
                </a:solidFill>
              </a:rPr>
              <a:t>Image captioning requires to recognize the important objects </a:t>
            </a:r>
          </a:p>
          <a:p>
            <a:r>
              <a:rPr lang="en-US" dirty="0">
                <a:solidFill>
                  <a:schemeClr val="bg1"/>
                </a:solidFill>
              </a:rPr>
              <a:t>It also needs to generate syntactically and semantically correct sentences. </a:t>
            </a:r>
          </a:p>
          <a:p>
            <a:r>
              <a:rPr lang="en-US" dirty="0">
                <a:solidFill>
                  <a:schemeClr val="bg1"/>
                </a:solidFill>
              </a:rPr>
              <a:t>It involves the dual techniques from understand the content of the image and a language model from the field of natural language processing to turn the understanding  into words in the right order.</a:t>
            </a:r>
          </a:p>
          <a:p>
            <a:r>
              <a:rPr lang="en-US" dirty="0">
                <a:solidFill>
                  <a:schemeClr val="bg1"/>
                </a:solidFill>
              </a:rPr>
              <a:t>Applications of  image captioning  are recommendations in editing applications, usage in virtual assistants, for image indexing, for visually impaired persons, for social media, and several other natural language processing applications.</a:t>
            </a:r>
            <a:endParaRPr lang="en-IN" dirty="0">
              <a:solidFill>
                <a:schemeClr val="bg1"/>
              </a:solidFill>
            </a:endParaRP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1</a:t>
            </a:r>
          </a:p>
        </p:txBody>
      </p:sp>
    </p:spTree>
    <p:extLst>
      <p:ext uri="{BB962C8B-B14F-4D97-AF65-F5344CB8AC3E}">
        <p14:creationId xmlns:p14="http://schemas.microsoft.com/office/powerpoint/2010/main" val="200899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9A5F7-655D-4070-A74C-0463BC8A374B}"/>
              </a:ext>
            </a:extLst>
          </p:cNvPr>
          <p:cNvSpPr>
            <a:spLocks noGrp="1"/>
          </p:cNvSpPr>
          <p:nvPr>
            <p:ph idx="1"/>
          </p:nvPr>
        </p:nvSpPr>
        <p:spPr>
          <a:xfrm>
            <a:off x="930398" y="948224"/>
            <a:ext cx="8834925" cy="5159499"/>
          </a:xfrm>
        </p:spPr>
        <p:txBody>
          <a:bodyPr/>
          <a:lstStyle/>
          <a:p>
            <a:r>
              <a:rPr lang="en-IN" dirty="0">
                <a:solidFill>
                  <a:schemeClr val="bg1"/>
                </a:solidFill>
              </a:rPr>
              <a:t>Image Caption Generator</a:t>
            </a:r>
          </a:p>
          <a:p>
            <a:r>
              <a:rPr lang="en-IN" dirty="0">
                <a:solidFill>
                  <a:schemeClr val="bg1"/>
                </a:solidFill>
              </a:rPr>
              <a:t>Automatically describe content of an image using CNN (Convolution Neural Networks)</a:t>
            </a:r>
          </a:p>
          <a:p>
            <a:r>
              <a:rPr lang="en-IN" dirty="0">
                <a:solidFill>
                  <a:schemeClr val="bg1"/>
                </a:solidFill>
              </a:rPr>
              <a:t>Image to Natural Language using RNN (Recurrent Neural Networks) </a:t>
            </a:r>
          </a:p>
          <a:p>
            <a:r>
              <a:rPr lang="en-IN" dirty="0">
                <a:solidFill>
                  <a:schemeClr val="bg1"/>
                </a:solidFill>
              </a:rPr>
              <a:t>Much more difficult than image classification/recognition</a:t>
            </a:r>
          </a:p>
          <a:p>
            <a:r>
              <a:rPr lang="en-IN" dirty="0">
                <a:solidFill>
                  <a:schemeClr val="bg1"/>
                </a:solidFill>
              </a:rPr>
              <a:t>Main Inspiration comes from Machine Translation Combine Vision CNN with Language RNN, CNN as encode, RNN as decoder</a:t>
            </a: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2</a:t>
            </a:r>
          </a:p>
        </p:txBody>
      </p:sp>
    </p:spTree>
    <p:extLst>
      <p:ext uri="{BB962C8B-B14F-4D97-AF65-F5344CB8AC3E}">
        <p14:creationId xmlns:p14="http://schemas.microsoft.com/office/powerpoint/2010/main" val="356242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WhatsApp Image 2021-01-26 at 10.20.5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293" y="1717431"/>
            <a:ext cx="8251276" cy="35520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77661" y="5348626"/>
            <a:ext cx="5521569" cy="369332"/>
          </a:xfrm>
          <a:prstGeom prst="rect">
            <a:avLst/>
          </a:prstGeom>
          <a:noFill/>
        </p:spPr>
        <p:txBody>
          <a:bodyPr wrap="square" rtlCol="0">
            <a:spAutoFit/>
          </a:bodyPr>
          <a:lstStyle/>
          <a:p>
            <a:pPr algn="ctr"/>
            <a:r>
              <a:rPr lang="en-US" dirty="0">
                <a:solidFill>
                  <a:schemeClr val="bg1"/>
                </a:solidFill>
              </a:rPr>
              <a:t>Figure 1: Example of Image captioning</a:t>
            </a:r>
          </a:p>
        </p:txBody>
      </p:sp>
      <p:sp>
        <p:nvSpPr>
          <p:cNvPr id="5" name="TextBox 4"/>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3</a:t>
            </a:r>
          </a:p>
        </p:txBody>
      </p:sp>
    </p:spTree>
    <p:extLst>
      <p:ext uri="{BB962C8B-B14F-4D97-AF65-F5344CB8AC3E}">
        <p14:creationId xmlns:p14="http://schemas.microsoft.com/office/powerpoint/2010/main" val="127209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690" y="436063"/>
            <a:ext cx="9905998" cy="1240337"/>
          </a:xfrm>
        </p:spPr>
        <p:txBody>
          <a:bodyPr/>
          <a:lstStyle/>
          <a:p>
            <a:r>
              <a:rPr lang="en-US" dirty="0"/>
              <a:t> 		</a:t>
            </a:r>
            <a:r>
              <a:rPr lang="en-US" b="1" dirty="0">
                <a:solidFill>
                  <a:schemeClr val="bg1"/>
                </a:solidFill>
              </a:rPr>
              <a:t>Types of Image Captioning</a:t>
            </a:r>
          </a:p>
        </p:txBody>
      </p:sp>
      <p:pic>
        <p:nvPicPr>
          <p:cNvPr id="2050" name="Picture 2" descr="C:\Users\LENOVO\Downloads\WhatsApp Image 2021-01-26 at 10.20.54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335" y="1246418"/>
            <a:ext cx="5638801" cy="45309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60429" y="5777360"/>
            <a:ext cx="6588369" cy="369332"/>
          </a:xfrm>
          <a:prstGeom prst="rect">
            <a:avLst/>
          </a:prstGeom>
          <a:noFill/>
        </p:spPr>
        <p:txBody>
          <a:bodyPr wrap="square" rtlCol="0">
            <a:spAutoFit/>
          </a:bodyPr>
          <a:lstStyle/>
          <a:p>
            <a:pPr algn="ctr"/>
            <a:r>
              <a:rPr lang="en-US" dirty="0">
                <a:solidFill>
                  <a:schemeClr val="bg1"/>
                </a:solidFill>
              </a:rPr>
              <a:t>Figure 2: Different types of Deep learning based Image Captioning </a:t>
            </a:r>
          </a:p>
        </p:txBody>
      </p:sp>
      <p:sp>
        <p:nvSpPr>
          <p:cNvPr id="5" name="TextBox 4"/>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4</a:t>
            </a:r>
          </a:p>
        </p:txBody>
      </p:sp>
    </p:spTree>
    <p:extLst>
      <p:ext uri="{BB962C8B-B14F-4D97-AF65-F5344CB8AC3E}">
        <p14:creationId xmlns:p14="http://schemas.microsoft.com/office/powerpoint/2010/main" val="317618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BA0ED-E31A-46C7-AEF1-6D774C88454B}"/>
              </a:ext>
            </a:extLst>
          </p:cNvPr>
          <p:cNvSpPr>
            <a:spLocks noGrp="1"/>
          </p:cNvSpPr>
          <p:nvPr>
            <p:ph idx="1"/>
          </p:nvPr>
        </p:nvSpPr>
        <p:spPr>
          <a:xfrm>
            <a:off x="1141412" y="2249486"/>
            <a:ext cx="9905999" cy="2873499"/>
          </a:xfrm>
        </p:spPr>
        <p:txBody>
          <a:bodyPr>
            <a:normAutofit fontScale="55000" lnSpcReduction="20000"/>
          </a:bodyPr>
          <a:lstStyle/>
          <a:p>
            <a:endParaRPr lang="en-IN" dirty="0">
              <a:solidFill>
                <a:schemeClr val="bg1"/>
              </a:solidFill>
            </a:endParaRPr>
          </a:p>
          <a:p>
            <a:r>
              <a:rPr lang="en-IN" dirty="0"/>
              <a:t>                       </a:t>
            </a:r>
          </a:p>
          <a:p>
            <a:endParaRPr lang="en-IN" dirty="0"/>
          </a:p>
          <a:p>
            <a:endParaRPr lang="en-IN" dirty="0"/>
          </a:p>
          <a:p>
            <a:endParaRPr lang="en-IN" dirty="0"/>
          </a:p>
          <a:p>
            <a:endParaRPr lang="en-IN" dirty="0"/>
          </a:p>
          <a:p>
            <a:endParaRPr lang="en-US" sz="1700" dirty="0"/>
          </a:p>
          <a:p>
            <a:pPr marL="0" indent="0">
              <a:buNone/>
            </a:pPr>
            <a:endParaRPr lang="en-US" sz="1700" dirty="0"/>
          </a:p>
          <a:p>
            <a:pPr marL="0" indent="0">
              <a:buNone/>
            </a:pPr>
            <a:r>
              <a:rPr lang="en-US" sz="1700" dirty="0">
                <a:solidFill>
                  <a:schemeClr val="bg1"/>
                </a:solidFill>
              </a:rPr>
              <a:t>Image taken from http://arxiv.org/abs/1411.4555</a:t>
            </a:r>
            <a:endParaRPr lang="en-IN" dirty="0">
              <a:solidFill>
                <a:schemeClr val="bg1"/>
              </a:solidFill>
            </a:endParaRPr>
          </a:p>
        </p:txBody>
      </p:sp>
      <p:pic>
        <p:nvPicPr>
          <p:cNvPr id="5" name="Picture 4">
            <a:extLst>
              <a:ext uri="{FF2B5EF4-FFF2-40B4-BE49-F238E27FC236}">
                <a16:creationId xmlns:a16="http://schemas.microsoft.com/office/drawing/2014/main" id="{27B0BCC5-89D1-4C68-9224-D180366F8EE7}"/>
              </a:ext>
            </a:extLst>
          </p:cNvPr>
          <p:cNvPicPr>
            <a:picLocks noChangeAspect="1"/>
          </p:cNvPicPr>
          <p:nvPr/>
        </p:nvPicPr>
        <p:blipFill>
          <a:blip r:embed="rId2"/>
          <a:stretch>
            <a:fillRect/>
          </a:stretch>
        </p:blipFill>
        <p:spPr>
          <a:xfrm>
            <a:off x="5256372" y="2538052"/>
            <a:ext cx="2123538" cy="2015836"/>
          </a:xfrm>
          <a:prstGeom prst="rect">
            <a:avLst/>
          </a:prstGeom>
        </p:spPr>
      </p:pic>
      <p:pic>
        <p:nvPicPr>
          <p:cNvPr id="6" name="Picture 5">
            <a:extLst>
              <a:ext uri="{FF2B5EF4-FFF2-40B4-BE49-F238E27FC236}">
                <a16:creationId xmlns:a16="http://schemas.microsoft.com/office/drawing/2014/main" id="{3FBCDF94-B3C0-45BB-AE61-2CF52014235D}"/>
              </a:ext>
            </a:extLst>
          </p:cNvPr>
          <p:cNvPicPr>
            <a:picLocks noChangeAspect="1"/>
          </p:cNvPicPr>
          <p:nvPr/>
        </p:nvPicPr>
        <p:blipFill>
          <a:blip r:embed="rId3"/>
          <a:stretch>
            <a:fillRect/>
          </a:stretch>
        </p:blipFill>
        <p:spPr>
          <a:xfrm>
            <a:off x="8299872" y="2562578"/>
            <a:ext cx="2140202" cy="1991310"/>
          </a:xfrm>
          <a:prstGeom prst="rect">
            <a:avLst/>
          </a:prstGeom>
        </p:spPr>
      </p:pic>
      <p:sp>
        <p:nvSpPr>
          <p:cNvPr id="7" name="Arrow: Right 6">
            <a:extLst>
              <a:ext uri="{FF2B5EF4-FFF2-40B4-BE49-F238E27FC236}">
                <a16:creationId xmlns:a16="http://schemas.microsoft.com/office/drawing/2014/main" id="{4246F944-087D-4910-B130-43DD43F52EBB}"/>
              </a:ext>
            </a:extLst>
          </p:cNvPr>
          <p:cNvSpPr/>
          <p:nvPr/>
        </p:nvSpPr>
        <p:spPr>
          <a:xfrm>
            <a:off x="4297608" y="3361467"/>
            <a:ext cx="919963" cy="22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36B77979-0F2F-44E7-99E4-925D0F352B3B}"/>
              </a:ext>
            </a:extLst>
          </p:cNvPr>
          <p:cNvSpPr/>
          <p:nvPr/>
        </p:nvSpPr>
        <p:spPr>
          <a:xfrm>
            <a:off x="7379909" y="3317389"/>
            <a:ext cx="919963" cy="228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A4DCE2E5-9122-4E1A-B13E-FE73E301AF4F}"/>
              </a:ext>
            </a:extLst>
          </p:cNvPr>
          <p:cNvPicPr>
            <a:picLocks noChangeAspect="1"/>
          </p:cNvPicPr>
          <p:nvPr/>
        </p:nvPicPr>
        <p:blipFill>
          <a:blip r:embed="rId4"/>
          <a:stretch>
            <a:fillRect/>
          </a:stretch>
        </p:blipFill>
        <p:spPr>
          <a:xfrm>
            <a:off x="1360944" y="2538052"/>
            <a:ext cx="2897864" cy="2015836"/>
          </a:xfrm>
          <a:prstGeom prst="rect">
            <a:avLst/>
          </a:prstGeom>
        </p:spPr>
      </p:pic>
      <p:sp>
        <p:nvSpPr>
          <p:cNvPr id="2" name="TextBox 1"/>
          <p:cNvSpPr txBox="1"/>
          <p:nvPr/>
        </p:nvSpPr>
        <p:spPr>
          <a:xfrm>
            <a:off x="2309447" y="4958862"/>
            <a:ext cx="6849511" cy="375138"/>
          </a:xfrm>
          <a:prstGeom prst="rect">
            <a:avLst/>
          </a:prstGeom>
          <a:noFill/>
        </p:spPr>
        <p:txBody>
          <a:bodyPr wrap="square" rtlCol="0">
            <a:spAutoFit/>
          </a:bodyPr>
          <a:lstStyle/>
          <a:p>
            <a:pPr algn="ctr"/>
            <a:r>
              <a:rPr lang="en-US" dirty="0">
                <a:solidFill>
                  <a:schemeClr val="bg1"/>
                </a:solidFill>
              </a:rPr>
              <a:t>Figure 3: Steps of converting Image to captions</a:t>
            </a:r>
          </a:p>
        </p:txBody>
      </p:sp>
      <p:sp>
        <p:nvSpPr>
          <p:cNvPr id="11" name="TextBox 10"/>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5</a:t>
            </a:r>
          </a:p>
        </p:txBody>
      </p:sp>
    </p:spTree>
    <p:extLst>
      <p:ext uri="{BB962C8B-B14F-4D97-AF65-F5344CB8AC3E}">
        <p14:creationId xmlns:p14="http://schemas.microsoft.com/office/powerpoint/2010/main" val="110562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07" y="0"/>
            <a:ext cx="9933719" cy="1125415"/>
          </a:xfrm>
        </p:spPr>
        <p:txBody>
          <a:bodyPr/>
          <a:lstStyle/>
          <a:p>
            <a:r>
              <a:rPr lang="en-US" dirty="0">
                <a:solidFill>
                  <a:schemeClr val="bg1"/>
                </a:solidFill>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2314974"/>
              </p:ext>
            </p:extLst>
          </p:nvPr>
        </p:nvGraphicFramePr>
        <p:xfrm>
          <a:off x="832339" y="1008185"/>
          <a:ext cx="10292861" cy="5240215"/>
        </p:xfrm>
        <a:graphic>
          <a:graphicData uri="http://schemas.openxmlformats.org/drawingml/2006/table">
            <a:tbl>
              <a:tblPr>
                <a:tableStyleId>{5C22544A-7EE6-4342-B048-85BDC9FD1C3A}</a:tableStyleId>
              </a:tblPr>
              <a:tblGrid>
                <a:gridCol w="709921">
                  <a:extLst>
                    <a:ext uri="{9D8B030D-6E8A-4147-A177-3AD203B41FA5}">
                      <a16:colId xmlns:a16="http://schemas.microsoft.com/office/drawing/2014/main" val="20000"/>
                    </a:ext>
                  </a:extLst>
                </a:gridCol>
                <a:gridCol w="2218500">
                  <a:extLst>
                    <a:ext uri="{9D8B030D-6E8A-4147-A177-3AD203B41FA5}">
                      <a16:colId xmlns:a16="http://schemas.microsoft.com/office/drawing/2014/main" val="20001"/>
                    </a:ext>
                  </a:extLst>
                </a:gridCol>
                <a:gridCol w="2928423">
                  <a:extLst>
                    <a:ext uri="{9D8B030D-6E8A-4147-A177-3AD203B41FA5}">
                      <a16:colId xmlns:a16="http://schemas.microsoft.com/office/drawing/2014/main" val="20002"/>
                    </a:ext>
                  </a:extLst>
                </a:gridCol>
                <a:gridCol w="2041021">
                  <a:extLst>
                    <a:ext uri="{9D8B030D-6E8A-4147-A177-3AD203B41FA5}">
                      <a16:colId xmlns:a16="http://schemas.microsoft.com/office/drawing/2014/main" val="20003"/>
                    </a:ext>
                  </a:extLst>
                </a:gridCol>
                <a:gridCol w="1419841">
                  <a:extLst>
                    <a:ext uri="{9D8B030D-6E8A-4147-A177-3AD203B41FA5}">
                      <a16:colId xmlns:a16="http://schemas.microsoft.com/office/drawing/2014/main" val="20004"/>
                    </a:ext>
                  </a:extLst>
                </a:gridCol>
                <a:gridCol w="975155">
                  <a:extLst>
                    <a:ext uri="{9D8B030D-6E8A-4147-A177-3AD203B41FA5}">
                      <a16:colId xmlns:a16="http://schemas.microsoft.com/office/drawing/2014/main" val="20005"/>
                    </a:ext>
                  </a:extLst>
                </a:gridCol>
              </a:tblGrid>
              <a:tr h="1081629">
                <a:tc>
                  <a:txBody>
                    <a:bodyPr/>
                    <a:lstStyle/>
                    <a:p>
                      <a:pPr marL="0" marR="0" algn="just">
                        <a:lnSpc>
                          <a:spcPct val="107000"/>
                        </a:lnSpc>
                        <a:spcBef>
                          <a:spcPts val="0"/>
                        </a:spcBef>
                        <a:spcAft>
                          <a:spcPts val="800"/>
                        </a:spcAft>
                      </a:pPr>
                      <a:r>
                        <a:rPr lang="en-GB" sz="1200" dirty="0" err="1">
                          <a:effectLst/>
                        </a:rPr>
                        <a:t>S.No</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dirty="0">
                          <a:effectLst/>
                        </a:rPr>
                        <a:t>Research Paper</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a:effectLst/>
                        </a:rPr>
                        <a:t>Observation</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a:effectLst/>
                        </a:rPr>
                        <a:t>  Limitations</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Author</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Year</a:t>
                      </a:r>
                      <a:endParaRPr lang="en-US" sz="1200">
                        <a:effectLst/>
                        <a:latin typeface="Calibri"/>
                        <a:ea typeface="Calibri"/>
                        <a:cs typeface="Times New Roman"/>
                      </a:endParaRPr>
                    </a:p>
                  </a:txBody>
                  <a:tcPr marL="34714" marR="34714" marT="0" marB="0" anchor="ctr"/>
                </a:tc>
                <a:extLst>
                  <a:ext uri="{0D108BD9-81ED-4DB2-BD59-A6C34878D82A}">
                    <a16:rowId xmlns:a16="http://schemas.microsoft.com/office/drawing/2014/main" val="10000"/>
                  </a:ext>
                </a:extLst>
              </a:tr>
              <a:tr h="996038">
                <a:tc>
                  <a:txBody>
                    <a:bodyPr/>
                    <a:lstStyle/>
                    <a:p>
                      <a:pPr marL="0" marR="0" algn="just">
                        <a:lnSpc>
                          <a:spcPct val="107000"/>
                        </a:lnSpc>
                        <a:spcBef>
                          <a:spcPts val="0"/>
                        </a:spcBef>
                        <a:spcAft>
                          <a:spcPts val="800"/>
                        </a:spcAft>
                      </a:pPr>
                      <a:r>
                        <a:rPr lang="en-GB" sz="1200">
                          <a:effectLst/>
                        </a:rPr>
                        <a:t>    1</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Image Captioning:</a:t>
                      </a:r>
                      <a:endParaRPr lang="en-US" sz="1200" dirty="0">
                        <a:effectLst/>
                      </a:endParaRPr>
                    </a:p>
                    <a:p>
                      <a:pPr marL="0" marR="0" algn="ctr">
                        <a:lnSpc>
                          <a:spcPct val="107000"/>
                        </a:lnSpc>
                        <a:spcBef>
                          <a:spcPts val="0"/>
                        </a:spcBef>
                        <a:spcAft>
                          <a:spcPts val="800"/>
                        </a:spcAft>
                      </a:pPr>
                      <a:r>
                        <a:rPr lang="en-GB" sz="1200" kern="50" dirty="0">
                          <a:effectLst/>
                        </a:rPr>
                        <a:t>Transforming Objects into Words</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The proposed approach shows how to identify the objects and its position in the image.</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It is not capable of making sentences. </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Simao Herdade, Armin Kappeler,</a:t>
                      </a:r>
                      <a:endParaRPr lang="en-US" sz="1200">
                        <a:effectLst/>
                      </a:endParaRPr>
                    </a:p>
                    <a:p>
                      <a:pPr marL="0" marR="0" algn="ctr">
                        <a:lnSpc>
                          <a:spcPct val="107000"/>
                        </a:lnSpc>
                        <a:spcBef>
                          <a:spcPts val="0"/>
                        </a:spcBef>
                        <a:spcAft>
                          <a:spcPts val="800"/>
                        </a:spcAft>
                      </a:pPr>
                      <a:r>
                        <a:rPr lang="en-GB" sz="1200" kern="50">
                          <a:effectLst/>
                        </a:rPr>
                        <a:t>Kofi Boakye,</a:t>
                      </a:r>
                      <a:endParaRPr lang="en-US" sz="1200">
                        <a:effectLst/>
                      </a:endParaRPr>
                    </a:p>
                    <a:p>
                      <a:pPr marL="0" marR="0" algn="ctr">
                        <a:lnSpc>
                          <a:spcPct val="107000"/>
                        </a:lnSpc>
                        <a:spcBef>
                          <a:spcPts val="0"/>
                        </a:spcBef>
                        <a:spcAft>
                          <a:spcPts val="800"/>
                        </a:spcAft>
                      </a:pPr>
                      <a:r>
                        <a:rPr lang="en-GB" sz="1200" kern="50">
                          <a:effectLst/>
                        </a:rPr>
                        <a:t>Joao Soares</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 2019</a:t>
                      </a:r>
                      <a:endParaRPr lang="en-US" sz="1200" dirty="0">
                        <a:effectLst/>
                        <a:latin typeface="Calibri"/>
                        <a:ea typeface="Calibri"/>
                        <a:cs typeface="Times New Roman"/>
                      </a:endParaRPr>
                    </a:p>
                  </a:txBody>
                  <a:tcPr marL="34714" marR="34714" marT="0" marB="0" anchor="ctr"/>
                </a:tc>
                <a:extLst>
                  <a:ext uri="{0D108BD9-81ED-4DB2-BD59-A6C34878D82A}">
                    <a16:rowId xmlns:a16="http://schemas.microsoft.com/office/drawing/2014/main" val="10001"/>
                  </a:ext>
                </a:extLst>
              </a:tr>
              <a:tr h="991294">
                <a:tc>
                  <a:txBody>
                    <a:bodyPr/>
                    <a:lstStyle/>
                    <a:p>
                      <a:pPr marL="0" marR="0" algn="ctr">
                        <a:lnSpc>
                          <a:spcPct val="107000"/>
                        </a:lnSpc>
                        <a:spcBef>
                          <a:spcPts val="0"/>
                        </a:spcBef>
                        <a:spcAft>
                          <a:spcPts val="800"/>
                        </a:spcAft>
                      </a:pPr>
                      <a:r>
                        <a:rPr lang="en-GB" sz="1200">
                          <a:effectLst/>
                        </a:rPr>
                        <a:t>2.</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 Visual to text : Survey of image and video captioning</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Visual to text technique highly depend on the training data in terms of both quality and quantity.</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Long standing gap semantic gap between computable low level feature and semantic information that they encode.</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Sheng Li ,</a:t>
                      </a:r>
                      <a:endParaRPr lang="en-US" sz="1200">
                        <a:effectLst/>
                      </a:endParaRPr>
                    </a:p>
                    <a:p>
                      <a:pPr marL="0" marR="0" algn="ctr">
                        <a:lnSpc>
                          <a:spcPct val="107000"/>
                        </a:lnSpc>
                        <a:spcBef>
                          <a:spcPts val="0"/>
                        </a:spcBef>
                        <a:spcAft>
                          <a:spcPts val="800"/>
                        </a:spcAft>
                      </a:pPr>
                      <a:r>
                        <a:rPr lang="en-GB" sz="1200" kern="50">
                          <a:effectLst/>
                        </a:rPr>
                        <a:t>Zhiqiang Tao</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2019</a:t>
                      </a:r>
                      <a:endParaRPr lang="en-US" sz="1200">
                        <a:effectLst/>
                        <a:latin typeface="Calibri"/>
                        <a:ea typeface="Calibri"/>
                        <a:cs typeface="Times New Roman"/>
                      </a:endParaRPr>
                    </a:p>
                  </a:txBody>
                  <a:tcPr marL="34714" marR="34714" marT="0" marB="0" anchor="ctr"/>
                </a:tc>
                <a:extLst>
                  <a:ext uri="{0D108BD9-81ED-4DB2-BD59-A6C34878D82A}">
                    <a16:rowId xmlns:a16="http://schemas.microsoft.com/office/drawing/2014/main" val="10002"/>
                  </a:ext>
                </a:extLst>
              </a:tr>
              <a:tr h="938787">
                <a:tc>
                  <a:txBody>
                    <a:bodyPr/>
                    <a:lstStyle/>
                    <a:p>
                      <a:pPr marL="0" marR="0" algn="ctr">
                        <a:lnSpc>
                          <a:spcPct val="107000"/>
                        </a:lnSpc>
                        <a:spcBef>
                          <a:spcPts val="0"/>
                        </a:spcBef>
                        <a:spcAft>
                          <a:spcPts val="800"/>
                        </a:spcAft>
                      </a:pPr>
                      <a:r>
                        <a:rPr lang="en-GB" sz="1200">
                          <a:effectLst/>
                        </a:rPr>
                        <a:t>3.</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Camera2Caption: A real time image caption</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By making use of Inception architecture and by simplifying overall flow design, this model works good in real time image captioning</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This model doesn’t use visual attention which makes inference process slower.</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Aayush Yadav</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2017</a:t>
                      </a:r>
                      <a:endParaRPr lang="en-US" sz="1200" dirty="0">
                        <a:effectLst/>
                        <a:latin typeface="Calibri"/>
                        <a:ea typeface="Calibri"/>
                        <a:cs typeface="Times New Roman"/>
                      </a:endParaRPr>
                    </a:p>
                  </a:txBody>
                  <a:tcPr marL="34714" marR="34714" marT="0" marB="0" anchor="ctr"/>
                </a:tc>
                <a:extLst>
                  <a:ext uri="{0D108BD9-81ED-4DB2-BD59-A6C34878D82A}">
                    <a16:rowId xmlns:a16="http://schemas.microsoft.com/office/drawing/2014/main" val="10003"/>
                  </a:ext>
                </a:extLst>
              </a:tr>
              <a:tr h="1232467">
                <a:tc>
                  <a:txBody>
                    <a:bodyPr/>
                    <a:lstStyle/>
                    <a:p>
                      <a:pPr marL="0" marR="0" algn="ctr">
                        <a:lnSpc>
                          <a:spcPct val="107000"/>
                        </a:lnSpc>
                        <a:spcBef>
                          <a:spcPts val="0"/>
                        </a:spcBef>
                        <a:spcAft>
                          <a:spcPts val="800"/>
                        </a:spcAft>
                      </a:pPr>
                      <a:r>
                        <a:rPr lang="en-GB" sz="1200">
                          <a:effectLst/>
                        </a:rPr>
                        <a:t>4.</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dirty="0">
                          <a:effectLst/>
                        </a:rPr>
                        <a:t>Show and Tell:</a:t>
                      </a:r>
                      <a:endParaRPr lang="en-US" sz="1200" dirty="0">
                        <a:effectLst/>
                      </a:endParaRPr>
                    </a:p>
                    <a:p>
                      <a:pPr marL="0" marR="0" algn="ctr">
                        <a:lnSpc>
                          <a:spcPct val="107000"/>
                        </a:lnSpc>
                        <a:spcBef>
                          <a:spcPts val="0"/>
                        </a:spcBef>
                        <a:spcAft>
                          <a:spcPts val="800"/>
                        </a:spcAft>
                      </a:pPr>
                      <a:r>
                        <a:rPr lang="en-GB" sz="1200" kern="50" dirty="0">
                          <a:effectLst/>
                        </a:rPr>
                        <a:t>A Neural Image Caption Generator</a:t>
                      </a:r>
                      <a:endParaRPr lang="en-US" sz="1200"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kern="50">
                          <a:effectLst/>
                        </a:rPr>
                        <a:t>It is an end to end neural network system that can automatically view an image and generate a reasonable description in plain English.</a:t>
                      </a:r>
                      <a:endParaRPr lang="en-US" sz="120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u="none" kern="50" dirty="0">
                          <a:effectLst/>
                        </a:rPr>
                        <a:t>This model might generate diverse sentences but it might not able to generate quality sentence.</a:t>
                      </a:r>
                      <a:endParaRPr lang="en-US" sz="1200" u="none" dirty="0">
                        <a:effectLst/>
                        <a:latin typeface="Calibri"/>
                        <a:ea typeface="Calibri"/>
                        <a:cs typeface="Times New Roman"/>
                      </a:endParaRPr>
                    </a:p>
                  </a:txBody>
                  <a:tcPr marL="34714" marR="34714" marT="0" marB="0" anchor="ctr"/>
                </a:tc>
                <a:tc>
                  <a:txBody>
                    <a:bodyPr/>
                    <a:lstStyle/>
                    <a:p>
                      <a:pPr marL="0" marR="0">
                        <a:lnSpc>
                          <a:spcPct val="107000"/>
                        </a:lnSpc>
                        <a:spcBef>
                          <a:spcPts val="0"/>
                        </a:spcBef>
                        <a:spcAft>
                          <a:spcPts val="800"/>
                        </a:spcAft>
                      </a:pPr>
                      <a:r>
                        <a:rPr lang="en-GB" sz="1200" u="none" kern="50" dirty="0">
                          <a:effectLst/>
                        </a:rPr>
                        <a:t>Alexander </a:t>
                      </a:r>
                      <a:r>
                        <a:rPr lang="en-GB" sz="1200" u="none" kern="50" dirty="0" err="1">
                          <a:effectLst/>
                        </a:rPr>
                        <a:t>Toshev</a:t>
                      </a:r>
                      <a:endParaRPr lang="en-US" sz="1200" u="none" dirty="0">
                        <a:effectLst/>
                      </a:endParaRPr>
                    </a:p>
                    <a:p>
                      <a:pPr marL="0" marR="0">
                        <a:lnSpc>
                          <a:spcPct val="107000"/>
                        </a:lnSpc>
                        <a:spcBef>
                          <a:spcPts val="0"/>
                        </a:spcBef>
                        <a:spcAft>
                          <a:spcPts val="800"/>
                        </a:spcAft>
                      </a:pPr>
                      <a:r>
                        <a:rPr lang="en-GB" sz="1200" u="none" kern="50" dirty="0">
                          <a:effectLst/>
                        </a:rPr>
                        <a:t>Oriol </a:t>
                      </a:r>
                      <a:r>
                        <a:rPr lang="en-GB" sz="1200" u="none" kern="50" dirty="0" err="1">
                          <a:effectLst/>
                        </a:rPr>
                        <a:t>Vinyals</a:t>
                      </a:r>
                      <a:endParaRPr lang="en-US" sz="1200" u="none" dirty="0">
                        <a:effectLst/>
                      </a:endParaRPr>
                    </a:p>
                    <a:p>
                      <a:pPr marL="0" marR="0">
                        <a:lnSpc>
                          <a:spcPct val="107000"/>
                        </a:lnSpc>
                        <a:spcBef>
                          <a:spcPts val="0"/>
                        </a:spcBef>
                        <a:spcAft>
                          <a:spcPts val="800"/>
                        </a:spcAft>
                      </a:pPr>
                      <a:r>
                        <a:rPr lang="en-GB" sz="1200" u="none" kern="50" dirty="0" err="1">
                          <a:effectLst/>
                        </a:rPr>
                        <a:t>Samy</a:t>
                      </a:r>
                      <a:r>
                        <a:rPr lang="en-GB" sz="1200" u="none" kern="50" dirty="0">
                          <a:effectLst/>
                        </a:rPr>
                        <a:t> </a:t>
                      </a:r>
                      <a:r>
                        <a:rPr lang="en-GB" sz="1200" u="none" kern="50" dirty="0" err="1">
                          <a:effectLst/>
                        </a:rPr>
                        <a:t>Bengio</a:t>
                      </a:r>
                      <a:endParaRPr lang="en-US" sz="1200" u="none" dirty="0">
                        <a:effectLst/>
                      </a:endParaRPr>
                    </a:p>
                    <a:p>
                      <a:pPr marL="0" marR="0">
                        <a:lnSpc>
                          <a:spcPct val="107000"/>
                        </a:lnSpc>
                        <a:spcBef>
                          <a:spcPts val="0"/>
                        </a:spcBef>
                        <a:spcAft>
                          <a:spcPts val="800"/>
                        </a:spcAft>
                      </a:pPr>
                      <a:r>
                        <a:rPr lang="en-GB" sz="1200" u="none" kern="50" dirty="0">
                          <a:effectLst/>
                        </a:rPr>
                        <a:t>Dumitru Erhan</a:t>
                      </a:r>
                      <a:endParaRPr lang="en-US" sz="1200" u="none" dirty="0">
                        <a:effectLst/>
                        <a:latin typeface="Calibri"/>
                        <a:ea typeface="Calibri"/>
                        <a:cs typeface="Times New Roman"/>
                      </a:endParaRPr>
                    </a:p>
                  </a:txBody>
                  <a:tcPr marL="34714" marR="34714" marT="0" marB="0" anchor="ctr"/>
                </a:tc>
                <a:tc>
                  <a:txBody>
                    <a:bodyPr/>
                    <a:lstStyle/>
                    <a:p>
                      <a:pPr marL="0" marR="0" algn="ctr">
                        <a:lnSpc>
                          <a:spcPct val="107000"/>
                        </a:lnSpc>
                        <a:spcBef>
                          <a:spcPts val="0"/>
                        </a:spcBef>
                        <a:spcAft>
                          <a:spcPts val="800"/>
                        </a:spcAft>
                      </a:pPr>
                      <a:r>
                        <a:rPr lang="en-GB" sz="1200" u="sng" kern="50" dirty="0">
                          <a:effectLst/>
                        </a:rPr>
                        <a:t>2015</a:t>
                      </a:r>
                      <a:endParaRPr lang="en-US" sz="1200" u="sng" dirty="0">
                        <a:effectLst/>
                        <a:latin typeface="Calibri"/>
                        <a:ea typeface="Calibri"/>
                        <a:cs typeface="Times New Roman"/>
                      </a:endParaRPr>
                    </a:p>
                  </a:txBody>
                  <a:tcPr marL="34714" marR="34714" marT="0" marB="0" anchor="ctr"/>
                </a:tc>
                <a:extLst>
                  <a:ext uri="{0D108BD9-81ED-4DB2-BD59-A6C34878D82A}">
                    <a16:rowId xmlns:a16="http://schemas.microsoft.com/office/drawing/2014/main" val="10004"/>
                  </a:ext>
                </a:extLst>
              </a:tr>
            </a:tbl>
          </a:graphicData>
        </a:graphic>
      </p:graphicFrame>
      <p:sp>
        <p:nvSpPr>
          <p:cNvPr id="5" name="TextBox 4"/>
          <p:cNvSpPr txBox="1"/>
          <p:nvPr/>
        </p:nvSpPr>
        <p:spPr>
          <a:xfrm>
            <a:off x="4970586" y="6309918"/>
            <a:ext cx="1266092" cy="369332"/>
          </a:xfrm>
          <a:prstGeom prst="rect">
            <a:avLst/>
          </a:prstGeom>
          <a:noFill/>
        </p:spPr>
        <p:txBody>
          <a:bodyPr wrap="square" rtlCol="0">
            <a:spAutoFit/>
          </a:bodyPr>
          <a:lstStyle/>
          <a:p>
            <a:pPr algn="ctr"/>
            <a:r>
              <a:rPr lang="en-US" dirty="0">
                <a:solidFill>
                  <a:schemeClr val="bg1"/>
                </a:solidFill>
              </a:rPr>
              <a:t>6</a:t>
            </a:r>
          </a:p>
        </p:txBody>
      </p:sp>
    </p:spTree>
    <p:extLst>
      <p:ext uri="{BB962C8B-B14F-4D97-AF65-F5344CB8AC3E}">
        <p14:creationId xmlns:p14="http://schemas.microsoft.com/office/powerpoint/2010/main" val="68424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8AF7-D788-495C-8826-47B879FB504A}"/>
              </a:ext>
            </a:extLst>
          </p:cNvPr>
          <p:cNvSpPr>
            <a:spLocks noGrp="1"/>
          </p:cNvSpPr>
          <p:nvPr>
            <p:ph type="title"/>
          </p:nvPr>
        </p:nvSpPr>
        <p:spPr/>
        <p:txBody>
          <a:bodyPr/>
          <a:lstStyle/>
          <a:p>
            <a:r>
              <a:rPr lang="en-IN" dirty="0">
                <a:solidFill>
                  <a:schemeClr val="bg1"/>
                </a:solidFill>
              </a:rPr>
              <a:t>Captioning Model</a:t>
            </a:r>
          </a:p>
        </p:txBody>
      </p:sp>
      <p:sp>
        <p:nvSpPr>
          <p:cNvPr id="3" name="Content Placeholder 2">
            <a:extLst>
              <a:ext uri="{FF2B5EF4-FFF2-40B4-BE49-F238E27FC236}">
                <a16:creationId xmlns:a16="http://schemas.microsoft.com/office/drawing/2014/main" id="{C5FC0C9A-7B76-4B79-BACF-F14F01590BEB}"/>
              </a:ext>
            </a:extLst>
          </p:cNvPr>
          <p:cNvSpPr>
            <a:spLocks noGrp="1"/>
          </p:cNvSpPr>
          <p:nvPr>
            <p:ph idx="1"/>
          </p:nvPr>
        </p:nvSpPr>
        <p:spPr>
          <a:xfrm>
            <a:off x="1141412" y="2249487"/>
            <a:ext cx="9905999" cy="3541714"/>
          </a:xfrm>
        </p:spPr>
        <p:txBody>
          <a:bodyPr>
            <a:normAutofit fontScale="92500" lnSpcReduction="20000"/>
          </a:bodyPr>
          <a:lstStyle/>
          <a:p>
            <a:r>
              <a:rPr lang="en-IN" dirty="0">
                <a:solidFill>
                  <a:schemeClr val="bg1"/>
                </a:solidFill>
              </a:rPr>
              <a:t>A </a:t>
            </a:r>
            <a:r>
              <a:rPr lang="en-IN" b="1" dirty="0">
                <a:solidFill>
                  <a:schemeClr val="bg1"/>
                </a:solidFill>
              </a:rPr>
              <a:t>captioning model relies on two main components</a:t>
            </a:r>
            <a:r>
              <a:rPr lang="en-IN" dirty="0">
                <a:solidFill>
                  <a:schemeClr val="bg1"/>
                </a:solidFill>
              </a:rPr>
              <a:t>, a </a:t>
            </a:r>
            <a:r>
              <a:rPr lang="en-IN" b="1" dirty="0">
                <a:solidFill>
                  <a:schemeClr val="bg1"/>
                </a:solidFill>
              </a:rPr>
              <a:t>CNN</a:t>
            </a:r>
            <a:r>
              <a:rPr lang="en-IN" dirty="0">
                <a:solidFill>
                  <a:schemeClr val="bg1"/>
                </a:solidFill>
              </a:rPr>
              <a:t> and an </a:t>
            </a:r>
            <a:r>
              <a:rPr lang="en-IN" b="1" dirty="0">
                <a:solidFill>
                  <a:schemeClr val="bg1"/>
                </a:solidFill>
              </a:rPr>
              <a:t>RNN</a:t>
            </a:r>
            <a:r>
              <a:rPr lang="en-IN" dirty="0">
                <a:solidFill>
                  <a:schemeClr val="bg1"/>
                </a:solidFill>
              </a:rPr>
              <a:t>. Captioning is all about merging the two to combine their most powerful attributes i.e. CNN and RNN</a:t>
            </a:r>
          </a:p>
          <a:p>
            <a:r>
              <a:rPr lang="en-IN" b="1" dirty="0">
                <a:solidFill>
                  <a:schemeClr val="bg1"/>
                </a:solidFill>
              </a:rPr>
              <a:t>CNNs </a:t>
            </a:r>
            <a:r>
              <a:rPr lang="en-IN" dirty="0">
                <a:solidFill>
                  <a:schemeClr val="bg1"/>
                </a:solidFill>
              </a:rPr>
              <a:t>(Convolution Neural Networks) excel at preserving </a:t>
            </a:r>
            <a:r>
              <a:rPr lang="en-IN" b="1" dirty="0">
                <a:solidFill>
                  <a:schemeClr val="bg1"/>
                </a:solidFill>
              </a:rPr>
              <a:t>spatial Information</a:t>
            </a:r>
            <a:r>
              <a:rPr lang="en-IN" dirty="0">
                <a:solidFill>
                  <a:schemeClr val="bg1"/>
                </a:solidFill>
              </a:rPr>
              <a:t> and </a:t>
            </a:r>
            <a:r>
              <a:rPr lang="en-IN" b="1" dirty="0">
                <a:solidFill>
                  <a:schemeClr val="bg1"/>
                </a:solidFill>
              </a:rPr>
              <a:t>recognize objects in Images</a:t>
            </a:r>
            <a:r>
              <a:rPr lang="en-IN" dirty="0">
                <a:solidFill>
                  <a:schemeClr val="bg1"/>
                </a:solidFill>
              </a:rPr>
              <a:t>.</a:t>
            </a:r>
          </a:p>
          <a:p>
            <a:r>
              <a:rPr lang="en-IN" b="1" dirty="0">
                <a:solidFill>
                  <a:schemeClr val="bg1"/>
                </a:solidFill>
              </a:rPr>
              <a:t>RNNs </a:t>
            </a:r>
            <a:r>
              <a:rPr lang="en-IN" dirty="0">
                <a:solidFill>
                  <a:schemeClr val="bg1"/>
                </a:solidFill>
              </a:rPr>
              <a:t>(Recurrent Neural Networks) work well with any kind of sequential data, such as </a:t>
            </a:r>
            <a:r>
              <a:rPr lang="en-IN" b="1" u="sng" dirty="0">
                <a:solidFill>
                  <a:schemeClr val="bg1"/>
                </a:solidFill>
              </a:rPr>
              <a:t>generating a sequence of words</a:t>
            </a:r>
            <a:r>
              <a:rPr lang="en-IN" dirty="0">
                <a:solidFill>
                  <a:schemeClr val="bg1"/>
                </a:solidFill>
              </a:rPr>
              <a:t>.</a:t>
            </a:r>
          </a:p>
          <a:p>
            <a:r>
              <a:rPr lang="en-IN" dirty="0">
                <a:solidFill>
                  <a:schemeClr val="bg1"/>
                </a:solidFill>
              </a:rPr>
              <a:t>So by merging the two, you can get a model that can find patterns and images, and then use that information to </a:t>
            </a:r>
            <a:r>
              <a:rPr lang="en-IN" b="1" u="sng" dirty="0">
                <a:solidFill>
                  <a:schemeClr val="bg1"/>
                </a:solidFill>
              </a:rPr>
              <a:t>help generate a description of those images</a:t>
            </a:r>
            <a:r>
              <a:rPr lang="en-IN" dirty="0">
                <a:solidFill>
                  <a:schemeClr val="bg1"/>
                </a:solidFill>
              </a:rPr>
              <a:t>.</a:t>
            </a:r>
          </a:p>
        </p:txBody>
      </p:sp>
      <p:sp>
        <p:nvSpPr>
          <p:cNvPr id="4" name="TextBox 3"/>
          <p:cNvSpPr txBox="1"/>
          <p:nvPr/>
        </p:nvSpPr>
        <p:spPr>
          <a:xfrm>
            <a:off x="5005755" y="6309918"/>
            <a:ext cx="1266092" cy="369332"/>
          </a:xfrm>
          <a:prstGeom prst="rect">
            <a:avLst/>
          </a:prstGeom>
          <a:noFill/>
        </p:spPr>
        <p:txBody>
          <a:bodyPr wrap="square" rtlCol="0">
            <a:spAutoFit/>
          </a:bodyPr>
          <a:lstStyle/>
          <a:p>
            <a:pPr algn="ctr"/>
            <a:r>
              <a:rPr lang="en-US" dirty="0">
                <a:solidFill>
                  <a:schemeClr val="bg1"/>
                </a:solidFill>
              </a:rPr>
              <a:t>7</a:t>
            </a:r>
          </a:p>
        </p:txBody>
      </p:sp>
    </p:spTree>
    <p:extLst>
      <p:ext uri="{BB962C8B-B14F-4D97-AF65-F5344CB8AC3E}">
        <p14:creationId xmlns:p14="http://schemas.microsoft.com/office/powerpoint/2010/main" val="1966127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4855</TotalTime>
  <Words>1987</Words>
  <Application>Microsoft Office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NimbusRomNo9L-Medi</vt:lpstr>
      <vt:lpstr>NimbusRomNo9L-Regu</vt:lpstr>
      <vt:lpstr>Tw Cen MT</vt:lpstr>
      <vt:lpstr>Circuit</vt:lpstr>
      <vt:lpstr>Automated image caption generator using deep learning</vt:lpstr>
      <vt:lpstr>Index</vt:lpstr>
      <vt:lpstr>InTroDUction</vt:lpstr>
      <vt:lpstr>PowerPoint Presentation</vt:lpstr>
      <vt:lpstr>PowerPoint Presentation</vt:lpstr>
      <vt:lpstr>   Types of Image Captioning</vt:lpstr>
      <vt:lpstr>PowerPoint Presentation</vt:lpstr>
      <vt:lpstr>Literature Review</vt:lpstr>
      <vt:lpstr>Captioning Model</vt:lpstr>
      <vt:lpstr>                    Image Captioning Model  </vt:lpstr>
      <vt:lpstr>CNn Model</vt:lpstr>
      <vt:lpstr>Use cases</vt:lpstr>
      <vt:lpstr>PowerPoint Presentation</vt:lpstr>
      <vt:lpstr>Architecture</vt:lpstr>
      <vt:lpstr> </vt:lpstr>
      <vt:lpstr>RELATED WORK</vt:lpstr>
      <vt:lpstr>PowerPoint Presentation</vt:lpstr>
      <vt:lpstr>PowerPoint Presentation</vt:lpstr>
      <vt:lpstr>PowerPoint Presentation</vt:lpstr>
      <vt:lpstr>PowerPoint Presentation</vt:lpstr>
      <vt:lpstr>Expected Outcome</vt:lpstr>
      <vt:lpstr>Expected outcome</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image caption generator using deep learning</dc:title>
  <dc:creator>JASKARAN SINGH</dc:creator>
  <cp:lastModifiedBy>JASKARAN SINGH</cp:lastModifiedBy>
  <cp:revision>63</cp:revision>
  <dcterms:created xsi:type="dcterms:W3CDTF">2020-11-08T15:15:41Z</dcterms:created>
  <dcterms:modified xsi:type="dcterms:W3CDTF">2021-08-03T06:06:33Z</dcterms:modified>
</cp:coreProperties>
</file>