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59" r:id="rId4"/>
    <p:sldId id="267" r:id="rId5"/>
    <p:sldId id="262" r:id="rId6"/>
    <p:sldId id="257" r:id="rId7"/>
    <p:sldId id="260" r:id="rId8"/>
    <p:sldId id="268" r:id="rId9"/>
    <p:sldId id="269" r:id="rId10"/>
    <p:sldId id="270" r:id="rId11"/>
    <p:sldId id="263" r:id="rId12"/>
    <p:sldId id="265" r:id="rId13"/>
    <p:sldId id="274" r:id="rId14"/>
    <p:sldId id="275" r:id="rId15"/>
    <p:sldId id="276" r:id="rId16"/>
    <p:sldId id="277" r:id="rId17"/>
    <p:sldId id="280" r:id="rId18"/>
    <p:sldId id="278" r:id="rId19"/>
    <p:sldId id="279" r:id="rId20"/>
    <p:sldId id="281" r:id="rId21"/>
    <p:sldId id="282" r:id="rId22"/>
    <p:sldId id="284" r:id="rId23"/>
    <p:sldId id="283" r:id="rId24"/>
    <p:sldId id="285" r:id="rId25"/>
    <p:sldId id="286" r:id="rId26"/>
    <p:sldId id="288" r:id="rId27"/>
    <p:sldId id="26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5863-5D3B-4D6D-A748-27DFD4B9CE50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2A918-2F44-4261-A319-966A8F3AF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2A918-2F44-4261-A319-966A8F3AF7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252E-6B0E-4F10-8B78-308A13A61638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54D9-104D-402C-8AA6-1D03CBEB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n-in-the-middle_atta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n-in-the-middle_attac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ndrea.corbellini.name/2015/05/17/elliptic-curve-cryptography-a-gentle-introdu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ptopp.com/wiki/Elliptic_curve_integrated_encryption_scheme" TargetMode="External"/><Relationship Id="rId2" Type="http://schemas.openxmlformats.org/officeDocument/2006/relationships/hyperlink" Target="https://www.google.com/search?q=ec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acode.com/blog/research/encryption-and-decryption-java-cryptograph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MansiS/java_crypto" TargetMode="External"/><Relationship Id="rId2" Type="http://schemas.openxmlformats.org/officeDocument/2006/relationships/hyperlink" Target="https://en.wikipedia.org/wiki/Optimal_asymmetric_encryption_padd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ckexchange.com/questions/34864/key-size-for-hmac-sha25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security/crypto/CryptoSpec.html" TargetMode="External"/><Relationship Id="rId2" Type="http://schemas.openxmlformats.org/officeDocument/2006/relationships/hyperlink" Target="https://www.flexiprovider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racode.com/blog/research/how-get-started-using-java-cryptography-securel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K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smtClean="0"/>
              <a:t>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b="1" dirty="0"/>
              <a:t>Data Privacy(confidentiality) </a:t>
            </a:r>
            <a:r>
              <a:rPr lang="en-US" dirty="0"/>
              <a:t>: Can the message be </a:t>
            </a:r>
            <a:r>
              <a:rPr lang="en-US" dirty="0" smtClean="0"/>
              <a:t>concealed?</a:t>
            </a:r>
            <a:endParaRPr lang="en-US" b="1" dirty="0" smtClean="0"/>
          </a:p>
          <a:p>
            <a:pPr lvl="1" fontAlgn="base"/>
            <a:r>
              <a:rPr lang="en-US" b="1" dirty="0" smtClean="0"/>
              <a:t>Integrity</a:t>
            </a:r>
            <a:r>
              <a:rPr lang="en-US" b="1" dirty="0"/>
              <a:t>:</a:t>
            </a:r>
            <a:r>
              <a:rPr lang="en-US" dirty="0"/>
              <a:t> Can the recipient be confident that the message has not been accidentally modified?</a:t>
            </a:r>
          </a:p>
          <a:p>
            <a:pPr lvl="1" fontAlgn="base"/>
            <a:r>
              <a:rPr lang="en-US" b="1" dirty="0"/>
              <a:t>Authentication:</a:t>
            </a:r>
            <a:r>
              <a:rPr lang="en-US" dirty="0"/>
              <a:t> Can the recipient be confident that the message </a:t>
            </a:r>
            <a:r>
              <a:rPr lang="en-US" dirty="0" smtClean="0"/>
              <a:t>originated from </a:t>
            </a:r>
            <a:r>
              <a:rPr lang="en-US" dirty="0"/>
              <a:t>the sender</a:t>
            </a:r>
            <a:r>
              <a:rPr lang="en-US" dirty="0" smtClean="0"/>
              <a:t>?</a:t>
            </a:r>
          </a:p>
          <a:p>
            <a:pPr lvl="1" fontAlgn="base"/>
            <a:r>
              <a:rPr lang="en-US" b="1" dirty="0" smtClean="0"/>
              <a:t>Non-repudiation</a:t>
            </a:r>
            <a:r>
              <a:rPr lang="en-US" b="1" dirty="0"/>
              <a:t>:</a:t>
            </a:r>
            <a:r>
              <a:rPr lang="en-US" dirty="0"/>
              <a:t> If the recipient passes the message and the proof to a third party, can the third party be confident that the message originated from the </a:t>
            </a:r>
            <a:r>
              <a:rPr lang="en-US" dirty="0" smtClean="0"/>
              <a:t>sender?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6234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000" b="1" dirty="0" smtClean="0"/>
              <a:t>Two-Way Coding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>
            <a:normAutofit lnSpcReduction="10000"/>
          </a:bodyPr>
          <a:lstStyle/>
          <a:p>
            <a:pPr lvl="2" fontAlgn="base"/>
            <a:r>
              <a:rPr lang="en-US" sz="3600" b="1" dirty="0" smtClean="0"/>
              <a:t>Hybrid Cryptography</a:t>
            </a:r>
          </a:p>
          <a:p>
            <a:pPr lvl="3" fontAlgn="base"/>
            <a:r>
              <a:rPr lang="en-US" sz="1900" dirty="0"/>
              <a:t> </a:t>
            </a:r>
            <a:r>
              <a:rPr lang="en-US" sz="1900" dirty="0" smtClean="0"/>
              <a:t>Combines Key </a:t>
            </a:r>
            <a:r>
              <a:rPr lang="en-US" sz="1900" dirty="0"/>
              <a:t>Encapsulation Mechanism (</a:t>
            </a:r>
            <a:r>
              <a:rPr lang="en-US" sz="1900" b="1" dirty="0"/>
              <a:t>KEM</a:t>
            </a:r>
            <a:r>
              <a:rPr lang="en-US" sz="1900" dirty="0"/>
              <a:t>) with a Data Encapsulation Mechanism (</a:t>
            </a:r>
            <a:r>
              <a:rPr lang="en-US" sz="1900" b="1" dirty="0"/>
              <a:t>DEM</a:t>
            </a:r>
            <a:r>
              <a:rPr lang="en-US" sz="1900" dirty="0" smtClean="0"/>
              <a:t>).</a:t>
            </a:r>
            <a:endParaRPr lang="en-US" sz="1900" b="1" dirty="0"/>
          </a:p>
          <a:p>
            <a:pPr lvl="3" fontAlgn="base"/>
            <a:r>
              <a:rPr lang="en-US" dirty="0" smtClean="0"/>
              <a:t>Uses Public-Key crypto for </a:t>
            </a:r>
            <a:r>
              <a:rPr lang="en-US" b="1" dirty="0" smtClean="0"/>
              <a:t>Key Agreement(Key Exchange) i.e. KEM</a:t>
            </a:r>
          </a:p>
          <a:p>
            <a:pPr lvl="3" fontAlgn="base"/>
            <a:r>
              <a:rPr lang="en-US" b="1" dirty="0" smtClean="0"/>
              <a:t>Uses Symmetric crypto for data or payload exchange i.e. DEM</a:t>
            </a:r>
          </a:p>
          <a:p>
            <a:pPr lvl="3" fontAlgn="base"/>
            <a:r>
              <a:rPr lang="en-US" dirty="0" smtClean="0"/>
              <a:t>E.g. </a:t>
            </a:r>
          </a:p>
          <a:p>
            <a:pPr lvl="4" fontAlgn="base"/>
            <a:r>
              <a:rPr lang="en-US" dirty="0" smtClean="0"/>
              <a:t>TLS protocol (</a:t>
            </a:r>
            <a:r>
              <a:rPr lang="en-US" b="1" dirty="0" smtClean="0"/>
              <a:t>TLS_ECDHE_ECDSA_</a:t>
            </a:r>
            <a:r>
              <a:rPr lang="en-US" dirty="0" smtClean="0"/>
              <a:t>WITH</a:t>
            </a:r>
            <a:r>
              <a:rPr lang="en-US" b="1" dirty="0" smtClean="0"/>
              <a:t>_AES_128_GCM_SHA256)</a:t>
            </a:r>
            <a:endParaRPr lang="en-US" dirty="0" smtClean="0"/>
          </a:p>
          <a:p>
            <a:pPr lvl="5"/>
            <a:r>
              <a:rPr lang="en-US" b="1" dirty="0"/>
              <a:t>TLS</a:t>
            </a:r>
            <a:r>
              <a:rPr lang="en-US" dirty="0"/>
              <a:t> is the protocol being used.</a:t>
            </a:r>
          </a:p>
          <a:p>
            <a:pPr lvl="5"/>
            <a:r>
              <a:rPr lang="en-US" b="1" dirty="0"/>
              <a:t>ECDHE</a:t>
            </a:r>
            <a:r>
              <a:rPr lang="en-US" dirty="0"/>
              <a:t> is the key exchange algorithm </a:t>
            </a:r>
            <a:r>
              <a:rPr lang="en-US" b="1" dirty="0"/>
              <a:t>(Elliptic curve </a:t>
            </a:r>
            <a:r>
              <a:rPr lang="en-US" b="1" dirty="0" err="1" smtClean="0"/>
              <a:t>DiffieHellman</a:t>
            </a:r>
            <a:r>
              <a:rPr lang="en-US" b="1" dirty="0" smtClean="0"/>
              <a:t> </a:t>
            </a:r>
            <a:r>
              <a:rPr lang="en-US" b="1" dirty="0"/>
              <a:t>Ephemeral</a:t>
            </a:r>
            <a:r>
              <a:rPr lang="en-US" b="1" dirty="0" smtClean="0"/>
              <a:t>)</a:t>
            </a:r>
            <a:endParaRPr lang="en-US" dirty="0"/>
          </a:p>
          <a:p>
            <a:pPr lvl="5"/>
            <a:r>
              <a:rPr lang="en-US" b="1" dirty="0"/>
              <a:t>ECDSA</a:t>
            </a:r>
            <a:r>
              <a:rPr lang="en-US" dirty="0"/>
              <a:t> is the authentication algorithm </a:t>
            </a:r>
            <a:r>
              <a:rPr lang="en-US" b="1" dirty="0"/>
              <a:t>(Elliptic Curve Digital Signature Algorithm).</a:t>
            </a:r>
            <a:endParaRPr lang="en-US" dirty="0"/>
          </a:p>
          <a:p>
            <a:pPr lvl="5"/>
            <a:r>
              <a:rPr lang="en-US" b="1" dirty="0"/>
              <a:t>AES_128_GCM</a:t>
            </a:r>
            <a:r>
              <a:rPr lang="en-US" dirty="0"/>
              <a:t> is the data encryption algorithm </a:t>
            </a:r>
            <a:r>
              <a:rPr lang="en-US" b="1" dirty="0"/>
              <a:t>(Advanced Encryption Standard 128 </a:t>
            </a:r>
            <a:r>
              <a:rPr lang="en-US" b="1" dirty="0" smtClean="0"/>
              <a:t>bit with Galois/Counter block </a:t>
            </a:r>
            <a:r>
              <a:rPr lang="en-US" b="1" dirty="0"/>
              <a:t>Mode).</a:t>
            </a:r>
            <a:endParaRPr lang="en-US" dirty="0"/>
          </a:p>
          <a:p>
            <a:pPr lvl="5"/>
            <a:r>
              <a:rPr lang="en-US" b="1" dirty="0"/>
              <a:t>SHA256</a:t>
            </a:r>
            <a:r>
              <a:rPr lang="en-US" dirty="0"/>
              <a:t> is the Message Authentication Code (MAC) algorithm </a:t>
            </a:r>
            <a:r>
              <a:rPr lang="en-US" b="1" dirty="0"/>
              <a:t>(Secure Hash Algorithm 256 bit).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0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623454"/>
          </a:xfrm>
        </p:spPr>
        <p:txBody>
          <a:bodyPr>
            <a:normAutofit fontScale="90000"/>
          </a:bodyPr>
          <a:lstStyle/>
          <a:p>
            <a:pPr lvl="2" fontAlgn="base"/>
            <a:r>
              <a:rPr lang="en-US" sz="3600" b="1" dirty="0" smtClean="0"/>
              <a:t>Hybrid Cryptography(Key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27858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Key Agreement(Key Exchange) </a:t>
            </a:r>
            <a:r>
              <a:rPr lang="en-US" b="1" dirty="0"/>
              <a:t> </a:t>
            </a:r>
            <a:r>
              <a:rPr lang="en-US" b="1" dirty="0" smtClean="0"/>
              <a:t>Goal: </a:t>
            </a:r>
          </a:p>
          <a:p>
            <a:pPr lvl="1" fontAlgn="base"/>
            <a:r>
              <a:rPr lang="en-US" dirty="0" smtClean="0"/>
              <a:t>Both party generates the common secrete key </a:t>
            </a:r>
          </a:p>
          <a:p>
            <a:pPr marL="914400" lvl="2" indent="0" fontAlgn="base">
              <a:buNone/>
            </a:pPr>
            <a:r>
              <a:rPr lang="en-US" b="1" dirty="0" smtClean="0"/>
              <a:t>A -&gt; </a:t>
            </a:r>
            <a:r>
              <a:rPr lang="en-US" dirty="0" smtClean="0"/>
              <a:t>generates Public and Private Key pair</a:t>
            </a:r>
            <a:endParaRPr lang="en-US" b="1" dirty="0" smtClean="0"/>
          </a:p>
          <a:p>
            <a:pPr marL="914400" lvl="2" indent="0" fontAlgn="base">
              <a:buNone/>
            </a:pPr>
            <a:r>
              <a:rPr lang="en-US" b="1" dirty="0" smtClean="0"/>
              <a:t>A-&gt; shares Public Key to B</a:t>
            </a:r>
            <a:r>
              <a:rPr lang="en-US" dirty="0" smtClean="0"/>
              <a:t>.</a:t>
            </a:r>
            <a:endParaRPr lang="en-US" b="1" dirty="0" smtClean="0"/>
          </a:p>
          <a:p>
            <a:pPr marL="914400" lvl="2" indent="0" fontAlgn="base">
              <a:buNone/>
            </a:pPr>
            <a:r>
              <a:rPr lang="en-US" b="1" dirty="0" smtClean="0"/>
              <a:t>B  -&gt; </a:t>
            </a:r>
            <a:r>
              <a:rPr lang="en-US" dirty="0" smtClean="0"/>
              <a:t>generates Public and Private Key pair</a:t>
            </a:r>
            <a:endParaRPr lang="en-US" dirty="0"/>
          </a:p>
          <a:p>
            <a:pPr marL="914400" lvl="2" indent="0" fontAlgn="base">
              <a:buNone/>
            </a:pPr>
            <a:r>
              <a:rPr lang="en-US" dirty="0" smtClean="0"/>
              <a:t>B-&gt;  </a:t>
            </a:r>
            <a:r>
              <a:rPr lang="en-US" b="1" dirty="0" smtClean="0"/>
              <a:t>shares Public Key to A</a:t>
            </a:r>
            <a:endParaRPr lang="en-US" dirty="0" smtClean="0"/>
          </a:p>
          <a:p>
            <a:pPr marL="914400" lvl="2" indent="0" fontAlgn="base">
              <a:buNone/>
            </a:pPr>
            <a:r>
              <a:rPr lang="en-US" b="1" dirty="0"/>
              <a:t>A</a:t>
            </a:r>
            <a:r>
              <a:rPr lang="en-US" dirty="0" smtClean="0"/>
              <a:t> -&gt; generates common secret key using:  </a:t>
            </a:r>
            <a:r>
              <a:rPr lang="en-US" b="1" dirty="0" smtClean="0"/>
              <a:t>Private-Key(A) + Public-Key(B)</a:t>
            </a:r>
            <a:endParaRPr lang="en-US" b="1" dirty="0"/>
          </a:p>
          <a:p>
            <a:pPr marL="914400" lvl="2" indent="0" fontAlgn="base">
              <a:buNone/>
            </a:pPr>
            <a:r>
              <a:rPr lang="en-US" b="1" dirty="0" smtClean="0"/>
              <a:t>B</a:t>
            </a:r>
            <a:r>
              <a:rPr lang="en-US" dirty="0" smtClean="0"/>
              <a:t>  -&gt; generates  common secret key using: </a:t>
            </a:r>
            <a:r>
              <a:rPr lang="en-US" b="1" dirty="0" smtClean="0"/>
              <a:t>Private-Key(B) + Public-Key(A)</a:t>
            </a:r>
            <a:endParaRPr lang="en-US" dirty="0"/>
          </a:p>
          <a:p>
            <a:pPr marL="914400" lvl="2" indent="0" fontAlgn="base">
              <a:buNone/>
            </a:pPr>
            <a:r>
              <a:rPr lang="en-US" b="1" dirty="0" smtClean="0"/>
              <a:t>A</a:t>
            </a:r>
            <a:r>
              <a:rPr lang="en-US" dirty="0" smtClean="0"/>
              <a:t> -&gt; uses this common secret for symmetric encryption/decryption of </a:t>
            </a:r>
            <a:r>
              <a:rPr lang="en-US" b="1" dirty="0" smtClean="0"/>
              <a:t>message payload</a:t>
            </a:r>
          </a:p>
          <a:p>
            <a:pPr marL="914400" lvl="2" indent="0" fontAlgn="base">
              <a:buNone/>
            </a:pPr>
            <a:r>
              <a:rPr lang="en-US" b="1" dirty="0" smtClean="0"/>
              <a:t>B</a:t>
            </a:r>
            <a:r>
              <a:rPr lang="en-US" dirty="0" smtClean="0"/>
              <a:t> -&gt; uses this common secret for symmetric encryption/decryption of </a:t>
            </a:r>
            <a:r>
              <a:rPr lang="en-US" b="1" dirty="0" smtClean="0"/>
              <a:t>message payload</a:t>
            </a:r>
          </a:p>
          <a:p>
            <a:pPr marL="1371600" lvl="3" indent="0" fontAlgn="base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lvl="1" fontAlgn="base"/>
            <a:r>
              <a:rPr lang="en-US" b="1" dirty="0" smtClean="0"/>
              <a:t>Algorithms</a:t>
            </a:r>
          </a:p>
          <a:p>
            <a:pPr lvl="2" fontAlgn="base"/>
            <a:r>
              <a:rPr lang="en-US" b="1" dirty="0" err="1" smtClean="0"/>
              <a:t>DiffieHellman</a:t>
            </a:r>
            <a:r>
              <a:rPr lang="en-US" dirty="0" smtClean="0"/>
              <a:t>, </a:t>
            </a:r>
            <a:r>
              <a:rPr lang="en-US" b="1" dirty="0" smtClean="0"/>
              <a:t>ECDH</a:t>
            </a:r>
            <a:r>
              <a:rPr lang="en-US" dirty="0" smtClean="0"/>
              <a:t>(Elliptic Curve 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</a:p>
          <a:p>
            <a:pPr lvl="1" fontAlgn="base"/>
            <a:r>
              <a:rPr lang="en-US" dirty="0"/>
              <a:t> </a:t>
            </a:r>
            <a:r>
              <a:rPr lang="en-US" b="1" dirty="0" smtClean="0"/>
              <a:t>Vulnerabilities</a:t>
            </a:r>
            <a:r>
              <a:rPr lang="en-US" dirty="0" smtClean="0"/>
              <a:t> </a:t>
            </a:r>
          </a:p>
          <a:p>
            <a:pPr lvl="2" fontAlgn="base"/>
            <a:r>
              <a:rPr lang="en-US" dirty="0"/>
              <a:t> </a:t>
            </a:r>
            <a:r>
              <a:rPr lang="en-US" dirty="0">
                <a:hlinkClick r:id="rId2" tooltip="Man-in-the-middle attack"/>
              </a:rPr>
              <a:t>man-in-the-middle </a:t>
            </a:r>
            <a:r>
              <a:rPr lang="en-US" dirty="0" smtClean="0">
                <a:hlinkClick r:id="rId2" tooltip="Man-in-the-middle attack"/>
              </a:rPr>
              <a:t>attacks</a:t>
            </a:r>
            <a:endParaRPr lang="en-US" dirty="0" smtClean="0"/>
          </a:p>
          <a:p>
            <a:pPr lvl="2" fontAlgn="base"/>
            <a:r>
              <a:rPr lang="en-US" b="1" dirty="0" smtClean="0"/>
              <a:t>Hacker can generate its own common secret.</a:t>
            </a:r>
          </a:p>
          <a:p>
            <a:pPr marL="1371600" lvl="3" indent="0" fontAlgn="base">
              <a:buNone/>
            </a:pPr>
            <a:r>
              <a:rPr lang="en-US" b="1" dirty="0"/>
              <a:t>		</a:t>
            </a:r>
            <a:r>
              <a:rPr lang="en-US" b="1" dirty="0" smtClean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2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484909"/>
          </a:xfrm>
        </p:spPr>
        <p:txBody>
          <a:bodyPr>
            <a:normAutofit/>
          </a:bodyPr>
          <a:lstStyle/>
          <a:p>
            <a:pPr lvl="1" fontAlgn="base"/>
            <a:r>
              <a:rPr lang="en-US" sz="2400" b="1" dirty="0" smtClean="0"/>
              <a:t>Hybrid Crypto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5"/>
            <a:ext cx="10515600" cy="49876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Key Agreement(Key Exchange) Vulnerabilities</a:t>
            </a:r>
            <a:r>
              <a:rPr lang="en-US" dirty="0" smtClean="0"/>
              <a:t> </a:t>
            </a:r>
            <a:r>
              <a:rPr lang="en-US" b="1" dirty="0"/>
              <a:t>	</a:t>
            </a:r>
            <a:endParaRPr lang="en-US" dirty="0" smtClean="0"/>
          </a:p>
          <a:p>
            <a:pPr lvl="1" fontAlgn="base"/>
            <a:r>
              <a:rPr lang="en-US" dirty="0"/>
              <a:t> </a:t>
            </a:r>
            <a:r>
              <a:rPr lang="en-US" sz="1700" b="1" dirty="0" smtClean="0"/>
              <a:t>Vulnerabilities</a:t>
            </a:r>
            <a:r>
              <a:rPr lang="en-US" sz="1700" dirty="0" smtClean="0"/>
              <a:t> </a:t>
            </a:r>
          </a:p>
          <a:p>
            <a:pPr lvl="2" fontAlgn="base"/>
            <a:r>
              <a:rPr lang="en-US" sz="1700" dirty="0"/>
              <a:t> </a:t>
            </a:r>
            <a:r>
              <a:rPr lang="en-US" sz="1700" dirty="0">
                <a:hlinkClick r:id="rId2" tooltip="Man-in-the-middle attack"/>
              </a:rPr>
              <a:t>man-in-the-middle </a:t>
            </a:r>
            <a:r>
              <a:rPr lang="en-US" sz="1700" dirty="0" smtClean="0">
                <a:hlinkClick r:id="rId2" tooltip="Man-in-the-middle attack"/>
              </a:rPr>
              <a:t>attacks</a:t>
            </a:r>
            <a:endParaRPr lang="en-US" sz="1700" dirty="0" smtClean="0"/>
          </a:p>
          <a:p>
            <a:pPr lvl="2" fontAlgn="base"/>
            <a:r>
              <a:rPr lang="en-US" sz="1700" b="1" dirty="0" smtClean="0"/>
              <a:t>Crypto analyst(HACKER) can generate its own common secret.</a:t>
            </a:r>
          </a:p>
          <a:p>
            <a:pPr lvl="1" fontAlgn="base"/>
            <a:r>
              <a:rPr lang="en-US" b="1" dirty="0" smtClean="0"/>
              <a:t>Solution Using asymmetric-cryptography:</a:t>
            </a:r>
          </a:p>
          <a:p>
            <a:pPr lvl="2" fontAlgn="base"/>
            <a:r>
              <a:rPr lang="en-US" sz="1700" dirty="0" smtClean="0"/>
              <a:t>Client(A) -&gt; keeps already </a:t>
            </a:r>
            <a:r>
              <a:rPr lang="en-US" sz="1700" b="1" dirty="0" smtClean="0"/>
              <a:t>trusted-public-key</a:t>
            </a:r>
          </a:p>
          <a:p>
            <a:pPr lvl="2" fontAlgn="base"/>
            <a:r>
              <a:rPr lang="en-US" sz="1700" dirty="0" smtClean="0"/>
              <a:t>Server(B)-&gt; keeps corresponding  </a:t>
            </a:r>
            <a:r>
              <a:rPr lang="en-US" sz="1700" b="1" dirty="0" smtClean="0"/>
              <a:t>trusted-private-key</a:t>
            </a:r>
          </a:p>
          <a:p>
            <a:pPr lvl="2" fontAlgn="base"/>
            <a:r>
              <a:rPr lang="en-US" sz="1700" b="1" dirty="0" smtClean="0"/>
              <a:t>Exchange the </a:t>
            </a:r>
            <a:r>
              <a:rPr lang="en-US" sz="1800" b="1" dirty="0" err="1" smtClean="0"/>
              <a:t>DiffieHellman</a:t>
            </a:r>
            <a:r>
              <a:rPr lang="en-US" sz="1800" b="1" dirty="0" smtClean="0"/>
              <a:t> Key</a:t>
            </a:r>
            <a:r>
              <a:rPr lang="en-US" sz="1700" b="1" dirty="0" smtClean="0"/>
              <a:t> using already trusted public private key.</a:t>
            </a:r>
          </a:p>
          <a:p>
            <a:pPr lvl="2" fontAlgn="base"/>
            <a:r>
              <a:rPr lang="en-US" sz="1700" b="1" dirty="0" smtClean="0"/>
              <a:t>Scheme A</a:t>
            </a:r>
          </a:p>
          <a:p>
            <a:pPr lvl="3" fontAlgn="base"/>
            <a:r>
              <a:rPr lang="en-US" sz="1500" dirty="0" smtClean="0"/>
              <a:t>Client can send  encrypted </a:t>
            </a:r>
            <a:r>
              <a:rPr lang="en-US" sz="1500" b="1" dirty="0" smtClean="0"/>
              <a:t>DH(Public key) </a:t>
            </a:r>
            <a:r>
              <a:rPr lang="en-US" sz="1500" dirty="0" smtClean="0"/>
              <a:t>and encrypted ephemeral  </a:t>
            </a:r>
            <a:r>
              <a:rPr lang="en-US" sz="1500" b="1" dirty="0" smtClean="0"/>
              <a:t>HMAC-SECRET-KEY </a:t>
            </a:r>
            <a:r>
              <a:rPr lang="en-US" sz="1500" dirty="0" smtClean="0"/>
              <a:t>to server.</a:t>
            </a:r>
          </a:p>
          <a:p>
            <a:pPr lvl="3" fontAlgn="base"/>
            <a:r>
              <a:rPr lang="en-US" sz="1500" dirty="0" smtClean="0"/>
              <a:t>Server can decrypt the DH-public key and HMAC key, sends </a:t>
            </a:r>
            <a:r>
              <a:rPr lang="en-US" sz="1500" b="1" dirty="0" smtClean="0"/>
              <a:t>server-DH-public</a:t>
            </a:r>
            <a:r>
              <a:rPr lang="en-US" sz="1500" dirty="0" smtClean="0"/>
              <a:t> and  </a:t>
            </a:r>
            <a:r>
              <a:rPr lang="en-US" sz="1500" b="1" dirty="0" smtClean="0"/>
              <a:t>HMAC</a:t>
            </a:r>
            <a:r>
              <a:rPr lang="en-US" sz="1500" dirty="0" smtClean="0"/>
              <a:t>(server-DH-public,</a:t>
            </a:r>
            <a:r>
              <a:rPr lang="en-US" sz="1500" dirty="0"/>
              <a:t> </a:t>
            </a:r>
            <a:r>
              <a:rPr lang="en-US" sz="1500" b="1" dirty="0"/>
              <a:t>HMAC-SECRET-KEY</a:t>
            </a:r>
            <a:r>
              <a:rPr lang="en-US" sz="1500" dirty="0" smtClean="0"/>
              <a:t> )</a:t>
            </a:r>
          </a:p>
          <a:p>
            <a:pPr lvl="2" fontAlgn="base"/>
            <a:r>
              <a:rPr lang="en-US" sz="1700" b="1" dirty="0" smtClean="0"/>
              <a:t>Scheme B</a:t>
            </a:r>
          </a:p>
          <a:p>
            <a:pPr lvl="3" fontAlgn="base"/>
            <a:r>
              <a:rPr lang="en-US" sz="1500" b="1" dirty="0" smtClean="0"/>
              <a:t>Even digital signatures can be used (</a:t>
            </a:r>
            <a:r>
              <a:rPr lang="en-US" dirty="0" smtClean="0"/>
              <a:t>ECDH(</a:t>
            </a:r>
            <a:r>
              <a:rPr lang="en-US" dirty="0"/>
              <a:t>elliptic</a:t>
            </a:r>
            <a:r>
              <a:rPr lang="en-US" dirty="0" smtClean="0"/>
              <a:t> curve DH)/ECDSA(elliptic curve Digital Signature </a:t>
            </a:r>
            <a:r>
              <a:rPr lang="en-US" dirty="0" err="1" smtClean="0"/>
              <a:t>Algo</a:t>
            </a:r>
            <a:r>
              <a:rPr lang="en-US" dirty="0" smtClean="0"/>
              <a:t>))</a:t>
            </a:r>
            <a:endParaRPr lang="en-US" sz="1500" b="1" dirty="0" smtClean="0"/>
          </a:p>
          <a:p>
            <a:pPr marL="914400" lvl="2" indent="0" fontAlgn="base">
              <a:buNone/>
            </a:pPr>
            <a:endParaRPr lang="en-US" sz="1700" b="1" dirty="0" smtClean="0"/>
          </a:p>
          <a:p>
            <a:pPr marL="914400" lvl="2" indent="0" fontAlgn="base">
              <a:buNone/>
            </a:pPr>
            <a:endParaRPr lang="en-US" b="1" dirty="0" smtClean="0"/>
          </a:p>
          <a:p>
            <a:pPr marL="1371600" lvl="3" indent="0" fontAlgn="base">
              <a:buNone/>
            </a:pPr>
            <a:r>
              <a:rPr lang="en-US" b="1" dirty="0"/>
              <a:t>		</a:t>
            </a:r>
            <a:r>
              <a:rPr lang="en-US" b="1" dirty="0" smtClean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194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RSA </a:t>
            </a:r>
          </a:p>
          <a:p>
            <a:pPr fontAlgn="base"/>
            <a:r>
              <a:rPr lang="en-US" b="1" dirty="0"/>
              <a:t>ECIES(Elliptic Curve Integrated Encryption Scheme</a:t>
            </a:r>
            <a:r>
              <a:rPr lang="en-US" b="1" dirty="0" smtClean="0"/>
              <a:t>)</a:t>
            </a:r>
            <a:endParaRPr lang="en-US" b="1" dirty="0"/>
          </a:p>
          <a:p>
            <a:pPr lvl="1" fontAlgn="base"/>
            <a:r>
              <a:rPr lang="en-US" b="1" dirty="0" smtClean="0"/>
              <a:t>Elliptic Curve Cryptography(ECC)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91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RSA </a:t>
            </a:r>
          </a:p>
          <a:p>
            <a:pPr fontAlgn="base"/>
            <a:r>
              <a:rPr lang="en-US" b="1" dirty="0"/>
              <a:t>ECIES(Elliptic Curve Integrated Encryption Scheme</a:t>
            </a:r>
            <a:r>
              <a:rPr lang="en-US" b="1" dirty="0" smtClean="0"/>
              <a:t>)</a:t>
            </a:r>
            <a:endParaRPr lang="en-US" b="1" dirty="0"/>
          </a:p>
          <a:p>
            <a:pPr lvl="1" fontAlgn="base"/>
            <a:r>
              <a:rPr lang="en-US" b="1" dirty="0" smtClean="0"/>
              <a:t>Elliptic Curve Cryptography(ECC)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54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fontAlgn="base"/>
            <a:r>
              <a:rPr lang="en-US" b="1" dirty="0" smtClean="0"/>
              <a:t>ECC(Elliptic Curve Cryptography)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 stands for Elliptic Curve Cryptography, and is an approach to public key cryptography based on elliptic curves over finite </a:t>
            </a:r>
            <a:r>
              <a:rPr lang="en-US" dirty="0" smtClean="0"/>
              <a:t>fields.</a:t>
            </a:r>
          </a:p>
          <a:p>
            <a:r>
              <a:rPr lang="en-US" dirty="0" smtClean="0"/>
              <a:t>Refer  for mathematics behind: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://andrea.corbellini.name/2015/05/17/elliptic-curve-cryptography-a-gentle-introduction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5" name="Picture 1" descr="e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81" y="435494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pPr lvl="1" fontAlgn="base"/>
            <a:r>
              <a:rPr lang="en-US" b="1" dirty="0" smtClean="0"/>
              <a:t>ECC(Elliptic Curve Cryptography)   vs RSA  -     Key size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1222808"/>
            <a:ext cx="10515600" cy="5385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/>
              <a:t>ECC is able to provide the same cryptographic strength as an RSA-based system with much smaller key sizes. For example, a 256 bit ECC key is equivalent to RSA 3072 bit keys (which are 50% longer than the 2048 bit keys commonly used today). The latest, most secure symmetric algorithms used by TLS (</a:t>
            </a:r>
            <a:r>
              <a:rPr lang="en-US" sz="2200" dirty="0" err="1"/>
              <a:t>eg</a:t>
            </a:r>
            <a:r>
              <a:rPr lang="en-US" sz="2200" dirty="0"/>
              <a:t>. AES) use at least 128 bit keys, so it makes sense that the asymmetric keys provide at least this level of security.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5" y="1542763"/>
            <a:ext cx="7570211" cy="29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pPr lvl="1" fontAlgn="base"/>
            <a:r>
              <a:rPr lang="en-US" b="1" dirty="0" smtClean="0"/>
              <a:t>ECC(Elliptic Curve Cryptography)  vs RSA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1222808"/>
            <a:ext cx="10515600" cy="5385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base"/>
            <a:r>
              <a:rPr lang="en-US" sz="2400" dirty="0" smtClean="0"/>
              <a:t>We </a:t>
            </a:r>
            <a:r>
              <a:rPr lang="en-US" sz="2400" dirty="0"/>
              <a:t>can use RSA for both signatures and encryption, but </a:t>
            </a:r>
            <a:r>
              <a:rPr lang="en-US" sz="2400" dirty="0" smtClean="0"/>
              <a:t>we </a:t>
            </a:r>
            <a:r>
              <a:rPr lang="en-US" sz="2400" dirty="0"/>
              <a:t>need different algorithms for that. E.g. RSAES-OAEP is an encryption algorithm, while RSASS-PSS is a signature algorithm. Both use the RSA cryptosystem and have similar keys, but otherwise the algorithms differ. </a:t>
            </a:r>
          </a:p>
          <a:p>
            <a:pPr fontAlgn="base"/>
            <a:r>
              <a:rPr lang="en-US" sz="2400" dirty="0" smtClean="0"/>
              <a:t>Elliptic </a:t>
            </a:r>
            <a:r>
              <a:rPr lang="en-US" sz="2400" dirty="0"/>
              <a:t>curves are the most practical and widely used option. The same curve can be used for encryption (e.g. ECIES) and signatures (e.g. ECDSA</a:t>
            </a:r>
            <a:r>
              <a:rPr lang="en-US" sz="2400" dirty="0" smtClean="0"/>
              <a:t>).</a:t>
            </a:r>
          </a:p>
          <a:p>
            <a:pPr marL="457200" lvl="1" indent="0" fontAlgn="base">
              <a:buNone/>
            </a:pPr>
            <a:endParaRPr lang="en-US" b="1" dirty="0"/>
          </a:p>
          <a:p>
            <a:pPr marL="457200" lvl="1" indent="0" fontAlgn="base">
              <a:buNone/>
            </a:pPr>
            <a:endParaRPr lang="en-US" b="1" dirty="0" smtClean="0"/>
          </a:p>
          <a:p>
            <a:pPr marL="457200" lvl="1" indent="0" fontAlgn="base">
              <a:buNone/>
            </a:pPr>
            <a:r>
              <a:rPr lang="en-US" b="1" dirty="0" smtClean="0"/>
              <a:t>Note that using the same key-pair for both encryption and signatures is not necessarily secure, even if the algorithms allow it. So in practice we </a:t>
            </a:r>
            <a:r>
              <a:rPr lang="en-US" b="1" i="1" dirty="0" smtClean="0"/>
              <a:t>should</a:t>
            </a:r>
            <a:r>
              <a:rPr lang="en-US" b="1" dirty="0" smtClean="0"/>
              <a:t> use completely different algorithms for signatures and encryption.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ECC(Elliptic Curve Cryptography)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2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would I want to use ECC?</a:t>
            </a:r>
          </a:p>
          <a:p>
            <a:r>
              <a:rPr lang="en-US" dirty="0" smtClean="0"/>
              <a:t>The </a:t>
            </a:r>
            <a:r>
              <a:rPr lang="en-US" dirty="0"/>
              <a:t>small key sizes make ECC very appealing for devices with limited storage or processing power, which are becoming increasingly common in the </a:t>
            </a:r>
            <a:r>
              <a:rPr lang="en-US" dirty="0" err="1"/>
              <a:t>IoT</a:t>
            </a:r>
            <a:r>
              <a:rPr lang="en-US" dirty="0"/>
              <a:t>. In terms of more traditional web server use cases, the smaller key sizes can offer speedier SSL handshakes (which can translate to faster page load times) and stronger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b="1" dirty="0" err="1" smtClean="0"/>
              <a:t>WhatsAPP</a:t>
            </a:r>
            <a:r>
              <a:rPr lang="en-US" b="1" dirty="0" smtClean="0"/>
              <a:t>  end-to-end encryption </a:t>
            </a:r>
          </a:p>
          <a:p>
            <a:pPr lvl="1"/>
            <a:r>
              <a:rPr lang="en-US" b="1" dirty="0" smtClean="0"/>
              <a:t>Bitcoin</a:t>
            </a:r>
          </a:p>
          <a:p>
            <a:pPr lvl="1"/>
            <a:r>
              <a:rPr lang="en-US" b="1" dirty="0" smtClean="0"/>
              <a:t>iOS device uses for its internal.</a:t>
            </a:r>
          </a:p>
          <a:p>
            <a:pPr lvl="1"/>
            <a:r>
              <a:rPr lang="en-US" b="1" dirty="0" smtClean="0"/>
              <a:t>Google Pay(</a:t>
            </a:r>
            <a:r>
              <a:rPr lang="en-US" b="1" dirty="0" err="1" smtClean="0"/>
              <a:t>Tez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4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ECC(Elliptic Curve Cryptography</a:t>
            </a:r>
            <a:r>
              <a:rPr lang="en-US" b="1" dirty="0" smtClean="0"/>
              <a:t>)-</a:t>
            </a:r>
            <a:r>
              <a:rPr lang="en-US" b="1" cap="all" dirty="0"/>
              <a:t>ECIES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32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ECC </a:t>
            </a:r>
            <a:r>
              <a:rPr lang="en-US" dirty="0"/>
              <a:t>encrypt is not a primitive operation. Instead we can use ECDH (Elliptic Curve </a:t>
            </a:r>
            <a:r>
              <a:rPr lang="en-US" dirty="0" err="1"/>
              <a:t>Diffie</a:t>
            </a:r>
            <a:r>
              <a:rPr lang="en-US" dirty="0"/>
              <a:t> </a:t>
            </a:r>
            <a:r>
              <a:rPr lang="en-US" dirty="0" err="1"/>
              <a:t>Helman</a:t>
            </a:r>
            <a:r>
              <a:rPr lang="en-US" dirty="0"/>
              <a:t>) to generate a shared secret, and use this as a secret key. This is called </a:t>
            </a:r>
            <a:r>
              <a:rPr lang="en-US" dirty="0">
                <a:hlinkClick r:id="rId2"/>
              </a:rPr>
              <a:t>ECIES</a:t>
            </a:r>
            <a:r>
              <a:rPr lang="en-US" dirty="0"/>
              <a:t> (Elliptic Curve Integrated Encryption Scheme</a:t>
            </a:r>
            <a:r>
              <a:rPr lang="en-US" dirty="0" smtClean="0"/>
              <a:t>).</a:t>
            </a:r>
          </a:p>
          <a:p>
            <a:r>
              <a:rPr lang="en-US" dirty="0"/>
              <a:t> </a:t>
            </a:r>
            <a:r>
              <a:rPr lang="en-US" dirty="0" smtClean="0"/>
              <a:t>ECIES a </a:t>
            </a:r>
            <a:r>
              <a:rPr lang="en-US" b="1" dirty="0"/>
              <a:t>hybrid </a:t>
            </a:r>
            <a:r>
              <a:rPr lang="en-US" b="1" dirty="0" smtClean="0"/>
              <a:t>cryptography</a:t>
            </a:r>
            <a:r>
              <a:rPr lang="en-US" dirty="0"/>
              <a:t>  proposed by Victor </a:t>
            </a:r>
            <a:r>
              <a:rPr lang="en-US" dirty="0" err="1"/>
              <a:t>Shoup</a:t>
            </a:r>
            <a:r>
              <a:rPr lang="en-US" dirty="0"/>
              <a:t> in </a:t>
            </a:r>
            <a:r>
              <a:rPr lang="en-US" dirty="0" smtClean="0"/>
              <a:t>2001.</a:t>
            </a:r>
          </a:p>
          <a:p>
            <a:r>
              <a:rPr lang="en-US" dirty="0" smtClean="0"/>
              <a:t>Refer 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www.cryptopp.com/wiki/Elliptic_curve_integrated_encryption_scheme</a:t>
            </a:r>
            <a:endParaRPr lang="en-US" dirty="0" smtClean="0"/>
          </a:p>
          <a:p>
            <a:r>
              <a:rPr lang="en-US" b="1" dirty="0">
                <a:hlinkClick r:id="rId3"/>
              </a:rPr>
              <a:t>https://www.cryptopp.com/wiki/Elliptic_curve_integrated_encryption_scheme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9912">
            <a:off x="838200" y="1825625"/>
            <a:ext cx="10397836" cy="3854739"/>
          </a:xfrm>
        </p:spPr>
        <p:txBody>
          <a:bodyPr>
            <a:normAutofit fontScale="85000" lnSpcReduction="20000"/>
          </a:bodyPr>
          <a:lstStyle/>
          <a:p>
            <a:pPr marL="1600200" lvl="1" indent="-1143000">
              <a:buFont typeface="+mj-lt"/>
              <a:buAutoNum type="alphaUcPeriod"/>
            </a:pPr>
            <a:endParaRPr lang="en-US" sz="6000" dirty="0" smtClean="0"/>
          </a:p>
          <a:p>
            <a:pPr marL="1600200" lvl="1" indent="-1143000">
              <a:buFont typeface="+mj-lt"/>
              <a:buAutoNum type="alphaUcPeriod"/>
            </a:pPr>
            <a:r>
              <a:rPr lang="en-US" sz="6000" dirty="0" smtClean="0"/>
              <a:t>One Way Coding </a:t>
            </a:r>
          </a:p>
          <a:p>
            <a:pPr marL="1600200" lvl="1" indent="-1143000">
              <a:buFont typeface="+mj-lt"/>
              <a:buAutoNum type="alphaUcPeriod"/>
            </a:pPr>
            <a:r>
              <a:rPr lang="en-US" sz="6000" dirty="0" smtClean="0"/>
              <a:t>Two Way Coding</a:t>
            </a:r>
          </a:p>
          <a:p>
            <a:pPr marL="457200" lvl="1" indent="0">
              <a:buNone/>
            </a:pPr>
            <a:r>
              <a:rPr lang="en-US" sz="6600" dirty="0" smtClean="0"/>
              <a:t> </a:t>
            </a:r>
          </a:p>
          <a:p>
            <a:pPr marL="914400" lvl="2" indent="0" algn="ctr">
              <a:buNone/>
            </a:pPr>
            <a:endParaRPr lang="en-US" sz="6600" dirty="0" smtClean="0"/>
          </a:p>
          <a:p>
            <a:pPr marL="914400" lvl="2" indent="0" algn="ctr">
              <a:buNone/>
            </a:pPr>
            <a:r>
              <a:rPr lang="en-US" sz="6600" dirty="0" smtClean="0"/>
              <a:t> 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644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59574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ECC(Elliptic Curve Cryptography</a:t>
            </a:r>
            <a:r>
              <a:rPr lang="en-US" sz="2000" b="1" dirty="0" smtClean="0"/>
              <a:t>)-</a:t>
            </a:r>
            <a:r>
              <a:rPr lang="en-US" sz="2000" b="1" cap="all" dirty="0"/>
              <a:t>ECIES</a:t>
            </a:r>
            <a:r>
              <a:rPr lang="en-US" sz="2000" cap="all" dirty="0"/>
              <a:t/>
            </a:r>
            <a:br>
              <a:rPr lang="en-US" sz="2000" cap="all" dirty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748145"/>
            <a:ext cx="8922327" cy="5721928"/>
          </a:xfrm>
        </p:spPr>
      </p:pic>
    </p:spTree>
    <p:extLst>
      <p:ext uri="{BB962C8B-B14F-4D97-AF65-F5344CB8AC3E}">
        <p14:creationId xmlns:p14="http://schemas.microsoft.com/office/powerpoint/2010/main" val="1459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ECC-</a:t>
            </a:r>
            <a:r>
              <a:rPr lang="en-US" b="1" cap="all" dirty="0" smtClean="0"/>
              <a:t>ECIES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256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ECIES Steps:</a:t>
            </a:r>
          </a:p>
          <a:p>
            <a:r>
              <a:rPr lang="en-US" dirty="0"/>
              <a:t>inputs are the </a:t>
            </a:r>
            <a:r>
              <a:rPr lang="en-US" b="1" dirty="0"/>
              <a:t>plaintext message</a:t>
            </a:r>
            <a:r>
              <a:rPr lang="en-US" dirty="0"/>
              <a:t>, and the </a:t>
            </a:r>
            <a:r>
              <a:rPr lang="en-US" b="1" dirty="0"/>
              <a:t>recipient’s ECC public key</a:t>
            </a:r>
          </a:p>
          <a:p>
            <a:r>
              <a:rPr lang="en-US" dirty="0"/>
              <a:t>an IV (</a:t>
            </a:r>
            <a:r>
              <a:rPr lang="en-US" dirty="0" err="1"/>
              <a:t>initialisation</a:t>
            </a:r>
            <a:r>
              <a:rPr lang="en-US" dirty="0"/>
              <a:t> vector) is generated (random bytes)</a:t>
            </a:r>
          </a:p>
          <a:p>
            <a:r>
              <a:rPr lang="en-US" dirty="0"/>
              <a:t>an ephemeral ECC key is generated (random bytes). The public key is derived from the private key</a:t>
            </a:r>
          </a:p>
          <a:p>
            <a:r>
              <a:rPr lang="en-US" dirty="0"/>
              <a:t>the ephemeral private key is combined with the recipient’s public key – this is the ECDH shared secret</a:t>
            </a:r>
          </a:p>
          <a:p>
            <a:r>
              <a:rPr lang="en-US" dirty="0"/>
              <a:t>the shared secret is stretched using a KDF (key derivation function) to create 2 secret keys</a:t>
            </a:r>
          </a:p>
          <a:p>
            <a:r>
              <a:rPr lang="en-US" dirty="0"/>
              <a:t>one secret key is used to encrypt the plaintext</a:t>
            </a:r>
          </a:p>
          <a:p>
            <a:r>
              <a:rPr lang="en-US" dirty="0"/>
              <a:t>the other secret key is used to generate a MAC</a:t>
            </a:r>
          </a:p>
          <a:p>
            <a:r>
              <a:rPr lang="en-US" dirty="0"/>
              <a:t>the output is </a:t>
            </a:r>
            <a:r>
              <a:rPr lang="en-US" b="1" dirty="0" err="1"/>
              <a:t>ciphertext</a:t>
            </a:r>
            <a:r>
              <a:rPr lang="en-US" dirty="0"/>
              <a:t> + the IV + the </a:t>
            </a:r>
            <a:r>
              <a:rPr lang="en-US" b="1" dirty="0"/>
              <a:t>ephemeral public key </a:t>
            </a:r>
            <a:r>
              <a:rPr lang="en-US" dirty="0"/>
              <a:t>+ the </a:t>
            </a:r>
            <a:r>
              <a:rPr lang="en-US" b="1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4687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ECC-</a:t>
            </a:r>
            <a:r>
              <a:rPr lang="en-US" b="1" cap="all" dirty="0" smtClean="0"/>
              <a:t>ECIES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32218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ender </a:t>
            </a:r>
            <a:r>
              <a:rPr lang="en-US" dirty="0"/>
              <a:t>&amp; </a:t>
            </a:r>
            <a:r>
              <a:rPr lang="en-US" dirty="0" smtClean="0"/>
              <a:t>Recipient need </a:t>
            </a:r>
            <a:r>
              <a:rPr lang="en-US" dirty="0"/>
              <a:t>to agree on </a:t>
            </a:r>
            <a:endParaRPr lang="en-US" dirty="0" smtClean="0"/>
          </a:p>
          <a:p>
            <a:pPr lvl="1"/>
            <a:r>
              <a:rPr lang="en-US" dirty="0" smtClean="0"/>
              <a:t>specific</a:t>
            </a:r>
            <a:r>
              <a:rPr lang="en-US" dirty="0"/>
              <a:t> </a:t>
            </a:r>
            <a:r>
              <a:rPr lang="en-US" dirty="0" smtClean="0"/>
              <a:t>curve (</a:t>
            </a:r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Curve25519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input padding</a:t>
            </a:r>
          </a:p>
          <a:p>
            <a:pPr lvl="1"/>
            <a:r>
              <a:rPr lang="en-US" dirty="0"/>
              <a:t>Key Derivation Function</a:t>
            </a:r>
          </a:p>
          <a:p>
            <a:pPr lvl="1"/>
            <a:r>
              <a:rPr lang="en-US" dirty="0"/>
              <a:t>hash function (+ size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encryption function (+ size)</a:t>
            </a:r>
          </a:p>
          <a:p>
            <a:pPr lvl="1"/>
            <a:r>
              <a:rPr lang="en-US" dirty="0"/>
              <a:t>MAC function (+ size)</a:t>
            </a:r>
          </a:p>
          <a:p>
            <a:pPr lvl="1"/>
            <a:r>
              <a:rPr lang="en-US" dirty="0"/>
              <a:t>encoding of transmitted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ECC-</a:t>
            </a:r>
            <a:r>
              <a:rPr lang="en-US" b="1" cap="all" dirty="0" smtClean="0"/>
              <a:t>ECIES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32218"/>
          </a:xfrm>
        </p:spPr>
        <p:txBody>
          <a:bodyPr>
            <a:normAutofit/>
          </a:bodyPr>
          <a:lstStyle/>
          <a:p>
            <a:r>
              <a:rPr lang="en-US" b="1" dirty="0" smtClean="0"/>
              <a:t>Notes: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RSA, generating a </a:t>
            </a:r>
            <a:r>
              <a:rPr lang="en-US" dirty="0" err="1"/>
              <a:t>keypair</a:t>
            </a:r>
            <a:r>
              <a:rPr lang="en-US" dirty="0"/>
              <a:t> is </a:t>
            </a:r>
            <a:r>
              <a:rPr lang="en-US" dirty="0" smtClean="0"/>
              <a:t>slow – we need to search for &amp; test big </a:t>
            </a:r>
            <a:r>
              <a:rPr lang="en-US" dirty="0" err="1" smtClean="0"/>
              <a:t>pseudoprimes</a:t>
            </a:r>
            <a:r>
              <a:rPr lang="en-US" dirty="0" smtClean="0"/>
              <a:t>. </a:t>
            </a:r>
            <a:r>
              <a:rPr lang="en-US" dirty="0"/>
              <a:t>However with ECC it’s quick &amp; simple, just random bytes (with minor constraints). This is why it’s possible to generate an ephemeral key for each </a:t>
            </a:r>
            <a:r>
              <a:rPr lang="en-US" dirty="0" smtClean="0"/>
              <a:t>encryption.</a:t>
            </a:r>
          </a:p>
          <a:p>
            <a:pPr lvl="1"/>
            <a:r>
              <a:rPr lang="en-US" dirty="0"/>
              <a:t>the Key Derivation Function isn’t as complicated as password-based KDFs are; </a:t>
            </a:r>
            <a:r>
              <a:rPr lang="en-US" dirty="0" smtClean="0"/>
              <a:t>  e.g. ANSI-X9.63-KDF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Unfortunately </a:t>
            </a:r>
            <a:r>
              <a:rPr lang="en-US" dirty="0"/>
              <a:t>the details are not well </a:t>
            </a:r>
            <a:r>
              <a:rPr lang="en-US" dirty="0" smtClean="0"/>
              <a:t>standardized. </a:t>
            </a:r>
            <a:r>
              <a:rPr lang="en-US" dirty="0"/>
              <a:t>For example, Crypto++ and Bouncy Castle don’t interoperate by default because they use a different </a:t>
            </a:r>
            <a:r>
              <a:rPr lang="en-US" dirty="0" smtClean="0"/>
              <a:t>word-size </a:t>
            </a:r>
            <a:r>
              <a:rPr lang="en-US" dirty="0"/>
              <a:t>for a length when calculating the MAC.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27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JCA(Java Cryptography Architecture) for RSA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7"/>
            <a:ext cx="10515600" cy="4736090"/>
          </a:xfrm>
        </p:spPr>
        <p:txBody>
          <a:bodyPr/>
          <a:lstStyle/>
          <a:p>
            <a:r>
              <a:rPr lang="en-US" dirty="0"/>
              <a:t>Refer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www.veracode.com/blog/research/encryption-and-decryption-java-cryptography</a:t>
            </a:r>
            <a:endParaRPr lang="en-US" dirty="0" smtClean="0"/>
          </a:p>
          <a:p>
            <a:r>
              <a:rPr lang="en-US" dirty="0" smtClean="0"/>
              <a:t>Cipher specification:</a:t>
            </a:r>
          </a:p>
          <a:p>
            <a:pPr lvl="1"/>
            <a:r>
              <a:rPr lang="en-US" sz="1800" b="1" dirty="0" smtClean="0"/>
              <a:t>Cipher</a:t>
            </a:r>
            <a:r>
              <a:rPr lang="en-US" sz="1800" dirty="0" smtClean="0"/>
              <a:t> uses the “transformation string”</a:t>
            </a:r>
          </a:p>
          <a:p>
            <a:pPr lvl="1"/>
            <a:r>
              <a:rPr lang="en-US" sz="1800" b="1" dirty="0" smtClean="0"/>
              <a:t>Transformation</a:t>
            </a:r>
            <a:r>
              <a:rPr lang="en-US" sz="1800" dirty="0" smtClean="0"/>
              <a:t> : </a:t>
            </a:r>
            <a:r>
              <a:rPr lang="en-US" sz="1800" dirty="0"/>
              <a:t> </a:t>
            </a:r>
            <a:endParaRPr lang="en-US" sz="1800" dirty="0" smtClean="0"/>
          </a:p>
          <a:p>
            <a:pPr lvl="2"/>
            <a:r>
              <a:rPr lang="en-US" sz="1800" dirty="0" smtClean="0"/>
              <a:t>3 </a:t>
            </a:r>
            <a:r>
              <a:rPr lang="en-US" sz="1800" dirty="0"/>
              <a:t>parameters to be specified (</a:t>
            </a:r>
            <a:r>
              <a:rPr lang="en-US" sz="1800" b="1" dirty="0"/>
              <a:t>algorithm</a:t>
            </a:r>
            <a:r>
              <a:rPr lang="en-US" sz="1800" dirty="0"/>
              <a:t>, </a:t>
            </a:r>
            <a:r>
              <a:rPr lang="en-US" sz="1800" b="1" dirty="0"/>
              <a:t>mode of </a:t>
            </a:r>
            <a:r>
              <a:rPr lang="en-US" sz="1800" b="1" dirty="0" smtClean="0"/>
              <a:t>operation(block mode) </a:t>
            </a:r>
            <a:r>
              <a:rPr lang="en-US" sz="1800" dirty="0"/>
              <a:t>and </a:t>
            </a:r>
            <a:r>
              <a:rPr lang="en-US" sz="1800" b="1" dirty="0"/>
              <a:t>padding scheme</a:t>
            </a:r>
            <a:r>
              <a:rPr lang="en-US" sz="1800" dirty="0" smtClean="0"/>
              <a:t>)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r>
              <a:rPr lang="en-US" sz="1800" b="1" dirty="0" smtClean="0"/>
              <a:t>Algorithm</a:t>
            </a:r>
          </a:p>
          <a:p>
            <a:pPr lvl="1"/>
            <a:r>
              <a:rPr lang="en-US" sz="1800" b="1" dirty="0" smtClean="0"/>
              <a:t>Mode of operation(Block Mode)</a:t>
            </a:r>
          </a:p>
          <a:p>
            <a:pPr lvl="1"/>
            <a:r>
              <a:rPr lang="en-US" sz="1800" b="1" dirty="0" smtClean="0"/>
              <a:t>Padding  Scheme </a:t>
            </a:r>
            <a:endParaRPr lang="en-US" sz="18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0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RSA Specifications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2"/>
            <a:ext cx="10515600" cy="518160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400" dirty="0" smtClean="0"/>
          </a:p>
          <a:p>
            <a:pPr lvl="1"/>
            <a:r>
              <a:rPr lang="en-US" sz="1800" b="1" dirty="0" smtClean="0"/>
              <a:t>Algorithm</a:t>
            </a:r>
          </a:p>
          <a:p>
            <a:pPr lvl="2"/>
            <a:r>
              <a:rPr lang="en-US" sz="1400" b="1" dirty="0" smtClean="0"/>
              <a:t>RSA</a:t>
            </a:r>
          </a:p>
          <a:p>
            <a:pPr lvl="1"/>
            <a:r>
              <a:rPr lang="en-US" sz="1800" b="1" dirty="0" smtClean="0"/>
              <a:t>Mode of operation(Block Mode) </a:t>
            </a:r>
          </a:p>
          <a:p>
            <a:pPr lvl="2"/>
            <a:r>
              <a:rPr lang="en-US" dirty="0"/>
              <a:t>Mode of operation, as part of transformation, is only relevant to block ciphers. While using asymmetric ciphers, use </a:t>
            </a:r>
            <a:r>
              <a:rPr lang="en-US" b="1" dirty="0"/>
              <a:t>ECB</a:t>
            </a:r>
            <a:r>
              <a:rPr lang="en-US" dirty="0"/>
              <a:t> as the mode of operation, which essentially is a hack behind-the-scenes, meaning ignore this value.</a:t>
            </a:r>
            <a:endParaRPr lang="en-US" sz="1400" b="1" dirty="0" smtClean="0"/>
          </a:p>
          <a:p>
            <a:pPr lvl="1"/>
            <a:r>
              <a:rPr lang="en-US" sz="1800" b="1" dirty="0" smtClean="0"/>
              <a:t>Padding  Scheme for Asymmetric </a:t>
            </a:r>
            <a:r>
              <a:rPr lang="en-US" sz="1800" b="1" dirty="0" err="1" smtClean="0"/>
              <a:t>algo</a:t>
            </a:r>
            <a:r>
              <a:rPr lang="en-US" sz="1800" b="1" dirty="0" smtClean="0"/>
              <a:t>(RSA)</a:t>
            </a:r>
          </a:p>
          <a:p>
            <a:pPr lvl="2"/>
            <a:r>
              <a:rPr lang="en-US" b="1" dirty="0"/>
              <a:t>Optimal Asymmetric Encryption Padding </a:t>
            </a:r>
            <a:endParaRPr lang="en-US" b="1" dirty="0" smtClean="0"/>
          </a:p>
          <a:p>
            <a:pPr lvl="3"/>
            <a:r>
              <a:rPr lang="en-US" b="1" dirty="0" smtClean="0"/>
              <a:t>refer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en.wikipedia.org/wiki/Optimal_asymmetric_encryption_padding</a:t>
            </a:r>
            <a:endParaRPr lang="en-US" sz="1400" b="1" dirty="0" smtClean="0"/>
          </a:p>
          <a:p>
            <a:pPr lvl="3"/>
            <a:r>
              <a:rPr lang="en-US" dirty="0"/>
              <a:t>Make sure to only use </a:t>
            </a:r>
            <a:r>
              <a:rPr lang="en-US" b="1" dirty="0" err="1"/>
              <a:t>OAEPWith</a:t>
            </a:r>
            <a:r>
              <a:rPr lang="en-US" b="1" dirty="0"/>
              <a:t>&lt;digest&gt;And&lt;</a:t>
            </a:r>
            <a:r>
              <a:rPr lang="en-US" b="1" dirty="0" err="1"/>
              <a:t>mgf</a:t>
            </a:r>
            <a:r>
              <a:rPr lang="en-US" b="1" dirty="0"/>
              <a:t>&gt;Padding</a:t>
            </a:r>
            <a:r>
              <a:rPr lang="en-US" dirty="0"/>
              <a:t> schemes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For Digest </a:t>
            </a:r>
          </a:p>
          <a:p>
            <a:pPr lvl="5"/>
            <a:r>
              <a:rPr lang="en-US" b="1" dirty="0"/>
              <a:t> </a:t>
            </a:r>
            <a:r>
              <a:rPr lang="en-US" b="1" dirty="0" smtClean="0"/>
              <a:t>SHA256/384/512</a:t>
            </a:r>
            <a:endParaRPr lang="en-US" dirty="0"/>
          </a:p>
          <a:p>
            <a:pPr lvl="4"/>
            <a:r>
              <a:rPr lang="en-US" dirty="0"/>
              <a:t>For Mask Generation Function(MGF), use </a:t>
            </a:r>
            <a:r>
              <a:rPr lang="en-US" b="1" dirty="0"/>
              <a:t>MGF1</a:t>
            </a:r>
            <a:r>
              <a:rPr lang="en-US" dirty="0"/>
              <a:t> </a:t>
            </a:r>
            <a:endParaRPr lang="en-US" dirty="0" smtClean="0"/>
          </a:p>
          <a:p>
            <a:pPr lvl="4"/>
            <a:r>
              <a:rPr lang="en-US" dirty="0"/>
              <a:t>PKCS1Padding with RSA has been susceptible to 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attacks</a:t>
            </a:r>
            <a:r>
              <a:rPr lang="en-US" baseline="30000" dirty="0"/>
              <a:t> </a:t>
            </a:r>
            <a:r>
              <a:rPr lang="en-US" dirty="0"/>
              <a:t> since 1998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hlinkClick r:id="rId3"/>
              </a:rPr>
              <a:t>Git</a:t>
            </a:r>
            <a:r>
              <a:rPr lang="en-US" dirty="0" smtClean="0">
                <a:hlinkClick r:id="rId3"/>
              </a:rPr>
              <a:t> : 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github.com/1MansiS/java_crypto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3"/>
            <a:endParaRPr lang="en-US" sz="1200" b="1" dirty="0" smtClean="0"/>
          </a:p>
          <a:p>
            <a:pPr lvl="2"/>
            <a:endParaRPr lang="en-US" sz="14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Key Size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3918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400" dirty="0" smtClean="0"/>
          </a:p>
          <a:p>
            <a:pPr lvl="1"/>
            <a:r>
              <a:rPr lang="en-US" dirty="0"/>
              <a:t>The RSA algorithm can only encrypt data that has a maximum byte length of the RSA key length in bits divided with eight minus </a:t>
            </a:r>
            <a:r>
              <a:rPr lang="en-US" dirty="0" smtClean="0"/>
              <a:t> padding </a:t>
            </a:r>
            <a:r>
              <a:rPr lang="en-US" dirty="0"/>
              <a:t>bytes, i.e. </a:t>
            </a:r>
            <a:endParaRPr lang="en-US" dirty="0" smtClean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maximum bytes = </a:t>
            </a:r>
            <a:r>
              <a:rPr lang="en-US" dirty="0" smtClean="0"/>
              <a:t>(key </a:t>
            </a:r>
            <a:r>
              <a:rPr lang="en-US" dirty="0"/>
              <a:t>length in bits / </a:t>
            </a:r>
            <a:r>
              <a:rPr lang="en-US" dirty="0" smtClean="0"/>
              <a:t>8) – (padding length)</a:t>
            </a:r>
          </a:p>
          <a:p>
            <a:pPr lvl="3"/>
            <a:endParaRPr lang="en-US" sz="1200" b="1" dirty="0" smtClean="0"/>
          </a:p>
          <a:p>
            <a:pPr lvl="2"/>
            <a:endParaRPr lang="en-US" sz="1400" b="1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2048/8 = (256 bytes – Padding length)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HMAC-SHA256 = 32 bytes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crypto.stackexchange.com/questions/34864/key-size-for-hmac-sha256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0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JCA(Java Cryptography Architecture)</a:t>
            </a:r>
            <a:r>
              <a:rPr lang="en-US" dirty="0" smtClean="0"/>
              <a:t> providers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2775"/>
          </a:xfrm>
        </p:spPr>
        <p:txBody>
          <a:bodyPr>
            <a:normAutofit/>
          </a:bodyPr>
          <a:lstStyle/>
          <a:p>
            <a:pPr marL="2171700" lvl="4" indent="-342900" fontAlgn="base">
              <a:buFont typeface="+mj-lt"/>
              <a:buAutoNum type="arabicPeriod"/>
            </a:pPr>
            <a:r>
              <a:rPr lang="en-US" b="1" dirty="0" smtClean="0">
                <a:hlinkClick r:id="rId2"/>
              </a:rPr>
              <a:t>https://www.flexiprovider.de/</a:t>
            </a:r>
            <a:endParaRPr lang="en-US" b="1" dirty="0" smtClean="0"/>
          </a:p>
          <a:p>
            <a:pPr marL="2171700" lvl="4" indent="-342900" fontAlgn="base">
              <a:buAutoNum type="arabicPeriod" startAt="2"/>
            </a:pPr>
            <a:r>
              <a:rPr lang="en-US" b="1" dirty="0" smtClean="0"/>
              <a:t>Bouncy Castle</a:t>
            </a:r>
          </a:p>
          <a:p>
            <a:pPr marL="2171700" lvl="4" indent="-342900" fontAlgn="base">
              <a:buAutoNum type="arabicPeriod" startAt="2"/>
            </a:pPr>
            <a:r>
              <a:rPr lang="en-US" b="1" dirty="0" smtClean="0"/>
              <a:t>Default JDK</a:t>
            </a:r>
          </a:p>
          <a:p>
            <a:pPr marL="1828800" lvl="4" indent="0" fontAlgn="base">
              <a:buNone/>
            </a:pPr>
            <a:endParaRPr lang="en-US" b="1" dirty="0"/>
          </a:p>
          <a:p>
            <a:pPr marL="1828800" lvl="4" indent="0" fontAlgn="base">
              <a:buNone/>
            </a:pPr>
            <a:endParaRPr lang="en-US" b="1" dirty="0" smtClean="0"/>
          </a:p>
          <a:p>
            <a:pPr marL="1828800" lvl="4" indent="0" fontAlgn="base">
              <a:buNone/>
            </a:pPr>
            <a:r>
              <a:rPr lang="en-US" b="1" dirty="0" smtClean="0"/>
              <a:t>Links:</a:t>
            </a:r>
          </a:p>
          <a:p>
            <a:pPr marL="1828800" lvl="4" indent="0" fontAlgn="base">
              <a:buNone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docs.oracle.com/javase/7/docs/technotes/guides/security/crypto/CryptoSpec.html</a:t>
            </a:r>
            <a:endParaRPr lang="en-US" b="1" dirty="0" smtClean="0"/>
          </a:p>
          <a:p>
            <a:pPr marL="1828800" lvl="4" indent="0" fontAlgn="base">
              <a:buNone/>
            </a:pPr>
            <a:endParaRPr lang="en-US" b="1" dirty="0" smtClean="0"/>
          </a:p>
          <a:p>
            <a:pPr marL="1828800" lvl="4" indent="0" fontAlgn="base">
              <a:buNone/>
            </a:pP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www.veracode.com/blog/research/how-get-started-using-java-cryptography-securely</a:t>
            </a:r>
            <a:endParaRPr lang="en-US" b="1" dirty="0" smtClean="0"/>
          </a:p>
          <a:p>
            <a:pPr marL="1828800" lvl="4" indent="0" fontAlgn="base">
              <a:buNone/>
            </a:pPr>
            <a:endParaRPr lang="en-US" b="1" dirty="0" smtClean="0"/>
          </a:p>
          <a:p>
            <a:pPr lvl="3" fontAlgn="base"/>
            <a:endParaRPr lang="en-US" b="1" dirty="0" smtClean="0"/>
          </a:p>
          <a:p>
            <a:pPr marL="1371600" lvl="3" indent="0" fontAlgn="base">
              <a:buNone/>
            </a:pPr>
            <a:endParaRPr lang="en-US" dirty="0" smtClean="0"/>
          </a:p>
          <a:p>
            <a:pPr lvl="2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54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SAMPLE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smtClean="0"/>
              <a:t>One-Way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4230"/>
          </a:xfrm>
        </p:spPr>
        <p:txBody>
          <a:bodyPr>
            <a:normAutofit lnSpcReduction="10000"/>
          </a:bodyPr>
          <a:lstStyle/>
          <a:p>
            <a:pPr lvl="1" fontAlgn="base"/>
            <a:r>
              <a:rPr lang="en-US" dirty="0" smtClean="0"/>
              <a:t>Generates unique code from “Original Message”. </a:t>
            </a:r>
            <a:endParaRPr lang="en-US" dirty="0"/>
          </a:p>
          <a:p>
            <a:pPr lvl="1" fontAlgn="base"/>
            <a:r>
              <a:rPr lang="en-US" dirty="0" smtClean="0"/>
              <a:t>Code generation is repeatable from Original Message</a:t>
            </a:r>
            <a:endParaRPr lang="en-US" dirty="0"/>
          </a:p>
          <a:p>
            <a:pPr lvl="1" fontAlgn="base"/>
            <a:r>
              <a:rPr lang="en-US" dirty="0" smtClean="0"/>
              <a:t>Does not allow to generate-back original message from the Code.</a:t>
            </a:r>
            <a:endParaRPr lang="en-US" dirty="0"/>
          </a:p>
          <a:p>
            <a:pPr lvl="1" fontAlgn="base"/>
            <a:r>
              <a:rPr lang="en-US" b="1" dirty="0" smtClean="0"/>
              <a:t>Algorithms</a:t>
            </a:r>
            <a:r>
              <a:rPr lang="en-US" dirty="0" smtClean="0"/>
              <a:t>: </a:t>
            </a:r>
          </a:p>
          <a:p>
            <a:pPr lvl="2" fontAlgn="base"/>
            <a:r>
              <a:rPr lang="en-US" b="1" dirty="0" smtClean="0"/>
              <a:t>HASH or Message Digest or Checksum.</a:t>
            </a:r>
          </a:p>
          <a:p>
            <a:pPr lvl="2" fontAlgn="base"/>
            <a:r>
              <a:rPr lang="en-US" b="1" dirty="0" smtClean="0"/>
              <a:t>MAC(Message Authentication Code) /HMAC</a:t>
            </a:r>
          </a:p>
          <a:p>
            <a:pPr lvl="2" fontAlgn="base"/>
            <a:r>
              <a:rPr lang="en-US" b="1" dirty="0" smtClean="0"/>
              <a:t>Digital Signature</a:t>
            </a:r>
          </a:p>
          <a:p>
            <a:pPr lvl="1" fontAlgn="base"/>
            <a:r>
              <a:rPr lang="en-US" b="1" dirty="0" smtClean="0"/>
              <a:t>Flow for HASH/Message Digest</a:t>
            </a:r>
          </a:p>
          <a:p>
            <a:pPr marL="914400" lvl="2" indent="0" fontAlgn="base">
              <a:buNone/>
            </a:pPr>
            <a:r>
              <a:rPr lang="en-US" dirty="0" smtClean="0"/>
              <a:t>  A-&gt; generates “One-Way-Code” using HASH algorithm(SHA-256/</a:t>
            </a:r>
            <a:r>
              <a:rPr lang="en-US" dirty="0"/>
              <a:t> SHA-512</a:t>
            </a:r>
            <a:r>
              <a:rPr lang="en-US" dirty="0" smtClean="0"/>
              <a:t>)</a:t>
            </a:r>
          </a:p>
          <a:p>
            <a:pPr marL="914400" lvl="2" indent="0" fontAlgn="base">
              <a:buNone/>
            </a:pPr>
            <a:r>
              <a:rPr lang="en-US" dirty="0" smtClean="0"/>
              <a:t>  A  -&gt;  sends   “Original Message” + “One-Way-Code”</a:t>
            </a:r>
          </a:p>
          <a:p>
            <a:pPr marL="914400" lvl="2" indent="0" fontAlgn="base">
              <a:buNone/>
            </a:pPr>
            <a:r>
              <a:rPr lang="en-US" dirty="0" smtClean="0"/>
              <a:t>  B  -&gt; generates “One-Way-Code” using the same HASH algorithm</a:t>
            </a:r>
          </a:p>
          <a:p>
            <a:pPr marL="914400" lvl="2" indent="0" fontAlgn="base">
              <a:buNone/>
            </a:pPr>
            <a:r>
              <a:rPr lang="en-US" dirty="0" smtClean="0"/>
              <a:t>  B  -&gt; compares the “One-Way-Code” before using “</a:t>
            </a:r>
            <a:r>
              <a:rPr lang="en-US" dirty="0"/>
              <a:t>O</a:t>
            </a:r>
            <a:r>
              <a:rPr lang="en-US" dirty="0" smtClean="0"/>
              <a:t>riginal </a:t>
            </a:r>
            <a:r>
              <a:rPr lang="en-US" dirty="0"/>
              <a:t>M</a:t>
            </a:r>
            <a:r>
              <a:rPr lang="en-US" dirty="0" smtClean="0"/>
              <a:t>essage” 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marL="1371600" lvl="3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smtClean="0"/>
              <a:t>One-Way Coding(continued)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b="1" dirty="0" smtClean="0"/>
              <a:t>Flow for MAC(Message Authentication Code) /HMAC:</a:t>
            </a:r>
          </a:p>
          <a:p>
            <a:pPr marL="457200" lvl="1" indent="0" fontAlgn="base">
              <a:buNone/>
            </a:pPr>
            <a:endParaRPr lang="en-US" b="1" dirty="0" smtClean="0"/>
          </a:p>
          <a:p>
            <a:pPr marL="457200" lvl="1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A-&gt;  generates  HMAC “One-Way-Code” using HmacSHA256/HmacSHA512 </a:t>
            </a:r>
            <a:r>
              <a:rPr lang="en-US" b="1" dirty="0" smtClean="0"/>
              <a:t>shared-secret-key</a:t>
            </a:r>
            <a:endParaRPr lang="en-US" dirty="0" smtClean="0"/>
          </a:p>
          <a:p>
            <a:pPr marL="457200" lvl="1" indent="0" fontAlgn="base">
              <a:buNone/>
            </a:pPr>
            <a:r>
              <a:rPr lang="en-US" dirty="0" smtClean="0"/>
              <a:t> A  -&gt;  sends   “Original Message” + “One-Way-Code”</a:t>
            </a:r>
          </a:p>
          <a:p>
            <a:pPr marL="457200" lvl="1" indent="0" fontAlgn="base">
              <a:buNone/>
            </a:pPr>
            <a:r>
              <a:rPr lang="en-US" dirty="0" smtClean="0"/>
              <a:t>  B  -&gt; generates “One-Way-Code” using the same </a:t>
            </a:r>
            <a:r>
              <a:rPr lang="en-US" b="1" dirty="0" smtClean="0"/>
              <a:t>shared-secret-key</a:t>
            </a:r>
          </a:p>
          <a:p>
            <a:pPr marL="457200" lvl="1" indent="0" fontAlgn="base">
              <a:buNone/>
            </a:pP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HMAC </a:t>
            </a:r>
            <a:r>
              <a:rPr lang="en-US" dirty="0" smtClean="0"/>
              <a:t>algorithm</a:t>
            </a:r>
          </a:p>
          <a:p>
            <a:pPr marL="457200" lvl="1" indent="0" fontAlgn="base">
              <a:buNone/>
            </a:pPr>
            <a:r>
              <a:rPr lang="en-US" dirty="0" smtClean="0"/>
              <a:t> B  -&gt; compares the “One-Way-Code” before using “Original Message” </a:t>
            </a:r>
          </a:p>
          <a:p>
            <a:pPr marL="914400" lvl="2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One-Way Coding(continued)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403273"/>
          </a:xfrm>
        </p:spPr>
        <p:txBody>
          <a:bodyPr>
            <a:normAutofit/>
          </a:bodyPr>
          <a:lstStyle/>
          <a:p>
            <a:pPr lvl="1" fontAlgn="base"/>
            <a:r>
              <a:rPr lang="en-US" dirty="0" smtClean="0"/>
              <a:t>Flow for Digital Signature</a:t>
            </a:r>
          </a:p>
          <a:p>
            <a:pPr marL="457200" lvl="1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Public-Private asymmetric key pair are generated beforehand.</a:t>
            </a:r>
          </a:p>
          <a:p>
            <a:pPr marL="1371600" lvl="3" indent="0" fontAlgn="base">
              <a:buNone/>
            </a:pPr>
            <a:r>
              <a:rPr lang="en-US" dirty="0" smtClean="0"/>
              <a:t>A-&gt; generates the  </a:t>
            </a:r>
            <a:r>
              <a:rPr lang="en-US" b="1" dirty="0" smtClean="0"/>
              <a:t>digital</a:t>
            </a:r>
            <a:r>
              <a:rPr lang="en-US" dirty="0" smtClean="0"/>
              <a:t> </a:t>
            </a:r>
            <a:r>
              <a:rPr lang="en-US" b="1" dirty="0" smtClean="0"/>
              <a:t>signature “</a:t>
            </a:r>
            <a:r>
              <a:rPr lang="en-US" dirty="0" smtClean="0"/>
              <a:t>for message or file etc</a:t>
            </a:r>
            <a:r>
              <a:rPr lang="en-US" dirty="0"/>
              <a:t>.</a:t>
            </a:r>
            <a:r>
              <a:rPr lang="en-US" b="1" dirty="0" smtClean="0"/>
              <a:t>” </a:t>
            </a:r>
            <a:r>
              <a:rPr lang="en-US" dirty="0" smtClean="0"/>
              <a:t>with a </a:t>
            </a:r>
            <a:r>
              <a:rPr lang="en-US" b="1" dirty="0" smtClean="0"/>
              <a:t>private-key.</a:t>
            </a:r>
          </a:p>
          <a:p>
            <a:pPr marL="1371600" lvl="3" indent="0" fontAlgn="base">
              <a:buNone/>
            </a:pPr>
            <a:r>
              <a:rPr lang="en-US" b="1" dirty="0" smtClean="0"/>
              <a:t>B-&gt; receives “original message”+ digital signature</a:t>
            </a:r>
          </a:p>
          <a:p>
            <a:pPr marL="1371600" lvl="3" indent="0" fontAlgn="base">
              <a:buNone/>
            </a:pPr>
            <a:r>
              <a:rPr lang="en-US" b="1" dirty="0" smtClean="0"/>
              <a:t>B-&gt; </a:t>
            </a:r>
            <a:r>
              <a:rPr lang="en-US" dirty="0" smtClean="0"/>
              <a:t> verifies the digital signature  </a:t>
            </a:r>
            <a:r>
              <a:rPr lang="en-US" dirty="0"/>
              <a:t>with the corresponding </a:t>
            </a:r>
            <a:r>
              <a:rPr lang="en-US" b="1" dirty="0"/>
              <a:t>public </a:t>
            </a:r>
            <a:r>
              <a:rPr lang="en-US" b="1" dirty="0" smtClean="0"/>
              <a:t>key</a:t>
            </a:r>
            <a:r>
              <a:rPr lang="en-US" dirty="0"/>
              <a:t> </a:t>
            </a:r>
            <a:r>
              <a:rPr lang="en-US" dirty="0" smtClean="0"/>
              <a:t>before using the original message.</a:t>
            </a:r>
            <a:endParaRPr lang="en-US" dirty="0"/>
          </a:p>
          <a:p>
            <a:pPr marL="1371600" lvl="3" indent="0" fontAlgn="base">
              <a:buNone/>
            </a:pPr>
            <a:r>
              <a:rPr lang="en-US" b="1" dirty="0" smtClean="0"/>
              <a:t>Note :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 fontAlgn="base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Digital signature represents one-way-code</a:t>
            </a:r>
          </a:p>
          <a:p>
            <a:pPr lvl="3" fontAlgn="base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the holder of the private key can create the signature, and normally anyone knowing the public key can verify the signature.</a:t>
            </a:r>
          </a:p>
          <a:p>
            <a:pPr lvl="3" fontAlgn="base"/>
            <a:r>
              <a:rPr lang="en-US" dirty="0"/>
              <a:t>Most signature schemes </a:t>
            </a:r>
            <a:r>
              <a:rPr lang="en-US" dirty="0" smtClean="0"/>
              <a:t>are </a:t>
            </a:r>
            <a:r>
              <a:rPr lang="en-US" dirty="0"/>
              <a:t>implemented with the help of a </a:t>
            </a:r>
            <a:r>
              <a:rPr lang="en-US" b="1" dirty="0" smtClean="0"/>
              <a:t>hash/</a:t>
            </a:r>
            <a:r>
              <a:rPr lang="en-US" b="1" dirty="0" err="1" smtClean="0"/>
              <a:t>MessageDigest</a:t>
            </a:r>
            <a:r>
              <a:rPr lang="en-US" dirty="0" smtClean="0"/>
              <a:t> function to  </a:t>
            </a:r>
            <a:r>
              <a:rPr lang="en-US" dirty="0"/>
              <a:t>"compress" the large data sets into a more manageable </a:t>
            </a:r>
            <a:r>
              <a:rPr lang="en-US" dirty="0" smtClean="0"/>
              <a:t>form, then  sign the </a:t>
            </a:r>
            <a:r>
              <a:rPr lang="en-US" dirty="0" err="1" smtClean="0"/>
              <a:t>MessageDigest</a:t>
            </a:r>
            <a:r>
              <a:rPr lang="en-US" dirty="0" smtClean="0"/>
              <a:t> with private key.</a:t>
            </a:r>
          </a:p>
          <a:p>
            <a:pPr marL="1371600" lvl="3" indent="0" fontAlgn="base">
              <a:buNone/>
            </a:pPr>
            <a:r>
              <a:rPr lang="en-US" dirty="0" smtClean="0"/>
              <a:t>   	E.g.  SHA256withECDSA/SHA256withRSA/SHA1withDSA</a:t>
            </a:r>
          </a:p>
          <a:p>
            <a:pPr lvl="3" fontAlgn="base"/>
            <a:r>
              <a:rPr lang="en-US" dirty="0" smtClean="0"/>
              <a:t> </a:t>
            </a:r>
            <a:r>
              <a:rPr lang="en-US" b="1" dirty="0"/>
              <a:t>U</a:t>
            </a:r>
            <a:r>
              <a:rPr lang="en-US" b="1" dirty="0" smtClean="0"/>
              <a:t>sually </a:t>
            </a:r>
            <a:r>
              <a:rPr lang="en-US" b="1" dirty="0"/>
              <a:t>slower than MACs</a:t>
            </a:r>
            <a:endParaRPr lang="en-US" b="1" dirty="0" smtClean="0"/>
          </a:p>
          <a:p>
            <a:pPr marL="1371600" lvl="3" indent="0" fontAlgn="base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 fontAlgn="base">
              <a:buNone/>
            </a:pPr>
            <a:endParaRPr lang="en-US" dirty="0" smtClean="0"/>
          </a:p>
          <a:p>
            <a:pPr lvl="2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Coding (Crypto Matrix)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53350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530704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8893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922591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13887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Hash(</a:t>
                      </a:r>
                      <a:r>
                        <a:rPr lang="en-US" dirty="0" err="1" smtClean="0"/>
                        <a:t>MessageDigest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MAC(Message Authentication code : HMAC)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Signature Algorithm (DSA/ECDSA)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1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2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Non-repudiation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9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</a:t>
                      </a:r>
                      <a:r>
                        <a:rPr lang="en-US" b="1" baseline="0" dirty="0" smtClean="0"/>
                        <a:t> Used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SYMMETRIC(single</a:t>
                      </a:r>
                      <a:r>
                        <a:rPr lang="en-US" baseline="0" dirty="0" smtClean="0"/>
                        <a:t> key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ASYMMETRIC(public/private key</a:t>
                      </a:r>
                      <a:r>
                        <a:rPr lang="en-US" baseline="0" dirty="0" smtClean="0"/>
                        <a:t> pair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4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6234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000" b="1" dirty="0" smtClean="0"/>
              <a:t>Two-Way Coding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>
            <a:normAutofit/>
          </a:bodyPr>
          <a:lstStyle/>
          <a:p>
            <a:pPr lvl="1" fontAlgn="base"/>
            <a:r>
              <a:rPr lang="en-US" b="1" dirty="0"/>
              <a:t>Data Privacy(confidentiality) </a:t>
            </a:r>
            <a:endParaRPr lang="en-US" b="1" dirty="0" smtClean="0"/>
          </a:p>
          <a:p>
            <a:pPr lvl="2" fontAlgn="base"/>
            <a:r>
              <a:rPr lang="en-US" dirty="0" smtClean="0"/>
              <a:t>Allows to encrypt and decrypt back the original message.</a:t>
            </a:r>
          </a:p>
          <a:p>
            <a:pPr lvl="1" fontAlgn="base"/>
            <a:endParaRPr lang="en-US" b="1" dirty="0" smtClean="0"/>
          </a:p>
          <a:p>
            <a:pPr lvl="1" fontAlgn="base"/>
            <a:r>
              <a:rPr lang="en-US" sz="3600" b="1" dirty="0" smtClean="0"/>
              <a:t>Cryptographic Algorithm classes:</a:t>
            </a:r>
            <a:endParaRPr lang="en-US" sz="3600" b="1" dirty="0"/>
          </a:p>
          <a:p>
            <a:pPr lvl="2" fontAlgn="base"/>
            <a:r>
              <a:rPr lang="en-US" sz="3600" b="1" dirty="0" smtClean="0"/>
              <a:t>Symmetric-Key cryptography</a:t>
            </a:r>
            <a:endParaRPr lang="en-US" sz="3600" dirty="0" smtClean="0"/>
          </a:p>
          <a:p>
            <a:pPr lvl="2" fontAlgn="base"/>
            <a:r>
              <a:rPr lang="en-US" sz="3600" b="1" dirty="0" smtClean="0"/>
              <a:t>Asymmetric/Public-Key cryptography </a:t>
            </a:r>
          </a:p>
          <a:p>
            <a:pPr lvl="2" fontAlgn="base"/>
            <a:r>
              <a:rPr lang="en-US" sz="3600" b="1" dirty="0" smtClean="0"/>
              <a:t>Hybrid Cryptography</a:t>
            </a:r>
          </a:p>
          <a:p>
            <a:pPr lvl="3" fontAlgn="base"/>
            <a:r>
              <a:rPr lang="en-US" sz="3600" dirty="0" smtClean="0"/>
              <a:t>Uses both  symmetric and asymmetric 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5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6234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000" b="1" dirty="0" smtClean="0"/>
              <a:t>Two-Way Coding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>
            <a:normAutofit lnSpcReduction="10000"/>
          </a:bodyPr>
          <a:lstStyle/>
          <a:p>
            <a:pPr lvl="2" fontAlgn="base"/>
            <a:r>
              <a:rPr lang="en-US" sz="3600" b="1" dirty="0"/>
              <a:t>Symmetric-Key </a:t>
            </a:r>
            <a:r>
              <a:rPr lang="en-US" sz="3600" b="1" dirty="0" smtClean="0"/>
              <a:t>cryptography</a:t>
            </a:r>
            <a:endParaRPr lang="en-US" sz="3600" dirty="0"/>
          </a:p>
          <a:p>
            <a:pPr lvl="3" fontAlgn="base"/>
            <a:r>
              <a:rPr lang="en-US" b="1" dirty="0" smtClean="0"/>
              <a:t>Uses Shared Secret key for both encryption and decryption</a:t>
            </a:r>
          </a:p>
          <a:p>
            <a:pPr lvl="3" fontAlgn="base"/>
            <a:r>
              <a:rPr lang="en-US" dirty="0" smtClean="0"/>
              <a:t>E.g.  AES</a:t>
            </a:r>
          </a:p>
          <a:p>
            <a:pPr lvl="4" fontAlgn="base"/>
            <a:r>
              <a:rPr lang="en-US" b="1" dirty="0"/>
              <a:t>block </a:t>
            </a:r>
            <a:r>
              <a:rPr lang="en-US" b="1" dirty="0" smtClean="0"/>
              <a:t>cipher</a:t>
            </a:r>
          </a:p>
          <a:p>
            <a:pPr lvl="5" fontAlgn="base"/>
            <a:r>
              <a:rPr lang="en-US" dirty="0" smtClean="0"/>
              <a:t> that </a:t>
            </a:r>
            <a:r>
              <a:rPr lang="en-US" dirty="0"/>
              <a:t>means that it always operates on units or "blocks" that are some fixed number of bytes in </a:t>
            </a:r>
            <a:r>
              <a:rPr lang="en-US" dirty="0" smtClean="0"/>
              <a:t>size</a:t>
            </a:r>
          </a:p>
          <a:p>
            <a:pPr lvl="5" fontAlgn="base"/>
            <a:r>
              <a:rPr lang="en-US" dirty="0"/>
              <a:t> </a:t>
            </a:r>
            <a:r>
              <a:rPr lang="en-US" dirty="0" smtClean="0"/>
              <a:t>AES block </a:t>
            </a:r>
            <a:r>
              <a:rPr lang="en-US" dirty="0"/>
              <a:t>is 16 bytes, or 128 </a:t>
            </a:r>
            <a:r>
              <a:rPr lang="en-US" dirty="0" smtClean="0"/>
              <a:t>bits</a:t>
            </a:r>
          </a:p>
          <a:p>
            <a:pPr lvl="5" fontAlgn="base"/>
            <a:r>
              <a:rPr lang="en-US" dirty="0"/>
              <a:t>In CBC mode, the </a:t>
            </a:r>
            <a:r>
              <a:rPr lang="en-US" b="1" dirty="0" err="1"/>
              <a:t>initialisation</a:t>
            </a:r>
            <a:r>
              <a:rPr lang="en-US" b="1" dirty="0"/>
              <a:t> vector must be </a:t>
            </a:r>
            <a:r>
              <a:rPr lang="en-US" b="1" dirty="0" err="1"/>
              <a:t>randomised</a:t>
            </a:r>
            <a:r>
              <a:rPr lang="en-US" dirty="0"/>
              <a:t>; never use a counter or trivially changing value directly as the IV</a:t>
            </a:r>
            <a:r>
              <a:rPr lang="en-US" dirty="0" smtClean="0"/>
              <a:t>.</a:t>
            </a:r>
          </a:p>
          <a:p>
            <a:pPr lvl="5" fontAlgn="base"/>
            <a:r>
              <a:rPr lang="en-US" dirty="0" smtClean="0"/>
              <a:t>For CBC mode IV vector is the size of block </a:t>
            </a:r>
            <a:r>
              <a:rPr lang="en-US" dirty="0" err="1" smtClean="0"/>
              <a:t>i.e</a:t>
            </a:r>
            <a:r>
              <a:rPr lang="en-US" dirty="0" smtClean="0"/>
              <a:t> 16 bytes or 128 bits.</a:t>
            </a:r>
          </a:p>
          <a:p>
            <a:pPr lvl="5" fontAlgn="base"/>
            <a:r>
              <a:rPr lang="en-US" dirty="0"/>
              <a:t>The </a:t>
            </a:r>
            <a:r>
              <a:rPr lang="en-US" b="1" dirty="0"/>
              <a:t>IV does not need to be kept secret</a:t>
            </a:r>
            <a:r>
              <a:rPr lang="en-US" dirty="0"/>
              <a:t>. It can be transmitted in the clear between the two parties, or can be based on information (such as message number) which isn't a secret to an attacker.</a:t>
            </a:r>
            <a:endParaRPr lang="en-US" dirty="0" smtClean="0"/>
          </a:p>
          <a:p>
            <a:pPr lvl="2" fontAlgn="base"/>
            <a:r>
              <a:rPr lang="en-US" b="1" dirty="0" smtClean="0"/>
              <a:t>Notes:	</a:t>
            </a:r>
          </a:p>
          <a:p>
            <a:pPr lvl="3" fontAlgn="base"/>
            <a:r>
              <a:rPr lang="en-US" b="1" dirty="0" smtClean="0"/>
              <a:t>Symmetric algorithms are faster than asymmetric algorithms. </a:t>
            </a:r>
          </a:p>
          <a:p>
            <a:pPr lvl="3" fontAlgn="base"/>
            <a:r>
              <a:rPr lang="en-US" b="1" dirty="0" smtClean="0"/>
              <a:t>May </a:t>
            </a:r>
            <a:r>
              <a:rPr lang="en-US" b="1" dirty="0"/>
              <a:t> </a:t>
            </a:r>
            <a:r>
              <a:rPr lang="en-US" b="1" u="sng" dirty="0" smtClean="0"/>
              <a:t>leak the information</a:t>
            </a:r>
            <a:r>
              <a:rPr lang="en-US" b="1" dirty="0"/>
              <a:t> about the structure of </a:t>
            </a:r>
            <a:r>
              <a:rPr lang="en-US" b="1" dirty="0" smtClean="0"/>
              <a:t>plaintext, if block size and text pattern size are same.</a:t>
            </a:r>
          </a:p>
          <a:p>
            <a:pPr lvl="3" fontAlgn="base"/>
            <a:r>
              <a:rPr lang="en-US" dirty="0" smtClean="0"/>
              <a:t>So must need to select </a:t>
            </a:r>
            <a:r>
              <a:rPr lang="en-US" b="1" dirty="0" smtClean="0"/>
              <a:t>Block Mode </a:t>
            </a:r>
            <a:r>
              <a:rPr lang="en-US" dirty="0" smtClean="0"/>
              <a:t>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21673"/>
            <a:ext cx="10314709" cy="6234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000" b="1" dirty="0" smtClean="0"/>
              <a:t>Two-Way Coding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>
            <a:normAutofit/>
          </a:bodyPr>
          <a:lstStyle/>
          <a:p>
            <a:pPr lvl="1" fontAlgn="base"/>
            <a:r>
              <a:rPr lang="en-US" b="1" dirty="0" smtClean="0"/>
              <a:t>Asymmetric/Public-Key </a:t>
            </a:r>
            <a:r>
              <a:rPr lang="en-US" b="1" dirty="0"/>
              <a:t>cryptography </a:t>
            </a:r>
          </a:p>
          <a:p>
            <a:pPr lvl="2" fontAlgn="base"/>
            <a:r>
              <a:rPr lang="en-US" b="1" dirty="0" smtClean="0"/>
              <a:t>Refer  </a:t>
            </a:r>
            <a:r>
              <a:rPr lang="en-US" b="1" dirty="0" smtClean="0">
                <a:hlinkClick r:id="rId2"/>
              </a:rPr>
              <a:t>PKCS</a:t>
            </a:r>
            <a:r>
              <a:rPr lang="en-US" dirty="0" smtClean="0">
                <a:hlinkClick r:id="rId2"/>
              </a:rPr>
              <a:t> "Public Key Cryptography Standards</a:t>
            </a:r>
            <a:endParaRPr lang="en-US" b="1" dirty="0" smtClean="0"/>
          </a:p>
          <a:p>
            <a:pPr lvl="2" fontAlgn="base"/>
            <a:r>
              <a:rPr lang="en-US" dirty="0" smtClean="0"/>
              <a:t>Uses Public/Private key pair.</a:t>
            </a:r>
          </a:p>
          <a:p>
            <a:pPr lvl="2" fontAlgn="base"/>
            <a:r>
              <a:rPr lang="en-US" dirty="0" smtClean="0"/>
              <a:t>Uses Public key for Encryption</a:t>
            </a:r>
          </a:p>
          <a:p>
            <a:pPr lvl="2" fontAlgn="base"/>
            <a:r>
              <a:rPr lang="en-US" dirty="0" smtClean="0"/>
              <a:t>Uses Private Key for Decryption</a:t>
            </a:r>
          </a:p>
          <a:p>
            <a:pPr lvl="2" fontAlgn="base"/>
            <a:r>
              <a:rPr lang="en-US" b="1" dirty="0" smtClean="0"/>
              <a:t>Too slow in comparison to Symmetric Algorithm</a:t>
            </a:r>
          </a:p>
          <a:p>
            <a:pPr lvl="2" fontAlgn="base"/>
            <a:r>
              <a:rPr lang="en-US" dirty="0" smtClean="0"/>
              <a:t>Cannot encrypt data larger than </a:t>
            </a:r>
            <a:r>
              <a:rPr lang="en-US" b="1" dirty="0" smtClean="0"/>
              <a:t>Key Size </a:t>
            </a:r>
            <a:r>
              <a:rPr lang="en-US" dirty="0" smtClean="0"/>
              <a:t>MINUS </a:t>
            </a:r>
            <a:r>
              <a:rPr lang="en-US" b="1" dirty="0" smtClean="0"/>
              <a:t>padding size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b="1" dirty="0" smtClean="0"/>
              <a:t>Application : </a:t>
            </a:r>
          </a:p>
          <a:p>
            <a:pPr lvl="2" fontAlgn="base"/>
            <a:r>
              <a:rPr lang="en-US" b="1" dirty="0" smtClean="0"/>
              <a:t>Encryption/Decryption</a:t>
            </a:r>
            <a:r>
              <a:rPr lang="en-US" dirty="0" smtClean="0"/>
              <a:t>(Mainly for Keys or small data)</a:t>
            </a:r>
          </a:p>
          <a:p>
            <a:pPr lvl="3" fontAlgn="base"/>
            <a:r>
              <a:rPr lang="en-US" b="1" dirty="0" smtClean="0"/>
              <a:t>RSA </a:t>
            </a:r>
          </a:p>
          <a:p>
            <a:pPr lvl="3" fontAlgn="base"/>
            <a:r>
              <a:rPr lang="en-US" b="1" dirty="0" smtClean="0"/>
              <a:t>ECIES(Elliptic Curve Integrated Encryption Scheme)</a:t>
            </a:r>
          </a:p>
          <a:p>
            <a:pPr lvl="2" fontAlgn="base"/>
            <a:r>
              <a:rPr lang="en-US" b="1" dirty="0" smtClean="0"/>
              <a:t>Digital Signature </a:t>
            </a:r>
          </a:p>
          <a:p>
            <a:pPr lvl="3" fontAlgn="base"/>
            <a:r>
              <a:rPr lang="fr-FR" b="1" dirty="0" smtClean="0"/>
              <a:t>DSA</a:t>
            </a:r>
            <a:r>
              <a:rPr lang="fr-FR" dirty="0" smtClean="0"/>
              <a:t>(Digital Signature </a:t>
            </a:r>
            <a:r>
              <a:rPr lang="fr-FR" dirty="0" err="1" smtClean="0"/>
              <a:t>Alogorithm</a:t>
            </a:r>
            <a:r>
              <a:rPr lang="fr-FR" dirty="0" smtClean="0"/>
              <a:t>), </a:t>
            </a:r>
            <a:r>
              <a:rPr lang="fr-FR" b="1" dirty="0" smtClean="0"/>
              <a:t>ECDSA(</a:t>
            </a:r>
            <a:r>
              <a:rPr lang="en-US" dirty="0" smtClean="0"/>
              <a:t>Elliptic Curve DSA</a:t>
            </a:r>
            <a:r>
              <a:rPr lang="fr-FR" dirty="0" smtClean="0"/>
              <a:t>), </a:t>
            </a:r>
            <a:r>
              <a:rPr lang="fr-FR" b="1" dirty="0" smtClean="0"/>
              <a:t>RSA</a:t>
            </a:r>
          </a:p>
          <a:p>
            <a:pPr lvl="2" fontAlgn="base"/>
            <a:r>
              <a:rPr lang="fr-FR" b="1" dirty="0" smtClean="0"/>
              <a:t>Key Agreement </a:t>
            </a:r>
          </a:p>
          <a:p>
            <a:pPr lvl="3" fontAlgn="base"/>
            <a:r>
              <a:rPr lang="en-US" b="1" dirty="0" err="1" smtClean="0"/>
              <a:t>DiffieHellman</a:t>
            </a:r>
            <a:r>
              <a:rPr lang="en-US" dirty="0" smtClean="0"/>
              <a:t>, </a:t>
            </a:r>
            <a:r>
              <a:rPr lang="en-US" b="1" dirty="0" smtClean="0"/>
              <a:t>ECDH</a:t>
            </a:r>
            <a:r>
              <a:rPr lang="en-US" dirty="0" smtClean="0"/>
              <a:t>(Elliptic Curve 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</a:p>
          <a:p>
            <a:pPr marL="914400" lvl="2" indent="0" fontAlgn="base">
              <a:buNone/>
            </a:pPr>
            <a:endParaRPr lang="en-US" b="1" dirty="0" smtClean="0"/>
          </a:p>
          <a:p>
            <a:pPr marL="914400" lvl="2" indent="0" fontAlgn="base">
              <a:buNone/>
            </a:pPr>
            <a:endParaRPr lang="en-US" dirty="0" smtClean="0"/>
          </a:p>
          <a:p>
            <a:pPr marL="1371600" lvl="3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5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1278</Words>
  <Application>Microsoft Office PowerPoint</Application>
  <PresentationFormat>Widescreen</PresentationFormat>
  <Paragraphs>280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Security Goals</vt:lpstr>
      <vt:lpstr>Cryptographic Methods</vt:lpstr>
      <vt:lpstr>One-Way Coding</vt:lpstr>
      <vt:lpstr>One-Way Coding(continued)</vt:lpstr>
      <vt:lpstr>One-Way Coding(continued)</vt:lpstr>
      <vt:lpstr>One Way Coding (Crypto Matrix)</vt:lpstr>
      <vt:lpstr>Two-Way Coding </vt:lpstr>
      <vt:lpstr>Two-Way Coding </vt:lpstr>
      <vt:lpstr>Two-Way Coding </vt:lpstr>
      <vt:lpstr>Two-Way Coding </vt:lpstr>
      <vt:lpstr>Hybrid Cryptography(Key Agreement)</vt:lpstr>
      <vt:lpstr>Hybrid Crypto Algorithms</vt:lpstr>
      <vt:lpstr>Selecting Asymmetric Cryptography</vt:lpstr>
      <vt:lpstr>Selecting Asymmetric Cryptography</vt:lpstr>
      <vt:lpstr>ECC(Elliptic Curve Cryptography)</vt:lpstr>
      <vt:lpstr>ECC(Elliptic Curve Cryptography)   vs RSA  -     Key size comparison</vt:lpstr>
      <vt:lpstr>ECC(Elliptic Curve Cryptography)  vs RSA</vt:lpstr>
      <vt:lpstr>ECC(Elliptic Curve Cryptography)</vt:lpstr>
      <vt:lpstr>ECC(Elliptic Curve Cryptography)-ECIES </vt:lpstr>
      <vt:lpstr>ECC(Elliptic Curve Cryptography)-ECIES </vt:lpstr>
      <vt:lpstr>ECC-ECIES </vt:lpstr>
      <vt:lpstr>ECC-ECIES </vt:lpstr>
      <vt:lpstr>ECC-ECIES </vt:lpstr>
      <vt:lpstr>JCA(Java Cryptography Architecture) for RSA</vt:lpstr>
      <vt:lpstr>RSA Specifications (Continued)</vt:lpstr>
      <vt:lpstr>Key Size Calculation</vt:lpstr>
      <vt:lpstr>JCA(Java Cryptography Architecture) providers </vt:lpstr>
      <vt:lpstr>PowerPoint Presentation</vt:lpstr>
    </vt:vector>
  </TitlesOfParts>
  <Company>OnMobile Global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and Jargons </dc:title>
  <dc:creator>Jitendra Kumar Jha</dc:creator>
  <cp:lastModifiedBy>Jitendra Kumar Jha</cp:lastModifiedBy>
  <cp:revision>105</cp:revision>
  <dcterms:created xsi:type="dcterms:W3CDTF">2018-09-22T14:57:02Z</dcterms:created>
  <dcterms:modified xsi:type="dcterms:W3CDTF">2018-10-20T12:00:43Z</dcterms:modified>
</cp:coreProperties>
</file>