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5" r:id="rId3"/>
    <p:sldId id="259" r:id="rId4"/>
    <p:sldId id="257" r:id="rId5"/>
    <p:sldId id="260" r:id="rId6"/>
    <p:sldId id="266" r:id="rId7"/>
    <p:sldId id="269" r:id="rId8"/>
    <p:sldId id="268" r:id="rId9"/>
    <p:sldId id="267" r:id="rId10"/>
    <p:sldId id="270"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layer Sheets" id="{65EDE59D-9912-4C5E-8E23-0C7594D9776E}">
          <p14:sldIdLst>
            <p14:sldId id="258"/>
            <p14:sldId id="265"/>
          </p14:sldIdLst>
        </p14:section>
        <p14:section name="GM Sheet" id="{7BB749BA-9103-4319-B56D-A7B2A7819369}">
          <p14:sldIdLst>
            <p14:sldId id="259"/>
            <p14:sldId id="257"/>
            <p14:sldId id="260"/>
          </p14:sldIdLst>
        </p14:section>
        <p14:section name="Handouts BW" id="{828C7E34-46E9-45DF-9202-FE6AB475A8B4}">
          <p14:sldIdLst>
            <p14:sldId id="266"/>
            <p14:sldId id="269"/>
            <p14:sldId id="268"/>
            <p14:sldId id="267"/>
            <p14:sldId id="270"/>
          </p14:sldIdLst>
        </p14:section>
      </p14:sectionLst>
    </p:ex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40" userDrawn="1">
          <p15:clr>
            <a:srgbClr val="A4A3A4"/>
          </p15:clr>
        </p15:guide>
        <p15:guide id="4" pos="4280" userDrawn="1">
          <p15:clr>
            <a:srgbClr val="A4A3A4"/>
          </p15:clr>
        </p15:guide>
        <p15:guide id="5" pos="31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FE2"/>
    <a:srgbClr val="9775B9"/>
    <a:srgbClr val="4F1D79"/>
    <a:srgbClr val="845BAD"/>
    <a:srgbClr val="753CAE"/>
    <a:srgbClr val="60318F"/>
    <a:srgbClr val="643395"/>
    <a:srgbClr val="5A2E86"/>
    <a:srgbClr val="4C2771"/>
    <a:srgbClr val="8448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33163-E12D-4B50-97B8-1139196F86B2}" v="46" dt="2025-07-05T11:39:29.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6" d="100"/>
          <a:sy n="66" d="100"/>
        </p:scale>
        <p:origin x="1890" y="258"/>
      </p:cViewPr>
      <p:guideLst>
        <p:guide orient="horz" pos="3120"/>
        <p:guide pos="2160"/>
        <p:guide pos="40"/>
        <p:guide pos="4280"/>
        <p:guide pos="31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Vernon" userId="c45f7498def387b3" providerId="LiveId" clId="{96633163-E12D-4B50-97B8-1139196F86B2}"/>
    <pc:docChg chg="undo custSel modSld sldOrd">
      <pc:chgData name="Jack Vernon" userId="c45f7498def387b3" providerId="LiveId" clId="{96633163-E12D-4B50-97B8-1139196F86B2}" dt="2025-07-05T11:39:36.004" v="988" actId="207"/>
      <pc:docMkLst>
        <pc:docMk/>
      </pc:docMkLst>
      <pc:sldChg chg="addSp delSp modSp mod">
        <pc:chgData name="Jack Vernon" userId="c45f7498def387b3" providerId="LiveId" clId="{96633163-E12D-4B50-97B8-1139196F86B2}" dt="2025-07-05T11:36:00.026" v="928" actId="20577"/>
        <pc:sldMkLst>
          <pc:docMk/>
          <pc:sldMk cId="718591801" sldId="257"/>
        </pc:sldMkLst>
        <pc:spChg chg="mod">
          <ac:chgData name="Jack Vernon" userId="c45f7498def387b3" providerId="LiveId" clId="{96633163-E12D-4B50-97B8-1139196F86B2}" dt="2025-07-05T11:24:31.953" v="738" actId="20577"/>
          <ac:spMkLst>
            <pc:docMk/>
            <pc:sldMk cId="718591801" sldId="257"/>
            <ac:spMk id="2" creationId="{0A52A796-A90E-8475-C470-6F4C4A293FCA}"/>
          </ac:spMkLst>
        </pc:spChg>
        <pc:spChg chg="del mod">
          <ac:chgData name="Jack Vernon" userId="c45f7498def387b3" providerId="LiveId" clId="{96633163-E12D-4B50-97B8-1139196F86B2}" dt="2025-07-05T11:23:13.982" v="704" actId="478"/>
          <ac:spMkLst>
            <pc:docMk/>
            <pc:sldMk cId="718591801" sldId="257"/>
            <ac:spMk id="3" creationId="{17210BBB-52E9-B0AE-1975-6B6A1AC83D40}"/>
          </ac:spMkLst>
        </pc:spChg>
        <pc:spChg chg="mod">
          <ac:chgData name="Jack Vernon" userId="c45f7498def387b3" providerId="LiveId" clId="{96633163-E12D-4B50-97B8-1139196F86B2}" dt="2025-07-05T11:25:12.615" v="743" actId="555"/>
          <ac:spMkLst>
            <pc:docMk/>
            <pc:sldMk cId="718591801" sldId="257"/>
            <ac:spMk id="4" creationId="{3BD2E6D2-87E5-20E9-34CE-83493D8851C9}"/>
          </ac:spMkLst>
        </pc:spChg>
        <pc:spChg chg="add mod ord">
          <ac:chgData name="Jack Vernon" userId="c45f7498def387b3" providerId="LiveId" clId="{96633163-E12D-4B50-97B8-1139196F86B2}" dt="2025-07-05T11:24:49.813" v="739" actId="167"/>
          <ac:spMkLst>
            <pc:docMk/>
            <pc:sldMk cId="718591801" sldId="257"/>
            <ac:spMk id="5" creationId="{4CD0C5D3-8C8A-4189-344F-4E3C4455F874}"/>
          </ac:spMkLst>
        </pc:spChg>
        <pc:spChg chg="add mod ord">
          <ac:chgData name="Jack Vernon" userId="c45f7498def387b3" providerId="LiveId" clId="{96633163-E12D-4B50-97B8-1139196F86B2}" dt="2025-07-05T11:24:49.813" v="739" actId="167"/>
          <ac:spMkLst>
            <pc:docMk/>
            <pc:sldMk cId="718591801" sldId="257"/>
            <ac:spMk id="6" creationId="{DA90372D-0CC2-3ED6-8F73-6E33334E21C9}"/>
          </ac:spMkLst>
        </pc:spChg>
        <pc:spChg chg="del">
          <ac:chgData name="Jack Vernon" userId="c45f7498def387b3" providerId="LiveId" clId="{96633163-E12D-4B50-97B8-1139196F86B2}" dt="2025-07-05T11:23:59.890" v="714" actId="478"/>
          <ac:spMkLst>
            <pc:docMk/>
            <pc:sldMk cId="718591801" sldId="257"/>
            <ac:spMk id="7" creationId="{CE0D3194-3312-4D7B-EE31-406BAAED7FF7}"/>
          </ac:spMkLst>
        </pc:spChg>
        <pc:spChg chg="del">
          <ac:chgData name="Jack Vernon" userId="c45f7498def387b3" providerId="LiveId" clId="{96633163-E12D-4B50-97B8-1139196F86B2}" dt="2025-07-05T11:23:57.311" v="713" actId="478"/>
          <ac:spMkLst>
            <pc:docMk/>
            <pc:sldMk cId="718591801" sldId="257"/>
            <ac:spMk id="12" creationId="{9A46F564-761F-B458-E4C2-D471C87FC43F}"/>
          </ac:spMkLst>
        </pc:spChg>
        <pc:spChg chg="mod">
          <ac:chgData name="Jack Vernon" userId="c45f7498def387b3" providerId="LiveId" clId="{96633163-E12D-4B50-97B8-1139196F86B2}" dt="2025-07-05T11:22:24.376" v="695"/>
          <ac:spMkLst>
            <pc:docMk/>
            <pc:sldMk cId="718591801" sldId="257"/>
            <ac:spMk id="19" creationId="{AA3B6917-FE86-8629-658D-FB2B141C4BFA}"/>
          </ac:spMkLst>
        </pc:spChg>
        <pc:spChg chg="mod">
          <ac:chgData name="Jack Vernon" userId="c45f7498def387b3" providerId="LiveId" clId="{96633163-E12D-4B50-97B8-1139196F86B2}" dt="2025-07-05T11:22:24.376" v="695"/>
          <ac:spMkLst>
            <pc:docMk/>
            <pc:sldMk cId="718591801" sldId="257"/>
            <ac:spMk id="20" creationId="{6C9C7AED-1008-330F-1530-2F55A8C31308}"/>
          </ac:spMkLst>
        </pc:spChg>
        <pc:spChg chg="mod">
          <ac:chgData name="Jack Vernon" userId="c45f7498def387b3" providerId="LiveId" clId="{96633163-E12D-4B50-97B8-1139196F86B2}" dt="2025-07-05T11:22:24.376" v="695"/>
          <ac:spMkLst>
            <pc:docMk/>
            <pc:sldMk cId="718591801" sldId="257"/>
            <ac:spMk id="24" creationId="{1A5C3282-4AD9-4228-8603-A4DA5C67F5E4}"/>
          </ac:spMkLst>
        </pc:spChg>
        <pc:spChg chg="mod">
          <ac:chgData name="Jack Vernon" userId="c45f7498def387b3" providerId="LiveId" clId="{96633163-E12D-4B50-97B8-1139196F86B2}" dt="2025-07-05T11:22:24.376" v="695"/>
          <ac:spMkLst>
            <pc:docMk/>
            <pc:sldMk cId="718591801" sldId="257"/>
            <ac:spMk id="46" creationId="{889B0503-8CF5-142A-099F-A4CB847E6626}"/>
          </ac:spMkLst>
        </pc:spChg>
        <pc:spChg chg="mod">
          <ac:chgData name="Jack Vernon" userId="c45f7498def387b3" providerId="LiveId" clId="{96633163-E12D-4B50-97B8-1139196F86B2}" dt="2025-07-05T11:22:24.376" v="695"/>
          <ac:spMkLst>
            <pc:docMk/>
            <pc:sldMk cId="718591801" sldId="257"/>
            <ac:spMk id="47" creationId="{5676C19A-416E-3956-DF52-C287AE9012AB}"/>
          </ac:spMkLst>
        </pc:spChg>
        <pc:spChg chg="mod">
          <ac:chgData name="Jack Vernon" userId="c45f7498def387b3" providerId="LiveId" clId="{96633163-E12D-4B50-97B8-1139196F86B2}" dt="2025-07-05T11:22:24.376" v="695"/>
          <ac:spMkLst>
            <pc:docMk/>
            <pc:sldMk cId="718591801" sldId="257"/>
            <ac:spMk id="48" creationId="{47AFF926-33DA-698C-D7B7-306E0E475CC6}"/>
          </ac:spMkLst>
        </pc:spChg>
        <pc:spChg chg="mod">
          <ac:chgData name="Jack Vernon" userId="c45f7498def387b3" providerId="LiveId" clId="{96633163-E12D-4B50-97B8-1139196F86B2}" dt="2025-07-05T11:22:24.376" v="695"/>
          <ac:spMkLst>
            <pc:docMk/>
            <pc:sldMk cId="718591801" sldId="257"/>
            <ac:spMk id="50" creationId="{46CC1D85-934E-C996-515B-4FBD6FCABA98}"/>
          </ac:spMkLst>
        </pc:spChg>
        <pc:spChg chg="mod">
          <ac:chgData name="Jack Vernon" userId="c45f7498def387b3" providerId="LiveId" clId="{96633163-E12D-4B50-97B8-1139196F86B2}" dt="2025-07-05T11:22:24.376" v="695"/>
          <ac:spMkLst>
            <pc:docMk/>
            <pc:sldMk cId="718591801" sldId="257"/>
            <ac:spMk id="55" creationId="{8030CF29-C23E-0F5E-20BE-A6273161BBB8}"/>
          </ac:spMkLst>
        </pc:spChg>
        <pc:spChg chg="mod">
          <ac:chgData name="Jack Vernon" userId="c45f7498def387b3" providerId="LiveId" clId="{96633163-E12D-4B50-97B8-1139196F86B2}" dt="2025-07-05T11:22:24.376" v="695"/>
          <ac:spMkLst>
            <pc:docMk/>
            <pc:sldMk cId="718591801" sldId="257"/>
            <ac:spMk id="56" creationId="{9B82F10C-E877-8CF4-352C-7C617FAE7922}"/>
          </ac:spMkLst>
        </pc:spChg>
        <pc:spChg chg="mod">
          <ac:chgData name="Jack Vernon" userId="c45f7498def387b3" providerId="LiveId" clId="{96633163-E12D-4B50-97B8-1139196F86B2}" dt="2025-07-05T11:22:24.376" v="695"/>
          <ac:spMkLst>
            <pc:docMk/>
            <pc:sldMk cId="718591801" sldId="257"/>
            <ac:spMk id="62" creationId="{39B742B1-7A0C-CAF2-0853-7A9672A1B7AF}"/>
          </ac:spMkLst>
        </pc:spChg>
        <pc:spChg chg="add mod">
          <ac:chgData name="Jack Vernon" userId="c45f7498def387b3" providerId="LiveId" clId="{96633163-E12D-4B50-97B8-1139196F86B2}" dt="2025-07-05T11:23:46.713" v="712" actId="554"/>
          <ac:spMkLst>
            <pc:docMk/>
            <pc:sldMk cId="718591801" sldId="257"/>
            <ac:spMk id="63" creationId="{19578B35-7A6D-CFFB-8828-527D41E07D63}"/>
          </ac:spMkLst>
        </pc:spChg>
        <pc:spChg chg="mod">
          <ac:chgData name="Jack Vernon" userId="c45f7498def387b3" providerId="LiveId" clId="{96633163-E12D-4B50-97B8-1139196F86B2}" dt="2025-07-05T11:36:00.026" v="928" actId="20577"/>
          <ac:spMkLst>
            <pc:docMk/>
            <pc:sldMk cId="718591801" sldId="257"/>
            <ac:spMk id="386" creationId="{49AAFE33-EEF3-6713-B38B-C9FDDD8E3BBC}"/>
          </ac:spMkLst>
        </pc:spChg>
        <pc:grpChg chg="mod">
          <ac:chgData name="Jack Vernon" userId="c45f7498def387b3" providerId="LiveId" clId="{96633163-E12D-4B50-97B8-1139196F86B2}" dt="2025-07-05T11:22:42.886" v="700" actId="1076"/>
          <ac:grpSpMkLst>
            <pc:docMk/>
            <pc:sldMk cId="718591801" sldId="257"/>
            <ac:grpSpMk id="8" creationId="{9211894A-EF10-A9F8-2984-7CDBBE5B2B9D}"/>
          </ac:grpSpMkLst>
        </pc:grpChg>
        <pc:grpChg chg="del">
          <ac:chgData name="Jack Vernon" userId="c45f7498def387b3" providerId="LiveId" clId="{96633163-E12D-4B50-97B8-1139196F86B2}" dt="2025-07-05T11:22:27.115" v="696" actId="478"/>
          <ac:grpSpMkLst>
            <pc:docMk/>
            <pc:sldMk cId="718591801" sldId="257"/>
            <ac:grpSpMk id="13" creationId="{94323632-3B1B-7913-48D2-539FC8DFB5ED}"/>
          </ac:grpSpMkLst>
        </pc:grpChg>
        <pc:cxnChg chg="del">
          <ac:chgData name="Jack Vernon" userId="c45f7498def387b3" providerId="LiveId" clId="{96633163-E12D-4B50-97B8-1139196F86B2}" dt="2025-07-05T11:23:29.469" v="707" actId="478"/>
          <ac:cxnSpMkLst>
            <pc:docMk/>
            <pc:sldMk cId="718591801" sldId="257"/>
            <ac:cxnSpMk id="9" creationId="{ACC39D06-5044-F614-1901-4B6C42685354}"/>
          </ac:cxnSpMkLst>
        </pc:cxnChg>
        <pc:cxnChg chg="mod">
          <ac:chgData name="Jack Vernon" userId="c45f7498def387b3" providerId="LiveId" clId="{96633163-E12D-4B50-97B8-1139196F86B2}" dt="2025-07-05T11:22:27.115" v="696" actId="478"/>
          <ac:cxnSpMkLst>
            <pc:docMk/>
            <pc:sldMk cId="718591801" sldId="257"/>
            <ac:cxnSpMk id="30" creationId="{5855C4A3-B94C-239A-3C82-A0B8815B4747}"/>
          </ac:cxnSpMkLst>
        </pc:cxnChg>
        <pc:cxnChg chg="mod">
          <ac:chgData name="Jack Vernon" userId="c45f7498def387b3" providerId="LiveId" clId="{96633163-E12D-4B50-97B8-1139196F86B2}" dt="2025-07-05T11:22:27.115" v="696" actId="478"/>
          <ac:cxnSpMkLst>
            <pc:docMk/>
            <pc:sldMk cId="718591801" sldId="257"/>
            <ac:cxnSpMk id="32" creationId="{C7B8F763-4BE5-8956-6B93-5E99AC281674}"/>
          </ac:cxnSpMkLst>
        </pc:cxnChg>
        <pc:cxnChg chg="mod">
          <ac:chgData name="Jack Vernon" userId="c45f7498def387b3" providerId="LiveId" clId="{96633163-E12D-4B50-97B8-1139196F86B2}" dt="2025-07-05T11:22:27.115" v="696" actId="478"/>
          <ac:cxnSpMkLst>
            <pc:docMk/>
            <pc:sldMk cId="718591801" sldId="257"/>
            <ac:cxnSpMk id="33" creationId="{231AF377-9E67-023E-D859-3F5247EEA913}"/>
          </ac:cxnSpMkLst>
        </pc:cxnChg>
        <pc:cxnChg chg="mod">
          <ac:chgData name="Jack Vernon" userId="c45f7498def387b3" providerId="LiveId" clId="{96633163-E12D-4B50-97B8-1139196F86B2}" dt="2025-07-05T11:22:27.115" v="696" actId="478"/>
          <ac:cxnSpMkLst>
            <pc:docMk/>
            <pc:sldMk cId="718591801" sldId="257"/>
            <ac:cxnSpMk id="34" creationId="{CE267496-40C0-BBF7-2221-8EA529ABE8B8}"/>
          </ac:cxnSpMkLst>
        </pc:cxnChg>
        <pc:cxnChg chg="mod">
          <ac:chgData name="Jack Vernon" userId="c45f7498def387b3" providerId="LiveId" clId="{96633163-E12D-4B50-97B8-1139196F86B2}" dt="2025-07-05T11:22:27.115" v="696" actId="478"/>
          <ac:cxnSpMkLst>
            <pc:docMk/>
            <pc:sldMk cId="718591801" sldId="257"/>
            <ac:cxnSpMk id="37" creationId="{957408E5-AA71-3E3C-21E9-49A309F8ED9E}"/>
          </ac:cxnSpMkLst>
        </pc:cxnChg>
        <pc:cxnChg chg="mod">
          <ac:chgData name="Jack Vernon" userId="c45f7498def387b3" providerId="LiveId" clId="{96633163-E12D-4B50-97B8-1139196F86B2}" dt="2025-07-05T11:22:27.115" v="696" actId="478"/>
          <ac:cxnSpMkLst>
            <pc:docMk/>
            <pc:sldMk cId="718591801" sldId="257"/>
            <ac:cxnSpMk id="38" creationId="{A42A7078-32AA-A69E-8B45-F9D4502EE16A}"/>
          </ac:cxnSpMkLst>
        </pc:cxnChg>
        <pc:cxnChg chg="mod">
          <ac:chgData name="Jack Vernon" userId="c45f7498def387b3" providerId="LiveId" clId="{96633163-E12D-4B50-97B8-1139196F86B2}" dt="2025-07-05T11:22:27.115" v="696" actId="478"/>
          <ac:cxnSpMkLst>
            <pc:docMk/>
            <pc:sldMk cId="718591801" sldId="257"/>
            <ac:cxnSpMk id="39" creationId="{17338FAA-D7D3-E282-102B-5CE57B34FA6F}"/>
          </ac:cxnSpMkLst>
        </pc:cxnChg>
        <pc:cxnChg chg="mod">
          <ac:chgData name="Jack Vernon" userId="c45f7498def387b3" providerId="LiveId" clId="{96633163-E12D-4B50-97B8-1139196F86B2}" dt="2025-07-05T11:22:27.115" v="696" actId="478"/>
          <ac:cxnSpMkLst>
            <pc:docMk/>
            <pc:sldMk cId="718591801" sldId="257"/>
            <ac:cxnSpMk id="41" creationId="{7A8196B7-9034-EF29-6D1A-023902E5B31D}"/>
          </ac:cxnSpMkLst>
        </pc:cxnChg>
      </pc:sldChg>
      <pc:sldChg chg="addSp delSp modSp mod">
        <pc:chgData name="Jack Vernon" userId="c45f7498def387b3" providerId="LiveId" clId="{96633163-E12D-4B50-97B8-1139196F86B2}" dt="2025-07-05T11:20:36.933" v="688" actId="12789"/>
        <pc:sldMkLst>
          <pc:docMk/>
          <pc:sldMk cId="3154249338" sldId="258"/>
        </pc:sldMkLst>
        <pc:spChg chg="mod">
          <ac:chgData name="Jack Vernon" userId="c45f7498def387b3" providerId="LiveId" clId="{96633163-E12D-4B50-97B8-1139196F86B2}" dt="2025-07-05T02:11:30.646" v="28" actId="1076"/>
          <ac:spMkLst>
            <pc:docMk/>
            <pc:sldMk cId="3154249338" sldId="258"/>
            <ac:spMk id="2" creationId="{DC3B441A-C305-0E0B-6E29-63037EAD33B5}"/>
          </ac:spMkLst>
        </pc:spChg>
        <pc:spChg chg="mod">
          <ac:chgData name="Jack Vernon" userId="c45f7498def387b3" providerId="LiveId" clId="{96633163-E12D-4B50-97B8-1139196F86B2}" dt="2025-07-05T02:10:42.174" v="18" actId="14100"/>
          <ac:spMkLst>
            <pc:docMk/>
            <pc:sldMk cId="3154249338" sldId="258"/>
            <ac:spMk id="3" creationId="{C9D62AB4-4163-B5D8-6B5F-D20C34522095}"/>
          </ac:spMkLst>
        </pc:spChg>
        <pc:spChg chg="mod">
          <ac:chgData name="Jack Vernon" userId="c45f7498def387b3" providerId="LiveId" clId="{96633163-E12D-4B50-97B8-1139196F86B2}" dt="2025-07-05T11:20:36.933" v="688" actId="12789"/>
          <ac:spMkLst>
            <pc:docMk/>
            <pc:sldMk cId="3154249338" sldId="258"/>
            <ac:spMk id="7" creationId="{3CD0C0C9-9F40-FB5A-35A7-2B7EC5ADB72D}"/>
          </ac:spMkLst>
        </pc:spChg>
        <pc:spChg chg="del mod">
          <ac:chgData name="Jack Vernon" userId="c45f7498def387b3" providerId="LiveId" clId="{96633163-E12D-4B50-97B8-1139196F86B2}" dt="2025-07-05T11:18:50.714" v="671"/>
          <ac:spMkLst>
            <pc:docMk/>
            <pc:sldMk cId="3154249338" sldId="258"/>
            <ac:spMk id="19" creationId="{BA6E1AC5-F589-0CDE-8627-73AFEEC959C2}"/>
          </ac:spMkLst>
        </pc:spChg>
        <pc:spChg chg="del mod">
          <ac:chgData name="Jack Vernon" userId="c45f7498def387b3" providerId="LiveId" clId="{96633163-E12D-4B50-97B8-1139196F86B2}" dt="2025-07-05T11:14:19.854" v="584" actId="478"/>
          <ac:spMkLst>
            <pc:docMk/>
            <pc:sldMk cId="3154249338" sldId="258"/>
            <ac:spMk id="20" creationId="{47528956-7846-DDD2-FA3B-BF17A732B77B}"/>
          </ac:spMkLst>
        </pc:spChg>
        <pc:spChg chg="add mod ord">
          <ac:chgData name="Jack Vernon" userId="c45f7498def387b3" providerId="LiveId" clId="{96633163-E12D-4B50-97B8-1139196F86B2}" dt="2025-07-05T02:25:00.714" v="289" actId="14100"/>
          <ac:spMkLst>
            <pc:docMk/>
            <pc:sldMk cId="3154249338" sldId="258"/>
            <ac:spMk id="22" creationId="{38E48590-BDCB-9444-2B19-07AB14724AE9}"/>
          </ac:spMkLst>
        </pc:spChg>
        <pc:spChg chg="mod">
          <ac:chgData name="Jack Vernon" userId="c45f7498def387b3" providerId="LiveId" clId="{96633163-E12D-4B50-97B8-1139196F86B2}" dt="2025-07-05T02:24:25.901" v="286" actId="20577"/>
          <ac:spMkLst>
            <pc:docMk/>
            <pc:sldMk cId="3154249338" sldId="258"/>
            <ac:spMk id="25" creationId="{2AF2C3A6-95B2-DD3F-516D-C76851A78943}"/>
          </ac:spMkLst>
        </pc:spChg>
        <pc:spChg chg="mod">
          <ac:chgData name="Jack Vernon" userId="c45f7498def387b3" providerId="LiveId" clId="{96633163-E12D-4B50-97B8-1139196F86B2}" dt="2025-07-05T02:23:27.137" v="254" actId="571"/>
          <ac:spMkLst>
            <pc:docMk/>
            <pc:sldMk cId="3154249338" sldId="258"/>
            <ac:spMk id="26" creationId="{13EC8E10-413A-13DA-CBDD-CFBE0BD98BAC}"/>
          </ac:spMkLst>
        </pc:spChg>
        <pc:spChg chg="mod">
          <ac:chgData name="Jack Vernon" userId="c45f7498def387b3" providerId="LiveId" clId="{96633163-E12D-4B50-97B8-1139196F86B2}" dt="2025-07-05T02:24:16.791" v="282" actId="14100"/>
          <ac:spMkLst>
            <pc:docMk/>
            <pc:sldMk cId="3154249338" sldId="258"/>
            <ac:spMk id="27" creationId="{EF7D36A9-5A34-0620-7D76-EE1F4A8A6EFB}"/>
          </ac:spMkLst>
        </pc:spChg>
        <pc:spChg chg="mod">
          <ac:chgData name="Jack Vernon" userId="c45f7498def387b3" providerId="LiveId" clId="{96633163-E12D-4B50-97B8-1139196F86B2}" dt="2025-07-05T02:24:57.202" v="288" actId="14100"/>
          <ac:spMkLst>
            <pc:docMk/>
            <pc:sldMk cId="3154249338" sldId="258"/>
            <ac:spMk id="44" creationId="{F40D9C3D-6BDC-AAE1-98E6-A6D933F1D6DC}"/>
          </ac:spMkLst>
        </pc:spChg>
        <pc:spChg chg="mod">
          <ac:chgData name="Jack Vernon" userId="c45f7498def387b3" providerId="LiveId" clId="{96633163-E12D-4B50-97B8-1139196F86B2}" dt="2025-07-05T02:15:20.655" v="65" actId="403"/>
          <ac:spMkLst>
            <pc:docMk/>
            <pc:sldMk cId="3154249338" sldId="258"/>
            <ac:spMk id="81" creationId="{E2DA850D-5AC0-0EEA-3392-6AB4D8AAFCBB}"/>
          </ac:spMkLst>
        </pc:spChg>
        <pc:spChg chg="mod">
          <ac:chgData name="Jack Vernon" userId="c45f7498def387b3" providerId="LiveId" clId="{96633163-E12D-4B50-97B8-1139196F86B2}" dt="2025-07-05T02:15:20.655" v="65" actId="403"/>
          <ac:spMkLst>
            <pc:docMk/>
            <pc:sldMk cId="3154249338" sldId="258"/>
            <ac:spMk id="82" creationId="{EE5ADEF4-DCFC-4057-DAEA-14A723A42BF3}"/>
          </ac:spMkLst>
        </pc:spChg>
        <pc:spChg chg="mod">
          <ac:chgData name="Jack Vernon" userId="c45f7498def387b3" providerId="LiveId" clId="{96633163-E12D-4B50-97B8-1139196F86B2}" dt="2025-07-05T02:15:20.655" v="65" actId="403"/>
          <ac:spMkLst>
            <pc:docMk/>
            <pc:sldMk cId="3154249338" sldId="258"/>
            <ac:spMk id="83" creationId="{80210633-C35B-D5AF-FC6C-81FF319FA61A}"/>
          </ac:spMkLst>
        </pc:spChg>
        <pc:spChg chg="mod">
          <ac:chgData name="Jack Vernon" userId="c45f7498def387b3" providerId="LiveId" clId="{96633163-E12D-4B50-97B8-1139196F86B2}" dt="2025-07-05T02:25:40.198" v="296" actId="20577"/>
          <ac:spMkLst>
            <pc:docMk/>
            <pc:sldMk cId="3154249338" sldId="258"/>
            <ac:spMk id="86" creationId="{C460B43D-D872-18C6-F7FB-0B9616F18073}"/>
          </ac:spMkLst>
        </pc:spChg>
        <pc:spChg chg="mod">
          <ac:chgData name="Jack Vernon" userId="c45f7498def387b3" providerId="LiveId" clId="{96633163-E12D-4B50-97B8-1139196F86B2}" dt="2025-07-05T02:14:49.297" v="61" actId="16037"/>
          <ac:spMkLst>
            <pc:docMk/>
            <pc:sldMk cId="3154249338" sldId="258"/>
            <ac:spMk id="91" creationId="{83192033-4394-6257-C5BA-53B2F7B6A2B2}"/>
          </ac:spMkLst>
        </pc:spChg>
        <pc:grpChg chg="add mod">
          <ac:chgData name="Jack Vernon" userId="c45f7498def387b3" providerId="LiveId" clId="{96633163-E12D-4B50-97B8-1139196F86B2}" dt="2025-07-05T02:23:27.137" v="254" actId="571"/>
          <ac:grpSpMkLst>
            <pc:docMk/>
            <pc:sldMk cId="3154249338" sldId="258"/>
            <ac:grpSpMk id="23" creationId="{F5BE3F13-6442-8D1A-DE21-8149EF84438C}"/>
          </ac:grpSpMkLst>
        </pc:grpChg>
        <pc:grpChg chg="mod">
          <ac:chgData name="Jack Vernon" userId="c45f7498def387b3" providerId="LiveId" clId="{96633163-E12D-4B50-97B8-1139196F86B2}" dt="2025-07-05T02:23:27.137" v="254" actId="571"/>
          <ac:grpSpMkLst>
            <pc:docMk/>
            <pc:sldMk cId="3154249338" sldId="258"/>
            <ac:grpSpMk id="24" creationId="{3F833D36-C3CA-4A7C-EF31-B49DCEA2B7C3}"/>
          </ac:grpSpMkLst>
        </pc:grpChg>
        <pc:grpChg chg="mod">
          <ac:chgData name="Jack Vernon" userId="c45f7498def387b3" providerId="LiveId" clId="{96633163-E12D-4B50-97B8-1139196F86B2}" dt="2025-07-05T02:25:03.895" v="290" actId="1076"/>
          <ac:grpSpMkLst>
            <pc:docMk/>
            <pc:sldMk cId="3154249338" sldId="258"/>
            <ac:grpSpMk id="46" creationId="{B1CAFB82-263C-261B-02F9-812391D7BD34}"/>
          </ac:grpSpMkLst>
        </pc:grpChg>
        <pc:grpChg chg="mod">
          <ac:chgData name="Jack Vernon" userId="c45f7498def387b3" providerId="LiveId" clId="{96633163-E12D-4B50-97B8-1139196F86B2}" dt="2025-07-05T02:25:05.615" v="291" actId="1076"/>
          <ac:grpSpMkLst>
            <pc:docMk/>
            <pc:sldMk cId="3154249338" sldId="258"/>
            <ac:grpSpMk id="56" creationId="{0B47FA6A-F819-2B6A-A18B-3BBC3FEE9BF8}"/>
          </ac:grpSpMkLst>
        </pc:grpChg>
        <pc:grpChg chg="mod">
          <ac:chgData name="Jack Vernon" userId="c45f7498def387b3" providerId="LiveId" clId="{96633163-E12D-4B50-97B8-1139196F86B2}" dt="2025-07-05T02:22:15.420" v="179" actId="1076"/>
          <ac:grpSpMkLst>
            <pc:docMk/>
            <pc:sldMk cId="3154249338" sldId="258"/>
            <ac:grpSpMk id="75" creationId="{A8B182AB-4A6D-638B-9AD9-4316BD9443CD}"/>
          </ac:grpSpMkLst>
        </pc:grpChg>
        <pc:graphicFrameChg chg="mod modGraphic">
          <ac:chgData name="Jack Vernon" userId="c45f7498def387b3" providerId="LiveId" clId="{96633163-E12D-4B50-97B8-1139196F86B2}" dt="2025-07-05T02:25:16.152" v="292" actId="1076"/>
          <ac:graphicFrameMkLst>
            <pc:docMk/>
            <pc:sldMk cId="3154249338" sldId="258"/>
            <ac:graphicFrameMk id="8" creationId="{AA596911-8560-6CA6-5A79-04B789F5F977}"/>
          </ac:graphicFrameMkLst>
        </pc:graphicFrameChg>
      </pc:sldChg>
      <pc:sldChg chg="addSp delSp modSp mod">
        <pc:chgData name="Jack Vernon" userId="c45f7498def387b3" providerId="LiveId" clId="{96633163-E12D-4B50-97B8-1139196F86B2}" dt="2025-07-05T11:21:30.589" v="694" actId="20577"/>
        <pc:sldMkLst>
          <pc:docMk/>
          <pc:sldMk cId="1849925580" sldId="259"/>
        </pc:sldMkLst>
        <pc:spChg chg="mod">
          <ac:chgData name="Jack Vernon" userId="c45f7498def387b3" providerId="LiveId" clId="{96633163-E12D-4B50-97B8-1139196F86B2}" dt="2025-07-05T11:12:48.694" v="567" actId="403"/>
          <ac:spMkLst>
            <pc:docMk/>
            <pc:sldMk cId="1849925580" sldId="259"/>
            <ac:spMk id="2" creationId="{86D76800-5D13-E612-F179-A3A4658D1EE0}"/>
          </ac:spMkLst>
        </pc:spChg>
        <pc:spChg chg="mod">
          <ac:chgData name="Jack Vernon" userId="c45f7498def387b3" providerId="LiveId" clId="{96633163-E12D-4B50-97B8-1139196F86B2}" dt="2025-07-05T11:12:00.167" v="553" actId="20577"/>
          <ac:spMkLst>
            <pc:docMk/>
            <pc:sldMk cId="1849925580" sldId="259"/>
            <ac:spMk id="3" creationId="{C4C9C37B-5ACE-0437-E7D6-5D270FE555DC}"/>
          </ac:spMkLst>
        </pc:spChg>
        <pc:spChg chg="mod">
          <ac:chgData name="Jack Vernon" userId="c45f7498def387b3" providerId="LiveId" clId="{96633163-E12D-4B50-97B8-1139196F86B2}" dt="2025-07-05T11:11:04.056" v="540" actId="403"/>
          <ac:spMkLst>
            <pc:docMk/>
            <pc:sldMk cId="1849925580" sldId="259"/>
            <ac:spMk id="5" creationId="{8AF94A21-104F-7D3D-8504-23A1EB2A83A4}"/>
          </ac:spMkLst>
        </pc:spChg>
        <pc:spChg chg="add mod ord">
          <ac:chgData name="Jack Vernon" userId="c45f7498def387b3" providerId="LiveId" clId="{96633163-E12D-4B50-97B8-1139196F86B2}" dt="2025-07-05T02:27:49.901" v="309" actId="167"/>
          <ac:spMkLst>
            <pc:docMk/>
            <pc:sldMk cId="1849925580" sldId="259"/>
            <ac:spMk id="7" creationId="{470A0BB9-27BC-E072-7C3B-440218F81092}"/>
          </ac:spMkLst>
        </pc:spChg>
        <pc:spChg chg="del">
          <ac:chgData name="Jack Vernon" userId="c45f7498def387b3" providerId="LiveId" clId="{96633163-E12D-4B50-97B8-1139196F86B2}" dt="2025-07-05T11:09:33.287" v="518" actId="478"/>
          <ac:spMkLst>
            <pc:docMk/>
            <pc:sldMk cId="1849925580" sldId="259"/>
            <ac:spMk id="8" creationId="{DB9A33EE-F171-DE74-3397-AA7F2CA3E024}"/>
          </ac:spMkLst>
        </pc:spChg>
        <pc:spChg chg="mod">
          <ac:chgData name="Jack Vernon" userId="c45f7498def387b3" providerId="LiveId" clId="{96633163-E12D-4B50-97B8-1139196F86B2}" dt="2025-07-05T11:11:04.056" v="540" actId="403"/>
          <ac:spMkLst>
            <pc:docMk/>
            <pc:sldMk cId="1849925580" sldId="259"/>
            <ac:spMk id="9" creationId="{C29867C1-D75D-D11C-E0CA-BB45FD744599}"/>
          </ac:spMkLst>
        </pc:spChg>
        <pc:spChg chg="mod">
          <ac:chgData name="Jack Vernon" userId="c45f7498def387b3" providerId="LiveId" clId="{96633163-E12D-4B50-97B8-1139196F86B2}" dt="2025-07-05T11:11:04.056" v="540" actId="403"/>
          <ac:spMkLst>
            <pc:docMk/>
            <pc:sldMk cId="1849925580" sldId="259"/>
            <ac:spMk id="10" creationId="{21F18072-30D2-87FF-2E7F-4F319F6685F8}"/>
          </ac:spMkLst>
        </pc:spChg>
        <pc:spChg chg="mod">
          <ac:chgData name="Jack Vernon" userId="c45f7498def387b3" providerId="LiveId" clId="{96633163-E12D-4B50-97B8-1139196F86B2}" dt="2025-07-05T11:11:04.056" v="540" actId="403"/>
          <ac:spMkLst>
            <pc:docMk/>
            <pc:sldMk cId="1849925580" sldId="259"/>
            <ac:spMk id="11" creationId="{813446C2-64D4-663C-149B-BA5F2362A657}"/>
          </ac:spMkLst>
        </pc:spChg>
        <pc:spChg chg="mod">
          <ac:chgData name="Jack Vernon" userId="c45f7498def387b3" providerId="LiveId" clId="{96633163-E12D-4B50-97B8-1139196F86B2}" dt="2025-07-05T11:11:04.056" v="540" actId="403"/>
          <ac:spMkLst>
            <pc:docMk/>
            <pc:sldMk cId="1849925580" sldId="259"/>
            <ac:spMk id="12" creationId="{598A7A9D-6473-53B6-34CC-CFCA7AD04A95}"/>
          </ac:spMkLst>
        </pc:spChg>
        <pc:spChg chg="mod">
          <ac:chgData name="Jack Vernon" userId="c45f7498def387b3" providerId="LiveId" clId="{96633163-E12D-4B50-97B8-1139196F86B2}" dt="2025-07-05T11:11:04.056" v="540" actId="403"/>
          <ac:spMkLst>
            <pc:docMk/>
            <pc:sldMk cId="1849925580" sldId="259"/>
            <ac:spMk id="13" creationId="{F86788FC-A555-7176-AA45-D5976F84D4BD}"/>
          </ac:spMkLst>
        </pc:spChg>
        <pc:spChg chg="add mod ord">
          <ac:chgData name="Jack Vernon" userId="c45f7498def387b3" providerId="LiveId" clId="{96633163-E12D-4B50-97B8-1139196F86B2}" dt="2025-07-05T02:27:49.901" v="309" actId="167"/>
          <ac:spMkLst>
            <pc:docMk/>
            <pc:sldMk cId="1849925580" sldId="259"/>
            <ac:spMk id="14" creationId="{3B4C53AA-8B58-A4AA-B641-207C7A65DECE}"/>
          </ac:spMkLst>
        </pc:spChg>
        <pc:spChg chg="mod">
          <ac:chgData name="Jack Vernon" userId="c45f7498def387b3" providerId="LiveId" clId="{96633163-E12D-4B50-97B8-1139196F86B2}" dt="2025-07-05T11:12:32.534" v="564" actId="14100"/>
          <ac:spMkLst>
            <pc:docMk/>
            <pc:sldMk cId="1849925580" sldId="259"/>
            <ac:spMk id="17" creationId="{68543573-8B43-A4CC-F967-8C864FA256A4}"/>
          </ac:spMkLst>
        </pc:spChg>
        <pc:spChg chg="mod">
          <ac:chgData name="Jack Vernon" userId="c45f7498def387b3" providerId="LiveId" clId="{96633163-E12D-4B50-97B8-1139196F86B2}" dt="2025-07-05T11:12:32.534" v="564" actId="14100"/>
          <ac:spMkLst>
            <pc:docMk/>
            <pc:sldMk cId="1849925580" sldId="259"/>
            <ac:spMk id="29" creationId="{11101284-65C5-3645-A4F5-850DCF2D527E}"/>
          </ac:spMkLst>
        </pc:spChg>
        <pc:spChg chg="mod">
          <ac:chgData name="Jack Vernon" userId="c45f7498def387b3" providerId="LiveId" clId="{96633163-E12D-4B50-97B8-1139196F86B2}" dt="2025-07-05T11:12:32.534" v="564" actId="14100"/>
          <ac:spMkLst>
            <pc:docMk/>
            <pc:sldMk cId="1849925580" sldId="259"/>
            <ac:spMk id="32" creationId="{0F0BBC77-0244-FE44-18DC-842B824A94C5}"/>
          </ac:spMkLst>
        </pc:spChg>
        <pc:spChg chg="mod">
          <ac:chgData name="Jack Vernon" userId="c45f7498def387b3" providerId="LiveId" clId="{96633163-E12D-4B50-97B8-1139196F86B2}" dt="2025-07-05T11:21:02.635" v="689" actId="20577"/>
          <ac:spMkLst>
            <pc:docMk/>
            <pc:sldMk cId="1849925580" sldId="259"/>
            <ac:spMk id="39" creationId="{192848EA-B1F8-55D8-2FBF-D8A9FB051A69}"/>
          </ac:spMkLst>
        </pc:spChg>
        <pc:spChg chg="del">
          <ac:chgData name="Jack Vernon" userId="c45f7498def387b3" providerId="LiveId" clId="{96633163-E12D-4B50-97B8-1139196F86B2}" dt="2025-07-05T11:09:32.330" v="517" actId="478"/>
          <ac:spMkLst>
            <pc:docMk/>
            <pc:sldMk cId="1849925580" sldId="259"/>
            <ac:spMk id="41" creationId="{0C9A2C07-E18F-9939-9FFD-2DC6195DFDC4}"/>
          </ac:spMkLst>
        </pc:spChg>
        <pc:spChg chg="mod">
          <ac:chgData name="Jack Vernon" userId="c45f7498def387b3" providerId="LiveId" clId="{96633163-E12D-4B50-97B8-1139196F86B2}" dt="2025-07-05T11:21:30.589" v="694" actId="20577"/>
          <ac:spMkLst>
            <pc:docMk/>
            <pc:sldMk cId="1849925580" sldId="259"/>
            <ac:spMk id="238" creationId="{F00220BF-76C3-30FF-4037-4E2D677D7085}"/>
          </ac:spMkLst>
        </pc:spChg>
        <pc:grpChg chg="mod">
          <ac:chgData name="Jack Vernon" userId="c45f7498def387b3" providerId="LiveId" clId="{96633163-E12D-4B50-97B8-1139196F86B2}" dt="2025-07-05T11:21:28.110" v="691" actId="14100"/>
          <ac:grpSpMkLst>
            <pc:docMk/>
            <pc:sldMk cId="1849925580" sldId="259"/>
            <ac:grpSpMk id="42" creationId="{066D4727-AA59-AF05-7CA1-81855735AB8B}"/>
          </ac:grpSpMkLst>
        </pc:grpChg>
        <pc:grpChg chg="mod">
          <ac:chgData name="Jack Vernon" userId="c45f7498def387b3" providerId="LiveId" clId="{96633163-E12D-4B50-97B8-1139196F86B2}" dt="2025-07-05T11:12:36.803" v="565" actId="1076"/>
          <ac:grpSpMkLst>
            <pc:docMk/>
            <pc:sldMk cId="1849925580" sldId="259"/>
            <ac:grpSpMk id="45" creationId="{166F7A9E-9D0B-4ABD-771A-A936F6E7D473}"/>
          </ac:grpSpMkLst>
        </pc:grpChg>
        <pc:cxnChg chg="del mod">
          <ac:chgData name="Jack Vernon" userId="c45f7498def387b3" providerId="LiveId" clId="{96633163-E12D-4B50-97B8-1139196F86B2}" dt="2025-07-05T11:11:39.409" v="548" actId="478"/>
          <ac:cxnSpMkLst>
            <pc:docMk/>
            <pc:sldMk cId="1849925580" sldId="259"/>
            <ac:cxnSpMk id="4" creationId="{B42E872C-3295-8CD5-BE6E-4F8F076AA2B5}"/>
          </ac:cxnSpMkLst>
        </pc:cxnChg>
        <pc:cxnChg chg="add mod">
          <ac:chgData name="Jack Vernon" userId="c45f7498def387b3" providerId="LiveId" clId="{96633163-E12D-4B50-97B8-1139196F86B2}" dt="2025-07-05T11:12:15.269" v="555" actId="1582"/>
          <ac:cxnSpMkLst>
            <pc:docMk/>
            <pc:sldMk cId="1849925580" sldId="259"/>
            <ac:cxnSpMk id="18" creationId="{2095FB29-33DE-14A6-7BA3-61253202B809}"/>
          </ac:cxnSpMkLst>
        </pc:cxnChg>
      </pc:sldChg>
      <pc:sldChg chg="addSp delSp modSp mod">
        <pc:chgData name="Jack Vernon" userId="c45f7498def387b3" providerId="LiveId" clId="{96633163-E12D-4B50-97B8-1139196F86B2}" dt="2025-07-05T11:30:18.400" v="883" actId="948"/>
        <pc:sldMkLst>
          <pc:docMk/>
          <pc:sldMk cId="2666776041" sldId="260"/>
        </pc:sldMkLst>
        <pc:spChg chg="mod">
          <ac:chgData name="Jack Vernon" userId="c45f7498def387b3" providerId="LiveId" clId="{96633163-E12D-4B50-97B8-1139196F86B2}" dt="2025-07-05T11:29:04.266" v="832" actId="403"/>
          <ac:spMkLst>
            <pc:docMk/>
            <pc:sldMk cId="2666776041" sldId="260"/>
            <ac:spMk id="3" creationId="{7FF453A0-C737-6A94-A5CC-3D5E4B40DB12}"/>
          </ac:spMkLst>
        </pc:spChg>
        <pc:spChg chg="mod">
          <ac:chgData name="Jack Vernon" userId="c45f7498def387b3" providerId="LiveId" clId="{96633163-E12D-4B50-97B8-1139196F86B2}" dt="2025-07-05T11:30:18.400" v="883" actId="948"/>
          <ac:spMkLst>
            <pc:docMk/>
            <pc:sldMk cId="2666776041" sldId="260"/>
            <ac:spMk id="5" creationId="{C027408D-63C7-9403-4363-A8C5F2E9A41C}"/>
          </ac:spMkLst>
        </pc:spChg>
        <pc:spChg chg="del mod">
          <ac:chgData name="Jack Vernon" userId="c45f7498def387b3" providerId="LiveId" clId="{96633163-E12D-4B50-97B8-1139196F86B2}" dt="2025-07-05T11:26:52.019" v="776" actId="478"/>
          <ac:spMkLst>
            <pc:docMk/>
            <pc:sldMk cId="2666776041" sldId="260"/>
            <ac:spMk id="6" creationId="{7E5585B2-981C-EF56-FA7A-5C6A51CFAFA6}"/>
          </ac:spMkLst>
        </pc:spChg>
        <pc:spChg chg="mod">
          <ac:chgData name="Jack Vernon" userId="c45f7498def387b3" providerId="LiveId" clId="{96633163-E12D-4B50-97B8-1139196F86B2}" dt="2025-07-05T11:27:58.186" v="813" actId="552"/>
          <ac:spMkLst>
            <pc:docMk/>
            <pc:sldMk cId="2666776041" sldId="260"/>
            <ac:spMk id="7" creationId="{05991BD7-301F-1384-722D-D101F948B3B2}"/>
          </ac:spMkLst>
        </pc:spChg>
        <pc:spChg chg="add mod ord">
          <ac:chgData name="Jack Vernon" userId="c45f7498def387b3" providerId="LiveId" clId="{96633163-E12D-4B50-97B8-1139196F86B2}" dt="2025-07-05T02:27:58.694" v="311" actId="167"/>
          <ac:spMkLst>
            <pc:docMk/>
            <pc:sldMk cId="2666776041" sldId="260"/>
            <ac:spMk id="8" creationId="{8C8BA410-B1A8-F96E-B5C1-A294D0B2C507}"/>
          </ac:spMkLst>
        </pc:spChg>
        <pc:spChg chg="del">
          <ac:chgData name="Jack Vernon" userId="c45f7498def387b3" providerId="LiveId" clId="{96633163-E12D-4B50-97B8-1139196F86B2}" dt="2025-07-05T11:26:00.318" v="744" actId="478"/>
          <ac:spMkLst>
            <pc:docMk/>
            <pc:sldMk cId="2666776041" sldId="260"/>
            <ac:spMk id="9" creationId="{A3F528CE-7122-D310-8800-5FDE9F639BEC}"/>
          </ac:spMkLst>
        </pc:spChg>
        <pc:spChg chg="del">
          <ac:chgData name="Jack Vernon" userId="c45f7498def387b3" providerId="LiveId" clId="{96633163-E12D-4B50-97B8-1139196F86B2}" dt="2025-07-05T11:26:01.423" v="745" actId="478"/>
          <ac:spMkLst>
            <pc:docMk/>
            <pc:sldMk cId="2666776041" sldId="260"/>
            <ac:spMk id="10" creationId="{2FB86E83-56E9-E514-32B8-A7EB736A28C3}"/>
          </ac:spMkLst>
        </pc:spChg>
        <pc:spChg chg="add mod ord">
          <ac:chgData name="Jack Vernon" userId="c45f7498def387b3" providerId="LiveId" clId="{96633163-E12D-4B50-97B8-1139196F86B2}" dt="2025-07-05T02:27:58.694" v="311" actId="167"/>
          <ac:spMkLst>
            <pc:docMk/>
            <pc:sldMk cId="2666776041" sldId="260"/>
            <ac:spMk id="11" creationId="{F36A378A-6025-8C7C-3D7D-82C2771438BA}"/>
          </ac:spMkLst>
        </pc:spChg>
        <pc:graphicFrameChg chg="mod ord modGraphic">
          <ac:chgData name="Jack Vernon" userId="c45f7498def387b3" providerId="LiveId" clId="{96633163-E12D-4B50-97B8-1139196F86B2}" dt="2025-07-05T11:27:35.614" v="808" actId="13244"/>
          <ac:graphicFrameMkLst>
            <pc:docMk/>
            <pc:sldMk cId="2666776041" sldId="260"/>
            <ac:graphicFrameMk id="4" creationId="{E43D8101-03D2-87B9-7C96-1FBA2CAB5E7D}"/>
          </ac:graphicFrameMkLst>
        </pc:graphicFrameChg>
      </pc:sldChg>
      <pc:sldChg chg="addSp delSp modSp mod">
        <pc:chgData name="Jack Vernon" userId="c45f7498def387b3" providerId="LiveId" clId="{96633163-E12D-4B50-97B8-1139196F86B2}" dt="2025-07-05T11:13:19.252" v="571" actId="403"/>
        <pc:sldMkLst>
          <pc:docMk/>
          <pc:sldMk cId="112014583" sldId="265"/>
        </pc:sldMkLst>
        <pc:spChg chg="mod">
          <ac:chgData name="Jack Vernon" userId="c45f7498def387b3" providerId="LiveId" clId="{96633163-E12D-4B50-97B8-1139196F86B2}" dt="2025-07-05T11:13:19.252" v="571" actId="403"/>
          <ac:spMkLst>
            <pc:docMk/>
            <pc:sldMk cId="112014583" sldId="265"/>
            <ac:spMk id="2" creationId="{9686E391-24E4-73F1-0454-00F78F51B1D8}"/>
          </ac:spMkLst>
        </pc:spChg>
        <pc:spChg chg="mod">
          <ac:chgData name="Jack Vernon" userId="c45f7498def387b3" providerId="LiveId" clId="{96633163-E12D-4B50-97B8-1139196F86B2}" dt="2025-07-05T09:07:05.085" v="419" actId="555"/>
          <ac:spMkLst>
            <pc:docMk/>
            <pc:sldMk cId="112014583" sldId="265"/>
            <ac:spMk id="4" creationId="{14124DC7-3781-DB84-2D75-7CD01D768284}"/>
          </ac:spMkLst>
        </pc:spChg>
        <pc:spChg chg="mod">
          <ac:chgData name="Jack Vernon" userId="c45f7498def387b3" providerId="LiveId" clId="{96633163-E12D-4B50-97B8-1139196F86B2}" dt="2025-07-05T11:08:45.274" v="515" actId="14100"/>
          <ac:spMkLst>
            <pc:docMk/>
            <pc:sldMk cId="112014583" sldId="265"/>
            <ac:spMk id="5" creationId="{9175F852-9B76-E92E-68BA-10EDE1C78CB6}"/>
          </ac:spMkLst>
        </pc:spChg>
        <pc:spChg chg="add mod ord">
          <ac:chgData name="Jack Vernon" userId="c45f7498def387b3" providerId="LiveId" clId="{96633163-E12D-4B50-97B8-1139196F86B2}" dt="2025-07-05T02:27:44.150" v="307" actId="167"/>
          <ac:spMkLst>
            <pc:docMk/>
            <pc:sldMk cId="112014583" sldId="265"/>
            <ac:spMk id="6" creationId="{6C472548-6C56-9F7D-014C-8C0F49403E58}"/>
          </ac:spMkLst>
        </pc:spChg>
        <pc:spChg chg="del">
          <ac:chgData name="Jack Vernon" userId="c45f7498def387b3" providerId="LiveId" clId="{96633163-E12D-4B50-97B8-1139196F86B2}" dt="2025-07-05T08:59:52.182" v="321" actId="478"/>
          <ac:spMkLst>
            <pc:docMk/>
            <pc:sldMk cId="112014583" sldId="265"/>
            <ac:spMk id="7" creationId="{4B5A159C-4FC5-041D-999B-A0296A9C46F3}"/>
          </ac:spMkLst>
        </pc:spChg>
        <pc:spChg chg="del">
          <ac:chgData name="Jack Vernon" userId="c45f7498def387b3" providerId="LiveId" clId="{96633163-E12D-4B50-97B8-1139196F86B2}" dt="2025-07-05T08:59:53.781" v="322" actId="478"/>
          <ac:spMkLst>
            <pc:docMk/>
            <pc:sldMk cId="112014583" sldId="265"/>
            <ac:spMk id="10" creationId="{70F1983B-7C63-1824-C6F8-3A4D6642E4BA}"/>
          </ac:spMkLst>
        </pc:spChg>
        <pc:spChg chg="add mod ord">
          <ac:chgData name="Jack Vernon" userId="c45f7498def387b3" providerId="LiveId" clId="{96633163-E12D-4B50-97B8-1139196F86B2}" dt="2025-07-05T02:27:44.150" v="307" actId="167"/>
          <ac:spMkLst>
            <pc:docMk/>
            <pc:sldMk cId="112014583" sldId="265"/>
            <ac:spMk id="11" creationId="{4E8F8507-8237-8F42-4C94-8B93D0C4E7F0}"/>
          </ac:spMkLst>
        </pc:spChg>
        <pc:spChg chg="mod">
          <ac:chgData name="Jack Vernon" userId="c45f7498def387b3" providerId="LiveId" clId="{96633163-E12D-4B50-97B8-1139196F86B2}" dt="2025-07-05T09:03:38.774" v="347" actId="554"/>
          <ac:spMkLst>
            <pc:docMk/>
            <pc:sldMk cId="112014583" sldId="265"/>
            <ac:spMk id="24" creationId="{E0BF3BFB-5045-4202-1076-EA6333F29860}"/>
          </ac:spMkLst>
        </pc:spChg>
        <pc:spChg chg="mod">
          <ac:chgData name="Jack Vernon" userId="c45f7498def387b3" providerId="LiveId" clId="{96633163-E12D-4B50-97B8-1139196F86B2}" dt="2025-07-05T09:03:38.774" v="347" actId="554"/>
          <ac:spMkLst>
            <pc:docMk/>
            <pc:sldMk cId="112014583" sldId="265"/>
            <ac:spMk id="25" creationId="{F18A94F1-B714-E3DA-3A30-6953FBB2C8DB}"/>
          </ac:spMkLst>
        </pc:spChg>
        <pc:spChg chg="mod">
          <ac:chgData name="Jack Vernon" userId="c45f7498def387b3" providerId="LiveId" clId="{96633163-E12D-4B50-97B8-1139196F86B2}" dt="2025-07-05T09:04:30.830" v="387" actId="1076"/>
          <ac:spMkLst>
            <pc:docMk/>
            <pc:sldMk cId="112014583" sldId="265"/>
            <ac:spMk id="49" creationId="{20525AB4-B625-C29D-AA1D-10B87B6AB36D}"/>
          </ac:spMkLst>
        </pc:spChg>
        <pc:spChg chg="mod">
          <ac:chgData name="Jack Vernon" userId="c45f7498def387b3" providerId="LiveId" clId="{96633163-E12D-4B50-97B8-1139196F86B2}" dt="2025-07-05T09:04:49.971" v="390" actId="1076"/>
          <ac:spMkLst>
            <pc:docMk/>
            <pc:sldMk cId="112014583" sldId="265"/>
            <ac:spMk id="50" creationId="{180C4B90-6B76-D71C-C8CB-A99FBA418DA3}"/>
          </ac:spMkLst>
        </pc:spChg>
        <pc:spChg chg="mod">
          <ac:chgData name="Jack Vernon" userId="c45f7498def387b3" providerId="LiveId" clId="{96633163-E12D-4B50-97B8-1139196F86B2}" dt="2025-07-05T09:03:53.962" v="355" actId="14100"/>
          <ac:spMkLst>
            <pc:docMk/>
            <pc:sldMk cId="112014583" sldId="265"/>
            <ac:spMk id="61" creationId="{F3EF87EF-CB3B-FAA0-07AA-76F2C1E6312C}"/>
          </ac:spMkLst>
        </pc:spChg>
        <pc:spChg chg="mod">
          <ac:chgData name="Jack Vernon" userId="c45f7498def387b3" providerId="LiveId" clId="{96633163-E12D-4B50-97B8-1139196F86B2}" dt="2025-07-05T09:00:08.478" v="327" actId="403"/>
          <ac:spMkLst>
            <pc:docMk/>
            <pc:sldMk cId="112014583" sldId="265"/>
            <ac:spMk id="199" creationId="{EE06F587-D266-03D1-6E64-BE8A3C9E52D2}"/>
          </ac:spMkLst>
        </pc:spChg>
        <pc:spChg chg="mod">
          <ac:chgData name="Jack Vernon" userId="c45f7498def387b3" providerId="LiveId" clId="{96633163-E12D-4B50-97B8-1139196F86B2}" dt="2025-07-05T09:01:43.861" v="337" actId="1076"/>
          <ac:spMkLst>
            <pc:docMk/>
            <pc:sldMk cId="112014583" sldId="265"/>
            <ac:spMk id="240" creationId="{BEEAA713-0A9A-A369-F182-58A58D71430D}"/>
          </ac:spMkLst>
        </pc:spChg>
        <pc:spChg chg="mod">
          <ac:chgData name="Jack Vernon" userId="c45f7498def387b3" providerId="LiveId" clId="{96633163-E12D-4B50-97B8-1139196F86B2}" dt="2025-07-05T09:01:39.097" v="336" actId="1076"/>
          <ac:spMkLst>
            <pc:docMk/>
            <pc:sldMk cId="112014583" sldId="265"/>
            <ac:spMk id="241" creationId="{B5D7DC10-9C7F-1526-0811-C2DD9426A68D}"/>
          </ac:spMkLst>
        </pc:spChg>
        <pc:spChg chg="mod">
          <ac:chgData name="Jack Vernon" userId="c45f7498def387b3" providerId="LiveId" clId="{96633163-E12D-4B50-97B8-1139196F86B2}" dt="2025-07-05T09:01:52.255" v="339" actId="1076"/>
          <ac:spMkLst>
            <pc:docMk/>
            <pc:sldMk cId="112014583" sldId="265"/>
            <ac:spMk id="242" creationId="{27027938-3B8C-7A1A-2476-2B0737FABF8F}"/>
          </ac:spMkLst>
        </pc:spChg>
        <pc:spChg chg="mod">
          <ac:chgData name="Jack Vernon" userId="c45f7498def387b3" providerId="LiveId" clId="{96633163-E12D-4B50-97B8-1139196F86B2}" dt="2025-07-05T09:05:01.650" v="392" actId="1076"/>
          <ac:spMkLst>
            <pc:docMk/>
            <pc:sldMk cId="112014583" sldId="265"/>
            <ac:spMk id="243" creationId="{D5C06CE0-4A1F-C3D7-4F63-84087ABC475B}"/>
          </ac:spMkLst>
        </pc:spChg>
        <pc:spChg chg="mod">
          <ac:chgData name="Jack Vernon" userId="c45f7498def387b3" providerId="LiveId" clId="{96633163-E12D-4B50-97B8-1139196F86B2}" dt="2025-07-05T09:03:38.774" v="347" actId="554"/>
          <ac:spMkLst>
            <pc:docMk/>
            <pc:sldMk cId="112014583" sldId="265"/>
            <ac:spMk id="293" creationId="{4E7444A6-1D54-E6C7-8A76-FC93FB3D1148}"/>
          </ac:spMkLst>
        </pc:spChg>
        <pc:spChg chg="mod">
          <ac:chgData name="Jack Vernon" userId="c45f7498def387b3" providerId="LiveId" clId="{96633163-E12D-4B50-97B8-1139196F86B2}" dt="2025-07-05T09:03:38.774" v="347" actId="554"/>
          <ac:spMkLst>
            <pc:docMk/>
            <pc:sldMk cId="112014583" sldId="265"/>
            <ac:spMk id="296" creationId="{02C4E69D-F953-645E-8F75-7B83CCD6661E}"/>
          </ac:spMkLst>
        </pc:spChg>
        <pc:spChg chg="mod">
          <ac:chgData name="Jack Vernon" userId="c45f7498def387b3" providerId="LiveId" clId="{96633163-E12D-4B50-97B8-1139196F86B2}" dt="2025-07-05T09:04:42.701" v="389" actId="1076"/>
          <ac:spMkLst>
            <pc:docMk/>
            <pc:sldMk cId="112014583" sldId="265"/>
            <ac:spMk id="312" creationId="{CD9FA730-5C16-2069-E099-CE89B2927FAD}"/>
          </ac:spMkLst>
        </pc:spChg>
        <pc:spChg chg="mod">
          <ac:chgData name="Jack Vernon" userId="c45f7498def387b3" providerId="LiveId" clId="{96633163-E12D-4B50-97B8-1139196F86B2}" dt="2025-07-05T11:08:49.917" v="516" actId="14100"/>
          <ac:spMkLst>
            <pc:docMk/>
            <pc:sldMk cId="112014583" sldId="265"/>
            <ac:spMk id="386" creationId="{2C879797-CEDC-DA3F-3D83-083D862EE9BE}"/>
          </ac:spMkLst>
        </pc:spChg>
        <pc:grpChg chg="mod">
          <ac:chgData name="Jack Vernon" userId="c45f7498def387b3" providerId="LiveId" clId="{96633163-E12D-4B50-97B8-1139196F86B2}" dt="2025-07-05T09:02:27.734" v="342" actId="14100"/>
          <ac:grpSpMkLst>
            <pc:docMk/>
            <pc:sldMk cId="112014583" sldId="265"/>
            <ac:grpSpMk id="370" creationId="{54C2A90B-553E-ADA0-C031-15A069BBBDBF}"/>
          </ac:grpSpMkLst>
        </pc:grpChg>
        <pc:cxnChg chg="del">
          <ac:chgData name="Jack Vernon" userId="c45f7498def387b3" providerId="LiveId" clId="{96633163-E12D-4B50-97B8-1139196F86B2}" dt="2025-07-05T09:06:20.432" v="412" actId="478"/>
          <ac:cxnSpMkLst>
            <pc:docMk/>
            <pc:sldMk cId="112014583" sldId="265"/>
            <ac:cxnSpMk id="9" creationId="{578D0EFE-35FC-0B6D-3EE7-B4B70C21CB1E}"/>
          </ac:cxnSpMkLst>
        </pc:cxnChg>
        <pc:cxnChg chg="mod">
          <ac:chgData name="Jack Vernon" userId="c45f7498def387b3" providerId="LiveId" clId="{96633163-E12D-4B50-97B8-1139196F86B2}" dt="2025-07-05T09:04:42.701" v="389" actId="1076"/>
          <ac:cxnSpMkLst>
            <pc:docMk/>
            <pc:sldMk cId="112014583" sldId="265"/>
            <ac:cxnSpMk id="182" creationId="{EB40FE6A-7A27-C18A-8D02-E702C98E4D13}"/>
          </ac:cxnSpMkLst>
        </pc:cxnChg>
        <pc:cxnChg chg="mod">
          <ac:chgData name="Jack Vernon" userId="c45f7498def387b3" providerId="LiveId" clId="{96633163-E12D-4B50-97B8-1139196F86B2}" dt="2025-07-05T09:04:30.830" v="387" actId="1076"/>
          <ac:cxnSpMkLst>
            <pc:docMk/>
            <pc:sldMk cId="112014583" sldId="265"/>
            <ac:cxnSpMk id="188" creationId="{0116E1A5-B982-6C9F-F2C9-AAC8ED66EDE8}"/>
          </ac:cxnSpMkLst>
        </pc:cxnChg>
        <pc:cxnChg chg="mod">
          <ac:chgData name="Jack Vernon" userId="c45f7498def387b3" providerId="LiveId" clId="{96633163-E12D-4B50-97B8-1139196F86B2}" dt="2025-07-05T09:01:52.255" v="339" actId="1076"/>
          <ac:cxnSpMkLst>
            <pc:docMk/>
            <pc:sldMk cId="112014583" sldId="265"/>
            <ac:cxnSpMk id="192" creationId="{02290917-2FAC-DB01-9627-4D2F20212E90}"/>
          </ac:cxnSpMkLst>
        </pc:cxnChg>
        <pc:cxnChg chg="mod">
          <ac:chgData name="Jack Vernon" userId="c45f7498def387b3" providerId="LiveId" clId="{96633163-E12D-4B50-97B8-1139196F86B2}" dt="2025-07-05T09:03:53.962" v="355" actId="14100"/>
          <ac:cxnSpMkLst>
            <pc:docMk/>
            <pc:sldMk cId="112014583" sldId="265"/>
            <ac:cxnSpMk id="211" creationId="{C75A9344-8718-269C-9858-EC6E065F448C}"/>
          </ac:cxnSpMkLst>
        </pc:cxnChg>
        <pc:cxnChg chg="mod">
          <ac:chgData name="Jack Vernon" userId="c45f7498def387b3" providerId="LiveId" clId="{96633163-E12D-4B50-97B8-1139196F86B2}" dt="2025-07-05T09:05:01.650" v="392" actId="1076"/>
          <ac:cxnSpMkLst>
            <pc:docMk/>
            <pc:sldMk cId="112014583" sldId="265"/>
            <ac:cxnSpMk id="252" creationId="{4309AF72-49E9-C454-239C-725B454A88F7}"/>
          </ac:cxnSpMkLst>
        </pc:cxnChg>
        <pc:cxnChg chg="mod">
          <ac:chgData name="Jack Vernon" userId="c45f7498def387b3" providerId="LiveId" clId="{96633163-E12D-4B50-97B8-1139196F86B2}" dt="2025-07-05T09:04:42.701" v="389" actId="1076"/>
          <ac:cxnSpMkLst>
            <pc:docMk/>
            <pc:sldMk cId="112014583" sldId="265"/>
            <ac:cxnSpMk id="257" creationId="{1CB312BD-1CD4-DABF-52D0-9E423AEFB39C}"/>
          </ac:cxnSpMkLst>
        </pc:cxnChg>
        <pc:cxnChg chg="mod">
          <ac:chgData name="Jack Vernon" userId="c45f7498def387b3" providerId="LiveId" clId="{96633163-E12D-4B50-97B8-1139196F86B2}" dt="2025-07-05T09:05:01.650" v="392" actId="1076"/>
          <ac:cxnSpMkLst>
            <pc:docMk/>
            <pc:sldMk cId="112014583" sldId="265"/>
            <ac:cxnSpMk id="283" creationId="{B5C506E6-1452-9160-BE40-E17C95AEF1B4}"/>
          </ac:cxnSpMkLst>
        </pc:cxnChg>
        <pc:cxnChg chg="mod">
          <ac:chgData name="Jack Vernon" userId="c45f7498def387b3" providerId="LiveId" clId="{96633163-E12D-4B50-97B8-1139196F86B2}" dt="2025-07-05T09:04:42.701" v="389" actId="1076"/>
          <ac:cxnSpMkLst>
            <pc:docMk/>
            <pc:sldMk cId="112014583" sldId="265"/>
            <ac:cxnSpMk id="343" creationId="{36AB4435-7152-107D-3CE5-B8E98E9DF84D}"/>
          </ac:cxnSpMkLst>
        </pc:cxnChg>
        <pc:cxnChg chg="mod">
          <ac:chgData name="Jack Vernon" userId="c45f7498def387b3" providerId="LiveId" clId="{96633163-E12D-4B50-97B8-1139196F86B2}" dt="2025-07-05T09:04:49.971" v="390" actId="1076"/>
          <ac:cxnSpMkLst>
            <pc:docMk/>
            <pc:sldMk cId="112014583" sldId="265"/>
            <ac:cxnSpMk id="347" creationId="{D7326641-597E-526F-D8C1-BD5B79023019}"/>
          </ac:cxnSpMkLst>
        </pc:cxnChg>
      </pc:sldChg>
      <pc:sldChg chg="addSp delSp modSp mod">
        <pc:chgData name="Jack Vernon" userId="c45f7498def387b3" providerId="LiveId" clId="{96633163-E12D-4B50-97B8-1139196F86B2}" dt="2025-07-05T11:33:08.644" v="906" actId="3064"/>
        <pc:sldMkLst>
          <pc:docMk/>
          <pc:sldMk cId="2359745189" sldId="266"/>
        </pc:sldMkLst>
        <pc:spChg chg="del">
          <ac:chgData name="Jack Vernon" userId="c45f7498def387b3" providerId="LiveId" clId="{96633163-E12D-4B50-97B8-1139196F86B2}" dt="2025-07-05T02:29:01.662" v="319" actId="478"/>
          <ac:spMkLst>
            <pc:docMk/>
            <pc:sldMk cId="2359745189" sldId="266"/>
            <ac:spMk id="2" creationId="{DC3B441A-C305-0E0B-6E29-63037EAD33B5}"/>
          </ac:spMkLst>
        </pc:spChg>
        <pc:spChg chg="add mod ord">
          <ac:chgData name="Jack Vernon" userId="c45f7498def387b3" providerId="LiveId" clId="{96633163-E12D-4B50-97B8-1139196F86B2}" dt="2025-07-05T02:28:56.605" v="318" actId="207"/>
          <ac:spMkLst>
            <pc:docMk/>
            <pc:sldMk cId="2359745189" sldId="266"/>
            <ac:spMk id="3" creationId="{1783C5C9-D7D2-74C3-869E-9169628EFDCB}"/>
          </ac:spMkLst>
        </pc:spChg>
        <pc:spChg chg="add del mod">
          <ac:chgData name="Jack Vernon" userId="c45f7498def387b3" providerId="LiveId" clId="{96633163-E12D-4B50-97B8-1139196F86B2}" dt="2025-07-05T02:28:34.106" v="315" actId="478"/>
          <ac:spMkLst>
            <pc:docMk/>
            <pc:sldMk cId="2359745189" sldId="266"/>
            <ac:spMk id="4" creationId="{3933D704-359E-26F5-9A2B-3E36A7A8EA75}"/>
          </ac:spMkLst>
        </pc:spChg>
        <pc:spChg chg="add mod">
          <ac:chgData name="Jack Vernon" userId="c45f7498def387b3" providerId="LiveId" clId="{96633163-E12D-4B50-97B8-1139196F86B2}" dt="2025-07-05T02:29:21.035" v="320"/>
          <ac:spMkLst>
            <pc:docMk/>
            <pc:sldMk cId="2359745189" sldId="266"/>
            <ac:spMk id="5" creationId="{7587E3D0-CF34-7EF0-E4B9-9C1EC502F388}"/>
          </ac:spMkLst>
        </pc:spChg>
        <pc:spChg chg="add mod">
          <ac:chgData name="Jack Vernon" userId="c45f7498def387b3" providerId="LiveId" clId="{96633163-E12D-4B50-97B8-1139196F86B2}" dt="2025-07-05T02:29:21.035" v="320"/>
          <ac:spMkLst>
            <pc:docMk/>
            <pc:sldMk cId="2359745189" sldId="266"/>
            <ac:spMk id="6" creationId="{F36D4A16-34CA-A965-F178-4D84336E5B74}"/>
          </ac:spMkLst>
        </pc:spChg>
        <pc:spChg chg="mod">
          <ac:chgData name="Jack Vernon" userId="c45f7498def387b3" providerId="LiveId" clId="{96633163-E12D-4B50-97B8-1139196F86B2}" dt="2025-07-05T11:31:11.909" v="890" actId="688"/>
          <ac:spMkLst>
            <pc:docMk/>
            <pc:sldMk cId="2359745189" sldId="266"/>
            <ac:spMk id="11" creationId="{CDEDAA5A-E83A-0475-2766-35E1C634B090}"/>
          </ac:spMkLst>
        </pc:spChg>
        <pc:spChg chg="mod">
          <ac:chgData name="Jack Vernon" userId="c45f7498def387b3" providerId="LiveId" clId="{96633163-E12D-4B50-97B8-1139196F86B2}" dt="2025-07-05T11:31:26.041" v="892" actId="207"/>
          <ac:spMkLst>
            <pc:docMk/>
            <pc:sldMk cId="2359745189" sldId="266"/>
            <ac:spMk id="12" creationId="{98AB5CAD-B5A4-EF7C-9EEA-4617D17A2E30}"/>
          </ac:spMkLst>
        </pc:spChg>
        <pc:spChg chg="mod">
          <ac:chgData name="Jack Vernon" userId="c45f7498def387b3" providerId="LiveId" clId="{96633163-E12D-4B50-97B8-1139196F86B2}" dt="2025-07-05T11:31:20.821" v="891" actId="207"/>
          <ac:spMkLst>
            <pc:docMk/>
            <pc:sldMk cId="2359745189" sldId="266"/>
            <ac:spMk id="13" creationId="{2A064A54-0F07-2381-BDC5-522DFB717B28}"/>
          </ac:spMkLst>
        </pc:spChg>
        <pc:spChg chg="del">
          <ac:chgData name="Jack Vernon" userId="c45f7498def387b3" providerId="LiveId" clId="{96633163-E12D-4B50-97B8-1139196F86B2}" dt="2025-07-05T02:29:01.662" v="319" actId="478"/>
          <ac:spMkLst>
            <pc:docMk/>
            <pc:sldMk cId="2359745189" sldId="266"/>
            <ac:spMk id="27" creationId="{68123714-1713-E125-DD01-6AE894EDE01D}"/>
          </ac:spMkLst>
        </pc:spChg>
        <pc:spChg chg="del">
          <ac:chgData name="Jack Vernon" userId="c45f7498def387b3" providerId="LiveId" clId="{96633163-E12D-4B50-97B8-1139196F86B2}" dt="2025-07-05T02:29:01.662" v="319" actId="478"/>
          <ac:spMkLst>
            <pc:docMk/>
            <pc:sldMk cId="2359745189" sldId="266"/>
            <ac:spMk id="28" creationId="{0EF4CC4E-8AA1-2C03-A25E-DCA2F9A3FEC3}"/>
          </ac:spMkLst>
        </pc:spChg>
        <pc:spChg chg="mod">
          <ac:chgData name="Jack Vernon" userId="c45f7498def387b3" providerId="LiveId" clId="{96633163-E12D-4B50-97B8-1139196F86B2}" dt="2025-07-05T11:30:56.612" v="885" actId="2085"/>
          <ac:spMkLst>
            <pc:docMk/>
            <pc:sldMk cId="2359745189" sldId="266"/>
            <ac:spMk id="31" creationId="{A32276D1-56A1-4421-AE7E-2569788B82D2}"/>
          </ac:spMkLst>
        </pc:spChg>
        <pc:spChg chg="del">
          <ac:chgData name="Jack Vernon" userId="c45f7498def387b3" providerId="LiveId" clId="{96633163-E12D-4B50-97B8-1139196F86B2}" dt="2025-07-05T02:29:01.662" v="319" actId="478"/>
          <ac:spMkLst>
            <pc:docMk/>
            <pc:sldMk cId="2359745189" sldId="266"/>
            <ac:spMk id="32" creationId="{8ADF1A25-647A-DEFF-CB5F-054ABF06DD92}"/>
          </ac:spMkLst>
        </pc:spChg>
        <pc:spChg chg="mod">
          <ac:chgData name="Jack Vernon" userId="c45f7498def387b3" providerId="LiveId" clId="{96633163-E12D-4B50-97B8-1139196F86B2}" dt="2025-07-05T11:31:38.207" v="894" actId="207"/>
          <ac:spMkLst>
            <pc:docMk/>
            <pc:sldMk cId="2359745189" sldId="266"/>
            <ac:spMk id="33" creationId="{36C39A0F-231D-62AE-AD0B-B8D6206E56E7}"/>
          </ac:spMkLst>
        </pc:spChg>
        <pc:spChg chg="mod">
          <ac:chgData name="Jack Vernon" userId="c45f7498def387b3" providerId="LiveId" clId="{96633163-E12D-4B50-97B8-1139196F86B2}" dt="2025-07-05T11:31:33.805" v="893" actId="207"/>
          <ac:spMkLst>
            <pc:docMk/>
            <pc:sldMk cId="2359745189" sldId="266"/>
            <ac:spMk id="34" creationId="{9CCAA228-5EF9-A547-07EB-3DEF215B18F8}"/>
          </ac:spMkLst>
        </pc:spChg>
        <pc:spChg chg="mod">
          <ac:chgData name="Jack Vernon" userId="c45f7498def387b3" providerId="LiveId" clId="{96633163-E12D-4B50-97B8-1139196F86B2}" dt="2025-07-05T11:32:37.907" v="901" actId="3064"/>
          <ac:spMkLst>
            <pc:docMk/>
            <pc:sldMk cId="2359745189" sldId="266"/>
            <ac:spMk id="43" creationId="{C2C98A90-E3DE-6B62-59B0-F979771AE2A9}"/>
          </ac:spMkLst>
        </pc:spChg>
        <pc:spChg chg="del">
          <ac:chgData name="Jack Vernon" userId="c45f7498def387b3" providerId="LiveId" clId="{96633163-E12D-4B50-97B8-1139196F86B2}" dt="2025-07-05T02:29:01.662" v="319" actId="478"/>
          <ac:spMkLst>
            <pc:docMk/>
            <pc:sldMk cId="2359745189" sldId="266"/>
            <ac:spMk id="44" creationId="{F40D9C3D-6BDC-AAE1-98E6-A6D933F1D6DC}"/>
          </ac:spMkLst>
        </pc:spChg>
        <pc:spChg chg="mod">
          <ac:chgData name="Jack Vernon" userId="c45f7498def387b3" providerId="LiveId" clId="{96633163-E12D-4B50-97B8-1139196F86B2}" dt="2025-07-05T11:32:53.334" v="902" actId="207"/>
          <ac:spMkLst>
            <pc:docMk/>
            <pc:sldMk cId="2359745189" sldId="266"/>
            <ac:spMk id="45" creationId="{4DA92854-4D26-14C6-FB92-850F837B559B}"/>
          </ac:spMkLst>
        </pc:spChg>
        <pc:spChg chg="mod">
          <ac:chgData name="Jack Vernon" userId="c45f7498def387b3" providerId="LiveId" clId="{96633163-E12D-4B50-97B8-1139196F86B2}" dt="2025-07-05T11:31:48.967" v="895" actId="208"/>
          <ac:spMkLst>
            <pc:docMk/>
            <pc:sldMk cId="2359745189" sldId="266"/>
            <ac:spMk id="56" creationId="{5F9F067A-F8C3-D779-D969-9B21D896981B}"/>
          </ac:spMkLst>
        </pc:spChg>
        <pc:spChg chg="add mod">
          <ac:chgData name="Jack Vernon" userId="c45f7498def387b3" providerId="LiveId" clId="{96633163-E12D-4B50-97B8-1139196F86B2}" dt="2025-07-05T02:29:21.035" v="320"/>
          <ac:spMkLst>
            <pc:docMk/>
            <pc:sldMk cId="2359745189" sldId="266"/>
            <ac:spMk id="57" creationId="{2B1F48A3-ECC5-52E6-9BC7-77BB90474E53}"/>
          </ac:spMkLst>
        </pc:spChg>
        <pc:spChg chg="add mod">
          <ac:chgData name="Jack Vernon" userId="c45f7498def387b3" providerId="LiveId" clId="{96633163-E12D-4B50-97B8-1139196F86B2}" dt="2025-07-05T02:29:21.035" v="320"/>
          <ac:spMkLst>
            <pc:docMk/>
            <pc:sldMk cId="2359745189" sldId="266"/>
            <ac:spMk id="58" creationId="{F0873C3C-EC1C-CA6B-C9B3-92321F20A9CB}"/>
          </ac:spMkLst>
        </pc:spChg>
        <pc:spChg chg="add mod">
          <ac:chgData name="Jack Vernon" userId="c45f7498def387b3" providerId="LiveId" clId="{96633163-E12D-4B50-97B8-1139196F86B2}" dt="2025-07-05T02:29:21.035" v="320"/>
          <ac:spMkLst>
            <pc:docMk/>
            <pc:sldMk cId="2359745189" sldId="266"/>
            <ac:spMk id="59" creationId="{1F3FD24B-2673-91CE-22DD-71E8570A08C1}"/>
          </ac:spMkLst>
        </pc:spChg>
        <pc:spChg chg="mod">
          <ac:chgData name="Jack Vernon" userId="c45f7498def387b3" providerId="LiveId" clId="{96633163-E12D-4B50-97B8-1139196F86B2}" dt="2025-07-05T11:33:08.644" v="906" actId="3064"/>
          <ac:spMkLst>
            <pc:docMk/>
            <pc:sldMk cId="2359745189" sldId="266"/>
            <ac:spMk id="63" creationId="{C628F0A2-73B6-7B13-52D9-DEBD65D8F326}"/>
          </ac:spMkLst>
        </pc:spChg>
        <pc:spChg chg="mod">
          <ac:chgData name="Jack Vernon" userId="c45f7498def387b3" providerId="LiveId" clId="{96633163-E12D-4B50-97B8-1139196F86B2}" dt="2025-07-05T11:32:58.898" v="903" actId="207"/>
          <ac:spMkLst>
            <pc:docMk/>
            <pc:sldMk cId="2359745189" sldId="266"/>
            <ac:spMk id="64" creationId="{AC5E028D-42BA-8EBE-5326-C27B6691A34D}"/>
          </ac:spMkLst>
        </pc:spChg>
        <pc:spChg chg="mod">
          <ac:chgData name="Jack Vernon" userId="c45f7498def387b3" providerId="LiveId" clId="{96633163-E12D-4B50-97B8-1139196F86B2}" dt="2025-07-05T11:31:54.969" v="896" actId="2085"/>
          <ac:spMkLst>
            <pc:docMk/>
            <pc:sldMk cId="2359745189" sldId="266"/>
            <ac:spMk id="65" creationId="{91407B0C-9556-2E79-E114-E06732389103}"/>
          </ac:spMkLst>
        </pc:spChg>
        <pc:spChg chg="del">
          <ac:chgData name="Jack Vernon" userId="c45f7498def387b3" providerId="LiveId" clId="{96633163-E12D-4B50-97B8-1139196F86B2}" dt="2025-07-05T02:29:01.662" v="319" actId="478"/>
          <ac:spMkLst>
            <pc:docMk/>
            <pc:sldMk cId="2359745189" sldId="266"/>
            <ac:spMk id="84" creationId="{BAC82999-A175-C0BE-0E17-0CE02F2B9794}"/>
          </ac:spMkLst>
        </pc:spChg>
        <pc:spChg chg="del">
          <ac:chgData name="Jack Vernon" userId="c45f7498def387b3" providerId="LiveId" clId="{96633163-E12D-4B50-97B8-1139196F86B2}" dt="2025-07-05T02:29:01.662" v="319" actId="478"/>
          <ac:spMkLst>
            <pc:docMk/>
            <pc:sldMk cId="2359745189" sldId="266"/>
            <ac:spMk id="86" creationId="{C460B43D-D872-18C6-F7FB-0B9616F18073}"/>
          </ac:spMkLst>
        </pc:spChg>
        <pc:grpChg chg="del">
          <ac:chgData name="Jack Vernon" userId="c45f7498def387b3" providerId="LiveId" clId="{96633163-E12D-4B50-97B8-1139196F86B2}" dt="2025-07-05T02:29:01.662" v="319" actId="478"/>
          <ac:grpSpMkLst>
            <pc:docMk/>
            <pc:sldMk cId="2359745189" sldId="266"/>
            <ac:grpSpMk id="7" creationId="{CE803C90-88B8-8927-545B-D333800C8369}"/>
          </ac:grpSpMkLst>
        </pc:grpChg>
        <pc:grpChg chg="del">
          <ac:chgData name="Jack Vernon" userId="c45f7498def387b3" providerId="LiveId" clId="{96633163-E12D-4B50-97B8-1139196F86B2}" dt="2025-07-05T02:29:01.662" v="319" actId="478"/>
          <ac:grpSpMkLst>
            <pc:docMk/>
            <pc:sldMk cId="2359745189" sldId="266"/>
            <ac:grpSpMk id="46" creationId="{B1CAFB82-263C-261B-02F9-812391D7BD34}"/>
          </ac:grpSpMkLst>
        </pc:grpChg>
        <pc:graphicFrameChg chg="del">
          <ac:chgData name="Jack Vernon" userId="c45f7498def387b3" providerId="LiveId" clId="{96633163-E12D-4B50-97B8-1139196F86B2}" dt="2025-07-05T02:29:01.662" v="319" actId="478"/>
          <ac:graphicFrameMkLst>
            <pc:docMk/>
            <pc:sldMk cId="2359745189" sldId="266"/>
            <ac:graphicFrameMk id="36" creationId="{3A774F39-1394-FEAE-212A-26071E7B8149}"/>
          </ac:graphicFrameMkLst>
        </pc:graphicFrameChg>
        <pc:cxnChg chg="mod">
          <ac:chgData name="Jack Vernon" userId="c45f7498def387b3" providerId="LiveId" clId="{96633163-E12D-4B50-97B8-1139196F86B2}" dt="2025-07-05T11:31:02.825" v="887" actId="208"/>
          <ac:cxnSpMkLst>
            <pc:docMk/>
            <pc:sldMk cId="2359745189" sldId="266"/>
            <ac:cxnSpMk id="14" creationId="{ADDA20B7-E54D-F780-7B45-395AAF4F04B4}"/>
          </ac:cxnSpMkLst>
        </pc:cxnChg>
        <pc:cxnChg chg="mod">
          <ac:chgData name="Jack Vernon" userId="c45f7498def387b3" providerId="LiveId" clId="{96633163-E12D-4B50-97B8-1139196F86B2}" dt="2025-07-05T11:31:02.825" v="887" actId="208"/>
          <ac:cxnSpMkLst>
            <pc:docMk/>
            <pc:sldMk cId="2359745189" sldId="266"/>
            <ac:cxnSpMk id="15" creationId="{BB1A78C7-C657-A0B1-7EE3-91EB4BD50100}"/>
          </ac:cxnSpMkLst>
        </pc:cxnChg>
        <pc:cxnChg chg="mod">
          <ac:chgData name="Jack Vernon" userId="c45f7498def387b3" providerId="LiveId" clId="{96633163-E12D-4B50-97B8-1139196F86B2}" dt="2025-07-05T11:31:02.825" v="887" actId="208"/>
          <ac:cxnSpMkLst>
            <pc:docMk/>
            <pc:sldMk cId="2359745189" sldId="266"/>
            <ac:cxnSpMk id="16" creationId="{68A8E466-1B8A-9388-242C-7103A5442435}"/>
          </ac:cxnSpMkLst>
        </pc:cxnChg>
        <pc:cxnChg chg="mod">
          <ac:chgData name="Jack Vernon" userId="c45f7498def387b3" providerId="LiveId" clId="{96633163-E12D-4B50-97B8-1139196F86B2}" dt="2025-07-05T11:31:02.825" v="887" actId="208"/>
          <ac:cxnSpMkLst>
            <pc:docMk/>
            <pc:sldMk cId="2359745189" sldId="266"/>
            <ac:cxnSpMk id="17" creationId="{90E4B6D2-B857-BBAE-29B9-7CD33A403C4F}"/>
          </ac:cxnSpMkLst>
        </pc:cxnChg>
        <pc:cxnChg chg="mod">
          <ac:chgData name="Jack Vernon" userId="c45f7498def387b3" providerId="LiveId" clId="{96633163-E12D-4B50-97B8-1139196F86B2}" dt="2025-07-05T11:31:02.825" v="887" actId="208"/>
          <ac:cxnSpMkLst>
            <pc:docMk/>
            <pc:sldMk cId="2359745189" sldId="266"/>
            <ac:cxnSpMk id="18" creationId="{25E7DDB8-A975-64FB-E1A0-C2F8FA99F0E7}"/>
          </ac:cxnSpMkLst>
        </pc:cxnChg>
        <pc:cxnChg chg="mod">
          <ac:chgData name="Jack Vernon" userId="c45f7498def387b3" providerId="LiveId" clId="{96633163-E12D-4B50-97B8-1139196F86B2}" dt="2025-07-05T11:30:52.083" v="884" actId="208"/>
          <ac:cxnSpMkLst>
            <pc:docMk/>
            <pc:sldMk cId="2359745189" sldId="266"/>
            <ac:cxnSpMk id="35" creationId="{1DC05921-8C93-A1ED-4DE2-8632465959AC}"/>
          </ac:cxnSpMkLst>
        </pc:cxnChg>
        <pc:cxnChg chg="mod">
          <ac:chgData name="Jack Vernon" userId="c45f7498def387b3" providerId="LiveId" clId="{96633163-E12D-4B50-97B8-1139196F86B2}" dt="2025-07-05T11:30:52.083" v="884" actId="208"/>
          <ac:cxnSpMkLst>
            <pc:docMk/>
            <pc:sldMk cId="2359745189" sldId="266"/>
            <ac:cxnSpMk id="37" creationId="{FA25DF48-29D6-D58A-BC2B-7D4C7BE4E2FA}"/>
          </ac:cxnSpMkLst>
        </pc:cxnChg>
        <pc:cxnChg chg="mod">
          <ac:chgData name="Jack Vernon" userId="c45f7498def387b3" providerId="LiveId" clId="{96633163-E12D-4B50-97B8-1139196F86B2}" dt="2025-07-05T11:30:52.083" v="884" actId="208"/>
          <ac:cxnSpMkLst>
            <pc:docMk/>
            <pc:sldMk cId="2359745189" sldId="266"/>
            <ac:cxnSpMk id="38" creationId="{3B713F07-F38B-9709-D48C-5FC5E28E8215}"/>
          </ac:cxnSpMkLst>
        </pc:cxnChg>
        <pc:cxnChg chg="mod">
          <ac:chgData name="Jack Vernon" userId="c45f7498def387b3" providerId="LiveId" clId="{96633163-E12D-4B50-97B8-1139196F86B2}" dt="2025-07-05T11:30:52.083" v="884" actId="208"/>
          <ac:cxnSpMkLst>
            <pc:docMk/>
            <pc:sldMk cId="2359745189" sldId="266"/>
            <ac:cxnSpMk id="39" creationId="{9E43A525-FAD1-49C7-6705-CACFAFB5D502}"/>
          </ac:cxnSpMkLst>
        </pc:cxnChg>
        <pc:cxnChg chg="mod">
          <ac:chgData name="Jack Vernon" userId="c45f7498def387b3" providerId="LiveId" clId="{96633163-E12D-4B50-97B8-1139196F86B2}" dt="2025-07-05T11:30:52.083" v="884" actId="208"/>
          <ac:cxnSpMkLst>
            <pc:docMk/>
            <pc:sldMk cId="2359745189" sldId="266"/>
            <ac:cxnSpMk id="40" creationId="{9780454C-9C8B-A442-423C-F0927A09E15F}"/>
          </ac:cxnSpMkLst>
        </pc:cxnChg>
      </pc:sldChg>
      <pc:sldChg chg="addSp delSp modSp mod ord">
        <pc:chgData name="Jack Vernon" userId="c45f7498def387b3" providerId="LiveId" clId="{96633163-E12D-4B50-97B8-1139196F86B2}" dt="2025-07-05T11:36:11.437" v="932"/>
        <pc:sldMkLst>
          <pc:docMk/>
          <pc:sldMk cId="3157554718" sldId="267"/>
        </pc:sldMkLst>
        <pc:spChg chg="del">
          <ac:chgData name="Jack Vernon" userId="c45f7498def387b3" providerId="LiveId" clId="{96633163-E12D-4B50-97B8-1139196F86B2}" dt="2025-07-05T11:33:31.047" v="907" actId="478"/>
          <ac:spMkLst>
            <pc:docMk/>
            <pc:sldMk cId="3157554718" sldId="267"/>
            <ac:spMk id="2" creationId="{2680833A-1FAC-F6B4-ADB8-D856D1C9870D}"/>
          </ac:spMkLst>
        </pc:spChg>
        <pc:spChg chg="del">
          <ac:chgData name="Jack Vernon" userId="c45f7498def387b3" providerId="LiveId" clId="{96633163-E12D-4B50-97B8-1139196F86B2}" dt="2025-07-05T11:33:31.047" v="907" actId="478"/>
          <ac:spMkLst>
            <pc:docMk/>
            <pc:sldMk cId="3157554718" sldId="267"/>
            <ac:spMk id="3" creationId="{380926B2-7902-34DF-FE5E-2FD6966E8F6D}"/>
          </ac:spMkLst>
        </pc:spChg>
        <pc:spChg chg="add mod ord">
          <ac:chgData name="Jack Vernon" userId="c45f7498def387b3" providerId="LiveId" clId="{96633163-E12D-4B50-97B8-1139196F86B2}" dt="2025-07-05T11:35:23.499" v="926" actId="207"/>
          <ac:spMkLst>
            <pc:docMk/>
            <pc:sldMk cId="3157554718" sldId="267"/>
            <ac:spMk id="5" creationId="{C45F23F4-4E0F-5D71-DA51-CF09D588C7F0}"/>
          </ac:spMkLst>
        </pc:spChg>
        <pc:spChg chg="del ord">
          <ac:chgData name="Jack Vernon" userId="c45f7498def387b3" providerId="LiveId" clId="{96633163-E12D-4B50-97B8-1139196F86B2}" dt="2025-07-05T11:35:21.478" v="925" actId="478"/>
          <ac:spMkLst>
            <pc:docMk/>
            <pc:sldMk cId="3157554718" sldId="267"/>
            <ac:spMk id="6" creationId="{4F914D7C-5A88-966C-C46F-3F6C786183F5}"/>
          </ac:spMkLst>
        </pc:spChg>
        <pc:spChg chg="add mod ord">
          <ac:chgData name="Jack Vernon" userId="c45f7498def387b3" providerId="LiveId" clId="{96633163-E12D-4B50-97B8-1139196F86B2}" dt="2025-07-05T11:35:48.376" v="927" actId="20577"/>
          <ac:spMkLst>
            <pc:docMk/>
            <pc:sldMk cId="3157554718" sldId="267"/>
            <ac:spMk id="7" creationId="{6CEFB238-70AD-2C76-475C-4789BCC042B7}"/>
          </ac:spMkLst>
        </pc:spChg>
        <pc:spChg chg="del">
          <ac:chgData name="Jack Vernon" userId="c45f7498def387b3" providerId="LiveId" clId="{96633163-E12D-4B50-97B8-1139196F86B2}" dt="2025-07-05T11:33:31.047" v="907" actId="478"/>
          <ac:spMkLst>
            <pc:docMk/>
            <pc:sldMk cId="3157554718" sldId="267"/>
            <ac:spMk id="8" creationId="{A70DF18B-5991-E807-5415-E5408040356D}"/>
          </ac:spMkLst>
        </pc:spChg>
        <pc:spChg chg="add mod ord">
          <ac:chgData name="Jack Vernon" userId="c45f7498def387b3" providerId="LiveId" clId="{96633163-E12D-4B50-97B8-1139196F86B2}" dt="2025-07-05T11:33:45.757" v="910" actId="167"/>
          <ac:spMkLst>
            <pc:docMk/>
            <pc:sldMk cId="3157554718" sldId="267"/>
            <ac:spMk id="10" creationId="{255C7BFD-7566-5F15-8BC6-66CFB1A22D7D}"/>
          </ac:spMkLst>
        </pc:spChg>
        <pc:spChg chg="ord">
          <ac:chgData name="Jack Vernon" userId="c45f7498def387b3" providerId="LiveId" clId="{96633163-E12D-4B50-97B8-1139196F86B2}" dt="2025-07-05T11:33:45.757" v="910" actId="167"/>
          <ac:spMkLst>
            <pc:docMk/>
            <pc:sldMk cId="3157554718" sldId="267"/>
            <ac:spMk id="11" creationId="{F9E727CA-B451-AB51-18D2-6121CAE9855C}"/>
          </ac:spMkLst>
        </pc:spChg>
        <pc:spChg chg="mod">
          <ac:chgData name="Jack Vernon" userId="c45f7498def387b3" providerId="LiveId" clId="{96633163-E12D-4B50-97B8-1139196F86B2}" dt="2025-07-05T11:33:43.020" v="909"/>
          <ac:spMkLst>
            <pc:docMk/>
            <pc:sldMk cId="3157554718" sldId="267"/>
            <ac:spMk id="15" creationId="{2E258CA5-34BD-626E-88C4-A790F33565E0}"/>
          </ac:spMkLst>
        </pc:spChg>
        <pc:spChg chg="mod">
          <ac:chgData name="Jack Vernon" userId="c45f7498def387b3" providerId="LiveId" clId="{96633163-E12D-4B50-97B8-1139196F86B2}" dt="2025-07-05T11:33:43.020" v="909"/>
          <ac:spMkLst>
            <pc:docMk/>
            <pc:sldMk cId="3157554718" sldId="267"/>
            <ac:spMk id="16" creationId="{77A10DFF-B292-3AEC-E324-7466B67B619D}"/>
          </ac:spMkLst>
        </pc:spChg>
        <pc:spChg chg="mod">
          <ac:chgData name="Jack Vernon" userId="c45f7498def387b3" providerId="LiveId" clId="{96633163-E12D-4B50-97B8-1139196F86B2}" dt="2025-07-05T11:33:43.020" v="909"/>
          <ac:spMkLst>
            <pc:docMk/>
            <pc:sldMk cId="3157554718" sldId="267"/>
            <ac:spMk id="17" creationId="{80E2A335-7466-57AB-FBD6-50FBA287FE0A}"/>
          </ac:spMkLst>
        </pc:spChg>
        <pc:spChg chg="del mod">
          <ac:chgData name="Jack Vernon" userId="c45f7498def387b3" providerId="LiveId" clId="{96633163-E12D-4B50-97B8-1139196F86B2}" dt="2025-07-05T11:34:23.805" v="916" actId="478"/>
          <ac:spMkLst>
            <pc:docMk/>
            <pc:sldMk cId="3157554718" sldId="267"/>
            <ac:spMk id="20" creationId="{0DE8C7B2-3F1F-24FD-5314-AA172C705EBF}"/>
          </ac:spMkLst>
        </pc:spChg>
        <pc:spChg chg="mod">
          <ac:chgData name="Jack Vernon" userId="c45f7498def387b3" providerId="LiveId" clId="{96633163-E12D-4B50-97B8-1139196F86B2}" dt="2025-07-05T11:34:35.578" v="918" actId="208"/>
          <ac:spMkLst>
            <pc:docMk/>
            <pc:sldMk cId="3157554718" sldId="267"/>
            <ac:spMk id="21" creationId="{EB06DB38-42A6-0785-D108-2757B6530BF7}"/>
          </ac:spMkLst>
        </pc:spChg>
        <pc:spChg chg="del mod">
          <ac:chgData name="Jack Vernon" userId="c45f7498def387b3" providerId="LiveId" clId="{96633163-E12D-4B50-97B8-1139196F86B2}" dt="2025-07-05T11:34:18.501" v="915" actId="478"/>
          <ac:spMkLst>
            <pc:docMk/>
            <pc:sldMk cId="3157554718" sldId="267"/>
            <ac:spMk id="22" creationId="{EC10936B-A64B-1478-C890-A69B364FCAE8}"/>
          </ac:spMkLst>
        </pc:spChg>
        <pc:spChg chg="mod">
          <ac:chgData name="Jack Vernon" userId="c45f7498def387b3" providerId="LiveId" clId="{96633163-E12D-4B50-97B8-1139196F86B2}" dt="2025-07-05T11:34:43.805" v="920" actId="208"/>
          <ac:spMkLst>
            <pc:docMk/>
            <pc:sldMk cId="3157554718" sldId="267"/>
            <ac:spMk id="23" creationId="{92D6BD98-54AA-0EBD-242D-9753BA282009}"/>
          </ac:spMkLst>
        </pc:spChg>
        <pc:spChg chg="mod">
          <ac:chgData name="Jack Vernon" userId="c45f7498def387b3" providerId="LiveId" clId="{96633163-E12D-4B50-97B8-1139196F86B2}" dt="2025-07-05T11:35:06.966" v="922" actId="207"/>
          <ac:spMkLst>
            <pc:docMk/>
            <pc:sldMk cId="3157554718" sldId="267"/>
            <ac:spMk id="24" creationId="{F5CF11DF-CBE0-0C61-F968-B93C857D41B3}"/>
          </ac:spMkLst>
        </pc:spChg>
        <pc:spChg chg="mod">
          <ac:chgData name="Jack Vernon" userId="c45f7498def387b3" providerId="LiveId" clId="{96633163-E12D-4B50-97B8-1139196F86B2}" dt="2025-07-05T11:35:06.966" v="922" actId="207"/>
          <ac:spMkLst>
            <pc:docMk/>
            <pc:sldMk cId="3157554718" sldId="267"/>
            <ac:spMk id="26" creationId="{B2DED716-F3DB-0DA4-556D-808CD5AFB3A9}"/>
          </ac:spMkLst>
        </pc:spChg>
        <pc:spChg chg="mod">
          <ac:chgData name="Jack Vernon" userId="c45f7498def387b3" providerId="LiveId" clId="{96633163-E12D-4B50-97B8-1139196F86B2}" dt="2025-07-05T11:34:09.835" v="914" actId="207"/>
          <ac:spMkLst>
            <pc:docMk/>
            <pc:sldMk cId="3157554718" sldId="267"/>
            <ac:spMk id="30" creationId="{F66FA173-8FCB-7353-4119-6762427332AA}"/>
          </ac:spMkLst>
        </pc:spChg>
        <pc:spChg chg="mod">
          <ac:chgData name="Jack Vernon" userId="c45f7498def387b3" providerId="LiveId" clId="{96633163-E12D-4B50-97B8-1139196F86B2}" dt="2025-07-05T11:34:09.835" v="914" actId="207"/>
          <ac:spMkLst>
            <pc:docMk/>
            <pc:sldMk cId="3157554718" sldId="267"/>
            <ac:spMk id="31" creationId="{AF8BF736-9D78-B12D-07E9-351A9CFC6CF9}"/>
          </ac:spMkLst>
        </pc:spChg>
        <pc:spChg chg="mod">
          <ac:chgData name="Jack Vernon" userId="c45f7498def387b3" providerId="LiveId" clId="{96633163-E12D-4B50-97B8-1139196F86B2}" dt="2025-07-05T11:35:13.260" v="924" actId="207"/>
          <ac:spMkLst>
            <pc:docMk/>
            <pc:sldMk cId="3157554718" sldId="267"/>
            <ac:spMk id="37" creationId="{0C83A1CD-478E-351B-A512-B3293C143290}"/>
          </ac:spMkLst>
        </pc:spChg>
        <pc:spChg chg="add mod ord">
          <ac:chgData name="Jack Vernon" userId="c45f7498def387b3" providerId="LiveId" clId="{96633163-E12D-4B50-97B8-1139196F86B2}" dt="2025-07-05T11:33:45.757" v="910" actId="167"/>
          <ac:spMkLst>
            <pc:docMk/>
            <pc:sldMk cId="3157554718" sldId="267"/>
            <ac:spMk id="38" creationId="{0C787CCA-E652-5E12-61DB-A6A0C99D30D8}"/>
          </ac:spMkLst>
        </pc:spChg>
        <pc:spChg chg="del">
          <ac:chgData name="Jack Vernon" userId="c45f7498def387b3" providerId="LiveId" clId="{96633163-E12D-4B50-97B8-1139196F86B2}" dt="2025-07-05T11:33:31.047" v="907" actId="478"/>
          <ac:spMkLst>
            <pc:docMk/>
            <pc:sldMk cId="3157554718" sldId="267"/>
            <ac:spMk id="386" creationId="{2C879797-CEDC-DA3F-3D83-083D862EE9BE}"/>
          </ac:spMkLst>
        </pc:spChg>
        <pc:grpChg chg="ord">
          <ac:chgData name="Jack Vernon" userId="c45f7498def387b3" providerId="LiveId" clId="{96633163-E12D-4B50-97B8-1139196F86B2}" dt="2025-07-05T11:33:45.757" v="910" actId="167"/>
          <ac:grpSpMkLst>
            <pc:docMk/>
            <pc:sldMk cId="3157554718" sldId="267"/>
            <ac:grpSpMk id="12" creationId="{A0FAF992-7C66-0832-A773-BCAF41AD0153}"/>
          </ac:grpSpMkLst>
        </pc:grpChg>
        <pc:grpChg chg="del">
          <ac:chgData name="Jack Vernon" userId="c45f7498def387b3" providerId="LiveId" clId="{96633163-E12D-4B50-97B8-1139196F86B2}" dt="2025-07-05T11:34:18.501" v="915" actId="478"/>
          <ac:grpSpMkLst>
            <pc:docMk/>
            <pc:sldMk cId="3157554718" sldId="267"/>
            <ac:grpSpMk id="18" creationId="{AE59FF4B-D453-0F16-082C-788ABBA3FBEC}"/>
          </ac:grpSpMkLst>
        </pc:grpChg>
        <pc:grpChg chg="del">
          <ac:chgData name="Jack Vernon" userId="c45f7498def387b3" providerId="LiveId" clId="{96633163-E12D-4B50-97B8-1139196F86B2}" dt="2025-07-05T11:34:23.805" v="916" actId="478"/>
          <ac:grpSpMkLst>
            <pc:docMk/>
            <pc:sldMk cId="3157554718" sldId="267"/>
            <ac:grpSpMk id="19" creationId="{9AB3C5BB-161E-543B-FF50-7F5F7C9B452E}"/>
          </ac:grpSpMkLst>
        </pc:grpChg>
        <pc:grpChg chg="del mod">
          <ac:chgData name="Jack Vernon" userId="c45f7498def387b3" providerId="LiveId" clId="{96633163-E12D-4B50-97B8-1139196F86B2}" dt="2025-07-05T11:33:52.551" v="912" actId="478"/>
          <ac:grpSpMkLst>
            <pc:docMk/>
            <pc:sldMk cId="3157554718" sldId="267"/>
            <ac:grpSpMk id="370" creationId="{54C2A90B-553E-ADA0-C031-15A069BBBDBF}"/>
          </ac:grpSpMkLst>
        </pc:grpChg>
        <pc:cxnChg chg="del">
          <ac:chgData name="Jack Vernon" userId="c45f7498def387b3" providerId="LiveId" clId="{96633163-E12D-4B50-97B8-1139196F86B2}" dt="2025-07-05T11:33:32.972" v="908" actId="478"/>
          <ac:cxnSpMkLst>
            <pc:docMk/>
            <pc:sldMk cId="3157554718" sldId="267"/>
            <ac:cxnSpMk id="9" creationId="{578D0EFE-35FC-0B6D-3EE7-B4B70C21CB1E}"/>
          </ac:cxnSpMkLst>
        </pc:cxnChg>
        <pc:cxnChg chg="mod">
          <ac:chgData name="Jack Vernon" userId="c45f7498def387b3" providerId="LiveId" clId="{96633163-E12D-4B50-97B8-1139196F86B2}" dt="2025-07-05T11:34:57.569" v="921" actId="208"/>
          <ac:cxnSpMkLst>
            <pc:docMk/>
            <pc:sldMk cId="3157554718" sldId="267"/>
            <ac:cxnSpMk id="25" creationId="{1D389B47-0974-CD09-A7EB-A87DE6E599B5}"/>
          </ac:cxnSpMkLst>
        </pc:cxnChg>
        <pc:cxnChg chg="mod">
          <ac:chgData name="Jack Vernon" userId="c45f7498def387b3" providerId="LiveId" clId="{96633163-E12D-4B50-97B8-1139196F86B2}" dt="2025-07-05T11:34:57.569" v="921" actId="208"/>
          <ac:cxnSpMkLst>
            <pc:docMk/>
            <pc:sldMk cId="3157554718" sldId="267"/>
            <ac:cxnSpMk id="27" creationId="{30EEE241-4E23-AC19-8473-7080CAB96211}"/>
          </ac:cxnSpMkLst>
        </pc:cxnChg>
        <pc:cxnChg chg="mod">
          <ac:chgData name="Jack Vernon" userId="c45f7498def387b3" providerId="LiveId" clId="{96633163-E12D-4B50-97B8-1139196F86B2}" dt="2025-07-05T11:34:57.569" v="921" actId="208"/>
          <ac:cxnSpMkLst>
            <pc:docMk/>
            <pc:sldMk cId="3157554718" sldId="267"/>
            <ac:cxnSpMk id="28" creationId="{A984D255-B503-9C43-5396-67C62EE8C502}"/>
          </ac:cxnSpMkLst>
        </pc:cxnChg>
        <pc:cxnChg chg="mod">
          <ac:chgData name="Jack Vernon" userId="c45f7498def387b3" providerId="LiveId" clId="{96633163-E12D-4B50-97B8-1139196F86B2}" dt="2025-07-05T11:34:57.569" v="921" actId="208"/>
          <ac:cxnSpMkLst>
            <pc:docMk/>
            <pc:sldMk cId="3157554718" sldId="267"/>
            <ac:cxnSpMk id="29" creationId="{C05F97C9-8186-68EF-0A0A-BA3EA5FEC1F2}"/>
          </ac:cxnSpMkLst>
        </pc:cxnChg>
        <pc:cxnChg chg="mod">
          <ac:chgData name="Jack Vernon" userId="c45f7498def387b3" providerId="LiveId" clId="{96633163-E12D-4B50-97B8-1139196F86B2}" dt="2025-07-05T11:34:09.835" v="914" actId="207"/>
          <ac:cxnSpMkLst>
            <pc:docMk/>
            <pc:sldMk cId="3157554718" sldId="267"/>
            <ac:cxnSpMk id="32" creationId="{4CC82869-FA06-9D12-7D56-A5CF88DE55D7}"/>
          </ac:cxnSpMkLst>
        </pc:cxnChg>
        <pc:cxnChg chg="mod">
          <ac:chgData name="Jack Vernon" userId="c45f7498def387b3" providerId="LiveId" clId="{96633163-E12D-4B50-97B8-1139196F86B2}" dt="2025-07-05T11:34:09.835" v="914" actId="207"/>
          <ac:cxnSpMkLst>
            <pc:docMk/>
            <pc:sldMk cId="3157554718" sldId="267"/>
            <ac:cxnSpMk id="33" creationId="{C4BC43DA-3C01-F2BF-6632-0E6E69C26F42}"/>
          </ac:cxnSpMkLst>
        </pc:cxnChg>
        <pc:cxnChg chg="mod">
          <ac:chgData name="Jack Vernon" userId="c45f7498def387b3" providerId="LiveId" clId="{96633163-E12D-4B50-97B8-1139196F86B2}" dt="2025-07-05T11:34:09.835" v="914" actId="207"/>
          <ac:cxnSpMkLst>
            <pc:docMk/>
            <pc:sldMk cId="3157554718" sldId="267"/>
            <ac:cxnSpMk id="34" creationId="{B65EC85E-815F-BF1A-7DE4-F107E8E8588B}"/>
          </ac:cxnSpMkLst>
        </pc:cxnChg>
        <pc:cxnChg chg="mod">
          <ac:chgData name="Jack Vernon" userId="c45f7498def387b3" providerId="LiveId" clId="{96633163-E12D-4B50-97B8-1139196F86B2}" dt="2025-07-05T11:34:09.835" v="914" actId="207"/>
          <ac:cxnSpMkLst>
            <pc:docMk/>
            <pc:sldMk cId="3157554718" sldId="267"/>
            <ac:cxnSpMk id="35" creationId="{A83AD140-603C-6E96-A0C9-A1C46C4F5113}"/>
          </ac:cxnSpMkLst>
        </pc:cxnChg>
        <pc:cxnChg chg="mod">
          <ac:chgData name="Jack Vernon" userId="c45f7498def387b3" providerId="LiveId" clId="{96633163-E12D-4B50-97B8-1139196F86B2}" dt="2025-07-05T11:34:57.569" v="921" actId="208"/>
          <ac:cxnSpMkLst>
            <pc:docMk/>
            <pc:sldMk cId="3157554718" sldId="267"/>
            <ac:cxnSpMk id="36" creationId="{FD791778-B55C-0E83-0FDA-CED2286AAAFD}"/>
          </ac:cxnSpMkLst>
        </pc:cxnChg>
        <pc:cxnChg chg="mod">
          <ac:chgData name="Jack Vernon" userId="c45f7498def387b3" providerId="LiveId" clId="{96633163-E12D-4B50-97B8-1139196F86B2}" dt="2025-07-05T11:33:52.551" v="912" actId="478"/>
          <ac:cxnSpMkLst>
            <pc:docMk/>
            <pc:sldMk cId="3157554718" sldId="267"/>
            <ac:cxnSpMk id="182" creationId="{EB40FE6A-7A27-C18A-8D02-E702C98E4D13}"/>
          </ac:cxnSpMkLst>
        </pc:cxnChg>
        <pc:cxnChg chg="mod">
          <ac:chgData name="Jack Vernon" userId="c45f7498def387b3" providerId="LiveId" clId="{96633163-E12D-4B50-97B8-1139196F86B2}" dt="2025-07-05T11:33:52.551" v="912" actId="478"/>
          <ac:cxnSpMkLst>
            <pc:docMk/>
            <pc:sldMk cId="3157554718" sldId="267"/>
            <ac:cxnSpMk id="188" creationId="{0116E1A5-B982-6C9F-F2C9-AAC8ED66EDE8}"/>
          </ac:cxnSpMkLst>
        </pc:cxnChg>
        <pc:cxnChg chg="mod">
          <ac:chgData name="Jack Vernon" userId="c45f7498def387b3" providerId="LiveId" clId="{96633163-E12D-4B50-97B8-1139196F86B2}" dt="2025-07-05T11:33:52.551" v="912" actId="478"/>
          <ac:cxnSpMkLst>
            <pc:docMk/>
            <pc:sldMk cId="3157554718" sldId="267"/>
            <ac:cxnSpMk id="192" creationId="{02290917-2FAC-DB01-9627-4D2F20212E90}"/>
          </ac:cxnSpMkLst>
        </pc:cxnChg>
        <pc:cxnChg chg="mod">
          <ac:chgData name="Jack Vernon" userId="c45f7498def387b3" providerId="LiveId" clId="{96633163-E12D-4B50-97B8-1139196F86B2}" dt="2025-07-05T11:33:52.551" v="912" actId="478"/>
          <ac:cxnSpMkLst>
            <pc:docMk/>
            <pc:sldMk cId="3157554718" sldId="267"/>
            <ac:cxnSpMk id="211" creationId="{C75A9344-8718-269C-9858-EC6E065F448C}"/>
          </ac:cxnSpMkLst>
        </pc:cxnChg>
        <pc:cxnChg chg="mod">
          <ac:chgData name="Jack Vernon" userId="c45f7498def387b3" providerId="LiveId" clId="{96633163-E12D-4B50-97B8-1139196F86B2}" dt="2025-07-05T11:33:52.551" v="912" actId="478"/>
          <ac:cxnSpMkLst>
            <pc:docMk/>
            <pc:sldMk cId="3157554718" sldId="267"/>
            <ac:cxnSpMk id="252" creationId="{4309AF72-49E9-C454-239C-725B454A88F7}"/>
          </ac:cxnSpMkLst>
        </pc:cxnChg>
        <pc:cxnChg chg="mod">
          <ac:chgData name="Jack Vernon" userId="c45f7498def387b3" providerId="LiveId" clId="{96633163-E12D-4B50-97B8-1139196F86B2}" dt="2025-07-05T11:33:52.551" v="912" actId="478"/>
          <ac:cxnSpMkLst>
            <pc:docMk/>
            <pc:sldMk cId="3157554718" sldId="267"/>
            <ac:cxnSpMk id="257" creationId="{1CB312BD-1CD4-DABF-52D0-9E423AEFB39C}"/>
          </ac:cxnSpMkLst>
        </pc:cxnChg>
        <pc:cxnChg chg="mod">
          <ac:chgData name="Jack Vernon" userId="c45f7498def387b3" providerId="LiveId" clId="{96633163-E12D-4B50-97B8-1139196F86B2}" dt="2025-07-05T11:33:52.551" v="912" actId="478"/>
          <ac:cxnSpMkLst>
            <pc:docMk/>
            <pc:sldMk cId="3157554718" sldId="267"/>
            <ac:cxnSpMk id="283" creationId="{B5C506E6-1452-9160-BE40-E17C95AEF1B4}"/>
          </ac:cxnSpMkLst>
        </pc:cxnChg>
        <pc:cxnChg chg="mod">
          <ac:chgData name="Jack Vernon" userId="c45f7498def387b3" providerId="LiveId" clId="{96633163-E12D-4B50-97B8-1139196F86B2}" dt="2025-07-05T11:33:52.551" v="912" actId="478"/>
          <ac:cxnSpMkLst>
            <pc:docMk/>
            <pc:sldMk cId="3157554718" sldId="267"/>
            <ac:cxnSpMk id="343" creationId="{36AB4435-7152-107D-3CE5-B8E98E9DF84D}"/>
          </ac:cxnSpMkLst>
        </pc:cxnChg>
      </pc:sldChg>
      <pc:sldChg chg="addSp delSp modSp mod">
        <pc:chgData name="Jack Vernon" userId="c45f7498def387b3" providerId="LiveId" clId="{96633163-E12D-4B50-97B8-1139196F86B2}" dt="2025-07-05T11:38:26.722" v="984" actId="207"/>
        <pc:sldMkLst>
          <pc:docMk/>
          <pc:sldMk cId="3148497610" sldId="268"/>
        </pc:sldMkLst>
        <pc:spChg chg="del">
          <ac:chgData name="Jack Vernon" userId="c45f7498def387b3" providerId="LiveId" clId="{96633163-E12D-4B50-97B8-1139196F86B2}" dt="2025-07-05T11:37:07.903" v="940" actId="478"/>
          <ac:spMkLst>
            <pc:docMk/>
            <pc:sldMk cId="3148497610" sldId="268"/>
            <ac:spMk id="2" creationId="{9638797F-03E3-3080-9E7A-81CF8EB9A840}"/>
          </ac:spMkLst>
        </pc:spChg>
        <pc:spChg chg="mod">
          <ac:chgData name="Jack Vernon" userId="c45f7498def387b3" providerId="LiveId" clId="{96633163-E12D-4B50-97B8-1139196F86B2}" dt="2025-07-05T11:37:28.985" v="944" actId="207"/>
          <ac:spMkLst>
            <pc:docMk/>
            <pc:sldMk cId="3148497610" sldId="268"/>
            <ac:spMk id="3" creationId="{4ADBEA8D-4E40-667E-C6EF-BD85CE2388AE}"/>
          </ac:spMkLst>
        </pc:spChg>
        <pc:spChg chg="del">
          <ac:chgData name="Jack Vernon" userId="c45f7498def387b3" providerId="LiveId" clId="{96633163-E12D-4B50-97B8-1139196F86B2}" dt="2025-07-05T11:37:19.817" v="942" actId="478"/>
          <ac:spMkLst>
            <pc:docMk/>
            <pc:sldMk cId="3148497610" sldId="268"/>
            <ac:spMk id="4" creationId="{9F9C43CB-BFFF-84AA-608E-131E04B20075}"/>
          </ac:spMkLst>
        </pc:spChg>
        <pc:spChg chg="del">
          <ac:chgData name="Jack Vernon" userId="c45f7498def387b3" providerId="LiveId" clId="{96633163-E12D-4B50-97B8-1139196F86B2}" dt="2025-07-05T11:37:07.903" v="940" actId="478"/>
          <ac:spMkLst>
            <pc:docMk/>
            <pc:sldMk cId="3148497610" sldId="268"/>
            <ac:spMk id="6" creationId="{DB6F31AE-1081-F7AF-93D2-E4257DFBCD8A}"/>
          </ac:spMkLst>
        </pc:spChg>
        <pc:spChg chg="add mod">
          <ac:chgData name="Jack Vernon" userId="c45f7498def387b3" providerId="LiveId" clId="{96633163-E12D-4B50-97B8-1139196F86B2}" dt="2025-07-05T11:37:16.500" v="941"/>
          <ac:spMkLst>
            <pc:docMk/>
            <pc:sldMk cId="3148497610" sldId="268"/>
            <ac:spMk id="7" creationId="{6E6A8ADE-FC8C-AD43-AF30-FE8C3930F1F5}"/>
          </ac:spMkLst>
        </pc:spChg>
        <pc:spChg chg="mod">
          <ac:chgData name="Jack Vernon" userId="c45f7498def387b3" providerId="LiveId" clId="{96633163-E12D-4B50-97B8-1139196F86B2}" dt="2025-07-05T11:37:16.500" v="941"/>
          <ac:spMkLst>
            <pc:docMk/>
            <pc:sldMk cId="3148497610" sldId="268"/>
            <ac:spMk id="19" creationId="{F79EA885-1109-BED1-05EE-39DF5D9FC39F}"/>
          </ac:spMkLst>
        </pc:spChg>
        <pc:spChg chg="mod">
          <ac:chgData name="Jack Vernon" userId="c45f7498def387b3" providerId="LiveId" clId="{96633163-E12D-4B50-97B8-1139196F86B2}" dt="2025-07-05T11:37:16.500" v="941"/>
          <ac:spMkLst>
            <pc:docMk/>
            <pc:sldMk cId="3148497610" sldId="268"/>
            <ac:spMk id="20" creationId="{1A1026B3-8144-8E41-6559-D5F16FD4A8C8}"/>
          </ac:spMkLst>
        </pc:spChg>
        <pc:spChg chg="mod">
          <ac:chgData name="Jack Vernon" userId="c45f7498def387b3" providerId="LiveId" clId="{96633163-E12D-4B50-97B8-1139196F86B2}" dt="2025-07-05T11:37:16.500" v="941"/>
          <ac:spMkLst>
            <pc:docMk/>
            <pc:sldMk cId="3148497610" sldId="268"/>
            <ac:spMk id="21" creationId="{BB392B00-F4AA-17AF-134C-EF1EC0E5BA5A}"/>
          </ac:spMkLst>
        </pc:spChg>
        <pc:spChg chg="mod">
          <ac:chgData name="Jack Vernon" userId="c45f7498def387b3" providerId="LiveId" clId="{96633163-E12D-4B50-97B8-1139196F86B2}" dt="2025-07-05T11:38:26.722" v="984" actId="207"/>
          <ac:spMkLst>
            <pc:docMk/>
            <pc:sldMk cId="3148497610" sldId="268"/>
            <ac:spMk id="22" creationId="{1DFE71B3-857C-1D72-1D67-D5D5DA2067FA}"/>
          </ac:spMkLst>
        </pc:spChg>
        <pc:spChg chg="del">
          <ac:chgData name="Jack Vernon" userId="c45f7498def387b3" providerId="LiveId" clId="{96633163-E12D-4B50-97B8-1139196F86B2}" dt="2025-07-05T11:37:07.903" v="940" actId="478"/>
          <ac:spMkLst>
            <pc:docMk/>
            <pc:sldMk cId="3148497610" sldId="268"/>
            <ac:spMk id="23" creationId="{3BAD30FE-3870-BBB3-36DA-8E9745EF88C4}"/>
          </ac:spMkLst>
        </pc:spChg>
        <pc:spChg chg="mod">
          <ac:chgData name="Jack Vernon" userId="c45f7498def387b3" providerId="LiveId" clId="{96633163-E12D-4B50-97B8-1139196F86B2}" dt="2025-07-05T11:38:21.004" v="982" actId="207"/>
          <ac:spMkLst>
            <pc:docMk/>
            <pc:sldMk cId="3148497610" sldId="268"/>
            <ac:spMk id="24" creationId="{0444D7D4-6B7D-B0AA-191C-C2F7B8753CA0}"/>
          </ac:spMkLst>
        </pc:spChg>
        <pc:spChg chg="mod">
          <ac:chgData name="Jack Vernon" userId="c45f7498def387b3" providerId="LiveId" clId="{96633163-E12D-4B50-97B8-1139196F86B2}" dt="2025-07-05T11:38:17.947" v="981" actId="207"/>
          <ac:spMkLst>
            <pc:docMk/>
            <pc:sldMk cId="3148497610" sldId="268"/>
            <ac:spMk id="25" creationId="{D12C02EC-827D-68B8-3A4C-7CF629AA4B91}"/>
          </ac:spMkLst>
        </pc:spChg>
        <pc:spChg chg="mod">
          <ac:chgData name="Jack Vernon" userId="c45f7498def387b3" providerId="LiveId" clId="{96633163-E12D-4B50-97B8-1139196F86B2}" dt="2025-07-05T11:38:11.879" v="979" actId="207"/>
          <ac:spMkLst>
            <pc:docMk/>
            <pc:sldMk cId="3148497610" sldId="268"/>
            <ac:spMk id="26" creationId="{A658E0A8-1F04-E627-B7DD-AD78C7FD2014}"/>
          </ac:spMkLst>
        </pc:spChg>
        <pc:spChg chg="mod">
          <ac:chgData name="Jack Vernon" userId="c45f7498def387b3" providerId="LiveId" clId="{96633163-E12D-4B50-97B8-1139196F86B2}" dt="2025-07-05T11:38:07.799" v="978" actId="207"/>
          <ac:spMkLst>
            <pc:docMk/>
            <pc:sldMk cId="3148497610" sldId="268"/>
            <ac:spMk id="27" creationId="{CF3BE116-D4F6-B612-9E0C-F412A00D6E3C}"/>
          </ac:spMkLst>
        </pc:spChg>
        <pc:spChg chg="mod">
          <ac:chgData name="Jack Vernon" userId="c45f7498def387b3" providerId="LiveId" clId="{96633163-E12D-4B50-97B8-1139196F86B2}" dt="2025-07-05T11:38:01.287" v="977" actId="207"/>
          <ac:spMkLst>
            <pc:docMk/>
            <pc:sldMk cId="3148497610" sldId="268"/>
            <ac:spMk id="28" creationId="{CE70870D-142B-5E7A-C4EE-318FC231B077}"/>
          </ac:spMkLst>
        </pc:spChg>
        <pc:spChg chg="add mod">
          <ac:chgData name="Jack Vernon" userId="c45f7498def387b3" providerId="LiveId" clId="{96633163-E12D-4B50-97B8-1139196F86B2}" dt="2025-07-05T11:37:16.500" v="941"/>
          <ac:spMkLst>
            <pc:docMk/>
            <pc:sldMk cId="3148497610" sldId="268"/>
            <ac:spMk id="30" creationId="{BD5635AB-9E66-38F1-2B68-8401BA262034}"/>
          </ac:spMkLst>
        </pc:spChg>
        <pc:spChg chg="add mod">
          <ac:chgData name="Jack Vernon" userId="c45f7498def387b3" providerId="LiveId" clId="{96633163-E12D-4B50-97B8-1139196F86B2}" dt="2025-07-05T11:37:16.500" v="941"/>
          <ac:spMkLst>
            <pc:docMk/>
            <pc:sldMk cId="3148497610" sldId="268"/>
            <ac:spMk id="31" creationId="{693D6E9D-5248-E832-8682-19D0E1306BB6}"/>
          </ac:spMkLst>
        </pc:spChg>
        <pc:spChg chg="del">
          <ac:chgData name="Jack Vernon" userId="c45f7498def387b3" providerId="LiveId" clId="{96633163-E12D-4B50-97B8-1139196F86B2}" dt="2025-07-05T11:37:07.903" v="940" actId="478"/>
          <ac:spMkLst>
            <pc:docMk/>
            <pc:sldMk cId="3148497610" sldId="268"/>
            <ac:spMk id="39" creationId="{192848EA-B1F8-55D8-2FBF-D8A9FB051A69}"/>
          </ac:spMkLst>
        </pc:spChg>
        <pc:grpChg chg="del">
          <ac:chgData name="Jack Vernon" userId="c45f7498def387b3" providerId="LiveId" clId="{96633163-E12D-4B50-97B8-1139196F86B2}" dt="2025-07-05T11:37:07.903" v="940" actId="478"/>
          <ac:grpSpMkLst>
            <pc:docMk/>
            <pc:sldMk cId="3148497610" sldId="268"/>
            <ac:grpSpMk id="42" creationId="{066D4727-AA59-AF05-7CA1-81855735AB8B}"/>
          </ac:grpSpMkLst>
        </pc:grpChg>
        <pc:grpChg chg="del">
          <ac:chgData name="Jack Vernon" userId="c45f7498def387b3" providerId="LiveId" clId="{96633163-E12D-4B50-97B8-1139196F86B2}" dt="2025-07-05T11:37:07.903" v="940" actId="478"/>
          <ac:grpSpMkLst>
            <pc:docMk/>
            <pc:sldMk cId="3148497610" sldId="268"/>
            <ac:grpSpMk id="45" creationId="{166F7A9E-9D0B-4ABD-771A-A936F6E7D473}"/>
          </ac:grpSpMkLst>
        </pc:grpChg>
        <pc:cxnChg chg="del">
          <ac:chgData name="Jack Vernon" userId="c45f7498def387b3" providerId="LiveId" clId="{96633163-E12D-4B50-97B8-1139196F86B2}" dt="2025-07-05T11:37:07.903" v="940" actId="478"/>
          <ac:cxnSpMkLst>
            <pc:docMk/>
            <pc:sldMk cId="3148497610" sldId="268"/>
            <ac:cxnSpMk id="14" creationId="{F8DCB714-DE8A-668E-35C1-37AD15C6FB47}"/>
          </ac:cxnSpMkLst>
        </pc:cxnChg>
        <pc:cxnChg chg="mod">
          <ac:chgData name="Jack Vernon" userId="c45f7498def387b3" providerId="LiveId" clId="{96633163-E12D-4B50-97B8-1139196F86B2}" dt="2025-07-05T11:37:52.361" v="976" actId="692"/>
          <ac:cxnSpMkLst>
            <pc:docMk/>
            <pc:sldMk cId="3148497610" sldId="268"/>
            <ac:cxnSpMk id="34" creationId="{6A85EADA-C3BF-E9CC-554C-35155BC6C212}"/>
          </ac:cxnSpMkLst>
        </pc:cxnChg>
        <pc:cxnChg chg="mod">
          <ac:chgData name="Jack Vernon" userId="c45f7498def387b3" providerId="LiveId" clId="{96633163-E12D-4B50-97B8-1139196F86B2}" dt="2025-07-05T11:37:24.187" v="943" actId="208"/>
          <ac:cxnSpMkLst>
            <pc:docMk/>
            <pc:sldMk cId="3148497610" sldId="268"/>
            <ac:cxnSpMk id="36" creationId="{8DE6308D-3CC1-A5A3-19F8-0A2B6180FEA4}"/>
          </ac:cxnSpMkLst>
        </pc:cxnChg>
      </pc:sldChg>
      <pc:sldChg chg="addSp delSp modSp mod ord">
        <pc:chgData name="Jack Vernon" userId="c45f7498def387b3" providerId="LiveId" clId="{96633163-E12D-4B50-97B8-1139196F86B2}" dt="2025-07-05T11:36:50.582" v="939" actId="207"/>
        <pc:sldMkLst>
          <pc:docMk/>
          <pc:sldMk cId="639048941" sldId="269"/>
        </pc:sldMkLst>
        <pc:spChg chg="add mod">
          <ac:chgData name="Jack Vernon" userId="c45f7498def387b3" providerId="LiveId" clId="{96633163-E12D-4B50-97B8-1139196F86B2}" dt="2025-07-05T11:36:50.582" v="939" actId="207"/>
          <ac:spMkLst>
            <pc:docMk/>
            <pc:sldMk cId="639048941" sldId="269"/>
            <ac:spMk id="2" creationId="{55C8DF60-8BDD-4302-8EB7-E7129D515383}"/>
          </ac:spMkLst>
        </pc:spChg>
        <pc:spChg chg="del">
          <ac:chgData name="Jack Vernon" userId="c45f7498def387b3" providerId="LiveId" clId="{96633163-E12D-4B50-97B8-1139196F86B2}" dt="2025-07-05T11:36:28.910" v="933" actId="478"/>
          <ac:spMkLst>
            <pc:docMk/>
            <pc:sldMk cId="639048941" sldId="269"/>
            <ac:spMk id="3" creationId="{17210BBB-52E9-B0AE-1975-6B6A1AC83D40}"/>
          </ac:spMkLst>
        </pc:spChg>
        <pc:spChg chg="del">
          <ac:chgData name="Jack Vernon" userId="c45f7498def387b3" providerId="LiveId" clId="{96633163-E12D-4B50-97B8-1139196F86B2}" dt="2025-07-05T11:36:28.910" v="933" actId="478"/>
          <ac:spMkLst>
            <pc:docMk/>
            <pc:sldMk cId="639048941" sldId="269"/>
            <ac:spMk id="4" creationId="{3BD2E6D2-87E5-20E9-34CE-83493D8851C9}"/>
          </ac:spMkLst>
        </pc:spChg>
        <pc:spChg chg="add del mod">
          <ac:chgData name="Jack Vernon" userId="c45f7498def387b3" providerId="LiveId" clId="{96633163-E12D-4B50-97B8-1139196F86B2}" dt="2025-07-05T11:36:48.489" v="938" actId="478"/>
          <ac:spMkLst>
            <pc:docMk/>
            <pc:sldMk cId="639048941" sldId="269"/>
            <ac:spMk id="5" creationId="{5F7B848F-6A5C-DE92-355D-39A07B8F0325}"/>
          </ac:spMkLst>
        </pc:spChg>
        <pc:spChg chg="del">
          <ac:chgData name="Jack Vernon" userId="c45f7498def387b3" providerId="LiveId" clId="{96633163-E12D-4B50-97B8-1139196F86B2}" dt="2025-07-05T11:36:28.910" v="933" actId="478"/>
          <ac:spMkLst>
            <pc:docMk/>
            <pc:sldMk cId="639048941" sldId="269"/>
            <ac:spMk id="12" creationId="{9A46F564-761F-B458-E4C2-D471C87FC43F}"/>
          </ac:spMkLst>
        </pc:spChg>
        <pc:spChg chg="mod">
          <ac:chgData name="Jack Vernon" userId="c45f7498def387b3" providerId="LiveId" clId="{96633163-E12D-4B50-97B8-1139196F86B2}" dt="2025-07-05T11:36:29.654" v="934"/>
          <ac:spMkLst>
            <pc:docMk/>
            <pc:sldMk cId="639048941" sldId="269"/>
            <ac:spMk id="13" creationId="{1434CCB7-4EF9-A54B-9120-4C19D3BEDF6C}"/>
          </ac:spMkLst>
        </pc:spChg>
        <pc:spChg chg="mod">
          <ac:chgData name="Jack Vernon" userId="c45f7498def387b3" providerId="LiveId" clId="{96633163-E12D-4B50-97B8-1139196F86B2}" dt="2025-07-05T11:36:29.654" v="934"/>
          <ac:spMkLst>
            <pc:docMk/>
            <pc:sldMk cId="639048941" sldId="269"/>
            <ac:spMk id="17" creationId="{FF613695-CBED-C5F0-0508-F61BA32F03D8}"/>
          </ac:spMkLst>
        </pc:spChg>
        <pc:spChg chg="mod">
          <ac:chgData name="Jack Vernon" userId="c45f7498def387b3" providerId="LiveId" clId="{96633163-E12D-4B50-97B8-1139196F86B2}" dt="2025-07-05T11:36:29.654" v="934"/>
          <ac:spMkLst>
            <pc:docMk/>
            <pc:sldMk cId="639048941" sldId="269"/>
            <ac:spMk id="20" creationId="{72E2A55E-9428-D98D-7D80-12E9C549220B}"/>
          </ac:spMkLst>
        </pc:spChg>
        <pc:spChg chg="mod">
          <ac:chgData name="Jack Vernon" userId="c45f7498def387b3" providerId="LiveId" clId="{96633163-E12D-4B50-97B8-1139196F86B2}" dt="2025-07-05T11:36:29.654" v="934"/>
          <ac:spMkLst>
            <pc:docMk/>
            <pc:sldMk cId="639048941" sldId="269"/>
            <ac:spMk id="26" creationId="{526E9838-AA12-95B2-114D-85CECAD88361}"/>
          </ac:spMkLst>
        </pc:spChg>
        <pc:spChg chg="mod">
          <ac:chgData name="Jack Vernon" userId="c45f7498def387b3" providerId="LiveId" clId="{96633163-E12D-4B50-97B8-1139196F86B2}" dt="2025-07-05T11:36:29.654" v="934"/>
          <ac:spMkLst>
            <pc:docMk/>
            <pc:sldMk cId="639048941" sldId="269"/>
            <ac:spMk id="27" creationId="{893E0C0C-0DFF-B704-72CB-A8EE883E7DA0}"/>
          </ac:spMkLst>
        </pc:spChg>
        <pc:spChg chg="mod">
          <ac:chgData name="Jack Vernon" userId="c45f7498def387b3" providerId="LiveId" clId="{96633163-E12D-4B50-97B8-1139196F86B2}" dt="2025-07-05T11:36:29.654" v="934"/>
          <ac:spMkLst>
            <pc:docMk/>
            <pc:sldMk cId="639048941" sldId="269"/>
            <ac:spMk id="33" creationId="{82BCAF09-7EF8-EE2D-C621-1419202EE002}"/>
          </ac:spMkLst>
        </pc:spChg>
        <pc:spChg chg="add mod">
          <ac:chgData name="Jack Vernon" userId="c45f7498def387b3" providerId="LiveId" clId="{96633163-E12D-4B50-97B8-1139196F86B2}" dt="2025-07-05T11:36:29.654" v="934"/>
          <ac:spMkLst>
            <pc:docMk/>
            <pc:sldMk cId="639048941" sldId="269"/>
            <ac:spMk id="34" creationId="{65779F91-E721-EC9C-D9DF-2D386FE20C05}"/>
          </ac:spMkLst>
        </pc:spChg>
        <pc:spChg chg="add mod">
          <ac:chgData name="Jack Vernon" userId="c45f7498def387b3" providerId="LiveId" clId="{96633163-E12D-4B50-97B8-1139196F86B2}" dt="2025-07-05T11:36:29.654" v="934"/>
          <ac:spMkLst>
            <pc:docMk/>
            <pc:sldMk cId="639048941" sldId="269"/>
            <ac:spMk id="35" creationId="{985D1CA2-AF77-60A5-F891-3066FB4939F7}"/>
          </ac:spMkLst>
        </pc:spChg>
        <pc:spChg chg="mod">
          <ac:chgData name="Jack Vernon" userId="c45f7498def387b3" providerId="LiveId" clId="{96633163-E12D-4B50-97B8-1139196F86B2}" dt="2025-07-05T11:36:39.276" v="936"/>
          <ac:spMkLst>
            <pc:docMk/>
            <pc:sldMk cId="639048941" sldId="269"/>
            <ac:spMk id="41" creationId="{9D715541-99F5-7059-BFE7-D2F558714B9B}"/>
          </ac:spMkLst>
        </pc:spChg>
        <pc:spChg chg="mod">
          <ac:chgData name="Jack Vernon" userId="c45f7498def387b3" providerId="LiveId" clId="{96633163-E12D-4B50-97B8-1139196F86B2}" dt="2025-07-05T11:36:39.276" v="936"/>
          <ac:spMkLst>
            <pc:docMk/>
            <pc:sldMk cId="639048941" sldId="269"/>
            <ac:spMk id="42" creationId="{7B990F1F-593C-59C4-F001-B8DD6169CAD7}"/>
          </ac:spMkLst>
        </pc:spChg>
        <pc:spChg chg="mod">
          <ac:chgData name="Jack Vernon" userId="c45f7498def387b3" providerId="LiveId" clId="{96633163-E12D-4B50-97B8-1139196F86B2}" dt="2025-07-05T11:36:39.276" v="936"/>
          <ac:spMkLst>
            <pc:docMk/>
            <pc:sldMk cId="639048941" sldId="269"/>
            <ac:spMk id="43" creationId="{C40F1E2B-A465-5CF9-006D-9575F959E807}"/>
          </ac:spMkLst>
        </pc:spChg>
        <pc:spChg chg="mod">
          <ac:chgData name="Jack Vernon" userId="c45f7498def387b3" providerId="LiveId" clId="{96633163-E12D-4B50-97B8-1139196F86B2}" dt="2025-07-05T11:36:39.276" v="936"/>
          <ac:spMkLst>
            <pc:docMk/>
            <pc:sldMk cId="639048941" sldId="269"/>
            <ac:spMk id="44" creationId="{B131508D-6E19-15E2-3501-50ECD0B50F14}"/>
          </ac:spMkLst>
        </pc:spChg>
        <pc:spChg chg="mod">
          <ac:chgData name="Jack Vernon" userId="c45f7498def387b3" providerId="LiveId" clId="{96633163-E12D-4B50-97B8-1139196F86B2}" dt="2025-07-05T11:36:39.276" v="936"/>
          <ac:spMkLst>
            <pc:docMk/>
            <pc:sldMk cId="639048941" sldId="269"/>
            <ac:spMk id="45" creationId="{DEB965ED-34B4-FBCB-F14D-F4B3704F1319}"/>
          </ac:spMkLst>
        </pc:spChg>
        <pc:spChg chg="mod">
          <ac:chgData name="Jack Vernon" userId="c45f7498def387b3" providerId="LiveId" clId="{96633163-E12D-4B50-97B8-1139196F86B2}" dt="2025-07-05T11:36:39.276" v="936"/>
          <ac:spMkLst>
            <pc:docMk/>
            <pc:sldMk cId="639048941" sldId="269"/>
            <ac:spMk id="46" creationId="{174B87F6-654B-0A81-991A-F2E78C569707}"/>
          </ac:spMkLst>
        </pc:spChg>
        <pc:spChg chg="mod">
          <ac:chgData name="Jack Vernon" userId="c45f7498def387b3" providerId="LiveId" clId="{96633163-E12D-4B50-97B8-1139196F86B2}" dt="2025-07-05T11:36:39.276" v="936"/>
          <ac:spMkLst>
            <pc:docMk/>
            <pc:sldMk cId="639048941" sldId="269"/>
            <ac:spMk id="48" creationId="{BFAD215B-DF43-C578-5DD6-F5EE53ECA7CA}"/>
          </ac:spMkLst>
        </pc:spChg>
        <pc:spChg chg="mod">
          <ac:chgData name="Jack Vernon" userId="c45f7498def387b3" providerId="LiveId" clId="{96633163-E12D-4B50-97B8-1139196F86B2}" dt="2025-07-05T11:36:39.276" v="936"/>
          <ac:spMkLst>
            <pc:docMk/>
            <pc:sldMk cId="639048941" sldId="269"/>
            <ac:spMk id="52" creationId="{02C1CD75-7787-5673-B792-CFDB17899761}"/>
          </ac:spMkLst>
        </pc:spChg>
        <pc:spChg chg="del">
          <ac:chgData name="Jack Vernon" userId="c45f7498def387b3" providerId="LiveId" clId="{96633163-E12D-4B50-97B8-1139196F86B2}" dt="2025-07-05T11:36:28.910" v="933" actId="478"/>
          <ac:spMkLst>
            <pc:docMk/>
            <pc:sldMk cId="639048941" sldId="269"/>
            <ac:spMk id="53" creationId="{C222640A-BF98-8CF2-0C08-2EF175C2578B}"/>
          </ac:spMkLst>
        </pc:spChg>
        <pc:spChg chg="mod">
          <ac:chgData name="Jack Vernon" userId="c45f7498def387b3" providerId="LiveId" clId="{96633163-E12D-4B50-97B8-1139196F86B2}" dt="2025-07-05T11:36:39.276" v="936"/>
          <ac:spMkLst>
            <pc:docMk/>
            <pc:sldMk cId="639048941" sldId="269"/>
            <ac:spMk id="54" creationId="{10318F1D-D8DD-D0C4-69F1-644913F1A98F}"/>
          </ac:spMkLst>
        </pc:spChg>
        <pc:spChg chg="del">
          <ac:chgData name="Jack Vernon" userId="c45f7498def387b3" providerId="LiveId" clId="{96633163-E12D-4B50-97B8-1139196F86B2}" dt="2025-07-05T11:36:28.910" v="933" actId="478"/>
          <ac:spMkLst>
            <pc:docMk/>
            <pc:sldMk cId="639048941" sldId="269"/>
            <ac:spMk id="386" creationId="{49AAFE33-EEF3-6713-B38B-C9FDDD8E3BBC}"/>
          </ac:spMkLst>
        </pc:spChg>
        <pc:spChg chg="mod">
          <ac:chgData name="Jack Vernon" userId="c45f7498def387b3" providerId="LiveId" clId="{96633163-E12D-4B50-97B8-1139196F86B2}" dt="2025-07-05T11:36:39.276" v="936"/>
          <ac:spMkLst>
            <pc:docMk/>
            <pc:sldMk cId="639048941" sldId="269"/>
            <ac:spMk id="403" creationId="{A0207145-32BD-4292-E645-B0C4CEDFE12D}"/>
          </ac:spMkLst>
        </pc:spChg>
        <pc:grpChg chg="del">
          <ac:chgData name="Jack Vernon" userId="c45f7498def387b3" providerId="LiveId" clId="{96633163-E12D-4B50-97B8-1139196F86B2}" dt="2025-07-05T11:36:33.319" v="935" actId="478"/>
          <ac:grpSpMkLst>
            <pc:docMk/>
            <pc:sldMk cId="639048941" sldId="269"/>
            <ac:grpSpMk id="6" creationId="{2706F531-7D73-DFDF-3693-13EDCEC57DD9}"/>
          </ac:grpSpMkLst>
        </pc:grpChg>
        <pc:grpChg chg="mod">
          <ac:chgData name="Jack Vernon" userId="c45f7498def387b3" providerId="LiveId" clId="{96633163-E12D-4B50-97B8-1139196F86B2}" dt="2025-07-05T11:36:43.710" v="937" actId="1076"/>
          <ac:grpSpMkLst>
            <pc:docMk/>
            <pc:sldMk cId="639048941" sldId="269"/>
            <ac:grpSpMk id="38" creationId="{062A377D-4E32-9291-C502-2A1CE2CA894E}"/>
          </ac:grpSpMkLst>
        </pc:grpChg>
        <pc:grpChg chg="del">
          <ac:chgData name="Jack Vernon" userId="c45f7498def387b3" providerId="LiveId" clId="{96633163-E12D-4B50-97B8-1139196F86B2}" dt="2025-07-05T11:36:28.910" v="933" actId="478"/>
          <ac:grpSpMkLst>
            <pc:docMk/>
            <pc:sldMk cId="639048941" sldId="269"/>
            <ac:grpSpMk id="56" creationId="{C405BFCC-D5E4-7578-D345-701E2ADE1819}"/>
          </ac:grpSpMkLst>
        </pc:grpChg>
        <pc:cxnChg chg="mod">
          <ac:chgData name="Jack Vernon" userId="c45f7498def387b3" providerId="LiveId" clId="{96633163-E12D-4B50-97B8-1139196F86B2}" dt="2025-07-05T11:36:33.319" v="935" actId="478"/>
          <ac:cxnSpMkLst>
            <pc:docMk/>
            <pc:sldMk cId="639048941" sldId="269"/>
            <ac:cxnSpMk id="21" creationId="{B4E1BB42-992D-E4D0-CA82-15A000BE615E}"/>
          </ac:cxnSpMkLst>
        </pc:cxnChg>
        <pc:cxnChg chg="mod">
          <ac:chgData name="Jack Vernon" userId="c45f7498def387b3" providerId="LiveId" clId="{96633163-E12D-4B50-97B8-1139196F86B2}" dt="2025-07-05T11:36:33.319" v="935" actId="478"/>
          <ac:cxnSpMkLst>
            <pc:docMk/>
            <pc:sldMk cId="639048941" sldId="269"/>
            <ac:cxnSpMk id="23" creationId="{7D33F99F-503C-260E-E49D-AE467C845B81}"/>
          </ac:cxnSpMkLst>
        </pc:cxnChg>
        <pc:cxnChg chg="mod">
          <ac:chgData name="Jack Vernon" userId="c45f7498def387b3" providerId="LiveId" clId="{96633163-E12D-4B50-97B8-1139196F86B2}" dt="2025-07-05T11:36:33.319" v="935" actId="478"/>
          <ac:cxnSpMkLst>
            <pc:docMk/>
            <pc:sldMk cId="639048941" sldId="269"/>
            <ac:cxnSpMk id="24" creationId="{E87624B9-39CD-A2E9-115E-0334BE64DEFB}"/>
          </ac:cxnSpMkLst>
        </pc:cxnChg>
        <pc:cxnChg chg="mod">
          <ac:chgData name="Jack Vernon" userId="c45f7498def387b3" providerId="LiveId" clId="{96633163-E12D-4B50-97B8-1139196F86B2}" dt="2025-07-05T11:36:33.319" v="935" actId="478"/>
          <ac:cxnSpMkLst>
            <pc:docMk/>
            <pc:sldMk cId="639048941" sldId="269"/>
            <ac:cxnSpMk id="25" creationId="{4A9A1D85-EB41-06A2-3F92-5FE4499BEF19}"/>
          </ac:cxnSpMkLst>
        </pc:cxnChg>
        <pc:cxnChg chg="mod">
          <ac:chgData name="Jack Vernon" userId="c45f7498def387b3" providerId="LiveId" clId="{96633163-E12D-4B50-97B8-1139196F86B2}" dt="2025-07-05T11:36:33.319" v="935" actId="478"/>
          <ac:cxnSpMkLst>
            <pc:docMk/>
            <pc:sldMk cId="639048941" sldId="269"/>
            <ac:cxnSpMk id="28" creationId="{305210BE-8772-C9B5-70B9-C63D32A7A41E}"/>
          </ac:cxnSpMkLst>
        </pc:cxnChg>
        <pc:cxnChg chg="mod">
          <ac:chgData name="Jack Vernon" userId="c45f7498def387b3" providerId="LiveId" clId="{96633163-E12D-4B50-97B8-1139196F86B2}" dt="2025-07-05T11:36:33.319" v="935" actId="478"/>
          <ac:cxnSpMkLst>
            <pc:docMk/>
            <pc:sldMk cId="639048941" sldId="269"/>
            <ac:cxnSpMk id="29" creationId="{F6A06963-782F-F9CE-8063-ABAEBB0C8A2A}"/>
          </ac:cxnSpMkLst>
        </pc:cxnChg>
        <pc:cxnChg chg="mod">
          <ac:chgData name="Jack Vernon" userId="c45f7498def387b3" providerId="LiveId" clId="{96633163-E12D-4B50-97B8-1139196F86B2}" dt="2025-07-05T11:36:33.319" v="935" actId="478"/>
          <ac:cxnSpMkLst>
            <pc:docMk/>
            <pc:sldMk cId="639048941" sldId="269"/>
            <ac:cxnSpMk id="30" creationId="{C32BC4D8-8404-2C79-0394-52DA58891E1F}"/>
          </ac:cxnSpMkLst>
        </pc:cxnChg>
        <pc:cxnChg chg="mod">
          <ac:chgData name="Jack Vernon" userId="c45f7498def387b3" providerId="LiveId" clId="{96633163-E12D-4B50-97B8-1139196F86B2}" dt="2025-07-05T11:36:33.319" v="935" actId="478"/>
          <ac:cxnSpMkLst>
            <pc:docMk/>
            <pc:sldMk cId="639048941" sldId="269"/>
            <ac:cxnSpMk id="31" creationId="{03D81557-61E6-1421-55FF-79D2D32D366A}"/>
          </ac:cxnSpMkLst>
        </pc:cxnChg>
        <pc:cxnChg chg="mod">
          <ac:chgData name="Jack Vernon" userId="c45f7498def387b3" providerId="LiveId" clId="{96633163-E12D-4B50-97B8-1139196F86B2}" dt="2025-07-05T11:36:33.319" v="935" actId="478"/>
          <ac:cxnSpMkLst>
            <pc:docMk/>
            <pc:sldMk cId="639048941" sldId="269"/>
            <ac:cxnSpMk id="32" creationId="{3C449ED1-BA94-7F21-962C-8F5D1524B16A}"/>
          </ac:cxnSpMkLst>
        </pc:cxnChg>
        <pc:cxnChg chg="mod">
          <ac:chgData name="Jack Vernon" userId="c45f7498def387b3" providerId="LiveId" clId="{96633163-E12D-4B50-97B8-1139196F86B2}" dt="2025-07-05T11:36:28.910" v="933" actId="478"/>
          <ac:cxnSpMkLst>
            <pc:docMk/>
            <pc:sldMk cId="639048941" sldId="269"/>
            <ac:cxnSpMk id="385" creationId="{7D19FD45-E8F3-D0E8-8F96-98D6DF3FB928}"/>
          </ac:cxnSpMkLst>
        </pc:cxnChg>
        <pc:cxnChg chg="mod">
          <ac:chgData name="Jack Vernon" userId="c45f7498def387b3" providerId="LiveId" clId="{96633163-E12D-4B50-97B8-1139196F86B2}" dt="2025-07-05T11:36:28.910" v="933" actId="478"/>
          <ac:cxnSpMkLst>
            <pc:docMk/>
            <pc:sldMk cId="639048941" sldId="269"/>
            <ac:cxnSpMk id="388" creationId="{E55CA93F-11CE-B275-731D-A5B04455F27D}"/>
          </ac:cxnSpMkLst>
        </pc:cxnChg>
        <pc:cxnChg chg="mod">
          <ac:chgData name="Jack Vernon" userId="c45f7498def387b3" providerId="LiveId" clId="{96633163-E12D-4B50-97B8-1139196F86B2}" dt="2025-07-05T11:36:28.910" v="933" actId="478"/>
          <ac:cxnSpMkLst>
            <pc:docMk/>
            <pc:sldMk cId="639048941" sldId="269"/>
            <ac:cxnSpMk id="390" creationId="{6D8BD7BB-47CD-42E5-EEF2-C3DD6271B1DB}"/>
          </ac:cxnSpMkLst>
        </pc:cxnChg>
        <pc:cxnChg chg="mod">
          <ac:chgData name="Jack Vernon" userId="c45f7498def387b3" providerId="LiveId" clId="{96633163-E12D-4B50-97B8-1139196F86B2}" dt="2025-07-05T11:36:28.910" v="933" actId="478"/>
          <ac:cxnSpMkLst>
            <pc:docMk/>
            <pc:sldMk cId="639048941" sldId="269"/>
            <ac:cxnSpMk id="397" creationId="{38287625-E9F0-8F3D-5DD6-E7CD85F9A4E4}"/>
          </ac:cxnSpMkLst>
        </pc:cxnChg>
      </pc:sldChg>
      <pc:sldChg chg="addSp delSp modSp mod">
        <pc:chgData name="Jack Vernon" userId="c45f7498def387b3" providerId="LiveId" clId="{96633163-E12D-4B50-97B8-1139196F86B2}" dt="2025-07-05T11:39:36.004" v="988" actId="207"/>
        <pc:sldMkLst>
          <pc:docMk/>
          <pc:sldMk cId="4226364759" sldId="270"/>
        </pc:sldMkLst>
        <pc:spChg chg="del">
          <ac:chgData name="Jack Vernon" userId="c45f7498def387b3" providerId="LiveId" clId="{96633163-E12D-4B50-97B8-1139196F86B2}" dt="2025-07-05T11:39:29.183" v="985" actId="478"/>
          <ac:spMkLst>
            <pc:docMk/>
            <pc:sldMk cId="4226364759" sldId="270"/>
            <ac:spMk id="2" creationId="{D1061E39-31C4-BD9B-7152-21AE53EFDF78}"/>
          </ac:spMkLst>
        </pc:spChg>
        <pc:spChg chg="add mod">
          <ac:chgData name="Jack Vernon" userId="c45f7498def387b3" providerId="LiveId" clId="{96633163-E12D-4B50-97B8-1139196F86B2}" dt="2025-07-05T11:39:36.004" v="988" actId="207"/>
          <ac:spMkLst>
            <pc:docMk/>
            <pc:sldMk cId="4226364759" sldId="270"/>
            <ac:spMk id="3" creationId="{9BAE1961-320E-A12A-A53A-AC4C5DB26F7A}"/>
          </ac:spMkLst>
        </pc:spChg>
        <pc:spChg chg="add del mod">
          <ac:chgData name="Jack Vernon" userId="c45f7498def387b3" providerId="LiveId" clId="{96633163-E12D-4B50-97B8-1139196F86B2}" dt="2025-07-05T11:39:33.719" v="987" actId="478"/>
          <ac:spMkLst>
            <pc:docMk/>
            <pc:sldMk cId="4226364759" sldId="270"/>
            <ac:spMk id="4" creationId="{0413E8E4-2E14-E54C-15DA-F3D2F1A17D96}"/>
          </ac:spMkLst>
        </pc:spChg>
        <pc:spChg chg="add mod">
          <ac:chgData name="Jack Vernon" userId="c45f7498def387b3" providerId="LiveId" clId="{96633163-E12D-4B50-97B8-1139196F86B2}" dt="2025-07-05T11:39:29.609" v="986"/>
          <ac:spMkLst>
            <pc:docMk/>
            <pc:sldMk cId="4226364759" sldId="270"/>
            <ac:spMk id="5" creationId="{41C595DA-D699-2BCC-2ED0-804475A09684}"/>
          </ac:spMkLst>
        </pc:spChg>
        <pc:spChg chg="add mod">
          <ac:chgData name="Jack Vernon" userId="c45f7498def387b3" providerId="LiveId" clId="{96633163-E12D-4B50-97B8-1139196F86B2}" dt="2025-07-05T11:39:29.609" v="986"/>
          <ac:spMkLst>
            <pc:docMk/>
            <pc:sldMk cId="4226364759" sldId="270"/>
            <ac:spMk id="6" creationId="{8324BCCB-6EB3-464B-D82E-646FB7104273}"/>
          </ac:spMkLst>
        </pc:spChg>
        <pc:spChg chg="del">
          <ac:chgData name="Jack Vernon" userId="c45f7498def387b3" providerId="LiveId" clId="{96633163-E12D-4B50-97B8-1139196F86B2}" dt="2025-07-05T11:39:29.183" v="985" actId="478"/>
          <ac:spMkLst>
            <pc:docMk/>
            <pc:sldMk cId="4226364759" sldId="270"/>
            <ac:spMk id="7" creationId="{05991BD7-301F-1384-722D-D101F948B3B2}"/>
          </ac:spMkLst>
        </pc:spChg>
        <pc:spChg chg="add mod">
          <ac:chgData name="Jack Vernon" userId="c45f7498def387b3" providerId="LiveId" clId="{96633163-E12D-4B50-97B8-1139196F86B2}" dt="2025-07-05T11:39:29.609" v="986"/>
          <ac:spMkLst>
            <pc:docMk/>
            <pc:sldMk cId="4226364759" sldId="270"/>
            <ac:spMk id="8" creationId="{FC4075D3-1ADA-70FC-CFFB-987FB0A0B36D}"/>
          </ac:spMkLst>
        </pc:spChg>
        <pc:spChg chg="add mod">
          <ac:chgData name="Jack Vernon" userId="c45f7498def387b3" providerId="LiveId" clId="{96633163-E12D-4B50-97B8-1139196F86B2}" dt="2025-07-05T11:39:29.609" v="986"/>
          <ac:spMkLst>
            <pc:docMk/>
            <pc:sldMk cId="4226364759" sldId="270"/>
            <ac:spMk id="9" creationId="{72657AB5-4766-3C8A-B9CD-8D9ACEEBCF92}"/>
          </ac:spMkLst>
        </pc:spChg>
        <pc:spChg chg="del">
          <ac:chgData name="Jack Vernon" userId="c45f7498def387b3" providerId="LiveId" clId="{96633163-E12D-4B50-97B8-1139196F86B2}" dt="2025-07-05T11:39:29.183" v="985" actId="478"/>
          <ac:spMkLst>
            <pc:docMk/>
            <pc:sldMk cId="4226364759" sldId="270"/>
            <ac:spMk id="10" creationId="{2FB86E83-56E9-E514-32B8-A7EB736A28C3}"/>
          </ac:spMkLst>
        </pc:spChg>
        <pc:spChg chg="del">
          <ac:chgData name="Jack Vernon" userId="c45f7498def387b3" providerId="LiveId" clId="{96633163-E12D-4B50-97B8-1139196F86B2}" dt="2025-07-05T11:39:29.183" v="985" actId="478"/>
          <ac:spMkLst>
            <pc:docMk/>
            <pc:sldMk cId="4226364759" sldId="270"/>
            <ac:spMk id="34" creationId="{A37F14D8-44BF-1543-61D4-4FB399D3CAD0}"/>
          </ac:spMkLst>
        </pc:spChg>
        <pc:spChg chg="del">
          <ac:chgData name="Jack Vernon" userId="c45f7498def387b3" providerId="LiveId" clId="{96633163-E12D-4B50-97B8-1139196F86B2}" dt="2025-07-05T11:39:29.183" v="985" actId="478"/>
          <ac:spMkLst>
            <pc:docMk/>
            <pc:sldMk cId="4226364759" sldId="270"/>
            <ac:spMk id="68" creationId="{5E38CC7B-E0DB-DDB3-5195-FD08DECD4FFE}"/>
          </ac:spMkLst>
        </pc:spChg>
        <pc:spChg chg="del">
          <ac:chgData name="Jack Vernon" userId="c45f7498def387b3" providerId="LiveId" clId="{96633163-E12D-4B50-97B8-1139196F86B2}" dt="2025-07-05T11:39:29.183" v="985" actId="478"/>
          <ac:spMkLst>
            <pc:docMk/>
            <pc:sldMk cId="4226364759" sldId="270"/>
            <ac:spMk id="69" creationId="{CC34D866-ACB1-5BD9-6E35-7DA09420FF25}"/>
          </ac:spMkLst>
        </pc:spChg>
        <pc:graphicFrameChg chg="add mod">
          <ac:chgData name="Jack Vernon" userId="c45f7498def387b3" providerId="LiveId" clId="{96633163-E12D-4B50-97B8-1139196F86B2}" dt="2025-07-05T11:39:29.609" v="986"/>
          <ac:graphicFrameMkLst>
            <pc:docMk/>
            <pc:sldMk cId="4226364759" sldId="270"/>
            <ac:graphicFrameMk id="11" creationId="{5DF1E7BB-1C0D-D056-3DAB-817EF36E4D50}"/>
          </ac:graphicFrameMkLst>
        </pc:graphicFrameChg>
        <pc:graphicFrameChg chg="del">
          <ac:chgData name="Jack Vernon" userId="c45f7498def387b3" providerId="LiveId" clId="{96633163-E12D-4B50-97B8-1139196F86B2}" dt="2025-07-05T11:39:29.183" v="985" actId="478"/>
          <ac:graphicFrameMkLst>
            <pc:docMk/>
            <pc:sldMk cId="4226364759" sldId="270"/>
            <ac:graphicFrameMk id="43" creationId="{42B6377B-1CE2-52E0-5307-5782061381B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04844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54971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5228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0495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93260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13BEE-E9C3-4191-8CD8-DBE1F7B0A270}" type="datetimeFigureOut">
              <a:rPr lang="en-AU" smtClean="0"/>
              <a:t>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84297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13BEE-E9C3-4191-8CD8-DBE1F7B0A270}" type="datetimeFigureOut">
              <a:rPr lang="en-AU" smtClean="0"/>
              <a:t>5/07/2025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54364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13BEE-E9C3-4191-8CD8-DBE1F7B0A270}" type="datetimeFigureOut">
              <a:rPr lang="en-AU" smtClean="0"/>
              <a:t>5/07/2025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425524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13BEE-E9C3-4191-8CD8-DBE1F7B0A270}" type="datetimeFigureOut">
              <a:rPr lang="en-AU" smtClean="0"/>
              <a:t>5/07/2025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62753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E613BEE-E9C3-4191-8CD8-DBE1F7B0A270}" type="datetimeFigureOut">
              <a:rPr lang="en-AU" smtClean="0"/>
              <a:t>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42615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E613BEE-E9C3-4191-8CD8-DBE1F7B0A270}" type="datetimeFigureOut">
              <a:rPr lang="en-AU" smtClean="0"/>
              <a:t>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015407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2E613BEE-E9C3-4191-8CD8-DBE1F7B0A270}" type="datetimeFigureOut">
              <a:rPr lang="en-AU" smtClean="0"/>
              <a:t>5/07/2025</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C6058693-C405-423D-AAAA-9AC2E7CB7E24}" type="slidenum">
              <a:rPr lang="en-AU" smtClean="0"/>
              <a:t>‹#›</a:t>
            </a:fld>
            <a:endParaRPr lang="en-AU"/>
          </a:p>
        </p:txBody>
      </p:sp>
    </p:spTree>
    <p:extLst>
      <p:ext uri="{BB962C8B-B14F-4D97-AF65-F5344CB8AC3E}">
        <p14:creationId xmlns:p14="http://schemas.microsoft.com/office/powerpoint/2010/main" val="234589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A3894B1E-001F-0F02-7D3A-9A050FC1A666}"/>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38E48590-BDCB-9444-2B19-07AB14724AE9}"/>
              </a:ext>
            </a:extLst>
          </p:cNvPr>
          <p:cNvSpPr txBox="1"/>
          <p:nvPr/>
        </p:nvSpPr>
        <p:spPr>
          <a:xfrm>
            <a:off x="2611615" y="106508"/>
            <a:ext cx="2077153" cy="2780248"/>
          </a:xfrm>
          <a:prstGeom prst="rect">
            <a:avLst/>
          </a:prstGeom>
          <a:noFill/>
        </p:spPr>
        <p:txBody>
          <a:bodyPr wrap="square">
            <a:spAutoFit/>
          </a:bodyPr>
          <a:lstStyle/>
          <a:p>
            <a:pPr>
              <a:spcAft>
                <a:spcPts val="208"/>
              </a:spcAft>
              <a:defRPr/>
            </a:pPr>
            <a:endParaRPr lang="en-AU" sz="1400" dirty="0">
              <a:solidFill>
                <a:prstClr val="black"/>
              </a:solidFill>
            </a:endParaRPr>
          </a:p>
          <a:p>
            <a:pPr marL="123825" indent="-123825">
              <a:spcAft>
                <a:spcPts val="208"/>
              </a:spcAft>
              <a:buFont typeface="+mj-lt"/>
              <a:buAutoNum type="arabicPeriod" startAt="3"/>
              <a:defRPr/>
            </a:pPr>
            <a:r>
              <a:rPr lang="en-AU" sz="900" dirty="0">
                <a:solidFill>
                  <a:prstClr val="black"/>
                </a:solidFill>
              </a:rPr>
              <a:t>Assign any other modifiers to the roll:</a:t>
            </a:r>
          </a:p>
          <a:p>
            <a:pPr marL="123825" indent="-123825">
              <a:buFont typeface="Arial" panose="020B0604020202020204" pitchFamily="34" charset="0"/>
              <a:buChar char="•"/>
            </a:pPr>
            <a:r>
              <a:rPr lang="en-US" sz="900" b="1" i="1" dirty="0"/>
              <a:t>Experiences</a:t>
            </a:r>
            <a:r>
              <a:rPr lang="en-US" sz="900" dirty="0"/>
              <a:t>: </a:t>
            </a:r>
            <a:r>
              <a:rPr lang="en-US" sz="900" b="1" dirty="0"/>
              <a:t>Spend 1 Hope</a:t>
            </a:r>
            <a:r>
              <a:rPr lang="en-US" sz="900" dirty="0"/>
              <a:t> to add a relevant experience (e.g. “</a:t>
            </a:r>
            <a:r>
              <a:rPr lang="en-US" sz="900" i="1" dirty="0"/>
              <a:t>Gotta Go Fast! +2”</a:t>
            </a:r>
            <a:r>
              <a:rPr lang="en-US" sz="900" dirty="0"/>
              <a:t>)</a:t>
            </a:r>
          </a:p>
          <a:p>
            <a:pPr marL="123825" indent="-123825">
              <a:buFont typeface="Arial" panose="020B0604020202020204" pitchFamily="34" charset="0"/>
              <a:buChar char="•"/>
            </a:pPr>
            <a:r>
              <a:rPr lang="en-US" sz="900" b="1" i="1" dirty="0"/>
              <a:t>Advantage: </a:t>
            </a:r>
            <a:r>
              <a:rPr lang="en-US" sz="900" dirty="0"/>
              <a:t>add a </a:t>
            </a:r>
            <a:r>
              <a:rPr lang="en-US" sz="900" b="1" dirty="0"/>
              <a:t>d6</a:t>
            </a:r>
            <a:r>
              <a:rPr lang="en-US" sz="900" dirty="0"/>
              <a:t> to your total (e.g. </a:t>
            </a:r>
            <a:r>
              <a:rPr lang="en-US" sz="900" b="1" dirty="0"/>
              <a:t>Help</a:t>
            </a:r>
            <a:r>
              <a:rPr lang="en-US" sz="900" dirty="0"/>
              <a:t> from an Ally)</a:t>
            </a:r>
          </a:p>
          <a:p>
            <a:pPr marL="123825" indent="-123825">
              <a:spcAft>
                <a:spcPts val="415"/>
              </a:spcAft>
              <a:buFont typeface="Arial" panose="020B0604020202020204" pitchFamily="34" charset="0"/>
              <a:buChar char="•"/>
            </a:pPr>
            <a:r>
              <a:rPr lang="en-US" sz="900" b="1" i="1" dirty="0"/>
              <a:t>Disadvantage: </a:t>
            </a:r>
            <a:r>
              <a:rPr lang="en-US" sz="900" dirty="0"/>
              <a:t>subtract a </a:t>
            </a:r>
            <a:r>
              <a:rPr lang="en-US" sz="900" b="1" dirty="0"/>
              <a:t>d6</a:t>
            </a:r>
            <a:r>
              <a:rPr lang="en-US" sz="900" dirty="0"/>
              <a:t> from your total (e.g. being </a:t>
            </a:r>
            <a:r>
              <a:rPr lang="en-US" sz="900" b="1" dirty="0"/>
              <a:t>Vulnerable</a:t>
            </a:r>
            <a:r>
              <a:rPr lang="en-US" sz="900" dirty="0"/>
              <a:t>)</a:t>
            </a:r>
          </a:p>
          <a:p>
            <a:pPr marL="715963" indent="-123825" defTabSz="309925">
              <a:spcBef>
                <a:spcPts val="415"/>
              </a:spcBef>
              <a:spcAft>
                <a:spcPts val="831"/>
              </a:spcAft>
              <a:buFont typeface="+mj-lt"/>
              <a:buAutoNum type="arabicPeriod" startAt="4"/>
            </a:pPr>
            <a:r>
              <a:rPr lang="en-US" sz="900" b="1" dirty="0"/>
              <a:t>Roll the Duality dice </a:t>
            </a:r>
            <a:r>
              <a:rPr lang="en-US" sz="900" dirty="0"/>
              <a:t>and add them with the modifiers. Say the total and which die (</a:t>
            </a:r>
            <a:r>
              <a:rPr lang="en-US" sz="900" i="1" dirty="0"/>
              <a:t>Fear</a:t>
            </a:r>
            <a:r>
              <a:rPr lang="en-US" sz="900" dirty="0"/>
              <a:t> or </a:t>
            </a:r>
            <a:r>
              <a:rPr lang="en-US" sz="900" i="1" dirty="0"/>
              <a:t>Hope</a:t>
            </a:r>
            <a:r>
              <a:rPr lang="en-US" sz="900" dirty="0"/>
              <a:t>) was higher. </a:t>
            </a:r>
            <a:endParaRPr lang="en-AU" sz="900" dirty="0">
              <a:solidFill>
                <a:prstClr val="black"/>
              </a:solidFill>
            </a:endParaRPr>
          </a:p>
          <a:p>
            <a:pPr marL="186834" indent="-125289" defTabSz="309925">
              <a:buFont typeface="+mj-lt"/>
              <a:buAutoNum type="arabicPeriod" startAt="4"/>
            </a:pPr>
            <a:r>
              <a:rPr lang="en-AU" sz="900" dirty="0">
                <a:solidFill>
                  <a:prstClr val="black"/>
                </a:solidFill>
              </a:rPr>
              <a:t>Interpret the Results:</a:t>
            </a:r>
          </a:p>
        </p:txBody>
      </p:sp>
      <p:sp>
        <p:nvSpPr>
          <p:cNvPr id="91" name="Rectangle 90">
            <a:extLst>
              <a:ext uri="{FF2B5EF4-FFF2-40B4-BE49-F238E27FC236}">
                <a16:creationId xmlns:a16="http://schemas.microsoft.com/office/drawing/2014/main" id="{83192033-4394-6257-C5BA-53B2F7B6A2B2}"/>
              </a:ext>
            </a:extLst>
          </p:cNvPr>
          <p:cNvSpPr/>
          <p:nvPr/>
        </p:nvSpPr>
        <p:spPr>
          <a:xfrm>
            <a:off x="4698000" y="-66676"/>
            <a:ext cx="2160000" cy="10334626"/>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3" name="Rectangle 2">
            <a:extLst>
              <a:ext uri="{FF2B5EF4-FFF2-40B4-BE49-F238E27FC236}">
                <a16:creationId xmlns:a16="http://schemas.microsoft.com/office/drawing/2014/main" id="{C9D62AB4-4163-B5D8-6B5F-D20C34522095}"/>
              </a:ext>
            </a:extLst>
          </p:cNvPr>
          <p:cNvSpPr/>
          <p:nvPr/>
        </p:nvSpPr>
        <p:spPr>
          <a:xfrm>
            <a:off x="4698000" y="-190500"/>
            <a:ext cx="2221876" cy="10248900"/>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44" name="TextBox 43">
            <a:extLst>
              <a:ext uri="{FF2B5EF4-FFF2-40B4-BE49-F238E27FC236}">
                <a16:creationId xmlns:a16="http://schemas.microsoft.com/office/drawing/2014/main" id="{F40D9C3D-6BDC-AAE1-98E6-A6D933F1D6DC}"/>
              </a:ext>
            </a:extLst>
          </p:cNvPr>
          <p:cNvSpPr txBox="1"/>
          <p:nvPr/>
        </p:nvSpPr>
        <p:spPr>
          <a:xfrm>
            <a:off x="63500" y="106508"/>
            <a:ext cx="2548115" cy="2957220"/>
          </a:xfrm>
          <a:prstGeom prst="rect">
            <a:avLst/>
          </a:prstGeom>
          <a:noFill/>
        </p:spPr>
        <p:txBody>
          <a:bodyPr wrap="square" rtlCol="0">
            <a:spAutoFit/>
          </a:bodyPr>
          <a:lstStyle/>
          <a:p>
            <a:pPr marL="64843"/>
            <a:r>
              <a:rPr lang="en-AU" sz="1100" b="1" dirty="0">
                <a:latin typeface="+mj-lt"/>
              </a:rPr>
              <a:t>Action Rolls </a:t>
            </a:r>
            <a:r>
              <a:rPr lang="en-AU" sz="900" b="1" dirty="0">
                <a:latin typeface="+mj-lt"/>
              </a:rPr>
              <a:t>(p36)</a:t>
            </a:r>
          </a:p>
          <a:p>
            <a:pPr marL="64843">
              <a:spcAft>
                <a:spcPts val="208"/>
              </a:spcAft>
            </a:pPr>
            <a:r>
              <a:rPr lang="en-AU" sz="900" dirty="0"/>
              <a:t>Describe your actions in the fiction. If needed the GM can engage the mechanics and call for an Action roll.</a:t>
            </a:r>
          </a:p>
          <a:p>
            <a:pPr marL="186834" indent="-121992">
              <a:buFont typeface="+mj-lt"/>
              <a:buAutoNum type="arabicPeriod"/>
              <a:tabLst>
                <a:tab pos="433016" algn="l"/>
              </a:tabLst>
            </a:pPr>
            <a:r>
              <a:rPr lang="en-AU" sz="900" b="1" dirty="0">
                <a:solidFill>
                  <a:prstClr val="black"/>
                </a:solidFill>
              </a:rPr>
              <a:t>Pick a Trait </a:t>
            </a:r>
            <a:r>
              <a:rPr lang="en-AU" sz="900" dirty="0">
                <a:solidFill>
                  <a:prstClr val="black"/>
                </a:solidFill>
              </a:rPr>
              <a:t>relevant to the Action </a:t>
            </a:r>
          </a:p>
          <a:p>
            <a:pPr marL="804863" indent="-123825">
              <a:buFont typeface="Arial" panose="020B0604020202020204" pitchFamily="34" charset="0"/>
              <a:buChar char="•"/>
              <a:tabLst>
                <a:tab pos="742942" algn="l"/>
              </a:tabLst>
            </a:pPr>
            <a:r>
              <a:rPr lang="en-AU" sz="900" b="1" dirty="0"/>
              <a:t>Agility</a:t>
            </a:r>
            <a:r>
              <a:rPr lang="en-AU" sz="900" dirty="0"/>
              <a:t> (</a:t>
            </a:r>
            <a:r>
              <a:rPr lang="en-AU" sz="900" i="1" dirty="0"/>
              <a:t>Sprint, Leap, Manoeuvre</a:t>
            </a:r>
            <a:r>
              <a:rPr lang="en-AU" sz="900" dirty="0"/>
              <a:t>)</a:t>
            </a:r>
          </a:p>
          <a:p>
            <a:pPr marL="804863" indent="-123825">
              <a:buFont typeface="Arial" panose="020B0604020202020204" pitchFamily="34" charset="0"/>
              <a:buChar char="•"/>
              <a:tabLst>
                <a:tab pos="742942" algn="l"/>
              </a:tabLst>
            </a:pPr>
            <a:r>
              <a:rPr lang="en-AU" sz="900" b="1" dirty="0"/>
              <a:t>Strength</a:t>
            </a:r>
            <a:r>
              <a:rPr lang="en-AU" sz="900" dirty="0"/>
              <a:t> (</a:t>
            </a:r>
            <a:r>
              <a:rPr lang="en-AU" sz="900" i="1" dirty="0"/>
              <a:t>Lift, Smash, Grapple</a:t>
            </a:r>
            <a:r>
              <a:rPr lang="en-AU" sz="900" dirty="0"/>
              <a:t>)</a:t>
            </a:r>
          </a:p>
          <a:p>
            <a:pPr marL="804863" indent="-123825">
              <a:buFont typeface="Arial" panose="020B0604020202020204" pitchFamily="34" charset="0"/>
              <a:buChar char="•"/>
              <a:tabLst>
                <a:tab pos="742942" algn="l"/>
              </a:tabLst>
            </a:pPr>
            <a:r>
              <a:rPr lang="en-AU" sz="900" b="1" dirty="0"/>
              <a:t>Finesse</a:t>
            </a:r>
            <a:r>
              <a:rPr lang="en-AU" sz="900" dirty="0"/>
              <a:t> (</a:t>
            </a:r>
            <a:r>
              <a:rPr lang="en-AU" sz="900" i="1" dirty="0"/>
              <a:t>Control, Hide, Tinker</a:t>
            </a:r>
            <a:r>
              <a:rPr lang="en-AU" sz="900" dirty="0"/>
              <a:t>)</a:t>
            </a:r>
          </a:p>
          <a:p>
            <a:pPr marL="804863" indent="-123825">
              <a:buFont typeface="Arial" panose="020B0604020202020204" pitchFamily="34" charset="0"/>
              <a:buChar char="•"/>
              <a:tabLst>
                <a:tab pos="742942" algn="l"/>
              </a:tabLst>
            </a:pPr>
            <a:r>
              <a:rPr lang="en-AU" sz="900" b="1" dirty="0"/>
              <a:t>Instinct</a:t>
            </a:r>
            <a:r>
              <a:rPr lang="en-AU" sz="900" dirty="0"/>
              <a:t> (</a:t>
            </a:r>
            <a:r>
              <a:rPr lang="en-AU" sz="900" i="1" dirty="0"/>
              <a:t>Perceive, Sense, Navigate</a:t>
            </a:r>
            <a:r>
              <a:rPr lang="en-AU" sz="900" dirty="0"/>
              <a:t>)</a:t>
            </a:r>
          </a:p>
          <a:p>
            <a:pPr marL="804863" indent="-123825">
              <a:buFont typeface="Arial" panose="020B0604020202020204" pitchFamily="34" charset="0"/>
              <a:buChar char="•"/>
              <a:tabLst>
                <a:tab pos="742942" algn="l"/>
              </a:tabLst>
            </a:pPr>
            <a:r>
              <a:rPr lang="en-AU" sz="900" b="1" dirty="0"/>
              <a:t>Presence</a:t>
            </a:r>
            <a:r>
              <a:rPr lang="en-AU" sz="900" dirty="0"/>
              <a:t> (</a:t>
            </a:r>
            <a:r>
              <a:rPr lang="en-AU" sz="900" i="1" dirty="0"/>
              <a:t>Charm, Perform, Deceive</a:t>
            </a:r>
            <a:r>
              <a:rPr lang="en-AU" sz="900" dirty="0"/>
              <a:t>)</a:t>
            </a:r>
          </a:p>
          <a:p>
            <a:pPr marL="804863" indent="-123825">
              <a:spcAft>
                <a:spcPts val="300"/>
              </a:spcAft>
              <a:buFont typeface="Arial" panose="020B0604020202020204" pitchFamily="34" charset="0"/>
              <a:buChar char="•"/>
              <a:tabLst>
                <a:tab pos="742942" algn="l"/>
              </a:tabLst>
            </a:pPr>
            <a:r>
              <a:rPr lang="en-AU" sz="900" b="1" dirty="0"/>
              <a:t>Knowledge</a:t>
            </a:r>
            <a:r>
              <a:rPr lang="en-AU" sz="900" dirty="0"/>
              <a:t> (</a:t>
            </a:r>
            <a:r>
              <a:rPr lang="en-AU" sz="900" i="1" dirty="0"/>
              <a:t>Recall, Analyse, Comprehend</a:t>
            </a:r>
            <a:r>
              <a:rPr lang="en-AU" sz="900" dirty="0"/>
              <a:t>) </a:t>
            </a:r>
          </a:p>
          <a:p>
            <a:pPr marL="182563" indent="-130175">
              <a:buFont typeface="+mj-lt"/>
              <a:buAutoNum type="arabicPeriod" startAt="2"/>
              <a:tabLst>
                <a:tab pos="742942" algn="l"/>
              </a:tabLst>
            </a:pPr>
            <a:r>
              <a:rPr lang="en-AU" sz="900" dirty="0">
                <a:solidFill>
                  <a:prstClr val="black"/>
                </a:solidFill>
              </a:rPr>
              <a:t>The GM </a:t>
            </a:r>
            <a:r>
              <a:rPr lang="en-AU" sz="900" b="1" dirty="0">
                <a:solidFill>
                  <a:prstClr val="black"/>
                </a:solidFill>
              </a:rPr>
              <a:t>sets the Difficulty</a:t>
            </a:r>
            <a:r>
              <a:rPr lang="en-AU" sz="900" dirty="0">
                <a:solidFill>
                  <a:prstClr val="black"/>
                </a:solidFill>
              </a:rPr>
              <a:t>, or uses an Adversary’s Difficulty, and clearly establishes the stakes of the roll.</a:t>
            </a:r>
          </a:p>
          <a:p>
            <a:pPr marL="804863" indent="-123825">
              <a:buFont typeface="Arial" panose="020B0604020202020204" pitchFamily="34" charset="0"/>
              <a:buChar char="•"/>
              <a:tabLst>
                <a:tab pos="742942" algn="l"/>
              </a:tabLst>
            </a:pPr>
            <a:endParaRPr lang="en-AU" sz="900" dirty="0">
              <a:solidFill>
                <a:prstClr val="black"/>
              </a:solidFill>
            </a:endParaRPr>
          </a:p>
        </p:txBody>
      </p:sp>
      <p:grpSp>
        <p:nvGrpSpPr>
          <p:cNvPr id="46" name="Group 45">
            <a:extLst>
              <a:ext uri="{FF2B5EF4-FFF2-40B4-BE49-F238E27FC236}">
                <a16:creationId xmlns:a16="http://schemas.microsoft.com/office/drawing/2014/main" id="{B1CAFB82-263C-261B-02F9-812391D7BD34}"/>
              </a:ext>
            </a:extLst>
          </p:cNvPr>
          <p:cNvGrpSpPr/>
          <p:nvPr/>
        </p:nvGrpSpPr>
        <p:grpSpPr>
          <a:xfrm>
            <a:off x="2836560" y="1790629"/>
            <a:ext cx="423692" cy="423692"/>
            <a:chOff x="3388320" y="1089279"/>
            <a:chExt cx="612000" cy="611999"/>
          </a:xfrm>
        </p:grpSpPr>
        <p:grpSp>
          <p:nvGrpSpPr>
            <p:cNvPr id="47" name="Group 46">
              <a:extLst>
                <a:ext uri="{FF2B5EF4-FFF2-40B4-BE49-F238E27FC236}">
                  <a16:creationId xmlns:a16="http://schemas.microsoft.com/office/drawing/2014/main" id="{CE20ACB4-DFF4-280A-12B8-626EBEB9E2EE}"/>
                </a:ext>
              </a:extLst>
            </p:cNvPr>
            <p:cNvGrpSpPr>
              <a:grpSpLocks noChangeAspect="1"/>
            </p:cNvGrpSpPr>
            <p:nvPr/>
          </p:nvGrpSpPr>
          <p:grpSpPr>
            <a:xfrm rot="900000">
              <a:off x="3388320" y="1089279"/>
              <a:ext cx="612000" cy="611999"/>
              <a:chOff x="5571545" y="3531202"/>
              <a:chExt cx="2430027" cy="2406762"/>
            </a:xfrm>
          </p:grpSpPr>
          <p:sp>
            <p:nvSpPr>
              <p:cNvPr id="49" name="Decagon 48">
                <a:extLst>
                  <a:ext uri="{FF2B5EF4-FFF2-40B4-BE49-F238E27FC236}">
                    <a16:creationId xmlns:a16="http://schemas.microsoft.com/office/drawing/2014/main" id="{BE4E78FA-A05C-0841-8B06-2521A2988D8F}"/>
                  </a:ext>
                </a:extLst>
              </p:cNvPr>
              <p:cNvSpPr/>
              <p:nvPr/>
            </p:nvSpPr>
            <p:spPr>
              <a:xfrm rot="1080000">
                <a:off x="5571545" y="3589757"/>
                <a:ext cx="2430027" cy="2348207"/>
              </a:xfrm>
              <a:prstGeom prst="decagon">
                <a:avLst/>
              </a:prstGeom>
              <a:solidFill>
                <a:srgbClr val="9775B9"/>
              </a:solidFill>
              <a:ln w="25400">
                <a:solidFill>
                  <a:srgbClr val="F8F1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50" name="Pentagon 49">
                <a:extLst>
                  <a:ext uri="{FF2B5EF4-FFF2-40B4-BE49-F238E27FC236}">
                    <a16:creationId xmlns:a16="http://schemas.microsoft.com/office/drawing/2014/main" id="{1FCB1C52-EA26-B938-69ED-2D2E65D9902D}"/>
                  </a:ext>
                </a:extLst>
              </p:cNvPr>
              <p:cNvSpPr/>
              <p:nvPr/>
            </p:nvSpPr>
            <p:spPr>
              <a:xfrm>
                <a:off x="6025845" y="3914161"/>
                <a:ext cx="1521435" cy="1510723"/>
              </a:xfrm>
              <a:prstGeom prst="pentagon">
                <a:avLst/>
              </a:prstGeom>
              <a:solidFill>
                <a:srgbClr val="4F1D79"/>
              </a:solidFill>
              <a:ln w="25400">
                <a:solidFill>
                  <a:srgbClr val="F8F1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cxnSp>
            <p:nvCxnSpPr>
              <p:cNvPr id="51" name="Straight Connector 50">
                <a:extLst>
                  <a:ext uri="{FF2B5EF4-FFF2-40B4-BE49-F238E27FC236}">
                    <a16:creationId xmlns:a16="http://schemas.microsoft.com/office/drawing/2014/main" id="{C6C55343-7598-C1C2-65D1-D593237C759E}"/>
                  </a:ext>
                </a:extLst>
              </p:cNvPr>
              <p:cNvCxnSpPr>
                <a:cxnSpLocks/>
                <a:stCxn id="50" idx="0"/>
                <a:endCxn id="49" idx="8"/>
              </p:cNvCxnSpPr>
              <p:nvPr/>
            </p:nvCxnSpPr>
            <p:spPr>
              <a:xfrm flipV="1">
                <a:off x="6786563" y="3531202"/>
                <a:ext cx="5736" cy="382959"/>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CF1EC1F-9281-4A33-F528-B89251AA5A13}"/>
                  </a:ext>
                </a:extLst>
              </p:cNvPr>
              <p:cNvCxnSpPr>
                <a:cxnSpLocks/>
                <a:stCxn id="50" idx="1"/>
                <a:endCxn id="49" idx="6"/>
              </p:cNvCxnSpPr>
              <p:nvPr/>
            </p:nvCxnSpPr>
            <p:spPr>
              <a:xfrm flipH="1" flipV="1">
                <a:off x="5631017" y="4388404"/>
                <a:ext cx="394831" cy="102799"/>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CEB6D9E-4062-62CC-F0E9-EA61FE7B4090}"/>
                  </a:ext>
                </a:extLst>
              </p:cNvPr>
              <p:cNvCxnSpPr>
                <a:cxnSpLocks/>
                <a:stCxn id="50" idx="2"/>
                <a:endCxn id="49" idx="4"/>
              </p:cNvCxnSpPr>
              <p:nvPr/>
            </p:nvCxnSpPr>
            <p:spPr>
              <a:xfrm flipH="1">
                <a:off x="6066663" y="5424879"/>
                <a:ext cx="249750" cy="339598"/>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45A8414-CF8A-3DE4-285D-043799971788}"/>
                  </a:ext>
                </a:extLst>
              </p:cNvPr>
              <p:cNvCxnSpPr>
                <a:cxnSpLocks/>
                <a:stCxn id="50" idx="4"/>
                <a:endCxn id="49" idx="2"/>
              </p:cNvCxnSpPr>
              <p:nvPr/>
            </p:nvCxnSpPr>
            <p:spPr>
              <a:xfrm>
                <a:off x="7256712" y="5424879"/>
                <a:ext cx="240474" cy="332858"/>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02D05C6-5A66-42EC-B002-30988245854F}"/>
                  </a:ext>
                </a:extLst>
              </p:cNvPr>
              <p:cNvCxnSpPr>
                <a:cxnSpLocks/>
                <a:stCxn id="49" idx="0"/>
                <a:endCxn id="50" idx="5"/>
              </p:cNvCxnSpPr>
              <p:nvPr/>
            </p:nvCxnSpPr>
            <p:spPr>
              <a:xfrm flipH="1">
                <a:off x="7547278" y="4377497"/>
                <a:ext cx="398375" cy="113706"/>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D16E99E1-A7AF-F494-EF3A-8EC9AEB8F08D}"/>
                </a:ext>
              </a:extLst>
            </p:cNvPr>
            <p:cNvSpPr txBox="1"/>
            <p:nvPr/>
          </p:nvSpPr>
          <p:spPr>
            <a:xfrm rot="900000">
              <a:off x="3511830" y="1206322"/>
              <a:ext cx="396405" cy="410297"/>
            </a:xfrm>
            <a:prstGeom prst="rect">
              <a:avLst/>
            </a:prstGeom>
            <a:noFill/>
          </p:spPr>
          <p:txBody>
            <a:bodyPr wrap="none" rtlCol="0">
              <a:spAutoFit/>
            </a:bodyPr>
            <a:lstStyle/>
            <a:p>
              <a:r>
                <a:rPr lang="en-US" sz="1246" dirty="0">
                  <a:solidFill>
                    <a:schemeClr val="bg1"/>
                  </a:solidFill>
                  <a:latin typeface="Congenial" panose="02000503040000020004" pitchFamily="2" charset="0"/>
                </a:rPr>
                <a:t>7</a:t>
              </a:r>
              <a:endParaRPr lang="en-AU" sz="1246" dirty="0">
                <a:solidFill>
                  <a:schemeClr val="bg1"/>
                </a:solidFill>
                <a:latin typeface="Congenial" panose="02000503040000020004" pitchFamily="2" charset="0"/>
              </a:endParaRPr>
            </a:p>
          </p:txBody>
        </p:sp>
      </p:grpSp>
      <p:grpSp>
        <p:nvGrpSpPr>
          <p:cNvPr id="56" name="Group 55">
            <a:extLst>
              <a:ext uri="{FF2B5EF4-FFF2-40B4-BE49-F238E27FC236}">
                <a16:creationId xmlns:a16="http://schemas.microsoft.com/office/drawing/2014/main" id="{0B47FA6A-F819-2B6A-A18B-3BBC3FEE9BF8}"/>
              </a:ext>
            </a:extLst>
          </p:cNvPr>
          <p:cNvGrpSpPr/>
          <p:nvPr/>
        </p:nvGrpSpPr>
        <p:grpSpPr>
          <a:xfrm rot="20700000">
            <a:off x="2623691" y="2050384"/>
            <a:ext cx="423692" cy="423692"/>
            <a:chOff x="2858794" y="1013466"/>
            <a:chExt cx="612000" cy="612000"/>
          </a:xfrm>
        </p:grpSpPr>
        <p:grpSp>
          <p:nvGrpSpPr>
            <p:cNvPr id="57" name="Group 56">
              <a:extLst>
                <a:ext uri="{FF2B5EF4-FFF2-40B4-BE49-F238E27FC236}">
                  <a16:creationId xmlns:a16="http://schemas.microsoft.com/office/drawing/2014/main" id="{DA4E8870-7F5F-3889-8790-B06011D86230}"/>
                </a:ext>
              </a:extLst>
            </p:cNvPr>
            <p:cNvGrpSpPr>
              <a:grpSpLocks noChangeAspect="1"/>
            </p:cNvGrpSpPr>
            <p:nvPr/>
          </p:nvGrpSpPr>
          <p:grpSpPr>
            <a:xfrm rot="20700000">
              <a:off x="2858794" y="1013466"/>
              <a:ext cx="612000" cy="612000"/>
              <a:chOff x="5571550" y="3531202"/>
              <a:chExt cx="2430028" cy="2406765"/>
            </a:xfrm>
          </p:grpSpPr>
          <p:sp>
            <p:nvSpPr>
              <p:cNvPr id="59" name="Decagon 58">
                <a:extLst>
                  <a:ext uri="{FF2B5EF4-FFF2-40B4-BE49-F238E27FC236}">
                    <a16:creationId xmlns:a16="http://schemas.microsoft.com/office/drawing/2014/main" id="{92BCE69E-7331-1361-82E4-3ED725545ECC}"/>
                  </a:ext>
                </a:extLst>
              </p:cNvPr>
              <p:cNvSpPr/>
              <p:nvPr/>
            </p:nvSpPr>
            <p:spPr>
              <a:xfrm rot="1080000">
                <a:off x="5571550" y="3589759"/>
                <a:ext cx="2430028" cy="2348208"/>
              </a:xfrm>
              <a:prstGeom prst="decagon">
                <a:avLst/>
              </a:prstGeom>
              <a:solidFill>
                <a:srgbClr val="BAAD74"/>
              </a:solidFill>
              <a:ln w="25400">
                <a:solidFill>
                  <a:srgbClr val="F8E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60" name="Pentagon 59">
                <a:extLst>
                  <a:ext uri="{FF2B5EF4-FFF2-40B4-BE49-F238E27FC236}">
                    <a16:creationId xmlns:a16="http://schemas.microsoft.com/office/drawing/2014/main" id="{EFF127E9-25A9-935D-9D4D-76D0E41F785F}"/>
                  </a:ext>
                </a:extLst>
              </p:cNvPr>
              <p:cNvSpPr/>
              <p:nvPr/>
            </p:nvSpPr>
            <p:spPr>
              <a:xfrm>
                <a:off x="6025845" y="3914161"/>
                <a:ext cx="1521435" cy="1510723"/>
              </a:xfrm>
              <a:prstGeom prst="pentagon">
                <a:avLst/>
              </a:prstGeom>
              <a:solidFill>
                <a:srgbClr val="C49D2E"/>
              </a:solidFill>
              <a:ln w="25400">
                <a:solidFill>
                  <a:srgbClr val="F8E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cxnSp>
            <p:nvCxnSpPr>
              <p:cNvPr id="61" name="Straight Connector 60">
                <a:extLst>
                  <a:ext uri="{FF2B5EF4-FFF2-40B4-BE49-F238E27FC236}">
                    <a16:creationId xmlns:a16="http://schemas.microsoft.com/office/drawing/2014/main" id="{5C9EEA37-66C0-6B8F-F1A2-829DF27D58BB}"/>
                  </a:ext>
                </a:extLst>
              </p:cNvPr>
              <p:cNvCxnSpPr>
                <a:cxnSpLocks/>
                <a:stCxn id="60" idx="0"/>
                <a:endCxn id="59" idx="8"/>
              </p:cNvCxnSpPr>
              <p:nvPr/>
            </p:nvCxnSpPr>
            <p:spPr>
              <a:xfrm flipV="1">
                <a:off x="6786563" y="3531202"/>
                <a:ext cx="5736" cy="382959"/>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F29568C-B0DE-46F9-9E9E-2D13395E6602}"/>
                  </a:ext>
                </a:extLst>
              </p:cNvPr>
              <p:cNvCxnSpPr>
                <a:cxnSpLocks/>
                <a:stCxn id="60" idx="1"/>
                <a:endCxn id="59" idx="6"/>
              </p:cNvCxnSpPr>
              <p:nvPr/>
            </p:nvCxnSpPr>
            <p:spPr>
              <a:xfrm flipH="1" flipV="1">
                <a:off x="5631017" y="4388404"/>
                <a:ext cx="394831" cy="102799"/>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3BDC2760-6520-3B80-4D80-E7005B5ACD09}"/>
                  </a:ext>
                </a:extLst>
              </p:cNvPr>
              <p:cNvCxnSpPr>
                <a:cxnSpLocks/>
                <a:stCxn id="60" idx="2"/>
                <a:endCxn id="59" idx="4"/>
              </p:cNvCxnSpPr>
              <p:nvPr/>
            </p:nvCxnSpPr>
            <p:spPr>
              <a:xfrm flipH="1">
                <a:off x="6066663" y="5424879"/>
                <a:ext cx="249750" cy="339598"/>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BC26CA9-0280-A9C4-195B-84AC3966CC34}"/>
                  </a:ext>
                </a:extLst>
              </p:cNvPr>
              <p:cNvCxnSpPr>
                <a:cxnSpLocks/>
                <a:stCxn id="60" idx="4"/>
                <a:endCxn id="59" idx="2"/>
              </p:cNvCxnSpPr>
              <p:nvPr/>
            </p:nvCxnSpPr>
            <p:spPr>
              <a:xfrm>
                <a:off x="7256712" y="5424879"/>
                <a:ext cx="240474" cy="332858"/>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18ECEB93-5E92-6089-05C4-4853F47888DC}"/>
                  </a:ext>
                </a:extLst>
              </p:cNvPr>
              <p:cNvCxnSpPr>
                <a:cxnSpLocks/>
                <a:stCxn id="59" idx="0"/>
                <a:endCxn id="60" idx="5"/>
              </p:cNvCxnSpPr>
              <p:nvPr/>
            </p:nvCxnSpPr>
            <p:spPr>
              <a:xfrm flipH="1">
                <a:off x="7547278" y="4377497"/>
                <a:ext cx="398375" cy="113706"/>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grpSp>
        <p:sp>
          <p:nvSpPr>
            <p:cNvPr id="58" name="TextBox 57">
              <a:extLst>
                <a:ext uri="{FF2B5EF4-FFF2-40B4-BE49-F238E27FC236}">
                  <a16:creationId xmlns:a16="http://schemas.microsoft.com/office/drawing/2014/main" id="{CFEA5C50-0FF8-16C8-1C60-0E6DCBBB9912}"/>
                </a:ext>
              </a:extLst>
            </p:cNvPr>
            <p:cNvSpPr txBox="1"/>
            <p:nvPr/>
          </p:nvSpPr>
          <p:spPr>
            <a:xfrm rot="20700000">
              <a:off x="2959701" y="1134907"/>
              <a:ext cx="424190" cy="410298"/>
            </a:xfrm>
            <a:prstGeom prst="rect">
              <a:avLst/>
            </a:prstGeom>
            <a:noFill/>
          </p:spPr>
          <p:txBody>
            <a:bodyPr wrap="none" rtlCol="0">
              <a:spAutoFit/>
            </a:bodyPr>
            <a:lstStyle/>
            <a:p>
              <a:r>
                <a:rPr lang="en-US" sz="1246" dirty="0">
                  <a:solidFill>
                    <a:schemeClr val="bg1"/>
                  </a:solidFill>
                  <a:latin typeface="Congenial" panose="02000503040000020004" pitchFamily="2" charset="0"/>
                </a:rPr>
                <a:t>11</a:t>
              </a:r>
              <a:endParaRPr lang="en-AU" sz="1246" dirty="0">
                <a:solidFill>
                  <a:schemeClr val="bg1"/>
                </a:solidFill>
                <a:latin typeface="Congenial" panose="02000503040000020004" pitchFamily="2" charset="0"/>
              </a:endParaRPr>
            </a:p>
          </p:txBody>
        </p:sp>
      </p:grpSp>
      <p:grpSp>
        <p:nvGrpSpPr>
          <p:cNvPr id="75" name="Group 74">
            <a:extLst>
              <a:ext uri="{FF2B5EF4-FFF2-40B4-BE49-F238E27FC236}">
                <a16:creationId xmlns:a16="http://schemas.microsoft.com/office/drawing/2014/main" id="{A8B182AB-4A6D-638B-9AD9-4316BD9443CD}"/>
              </a:ext>
            </a:extLst>
          </p:cNvPr>
          <p:cNvGrpSpPr/>
          <p:nvPr/>
        </p:nvGrpSpPr>
        <p:grpSpPr>
          <a:xfrm>
            <a:off x="123689" y="1014619"/>
            <a:ext cx="641686" cy="561940"/>
            <a:chOff x="4126153" y="710153"/>
            <a:chExt cx="715014" cy="626155"/>
          </a:xfrm>
        </p:grpSpPr>
        <p:grpSp>
          <p:nvGrpSpPr>
            <p:cNvPr id="80" name="Group 79">
              <a:extLst>
                <a:ext uri="{FF2B5EF4-FFF2-40B4-BE49-F238E27FC236}">
                  <a16:creationId xmlns:a16="http://schemas.microsoft.com/office/drawing/2014/main" id="{CDEA13B2-2653-92ED-819A-69F647A253AD}"/>
                </a:ext>
              </a:extLst>
            </p:cNvPr>
            <p:cNvGrpSpPr/>
            <p:nvPr/>
          </p:nvGrpSpPr>
          <p:grpSpPr>
            <a:xfrm>
              <a:off x="4126153" y="710153"/>
              <a:ext cx="715014" cy="539693"/>
              <a:chOff x="4126153" y="710153"/>
              <a:chExt cx="715014" cy="539693"/>
            </a:xfrm>
          </p:grpSpPr>
          <p:sp>
            <p:nvSpPr>
              <p:cNvPr id="82" name="Octagon 81">
                <a:extLst>
                  <a:ext uri="{FF2B5EF4-FFF2-40B4-BE49-F238E27FC236}">
                    <a16:creationId xmlns:a16="http://schemas.microsoft.com/office/drawing/2014/main" id="{EE5ADEF4-DCFC-4057-DAEA-14A723A42BF3}"/>
                  </a:ext>
                </a:extLst>
              </p:cNvPr>
              <p:cNvSpPr/>
              <p:nvPr/>
            </p:nvSpPr>
            <p:spPr>
              <a:xfrm>
                <a:off x="4179940" y="710153"/>
                <a:ext cx="612000" cy="449535"/>
              </a:xfrm>
              <a:prstGeom prst="octagon">
                <a:avLst>
                  <a:gd name="adj" fmla="val 16576"/>
                </a:avLst>
              </a:prstGeom>
              <a:solidFill>
                <a:schemeClr val="accent5">
                  <a:lumMod val="75000"/>
                </a:schemeClr>
              </a:solidFill>
              <a:ln>
                <a:solidFill>
                  <a:srgbClr val="F5E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83" name="TextBox 82">
                <a:extLst>
                  <a:ext uri="{FF2B5EF4-FFF2-40B4-BE49-F238E27FC236}">
                    <a16:creationId xmlns:a16="http://schemas.microsoft.com/office/drawing/2014/main" id="{80210633-C35B-D5AF-FC6C-81FF319FA61A}"/>
                  </a:ext>
                </a:extLst>
              </p:cNvPr>
              <p:cNvSpPr txBox="1"/>
              <p:nvPr/>
            </p:nvSpPr>
            <p:spPr>
              <a:xfrm>
                <a:off x="4126153" y="716367"/>
                <a:ext cx="715014" cy="533479"/>
              </a:xfrm>
              <a:prstGeom prst="rect">
                <a:avLst/>
              </a:prstGeom>
              <a:noFill/>
            </p:spPr>
            <p:txBody>
              <a:bodyPr wrap="square">
                <a:spAutoFit/>
              </a:bodyPr>
              <a:lstStyle/>
              <a:p>
                <a:pPr algn="ctr"/>
                <a:r>
                  <a:rPr lang="en-US" sz="900" i="1" dirty="0">
                    <a:solidFill>
                      <a:schemeClr val="bg1"/>
                    </a:solidFill>
                    <a:latin typeface="+mj-lt"/>
                  </a:rPr>
                  <a:t>AGILITY</a:t>
                </a:r>
              </a:p>
            </p:txBody>
          </p:sp>
        </p:grpSp>
        <p:sp>
          <p:nvSpPr>
            <p:cNvPr id="81" name="Plaque 80">
              <a:extLst>
                <a:ext uri="{FF2B5EF4-FFF2-40B4-BE49-F238E27FC236}">
                  <a16:creationId xmlns:a16="http://schemas.microsoft.com/office/drawing/2014/main" id="{E2DA850D-5AC0-0EEA-3392-6AB4D8AAFCBB}"/>
                </a:ext>
              </a:extLst>
            </p:cNvPr>
            <p:cNvSpPr/>
            <p:nvPr/>
          </p:nvSpPr>
          <p:spPr>
            <a:xfrm>
              <a:off x="4237658" y="939777"/>
              <a:ext cx="492004" cy="396531"/>
            </a:xfrm>
            <a:prstGeom prst="plaque">
              <a:avLst>
                <a:gd name="adj" fmla="val 25313"/>
              </a:avLst>
            </a:prstGeom>
            <a:solidFill>
              <a:schemeClr val="accent5">
                <a:lumMod val="50000"/>
              </a:schemeClr>
            </a:solidFill>
            <a:ln w="25400">
              <a:solidFill>
                <a:srgbClr val="F9F2E4"/>
              </a:solidFill>
            </a:ln>
          </p:spPr>
          <p:style>
            <a:lnRef idx="2">
              <a:schemeClr val="accent1">
                <a:shade val="15000"/>
              </a:schemeClr>
            </a:lnRef>
            <a:fillRef idx="1">
              <a:schemeClr val="accent1"/>
            </a:fillRef>
            <a:effectRef idx="0">
              <a:schemeClr val="accent1"/>
            </a:effectRef>
            <a:fontRef idx="minor">
              <a:schemeClr val="lt1"/>
            </a:fontRef>
          </p:style>
          <p:txBody>
            <a:bodyPr lIns="24923" tIns="224308" rIns="24923" rtlCol="0" anchor="b"/>
            <a:lstStyle/>
            <a:p>
              <a:pPr algn="ctr"/>
              <a:r>
                <a:rPr lang="en-US" sz="1400" dirty="0">
                  <a:latin typeface="+mj-lt"/>
                </a:rPr>
                <a:t>+2</a:t>
              </a:r>
              <a:endParaRPr lang="en-AU" sz="1400" dirty="0">
                <a:latin typeface="+mj-lt"/>
              </a:endParaRPr>
            </a:p>
          </p:txBody>
        </p:sp>
      </p:grpSp>
      <p:sp>
        <p:nvSpPr>
          <p:cNvPr id="86" name="TextBox 85">
            <a:extLst>
              <a:ext uri="{FF2B5EF4-FFF2-40B4-BE49-F238E27FC236}">
                <a16:creationId xmlns:a16="http://schemas.microsoft.com/office/drawing/2014/main" id="{C460B43D-D872-18C6-F7FB-0B9616F18073}"/>
              </a:ext>
            </a:extLst>
          </p:cNvPr>
          <p:cNvSpPr txBox="1"/>
          <p:nvPr/>
        </p:nvSpPr>
        <p:spPr>
          <a:xfrm>
            <a:off x="63500" y="4455004"/>
            <a:ext cx="4642538" cy="5539978"/>
          </a:xfrm>
          <a:prstGeom prst="rect">
            <a:avLst/>
          </a:prstGeom>
          <a:noFill/>
        </p:spPr>
        <p:txBody>
          <a:bodyPr wrap="square" numCol="2" spcCol="180000" rtlCol="0">
            <a:spAutoFit/>
          </a:bodyPr>
          <a:lstStyle/>
          <a:p>
            <a:pPr defTabSz="316520">
              <a:defRPr/>
            </a:pPr>
            <a:r>
              <a:rPr lang="en-AU" sz="1100" b="1" dirty="0">
                <a:latin typeface="Congenial"/>
              </a:rPr>
              <a:t>Reaction Rolls </a:t>
            </a:r>
            <a:r>
              <a:rPr lang="en-AU" sz="900" b="1" dirty="0">
                <a:latin typeface="Congenial"/>
              </a:rPr>
              <a:t>(p37) </a:t>
            </a:r>
          </a:p>
          <a:p>
            <a:pPr defTabSz="316520">
              <a:defRPr/>
            </a:pPr>
            <a:r>
              <a:rPr lang="en-AU" sz="900" dirty="0">
                <a:latin typeface="Congenial Light"/>
              </a:rPr>
              <a:t>Reaction rolls do not generate Hope, Fear, or GM Moves. A </a:t>
            </a:r>
            <a:r>
              <a:rPr lang="en-AU" sz="900" b="1" dirty="0">
                <a:latin typeface="Congenial Light"/>
              </a:rPr>
              <a:t>Critical Success </a:t>
            </a:r>
            <a:r>
              <a:rPr lang="en-AU" sz="900" dirty="0">
                <a:latin typeface="Congenial Light"/>
              </a:rPr>
              <a:t>ignores </a:t>
            </a:r>
            <a:r>
              <a:rPr lang="en-AU" sz="900" b="1" i="1" dirty="0">
                <a:latin typeface="Congenial Light"/>
              </a:rPr>
              <a:t>all </a:t>
            </a:r>
            <a:r>
              <a:rPr lang="en-AU" sz="900" dirty="0">
                <a:latin typeface="Congenial Light"/>
              </a:rPr>
              <a:t>negative consequences</a:t>
            </a:r>
          </a:p>
          <a:p>
            <a:pPr defTabSz="316520">
              <a:spcBef>
                <a:spcPts val="415"/>
              </a:spcBef>
              <a:defRPr/>
            </a:pPr>
            <a:r>
              <a:rPr lang="en-AU" sz="1100" b="1" dirty="0">
                <a:latin typeface="Congenial"/>
              </a:rPr>
              <a:t>Attack &amp; Damage </a:t>
            </a:r>
            <a:r>
              <a:rPr lang="en-AU" sz="900" b="1" dirty="0">
                <a:latin typeface="Congenial"/>
              </a:rPr>
              <a:t>(p39) </a:t>
            </a:r>
            <a:endParaRPr lang="en-AU" sz="900" dirty="0">
              <a:latin typeface="Congenial Light"/>
            </a:endParaRPr>
          </a:p>
          <a:p>
            <a:pPr defTabSz="316520">
              <a:spcAft>
                <a:spcPts val="208"/>
              </a:spcAft>
              <a:defRPr/>
            </a:pPr>
            <a:r>
              <a:rPr lang="en-AU" sz="900" dirty="0">
                <a:latin typeface="Congenial Light"/>
              </a:rPr>
              <a:t>Attack rolls use the adversary's difficulty. If you get a </a:t>
            </a:r>
            <a:r>
              <a:rPr lang="en-AU" sz="900" b="1" dirty="0">
                <a:latin typeface="Congenial Light"/>
              </a:rPr>
              <a:t>Critical Success</a:t>
            </a:r>
            <a:r>
              <a:rPr lang="en-AU" sz="900" dirty="0">
                <a:latin typeface="Congenial Light"/>
              </a:rPr>
              <a:t>, you deal extra damage.</a:t>
            </a:r>
            <a:endParaRPr lang="en-AU" sz="900" b="1" dirty="0">
              <a:latin typeface="Congenial"/>
            </a:endParaRPr>
          </a:p>
          <a:p>
            <a:pPr marL="118695" indent="-118695" defTabSz="316520">
              <a:buFont typeface="Arial" panose="020B0604020202020204" pitchFamily="34" charset="0"/>
              <a:buChar char="•"/>
              <a:defRPr/>
            </a:pPr>
            <a:r>
              <a:rPr lang="en-AU" sz="900" dirty="0">
                <a:latin typeface="Congenial Light"/>
              </a:rPr>
              <a:t>You roll your weapon’s damage dice a number of times equal to your Proficiency (e.g. 2d10 + 3, when your weapon deals d10 + 3, and your Proficiency is 2)</a:t>
            </a:r>
          </a:p>
          <a:p>
            <a:pPr marL="125289" indent="-125289" defTabSz="309925">
              <a:spcAft>
                <a:spcPts val="208"/>
              </a:spcAft>
              <a:buFont typeface="Arial" panose="020B0604020202020204" pitchFamily="34" charset="0"/>
              <a:buChar char="•"/>
              <a:defRPr/>
            </a:pPr>
            <a:r>
              <a:rPr lang="en-AU" sz="900" dirty="0">
                <a:latin typeface="Congenial Light"/>
              </a:rPr>
              <a:t>On a </a:t>
            </a:r>
            <a:r>
              <a:rPr lang="en-AU" sz="900" b="1" dirty="0">
                <a:latin typeface="Congenial Light"/>
              </a:rPr>
              <a:t>Critical Success</a:t>
            </a:r>
            <a:r>
              <a:rPr lang="en-AU" sz="900" dirty="0">
                <a:latin typeface="Congenial Light"/>
              </a:rPr>
              <a:t>, you take the maximum possible result of your damage dice and then add your damage dice roll </a:t>
            </a:r>
            <a:r>
              <a:rPr lang="en-AU" sz="900" dirty="0">
                <a:solidFill>
                  <a:prstClr val="black"/>
                </a:solidFill>
              </a:rPr>
              <a:t>(e.g. if your weapon deals 3d8 + 1, you deal 24 + 3d8 + 1)</a:t>
            </a:r>
          </a:p>
          <a:p>
            <a:pPr marL="125289" indent="-125289">
              <a:spcBef>
                <a:spcPts val="415"/>
              </a:spcBef>
            </a:pPr>
            <a:r>
              <a:rPr lang="en-AU" sz="1100" b="1" dirty="0">
                <a:latin typeface="Congenial" panose="02000503040000020004" pitchFamily="2" charset="0"/>
              </a:rPr>
              <a:t>Making Experiences </a:t>
            </a:r>
            <a:r>
              <a:rPr lang="en-AU" sz="900" b="1" dirty="0">
                <a:latin typeface="Congenial" panose="02000503040000020004" pitchFamily="2" charset="0"/>
              </a:rPr>
              <a:t>(p38)</a:t>
            </a:r>
          </a:p>
          <a:p>
            <a:pPr>
              <a:spcAft>
                <a:spcPts val="208"/>
              </a:spcAft>
            </a:pPr>
            <a:r>
              <a:rPr lang="en-AU" sz="900" dirty="0">
                <a:latin typeface="Congenial Light" panose="02000503040000020004" pitchFamily="2" charset="0"/>
              </a:rPr>
              <a:t>Use a catchphrase or evocative word to capture a specific set of skills, personality traits, or special aptitudes. </a:t>
            </a:r>
          </a:p>
          <a:p>
            <a:pPr marL="125289" indent="-125289">
              <a:buFont typeface="Arial" panose="020B0604020202020204" pitchFamily="34" charset="0"/>
              <a:buChar char="•"/>
            </a:pPr>
            <a:r>
              <a:rPr lang="en-AU" sz="900" b="1" dirty="0">
                <a:latin typeface="Congenial Light" panose="02000503040000020004" pitchFamily="2" charset="0"/>
              </a:rPr>
              <a:t>Backgrounds</a:t>
            </a:r>
            <a:r>
              <a:rPr lang="en-AU" sz="900" dirty="0">
                <a:latin typeface="Congenial Light" panose="02000503040000020004" pitchFamily="2" charset="0"/>
              </a:rPr>
              <a:t> (e.g. Thief, Field Medic, Priestess, Merchant)</a:t>
            </a:r>
          </a:p>
          <a:p>
            <a:pPr marL="125289" indent="-125289">
              <a:buFont typeface="Arial" panose="020B0604020202020204" pitchFamily="34" charset="0"/>
              <a:buChar char="•"/>
            </a:pPr>
            <a:r>
              <a:rPr lang="en-AU" sz="900" b="1" dirty="0">
                <a:latin typeface="Congenial Light" panose="02000503040000020004" pitchFamily="2" charset="0"/>
              </a:rPr>
              <a:t>Characteristics </a:t>
            </a:r>
            <a:r>
              <a:rPr lang="en-AU" sz="900" dirty="0">
                <a:latin typeface="Congenial Light" panose="02000503040000020004" pitchFamily="2" charset="0"/>
              </a:rPr>
              <a:t>(e.g. Know-it-all, Stubborn, Charming)</a:t>
            </a:r>
          </a:p>
          <a:p>
            <a:pPr marL="125289" indent="-125289">
              <a:buFont typeface="Arial" panose="020B0604020202020204" pitchFamily="34" charset="0"/>
              <a:buChar char="•"/>
            </a:pPr>
            <a:r>
              <a:rPr lang="en-AU" sz="900" b="1" dirty="0">
                <a:latin typeface="Congenial Light" panose="02000503040000020004" pitchFamily="2" charset="0"/>
              </a:rPr>
              <a:t>Specialties</a:t>
            </a:r>
            <a:r>
              <a:rPr lang="en-AU" sz="900" dirty="0">
                <a:latin typeface="Congenial Light" panose="02000503040000020004" pitchFamily="2" charset="0"/>
              </a:rPr>
              <a:t> (e.g. Social Chameleon, Inventor, Survivalist)</a:t>
            </a:r>
          </a:p>
          <a:p>
            <a:pPr marL="125289" indent="-125289">
              <a:buFont typeface="Arial" panose="020B0604020202020204" pitchFamily="34" charset="0"/>
              <a:buChar char="•"/>
            </a:pPr>
            <a:r>
              <a:rPr lang="en-AU" sz="900" b="1" dirty="0">
                <a:latin typeface="Congenial Light" panose="02000503040000020004" pitchFamily="2" charset="0"/>
              </a:rPr>
              <a:t>Skills</a:t>
            </a:r>
            <a:r>
              <a:rPr lang="en-AU" sz="900" dirty="0">
                <a:latin typeface="Congenial Light" panose="02000503040000020004" pitchFamily="2" charset="0"/>
              </a:rPr>
              <a:t> (e.g. Eye for Detail, Scavenger, Quiet, Liar)</a:t>
            </a:r>
          </a:p>
          <a:p>
            <a:pPr marL="125289" indent="-125289">
              <a:buFont typeface="Arial" panose="020B0604020202020204" pitchFamily="34" charset="0"/>
              <a:buChar char="•"/>
            </a:pPr>
            <a:r>
              <a:rPr lang="en-AU" sz="900" b="1" dirty="0">
                <a:latin typeface="Congenial Light" panose="02000503040000020004" pitchFamily="2" charset="0"/>
              </a:rPr>
              <a:t>Phrases </a:t>
            </a:r>
            <a:r>
              <a:rPr lang="en-AU" sz="900" dirty="0">
                <a:latin typeface="Congenial Light" panose="02000503040000020004" pitchFamily="2" charset="0"/>
              </a:rPr>
              <a:t>(e.g. Gotta go Fast, Stronger together)</a:t>
            </a:r>
          </a:p>
          <a:p>
            <a:pPr marL="125289" indent="-125289">
              <a:buFont typeface="Arial" panose="020B0604020202020204" pitchFamily="34" charset="0"/>
              <a:buChar char="•"/>
            </a:pPr>
            <a:r>
              <a:rPr lang="en-AU" sz="900" dirty="0">
                <a:latin typeface="Congenial Light" panose="02000503040000020004" pitchFamily="2" charset="0"/>
              </a:rPr>
              <a:t>Don’t go too broad (e.g. Lucky), or give your character abilities they don’t have (e.g. magic wings)</a:t>
            </a:r>
          </a:p>
          <a:p>
            <a:pPr marL="125289" indent="-125289">
              <a:buFont typeface="Arial" panose="020B0604020202020204" pitchFamily="34" charset="0"/>
              <a:buChar char="•"/>
            </a:pPr>
            <a:endParaRPr lang="en-AU" sz="900" dirty="0">
              <a:latin typeface="Congenial Light" panose="02000503040000020004" pitchFamily="2" charset="0"/>
            </a:endParaRPr>
          </a:p>
          <a:p>
            <a:pPr marL="125289" indent="-125289">
              <a:buFont typeface="Arial" panose="020B0604020202020204" pitchFamily="34" charset="0"/>
              <a:buChar char="•"/>
            </a:pPr>
            <a:endParaRPr lang="en-AU" sz="900" dirty="0">
              <a:latin typeface="Congenial Light" panose="02000503040000020004" pitchFamily="2" charset="0"/>
            </a:endParaRPr>
          </a:p>
          <a:p>
            <a:pPr defTabSz="309925">
              <a:defRPr/>
            </a:pPr>
            <a:r>
              <a:rPr lang="en-AU" sz="1100" b="1" dirty="0">
                <a:latin typeface="Congenial" panose="02000503040000020004" pitchFamily="2" charset="0"/>
              </a:rPr>
              <a:t>Group Action Rolls</a:t>
            </a:r>
            <a:r>
              <a:rPr lang="en-AU" sz="1000" b="1" dirty="0">
                <a:latin typeface="Congenial" panose="02000503040000020004" pitchFamily="2" charset="0"/>
              </a:rPr>
              <a:t> </a:t>
            </a:r>
            <a:r>
              <a:rPr lang="en-AU" sz="900" b="1" dirty="0">
                <a:latin typeface="Congenial" panose="02000503040000020004" pitchFamily="2" charset="0"/>
              </a:rPr>
              <a:t>(p38)</a:t>
            </a:r>
          </a:p>
          <a:p>
            <a:pPr>
              <a:spcAft>
                <a:spcPts val="208"/>
              </a:spcAft>
            </a:pPr>
            <a:r>
              <a:rPr lang="en-AU" sz="900" dirty="0">
                <a:latin typeface="Congenial Light" panose="02000503040000020004" pitchFamily="2" charset="0"/>
              </a:rPr>
              <a:t>When characters acts as a group, the party chooses one PC to lead the action. Other players describe how they help the leader and make reaction rolls. </a:t>
            </a:r>
          </a:p>
          <a:p>
            <a:r>
              <a:rPr lang="en-AU" sz="900" dirty="0">
                <a:latin typeface="Congenial Light" panose="02000503040000020004" pitchFamily="2" charset="0"/>
              </a:rPr>
              <a:t>The leader makes an Action roll, with +1 for every success, and -1 for every failed reaction roll from the other players.</a:t>
            </a:r>
          </a:p>
          <a:p>
            <a:pPr marL="125289" indent="-125289">
              <a:spcBef>
                <a:spcPts val="415"/>
              </a:spcBef>
            </a:pPr>
            <a:r>
              <a:rPr lang="en-AU" sz="1100" b="1" dirty="0">
                <a:latin typeface="Congenial" panose="02000503040000020004" pitchFamily="2" charset="0"/>
              </a:rPr>
              <a:t>Tag Team Rolls </a:t>
            </a:r>
            <a:r>
              <a:rPr lang="en-AU" sz="900" b="1" dirty="0">
                <a:latin typeface="Congenial" panose="02000503040000020004" pitchFamily="2" charset="0"/>
              </a:rPr>
              <a:t>(p38)</a:t>
            </a:r>
          </a:p>
          <a:p>
            <a:pPr>
              <a:spcAft>
                <a:spcPts val="208"/>
              </a:spcAft>
            </a:pPr>
            <a:r>
              <a:rPr lang="en-AU" sz="900" dirty="0">
                <a:latin typeface="Congenial Light" panose="02000503040000020004" pitchFamily="2" charset="0"/>
              </a:rPr>
              <a:t>Once per session, you can spend 3 Hope to initiate a Tag Team roll with another player. Work together to describe how you combine your Actions, and each make separate Action rolls. Choose one of the rolls to apply to both actions.</a:t>
            </a:r>
          </a:p>
          <a:p>
            <a:pPr marL="125289" indent="-125289">
              <a:buFont typeface="Arial" panose="020B0604020202020204" pitchFamily="34" charset="0"/>
              <a:buChar char="•"/>
            </a:pPr>
            <a:r>
              <a:rPr lang="en-AU" sz="900" dirty="0">
                <a:latin typeface="Congenial Light" panose="02000503040000020004" pitchFamily="2" charset="0"/>
              </a:rPr>
              <a:t>On a roll with Hope, each PC gain 1 Hope</a:t>
            </a:r>
          </a:p>
          <a:p>
            <a:pPr marL="125289" indent="-125289">
              <a:buFont typeface="Arial" panose="020B0604020202020204" pitchFamily="34" charset="0"/>
              <a:buChar char="•"/>
            </a:pPr>
            <a:r>
              <a:rPr lang="en-AU" sz="900" dirty="0">
                <a:latin typeface="Congenial Light" panose="02000503040000020004" pitchFamily="2" charset="0"/>
              </a:rPr>
              <a:t>On a roll with Fear, the GM gains 1 Fear for each PC</a:t>
            </a:r>
          </a:p>
          <a:p>
            <a:pPr marL="125289" indent="-125289">
              <a:spcAft>
                <a:spcPts val="208"/>
              </a:spcAft>
              <a:buFont typeface="Arial" panose="020B0604020202020204" pitchFamily="34" charset="0"/>
              <a:buChar char="•"/>
            </a:pPr>
            <a:r>
              <a:rPr lang="en-AU" sz="900" dirty="0">
                <a:latin typeface="Congenial Light" panose="02000503040000020004" pitchFamily="2" charset="0"/>
              </a:rPr>
              <a:t>If the Tag Team roll is an Attack roll, both players combine their damage dice together. </a:t>
            </a:r>
          </a:p>
          <a:p>
            <a:r>
              <a:rPr lang="en-AU" sz="900" dirty="0">
                <a:latin typeface="Congenial Light" panose="02000503040000020004" pitchFamily="2" charset="0"/>
              </a:rPr>
              <a:t>A tag team roll counts as a single action, and a single attack action. A PC can be involved in multiple Tag Team rolls but initiate only one.</a:t>
            </a:r>
          </a:p>
        </p:txBody>
      </p:sp>
      <p:sp>
        <p:nvSpPr>
          <p:cNvPr id="2" name="TextBox 1">
            <a:extLst>
              <a:ext uri="{FF2B5EF4-FFF2-40B4-BE49-F238E27FC236}">
                <a16:creationId xmlns:a16="http://schemas.microsoft.com/office/drawing/2014/main" id="{DC3B441A-C305-0E0B-6E29-63037EAD33B5}"/>
              </a:ext>
            </a:extLst>
          </p:cNvPr>
          <p:cNvSpPr txBox="1"/>
          <p:nvPr/>
        </p:nvSpPr>
        <p:spPr>
          <a:xfrm>
            <a:off x="5370092" y="9690556"/>
            <a:ext cx="1487908" cy="215444"/>
          </a:xfrm>
          <a:prstGeom prst="rect">
            <a:avLst/>
          </a:prstGeom>
          <a:noFill/>
        </p:spPr>
        <p:txBody>
          <a:bodyPr wrap="none" rtlCol="0">
            <a:spAutoFit/>
          </a:bodyPr>
          <a:lstStyle/>
          <a:p>
            <a:r>
              <a:rPr lang="en-AU" sz="800" dirty="0">
                <a:solidFill>
                  <a:schemeClr val="bg1"/>
                </a:solidFill>
              </a:rPr>
              <a:t>Player Sheet A: Rolling Basics</a:t>
            </a:r>
          </a:p>
        </p:txBody>
      </p:sp>
      <p:sp>
        <p:nvSpPr>
          <p:cNvPr id="7" name="TextBox 6">
            <a:extLst>
              <a:ext uri="{FF2B5EF4-FFF2-40B4-BE49-F238E27FC236}">
                <a16:creationId xmlns:a16="http://schemas.microsoft.com/office/drawing/2014/main" id="{3CD0C0C9-9F40-FB5A-35A7-2B7EC5ADB72D}"/>
              </a:ext>
            </a:extLst>
          </p:cNvPr>
          <p:cNvSpPr txBox="1"/>
          <p:nvPr/>
        </p:nvSpPr>
        <p:spPr>
          <a:xfrm>
            <a:off x="4706038" y="210676"/>
            <a:ext cx="2088217" cy="9484648"/>
          </a:xfrm>
          <a:prstGeom prst="rect">
            <a:avLst/>
          </a:prstGeom>
          <a:noFill/>
        </p:spPr>
        <p:txBody>
          <a:bodyPr wrap="square" lIns="62308" rIns="62308" rtlCol="0" anchor="t">
            <a:spAutoFit/>
          </a:bodyPr>
          <a:lstStyle/>
          <a:p>
            <a:r>
              <a:rPr lang="en-AU" sz="1400" b="1" dirty="0">
                <a:solidFill>
                  <a:schemeClr val="bg1"/>
                </a:solidFill>
                <a:latin typeface="+mj-lt"/>
              </a:rPr>
              <a:t>USING HOPE </a:t>
            </a:r>
            <a:r>
              <a:rPr lang="en-AU" sz="900" b="1" dirty="0">
                <a:solidFill>
                  <a:schemeClr val="bg1"/>
                </a:solidFill>
                <a:latin typeface="+mj-lt"/>
              </a:rPr>
              <a:t>(p37) </a:t>
            </a:r>
          </a:p>
          <a:p>
            <a:r>
              <a:rPr lang="en-AU" sz="900" dirty="0">
                <a:solidFill>
                  <a:schemeClr val="bg1"/>
                </a:solidFill>
              </a:rPr>
              <a:t>You get 1 Hope every time you roll with Hope (max 6). Spend a Hope to:</a:t>
            </a:r>
          </a:p>
          <a:p>
            <a:pPr marL="85725" indent="-85725">
              <a:spcBef>
                <a:spcPts val="208"/>
              </a:spcBef>
              <a:buFont typeface="Arial" panose="020B0604020202020204" pitchFamily="34" charset="0"/>
              <a:buChar char="•"/>
              <a:defRPr/>
            </a:pPr>
            <a:r>
              <a:rPr lang="en-US" sz="900" b="1" i="1" dirty="0">
                <a:solidFill>
                  <a:schemeClr val="bg1"/>
                </a:solidFill>
                <a:latin typeface="Congenial Light" panose="02000503040000020004" pitchFamily="2" charset="0"/>
              </a:rPr>
              <a:t>Help an Ally:</a:t>
            </a:r>
            <a:r>
              <a:rPr lang="en-US" sz="900" dirty="0">
                <a:solidFill>
                  <a:schemeClr val="bg1"/>
                </a:solidFill>
                <a:latin typeface="Congenial Light" panose="02000503040000020004" pitchFamily="2" charset="0"/>
              </a:rPr>
              <a:t> describe how you help another player's action roll. Roll an Advantage d6. If multiple players Help, you only keep the highest roll.</a:t>
            </a:r>
          </a:p>
          <a:p>
            <a:pPr marL="85725" indent="-85725">
              <a:buFont typeface="Arial" panose="020B0604020202020204" pitchFamily="34" charset="0"/>
              <a:buChar char="•"/>
              <a:defRPr/>
            </a:pPr>
            <a:r>
              <a:rPr lang="en-US" sz="900" b="1" i="1" dirty="0">
                <a:solidFill>
                  <a:schemeClr val="bg1"/>
                </a:solidFill>
                <a:latin typeface="Congenial Light" panose="02000503040000020004" pitchFamily="2" charset="0"/>
              </a:rPr>
              <a:t>Utilize an Experience: </a:t>
            </a:r>
            <a:r>
              <a:rPr lang="en-US" sz="900" dirty="0">
                <a:solidFill>
                  <a:schemeClr val="bg1"/>
                </a:solidFill>
                <a:latin typeface="Congenial Light" panose="02000503040000020004" pitchFamily="2" charset="0"/>
              </a:rPr>
              <a:t>Before you make a trait roll, you can add a relevant experience</a:t>
            </a:r>
          </a:p>
          <a:p>
            <a:pPr marL="85725" indent="-85725">
              <a:buFont typeface="Arial" panose="020B0604020202020204" pitchFamily="34" charset="0"/>
              <a:buChar char="•"/>
              <a:defRPr/>
            </a:pPr>
            <a:r>
              <a:rPr lang="en-US" sz="900" b="1" i="1" dirty="0">
                <a:solidFill>
                  <a:schemeClr val="bg1"/>
                </a:solidFill>
                <a:latin typeface="Congenial Light" panose="02000503040000020004" pitchFamily="2" charset="0"/>
              </a:rPr>
              <a:t>Initiate a Tag Team Roll: </a:t>
            </a:r>
            <a:r>
              <a:rPr lang="en-US" sz="900" dirty="0">
                <a:solidFill>
                  <a:schemeClr val="bg1"/>
                </a:solidFill>
                <a:latin typeface="Congenial Light" panose="02000503040000020004" pitchFamily="2" charset="0"/>
              </a:rPr>
              <a:t>Spend 3 Hope to have you and another PC team up. </a:t>
            </a:r>
          </a:p>
          <a:p>
            <a:pPr marL="85725" indent="-85725">
              <a:buFont typeface="Arial" panose="020B0604020202020204" pitchFamily="34" charset="0"/>
              <a:buChar char="•"/>
              <a:defRPr/>
            </a:pPr>
            <a:r>
              <a:rPr lang="en-US" sz="900" b="1" i="1" dirty="0">
                <a:solidFill>
                  <a:schemeClr val="bg1"/>
                </a:solidFill>
                <a:latin typeface="Congenial Light" panose="02000503040000020004" pitchFamily="2" charset="0"/>
              </a:rPr>
              <a:t>Activate a Hope Feature: </a:t>
            </a:r>
            <a:r>
              <a:rPr lang="en-US" sz="900" dirty="0">
                <a:solidFill>
                  <a:schemeClr val="bg1"/>
                </a:solidFill>
                <a:latin typeface="Congenial Light" panose="02000503040000020004" pitchFamily="2" charset="0"/>
              </a:rPr>
              <a:t>some abilities and features cost Hope to activate.</a:t>
            </a:r>
          </a:p>
          <a:p>
            <a:pPr marL="90488" indent="-90488">
              <a:spcBef>
                <a:spcPts val="415"/>
              </a:spcBef>
            </a:pPr>
            <a:r>
              <a:rPr lang="en-AU" sz="1400" b="1" dirty="0">
                <a:solidFill>
                  <a:schemeClr val="bg1"/>
                </a:solidFill>
                <a:latin typeface="Congenial" panose="02000503040000020004" pitchFamily="2" charset="0"/>
              </a:rPr>
              <a:t>ADVANTAGE &amp; DISADVANTAGE </a:t>
            </a:r>
            <a:r>
              <a:rPr lang="en-AU" sz="900" b="1" dirty="0">
                <a:solidFill>
                  <a:schemeClr val="bg1"/>
                </a:solidFill>
                <a:latin typeface="Congenial" panose="02000503040000020004" pitchFamily="2" charset="0"/>
              </a:rPr>
              <a:t>(p38)</a:t>
            </a:r>
          </a:p>
          <a:p>
            <a:r>
              <a:rPr lang="en-US" sz="900" dirty="0">
                <a:solidFill>
                  <a:schemeClr val="bg1"/>
                </a:solidFill>
                <a:latin typeface="Congenial Light" panose="02000503040000020004" pitchFamily="2" charset="0"/>
              </a:rPr>
              <a:t>Advantage or Disadvantage can be given at the GM’s discretion, or mechanical triggers. </a:t>
            </a:r>
          </a:p>
          <a:p>
            <a:pPr marL="85725" indent="-85725">
              <a:spcBef>
                <a:spcPts val="208"/>
              </a:spcBef>
              <a:buFont typeface="Arial" panose="020B0604020202020204" pitchFamily="34" charset="0"/>
              <a:buChar char="•"/>
            </a:pPr>
            <a:r>
              <a:rPr lang="en-US" sz="900" b="1" i="1" dirty="0">
                <a:solidFill>
                  <a:schemeClr val="bg1"/>
                </a:solidFill>
                <a:latin typeface="Congenial Light" panose="02000503040000020004" pitchFamily="2" charset="0"/>
              </a:rPr>
              <a:t>Advantage:</a:t>
            </a:r>
            <a:r>
              <a:rPr lang="en-US" sz="900" dirty="0">
                <a:solidFill>
                  <a:schemeClr val="bg1"/>
                </a:solidFill>
                <a:latin typeface="Congenial Light" panose="02000503040000020004" pitchFamily="2" charset="0"/>
              </a:rPr>
              <a:t> add a d6</a:t>
            </a:r>
          </a:p>
          <a:p>
            <a:pPr marL="85725" indent="-85725">
              <a:spcAft>
                <a:spcPts val="208"/>
              </a:spcAft>
              <a:buFont typeface="Arial" panose="020B0604020202020204" pitchFamily="34" charset="0"/>
              <a:buChar char="•"/>
            </a:pPr>
            <a:r>
              <a:rPr lang="en-US" sz="900" b="1" i="1" dirty="0">
                <a:solidFill>
                  <a:schemeClr val="bg1"/>
                </a:solidFill>
                <a:latin typeface="Congenial Light" panose="02000503040000020004" pitchFamily="2" charset="0"/>
              </a:rPr>
              <a:t>Disadvantage:</a:t>
            </a:r>
            <a:r>
              <a:rPr lang="en-US" sz="900" dirty="0">
                <a:solidFill>
                  <a:schemeClr val="bg1"/>
                </a:solidFill>
                <a:latin typeface="Congenial Light" panose="02000503040000020004" pitchFamily="2" charset="0"/>
              </a:rPr>
              <a:t> subtract a d6</a:t>
            </a:r>
          </a:p>
          <a:p>
            <a:r>
              <a:rPr lang="en-US" sz="900" dirty="0">
                <a:solidFill>
                  <a:schemeClr val="bg1"/>
                </a:solidFill>
                <a:latin typeface="Congenial Light" panose="02000503040000020004" pitchFamily="2" charset="0"/>
              </a:rPr>
              <a:t>Advantage and Disadvantage cancel each other out 1-for-1.. If you have multiple Advantage or Disadvantage dice, roll them and keep the highest result.</a:t>
            </a:r>
          </a:p>
          <a:p>
            <a:pPr marL="125289" indent="-125289" defTabSz="309925">
              <a:buFont typeface="Arial" panose="020B0604020202020204" pitchFamily="34" charset="0"/>
              <a:buChar char="•"/>
            </a:pPr>
            <a:endParaRPr lang="en-AU" sz="900" dirty="0">
              <a:solidFill>
                <a:schemeClr val="bg1"/>
              </a:solidFill>
              <a:latin typeface="+mj-lt"/>
            </a:endParaRPr>
          </a:p>
          <a:p>
            <a:r>
              <a:rPr lang="en-US" sz="1400" b="1" dirty="0">
                <a:solidFill>
                  <a:schemeClr val="bg1"/>
                </a:solidFill>
                <a:latin typeface="+mj-lt"/>
              </a:rPr>
              <a:t>CONDITIONS</a:t>
            </a:r>
            <a:r>
              <a:rPr lang="en-US" sz="900" b="1" dirty="0">
                <a:solidFill>
                  <a:schemeClr val="bg1"/>
                </a:solidFill>
                <a:latin typeface="+mj-lt"/>
              </a:rPr>
              <a:t> (p41)</a:t>
            </a:r>
          </a:p>
          <a:p>
            <a:pPr marL="85725" indent="-85725">
              <a:buFont typeface="Arial" panose="020B0604020202020204" pitchFamily="34" charset="0"/>
              <a:buChar char="•"/>
            </a:pPr>
            <a:r>
              <a:rPr lang="en-US" sz="900" b="1" i="1" dirty="0">
                <a:solidFill>
                  <a:schemeClr val="bg1"/>
                </a:solidFill>
              </a:rPr>
              <a:t>Vulnerable:</a:t>
            </a:r>
            <a:r>
              <a:rPr lang="en-US" sz="900" dirty="0">
                <a:solidFill>
                  <a:schemeClr val="bg1"/>
                </a:solidFill>
              </a:rPr>
              <a:t> When a creature has the </a:t>
            </a:r>
            <a:r>
              <a:rPr lang="en-US" sz="900" i="1" dirty="0">
                <a:solidFill>
                  <a:schemeClr val="bg1"/>
                </a:solidFill>
              </a:rPr>
              <a:t>Vulnerable </a:t>
            </a:r>
            <a:r>
              <a:rPr lang="en-US" sz="900" dirty="0">
                <a:solidFill>
                  <a:schemeClr val="bg1"/>
                </a:solidFill>
              </a:rPr>
              <a:t>condition, all rolls against them have advantage. </a:t>
            </a:r>
          </a:p>
          <a:p>
            <a:pPr marL="85725" indent="-85725">
              <a:buFont typeface="Arial" panose="020B0604020202020204" pitchFamily="34" charset="0"/>
              <a:buChar char="•"/>
            </a:pPr>
            <a:r>
              <a:rPr lang="en-US" sz="900" b="1" i="1" dirty="0">
                <a:solidFill>
                  <a:schemeClr val="bg1"/>
                </a:solidFill>
              </a:rPr>
              <a:t>Restrained:</a:t>
            </a:r>
            <a:r>
              <a:rPr lang="en-US" sz="900" dirty="0">
                <a:solidFill>
                  <a:schemeClr val="bg1"/>
                </a:solidFill>
              </a:rPr>
              <a:t> When a creature has the </a:t>
            </a:r>
            <a:r>
              <a:rPr lang="en-US" sz="900" i="1" dirty="0">
                <a:solidFill>
                  <a:schemeClr val="bg1"/>
                </a:solidFill>
              </a:rPr>
              <a:t>Restrained </a:t>
            </a:r>
            <a:r>
              <a:rPr lang="en-US" sz="900" dirty="0">
                <a:solidFill>
                  <a:schemeClr val="bg1"/>
                </a:solidFill>
              </a:rPr>
              <a:t>condition, they can’t move, but they can still take actions from their current position.</a:t>
            </a:r>
          </a:p>
          <a:p>
            <a:pPr marL="85725" indent="-85725">
              <a:buFont typeface="Arial" panose="020B0604020202020204" pitchFamily="34" charset="0"/>
              <a:buChar char="•"/>
            </a:pPr>
            <a:r>
              <a:rPr lang="en-US" sz="900" b="1" i="1" dirty="0">
                <a:solidFill>
                  <a:schemeClr val="bg1"/>
                </a:solidFill>
              </a:rPr>
              <a:t>Hidden: </a:t>
            </a:r>
            <a:r>
              <a:rPr lang="en-US" sz="900" dirty="0">
                <a:solidFill>
                  <a:schemeClr val="bg1"/>
                </a:solidFill>
              </a:rPr>
              <a:t>While you’re out of sight from all foes and they don’t know where you are, you gain the </a:t>
            </a:r>
            <a:r>
              <a:rPr lang="en-US" sz="900" i="1" dirty="0">
                <a:solidFill>
                  <a:schemeClr val="bg1"/>
                </a:solidFill>
              </a:rPr>
              <a:t>Hidden </a:t>
            </a:r>
            <a:r>
              <a:rPr lang="en-AU" sz="900" dirty="0">
                <a:solidFill>
                  <a:schemeClr val="bg1"/>
                </a:solidFill>
              </a:rPr>
              <a:t>condition. While </a:t>
            </a:r>
            <a:r>
              <a:rPr lang="en-US" sz="900" dirty="0">
                <a:solidFill>
                  <a:schemeClr val="bg1"/>
                </a:solidFill>
              </a:rPr>
              <a:t>you’re </a:t>
            </a:r>
            <a:r>
              <a:rPr lang="en-US" sz="900" i="1" dirty="0">
                <a:solidFill>
                  <a:schemeClr val="bg1"/>
                </a:solidFill>
              </a:rPr>
              <a:t>Hidden</a:t>
            </a:r>
            <a:r>
              <a:rPr lang="en-US" sz="900" dirty="0">
                <a:solidFill>
                  <a:schemeClr val="bg1"/>
                </a:solidFill>
              </a:rPr>
              <a:t>, any rolls against you </a:t>
            </a:r>
            <a:r>
              <a:rPr lang="en-AU" sz="900" dirty="0">
                <a:solidFill>
                  <a:schemeClr val="bg1"/>
                </a:solidFill>
              </a:rPr>
              <a:t>have disadvantage.</a:t>
            </a:r>
          </a:p>
          <a:p>
            <a:pPr marL="85725" indent="-85725">
              <a:buFont typeface="Arial" panose="020B0604020202020204" pitchFamily="34" charset="0"/>
              <a:buChar char="•"/>
            </a:pPr>
            <a:r>
              <a:rPr lang="en-AU" sz="900" b="1" i="1" dirty="0">
                <a:solidFill>
                  <a:schemeClr val="bg1"/>
                </a:solidFill>
              </a:rPr>
              <a:t>Temporary Conditions:</a:t>
            </a:r>
            <a:r>
              <a:rPr lang="en-AU" sz="900" dirty="0">
                <a:solidFill>
                  <a:schemeClr val="bg1"/>
                </a:solidFill>
              </a:rPr>
              <a:t> If a condition is affecting a PC, they usually need to make an Action roll to clear it. Some conditions have special requirements before they can be cleared.</a:t>
            </a:r>
          </a:p>
          <a:p>
            <a:pPr marL="125289" indent="-59347">
              <a:buFont typeface="Arial" panose="020B0604020202020204" pitchFamily="34" charset="0"/>
              <a:buChar char="•"/>
            </a:pPr>
            <a:endParaRPr lang="en-AU" sz="900" b="1" i="1" dirty="0">
              <a:solidFill>
                <a:schemeClr val="bg1"/>
              </a:solidFill>
            </a:endParaRPr>
          </a:p>
          <a:p>
            <a:pPr marR="0" lvl="0" algn="l"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Congenial"/>
                <a:ea typeface="+mn-ea"/>
                <a:cs typeface="+mn-cs"/>
              </a:rPr>
              <a:t>PLAYER PRINCIPLES</a:t>
            </a:r>
            <a:endParaRPr kumimoji="0" lang="en-US" sz="1050" b="1" i="0" u="none" strike="noStrike" kern="1200" cap="none" spc="0" normalizeH="0" baseline="0" noProof="0" dirty="0">
              <a:ln>
                <a:noFill/>
              </a:ln>
              <a:solidFill>
                <a:schemeClr val="bg1"/>
              </a:solidFill>
              <a:effectLst/>
              <a:uLnTx/>
              <a:uFillTx/>
              <a:latin typeface="Congenial"/>
              <a:ea typeface="+mn-ea"/>
              <a:cs typeface="+mn-cs"/>
            </a:endParaRP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Be a fan of your character and their journey</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Spotlight your friends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Build the world together</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Address the characters and address the players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Play to find out what happens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Hold on gently</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1" i="0" u="none" strike="noStrike" kern="1200" cap="none" spc="0" normalizeH="0" baseline="0" noProof="0" dirty="0">
              <a:ln>
                <a:noFill/>
              </a:ln>
              <a:solidFill>
                <a:schemeClr val="bg1"/>
              </a:solidFill>
              <a:effectLst/>
              <a:uLnTx/>
              <a:uFillTx/>
              <a:latin typeface="Congenial" panose="02000503040000020004" pitchFamily="2" charset="0"/>
              <a:ea typeface="+mn-ea"/>
              <a:cs typeface="+mn-cs"/>
            </a:endParaRPr>
          </a:p>
          <a:p>
            <a:pPr marR="0" lvl="0" algn="l" defTabSz="31652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solidFill>
                <a:effectLst/>
                <a:uLnTx/>
                <a:uFillTx/>
                <a:latin typeface="Congenial" panose="02000503040000020004" pitchFamily="2" charset="0"/>
                <a:ea typeface="+mn-ea"/>
                <a:cs typeface="+mn-cs"/>
              </a:rPr>
              <a:t>PLAYER BEST PRACTICES</a:t>
            </a:r>
          </a:p>
          <a:p>
            <a:pPr marL="85725" marR="0" lvl="0" indent="-85725" algn="l" defTabSz="3165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Embrace Danger</a:t>
            </a:r>
          </a:p>
          <a:p>
            <a:pPr marL="85725" marR="0" lvl="0" indent="-85725" algn="l" defTabSz="3165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Use your resources</a:t>
            </a:r>
          </a:p>
          <a:p>
            <a:pPr marL="85725" marR="0" lvl="0" indent="-85725" algn="l" defTabSz="3165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Tell the story</a:t>
            </a:r>
          </a:p>
          <a:p>
            <a:pPr marL="85725" marR="0" lvl="0" indent="-85725" algn="l" defTabSz="3165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Discover your character</a:t>
            </a:r>
          </a:p>
        </p:txBody>
      </p:sp>
      <p:graphicFrame>
        <p:nvGraphicFramePr>
          <p:cNvPr id="8" name="Table 7">
            <a:extLst>
              <a:ext uri="{FF2B5EF4-FFF2-40B4-BE49-F238E27FC236}">
                <a16:creationId xmlns:a16="http://schemas.microsoft.com/office/drawing/2014/main" id="{AA596911-8560-6CA6-5A79-04B789F5F977}"/>
              </a:ext>
            </a:extLst>
          </p:cNvPr>
          <p:cNvGraphicFramePr>
            <a:graphicFrameLocks noGrp="1"/>
          </p:cNvGraphicFramePr>
          <p:nvPr>
            <p:extLst>
              <p:ext uri="{D42A27DB-BD31-4B8C-83A1-F6EECF244321}">
                <p14:modId xmlns:p14="http://schemas.microsoft.com/office/powerpoint/2010/main" val="161480362"/>
              </p:ext>
            </p:extLst>
          </p:nvPr>
        </p:nvGraphicFramePr>
        <p:xfrm>
          <a:off x="153597" y="2914880"/>
          <a:ext cx="4435309" cy="1512000"/>
        </p:xfrm>
        <a:graphic>
          <a:graphicData uri="http://schemas.openxmlformats.org/drawingml/2006/table">
            <a:tbl>
              <a:tblPr firstRow="1" bandRow="1">
                <a:tableStyleId>{9D7B26C5-4107-4FEC-AEDC-1716B250A1EF}</a:tableStyleId>
              </a:tblPr>
              <a:tblGrid>
                <a:gridCol w="1104560">
                  <a:extLst>
                    <a:ext uri="{9D8B030D-6E8A-4147-A177-3AD203B41FA5}">
                      <a16:colId xmlns:a16="http://schemas.microsoft.com/office/drawing/2014/main" val="2194993472"/>
                    </a:ext>
                  </a:extLst>
                </a:gridCol>
                <a:gridCol w="1725776">
                  <a:extLst>
                    <a:ext uri="{9D8B030D-6E8A-4147-A177-3AD203B41FA5}">
                      <a16:colId xmlns:a16="http://schemas.microsoft.com/office/drawing/2014/main" val="399393810"/>
                    </a:ext>
                  </a:extLst>
                </a:gridCol>
                <a:gridCol w="1604973">
                  <a:extLst>
                    <a:ext uri="{9D8B030D-6E8A-4147-A177-3AD203B41FA5}">
                      <a16:colId xmlns:a16="http://schemas.microsoft.com/office/drawing/2014/main" val="1865737384"/>
                    </a:ext>
                  </a:extLst>
                </a:gridCol>
              </a:tblGrid>
              <a:tr h="216000">
                <a:tc>
                  <a:txBody>
                    <a:bodyPr/>
                    <a:lstStyle/>
                    <a:p>
                      <a:r>
                        <a:rPr lang="en-AU" sz="1000" b="1" dirty="0">
                          <a:solidFill>
                            <a:sysClr val="windowText" lastClr="000000"/>
                          </a:solidFill>
                          <a:latin typeface="+mj-lt"/>
                        </a:rPr>
                        <a:t>Duality Dice</a:t>
                      </a:r>
                      <a:endParaRPr lang="en-AU" sz="900" b="1" dirty="0">
                        <a:solidFill>
                          <a:sysClr val="windowText" lastClr="000000"/>
                        </a:solidFill>
                        <a:latin typeface="+mj-lt"/>
                      </a:endParaRPr>
                    </a:p>
                  </a:txBody>
                  <a:tcPr marL="52338" marR="0" marT="0" marB="0" anchor="ctr"/>
                </a:tc>
                <a:tc>
                  <a:txBody>
                    <a:bodyPr/>
                    <a:lstStyle/>
                    <a:p>
                      <a:pPr algn="ctr"/>
                      <a:r>
                        <a:rPr lang="en-US" sz="1000" b="1" dirty="0">
                          <a:solidFill>
                            <a:sysClr val="windowText" lastClr="000000"/>
                          </a:solidFill>
                          <a:latin typeface="+mj-lt"/>
                        </a:rPr>
                        <a:t>≥ DIFFICULTY</a:t>
                      </a:r>
                      <a:endParaRPr lang="en-AU" sz="1000" b="1" dirty="0">
                        <a:solidFill>
                          <a:sysClr val="windowText" lastClr="000000"/>
                        </a:solidFill>
                        <a:latin typeface="+mj-lt"/>
                      </a:endParaRPr>
                    </a:p>
                  </a:txBody>
                  <a:tcPr marL="52338" marR="0" marT="0" marB="0" anchor="ctr"/>
                </a:tc>
                <a:tc>
                  <a:txBody>
                    <a:bodyPr/>
                    <a:lstStyle/>
                    <a:p>
                      <a:pPr algn="ctr"/>
                      <a:r>
                        <a:rPr lang="en-US" sz="1000" b="1" dirty="0">
                          <a:solidFill>
                            <a:sysClr val="windowText" lastClr="000000"/>
                          </a:solidFill>
                          <a:latin typeface="+mj-lt"/>
                        </a:rPr>
                        <a:t>&lt; DIFFICULTY</a:t>
                      </a:r>
                      <a:endParaRPr lang="en-AU" sz="1000" b="1" dirty="0">
                        <a:solidFill>
                          <a:sysClr val="windowText" lastClr="000000"/>
                        </a:solidFill>
                        <a:latin typeface="+mj-lt"/>
                      </a:endParaRPr>
                    </a:p>
                  </a:txBody>
                  <a:tcPr marL="52338" marR="0" marT="0" marB="0" anchor="ctr"/>
                </a:tc>
                <a:extLst>
                  <a:ext uri="{0D108BD9-81ED-4DB2-BD59-A6C34878D82A}">
                    <a16:rowId xmlns:a16="http://schemas.microsoft.com/office/drawing/2014/main" val="500285988"/>
                  </a:ext>
                </a:extLst>
              </a:tr>
              <a:tr h="360000">
                <a:tc>
                  <a:txBody>
                    <a:bodyPr/>
                    <a:lstStyle/>
                    <a:p>
                      <a:pPr algn="ctr"/>
                      <a:r>
                        <a:rPr lang="en-US" sz="1000" b="1" dirty="0"/>
                        <a:t>Hope = Fear</a:t>
                      </a:r>
                      <a:endParaRPr lang="en-AU" sz="1000" b="1" i="0" dirty="0">
                        <a:latin typeface="+mj-lt"/>
                      </a:endParaRPr>
                    </a:p>
                  </a:txBody>
                  <a:tcPr marL="52338" marR="49846" marT="0" marB="0" anchor="ctr">
                    <a:lnB>
                      <a:noFill/>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Critical Success. </a:t>
                      </a:r>
                      <a:r>
                        <a:rPr lang="en-AU" sz="900" dirty="0"/>
                        <a:t>You get what you want &amp; more. You gain </a:t>
                      </a:r>
                      <a:r>
                        <a:rPr lang="en-AU" sz="900" b="1" dirty="0"/>
                        <a:t>1 Hope </a:t>
                      </a:r>
                      <a:r>
                        <a:rPr lang="en-AU" sz="900" dirty="0"/>
                        <a:t>&amp; clear </a:t>
                      </a:r>
                      <a:r>
                        <a:rPr lang="en-AU" sz="900" b="1" dirty="0"/>
                        <a:t>1 Stress</a:t>
                      </a:r>
                      <a:r>
                        <a:rPr lang="en-AU" sz="900" dirty="0"/>
                        <a:t>. </a:t>
                      </a:r>
                      <a:endParaRPr lang="en-AU" sz="900" b="1" dirty="0"/>
                    </a:p>
                  </a:txBody>
                  <a:tcPr marL="432000" marR="432000" marT="0" marB="0" anchor="ctr">
                    <a:lnB>
                      <a:noFill/>
                    </a:lnB>
                  </a:tcPr>
                </a:tc>
                <a:tc hMerge="1">
                  <a:txBody>
                    <a:bodyPr/>
                    <a:lstStyle/>
                    <a:p>
                      <a:endParaRPr lang="en-AU" sz="1050" dirty="0"/>
                    </a:p>
                  </a:txBody>
                  <a:tcPr>
                    <a:lnB w="12700" cap="flat" cmpd="sng" algn="ctr">
                      <a:solidFill>
                        <a:schemeClr val="accent2"/>
                      </a:solidFill>
                      <a:prstDash val="solid"/>
                      <a:round/>
                      <a:headEnd type="none" w="med" len="med"/>
                      <a:tailEnd type="none" w="med" len="med"/>
                    </a:lnB>
                    <a:solidFill>
                      <a:schemeClr val="accent2">
                        <a:alpha val="20000"/>
                      </a:schemeClr>
                    </a:solidFill>
                  </a:tcPr>
                </a:tc>
                <a:extLst>
                  <a:ext uri="{0D108BD9-81ED-4DB2-BD59-A6C34878D82A}">
                    <a16:rowId xmlns:a16="http://schemas.microsoft.com/office/drawing/2014/main" val="575771792"/>
                  </a:ext>
                </a:extLst>
              </a:tr>
              <a:tr h="468000">
                <a:tc>
                  <a:txBody>
                    <a:bodyPr/>
                    <a:lstStyle/>
                    <a:p>
                      <a:pPr algn="ctr"/>
                      <a:r>
                        <a:rPr lang="en-US" sz="1000" b="1" dirty="0"/>
                        <a:t>Hope &gt; Fear</a:t>
                      </a:r>
                      <a:endParaRPr lang="en-AU" sz="1000" b="1" i="0" dirty="0">
                        <a:latin typeface="+mj-lt"/>
                      </a:endParaRPr>
                    </a:p>
                  </a:txBody>
                  <a:tcPr marL="52338" marR="49846"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b="1" dirty="0"/>
                        <a:t>Success with Hope. </a:t>
                      </a:r>
                      <a:r>
                        <a:rPr lang="en-AU" sz="900" dirty="0"/>
                        <a:t>You triumph &amp; gain </a:t>
                      </a:r>
                      <a:r>
                        <a:rPr lang="en-AU" sz="900" b="1" dirty="0"/>
                        <a:t>1 Hope</a:t>
                      </a:r>
                    </a:p>
                  </a:txBody>
                  <a:tcPr marL="108000" marR="10800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Failure with Hope. </a:t>
                      </a:r>
                      <a:r>
                        <a:rPr lang="en-AU" sz="900" dirty="0"/>
                        <a:t>You falter but gain </a:t>
                      </a:r>
                      <a:r>
                        <a:rPr lang="en-AU" sz="900" b="1" dirty="0"/>
                        <a:t>1 Hope, t</a:t>
                      </a:r>
                      <a:r>
                        <a:rPr lang="en-AU" sz="900" dirty="0"/>
                        <a:t>he GM makes a Move </a:t>
                      </a:r>
                    </a:p>
                  </a:txBody>
                  <a:tcPr marL="108000" marR="10800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055446742"/>
                  </a:ext>
                </a:extLst>
              </a:tr>
              <a:tr h="468000">
                <a:tc>
                  <a:txBody>
                    <a:bodyPr/>
                    <a:lstStyle/>
                    <a:p>
                      <a:pPr algn="ctr"/>
                      <a:r>
                        <a:rPr lang="en-US" sz="1000" b="1" dirty="0">
                          <a:solidFill>
                            <a:sysClr val="windowText" lastClr="000000"/>
                          </a:solidFill>
                        </a:rPr>
                        <a:t>Fear &gt; Hope</a:t>
                      </a:r>
                      <a:endParaRPr lang="en-AU" sz="1000" b="1" i="0" dirty="0">
                        <a:solidFill>
                          <a:sysClr val="windowText" lastClr="000000"/>
                        </a:solidFill>
                        <a:latin typeface="+mj-lt"/>
                      </a:endParaRPr>
                    </a:p>
                  </a:txBody>
                  <a:tcPr marL="52338" marR="49846" marT="0" marB="0" anchor="ctr">
                    <a:lnT>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Success</a:t>
                      </a:r>
                      <a:r>
                        <a:rPr lang="en-US" sz="900" dirty="0">
                          <a:solidFill>
                            <a:sysClr val="windowText" lastClr="000000"/>
                          </a:solidFill>
                        </a:rPr>
                        <a:t> with </a:t>
                      </a:r>
                      <a:r>
                        <a:rPr lang="en-US" sz="900" b="1" dirty="0">
                          <a:solidFill>
                            <a:sysClr val="windowText" lastClr="000000"/>
                          </a:solidFill>
                        </a:rPr>
                        <a:t>Fear. </a:t>
                      </a:r>
                      <a:r>
                        <a:rPr lang="en-AU" sz="900" dirty="0">
                          <a:solidFill>
                            <a:sysClr val="windowText" lastClr="000000"/>
                          </a:solidFill>
                        </a:rPr>
                        <a:t>You prevail, but the GM </a:t>
                      </a:r>
                      <a:r>
                        <a:rPr lang="en-AU" sz="900" b="0" dirty="0">
                          <a:solidFill>
                            <a:sysClr val="windowText" lastClr="000000"/>
                          </a:solidFill>
                        </a:rPr>
                        <a:t>makes a Move &amp; </a:t>
                      </a:r>
                      <a:r>
                        <a:rPr lang="en-AU" sz="900" dirty="0">
                          <a:solidFill>
                            <a:sysClr val="windowText" lastClr="000000"/>
                          </a:solidFill>
                        </a:rPr>
                        <a:t>gains </a:t>
                      </a:r>
                      <a:r>
                        <a:rPr lang="en-AU" sz="900" b="1" dirty="0">
                          <a:solidFill>
                            <a:sysClr val="windowText" lastClr="000000"/>
                          </a:solidFill>
                        </a:rPr>
                        <a:t>1 Fear</a:t>
                      </a:r>
                      <a:r>
                        <a:rPr lang="en-AU" sz="900" dirty="0">
                          <a:solidFill>
                            <a:sysClr val="windowText" lastClr="000000"/>
                          </a:solidFill>
                        </a:rPr>
                        <a:t>.</a:t>
                      </a:r>
                    </a:p>
                  </a:txBody>
                  <a:tcPr marL="108000" marR="108000" marT="0" marB="0" anchor="ctr">
                    <a:lnT>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Failure with Fear. </a:t>
                      </a:r>
                      <a:r>
                        <a:rPr lang="en-AU" sz="900" dirty="0">
                          <a:solidFill>
                            <a:sysClr val="windowText" lastClr="000000"/>
                          </a:solidFill>
                        </a:rPr>
                        <a:t>You botch it, the GM </a:t>
                      </a:r>
                      <a:r>
                        <a:rPr lang="en-AU" sz="900" b="0" dirty="0">
                          <a:solidFill>
                            <a:sysClr val="windowText" lastClr="000000"/>
                          </a:solidFill>
                        </a:rPr>
                        <a:t>makes a Move &amp; gets </a:t>
                      </a:r>
                      <a:r>
                        <a:rPr lang="en-AU" sz="900" b="1" dirty="0">
                          <a:solidFill>
                            <a:sysClr val="windowText" lastClr="000000"/>
                          </a:solidFill>
                        </a:rPr>
                        <a:t>1 Fear</a:t>
                      </a:r>
                      <a:r>
                        <a:rPr lang="en-AU" sz="900" dirty="0">
                          <a:solidFill>
                            <a:sysClr val="windowText" lastClr="000000"/>
                          </a:solidFill>
                        </a:rPr>
                        <a:t>.</a:t>
                      </a:r>
                    </a:p>
                  </a:txBody>
                  <a:tcPr marL="108000" marR="108000" marT="0" marB="0" anchor="ctr">
                    <a:lnT>
                      <a:noFill/>
                    </a:lnT>
                  </a:tcPr>
                </a:tc>
                <a:extLst>
                  <a:ext uri="{0D108BD9-81ED-4DB2-BD59-A6C34878D82A}">
                    <a16:rowId xmlns:a16="http://schemas.microsoft.com/office/drawing/2014/main" val="2522314628"/>
                  </a:ext>
                </a:extLst>
              </a:tr>
            </a:tbl>
          </a:graphicData>
        </a:graphic>
      </p:graphicFrame>
      <p:grpSp>
        <p:nvGrpSpPr>
          <p:cNvPr id="23" name="Group 22">
            <a:extLst>
              <a:ext uri="{FF2B5EF4-FFF2-40B4-BE49-F238E27FC236}">
                <a16:creationId xmlns:a16="http://schemas.microsoft.com/office/drawing/2014/main" id="{F5BE3F13-6442-8D1A-DE21-8149EF84438C}"/>
              </a:ext>
            </a:extLst>
          </p:cNvPr>
          <p:cNvGrpSpPr/>
          <p:nvPr/>
        </p:nvGrpSpPr>
        <p:grpSpPr>
          <a:xfrm>
            <a:off x="105632" y="1806817"/>
            <a:ext cx="677798" cy="561940"/>
            <a:chOff x="4106034" y="710153"/>
            <a:chExt cx="755253" cy="626155"/>
          </a:xfrm>
        </p:grpSpPr>
        <p:grpSp>
          <p:nvGrpSpPr>
            <p:cNvPr id="24" name="Group 23">
              <a:extLst>
                <a:ext uri="{FF2B5EF4-FFF2-40B4-BE49-F238E27FC236}">
                  <a16:creationId xmlns:a16="http://schemas.microsoft.com/office/drawing/2014/main" id="{3F833D36-C3CA-4A7C-EF31-B49DCEA2B7C3}"/>
                </a:ext>
              </a:extLst>
            </p:cNvPr>
            <p:cNvGrpSpPr/>
            <p:nvPr/>
          </p:nvGrpSpPr>
          <p:grpSpPr>
            <a:xfrm>
              <a:off x="4106034" y="710153"/>
              <a:ext cx="755253" cy="449535"/>
              <a:chOff x="4106034" y="710153"/>
              <a:chExt cx="755253" cy="449535"/>
            </a:xfrm>
          </p:grpSpPr>
          <p:sp>
            <p:nvSpPr>
              <p:cNvPr id="26" name="Octagon 25">
                <a:extLst>
                  <a:ext uri="{FF2B5EF4-FFF2-40B4-BE49-F238E27FC236}">
                    <a16:creationId xmlns:a16="http://schemas.microsoft.com/office/drawing/2014/main" id="{13EC8E10-413A-13DA-CBDD-CFBE0BD98BAC}"/>
                  </a:ext>
                </a:extLst>
              </p:cNvPr>
              <p:cNvSpPr/>
              <p:nvPr/>
            </p:nvSpPr>
            <p:spPr>
              <a:xfrm>
                <a:off x="4179940" y="710153"/>
                <a:ext cx="612000" cy="449535"/>
              </a:xfrm>
              <a:prstGeom prst="octagon">
                <a:avLst>
                  <a:gd name="adj" fmla="val 16576"/>
                </a:avLst>
              </a:prstGeom>
              <a:solidFill>
                <a:schemeClr val="accent5">
                  <a:lumMod val="75000"/>
                </a:schemeClr>
              </a:solidFill>
              <a:ln>
                <a:solidFill>
                  <a:srgbClr val="F5E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27" name="TextBox 26">
                <a:extLst>
                  <a:ext uri="{FF2B5EF4-FFF2-40B4-BE49-F238E27FC236}">
                    <a16:creationId xmlns:a16="http://schemas.microsoft.com/office/drawing/2014/main" id="{EF7D36A9-5A34-0620-7D76-EE1F4A8A6EFB}"/>
                  </a:ext>
                </a:extLst>
              </p:cNvPr>
              <p:cNvSpPr txBox="1"/>
              <p:nvPr/>
            </p:nvSpPr>
            <p:spPr>
              <a:xfrm>
                <a:off x="4106034" y="716367"/>
                <a:ext cx="755253" cy="257210"/>
              </a:xfrm>
              <a:prstGeom prst="rect">
                <a:avLst/>
              </a:prstGeom>
              <a:noFill/>
            </p:spPr>
            <p:txBody>
              <a:bodyPr wrap="square">
                <a:spAutoFit/>
              </a:bodyPr>
              <a:lstStyle/>
              <a:p>
                <a:pPr algn="ctr"/>
                <a:r>
                  <a:rPr lang="en-US" sz="900" i="1" dirty="0">
                    <a:solidFill>
                      <a:schemeClr val="bg1"/>
                    </a:solidFill>
                    <a:latin typeface="+mj-lt"/>
                  </a:rPr>
                  <a:t>INSTINCT</a:t>
                </a:r>
              </a:p>
            </p:txBody>
          </p:sp>
        </p:grpSp>
        <p:sp>
          <p:nvSpPr>
            <p:cNvPr id="25" name="Plaque 24">
              <a:extLst>
                <a:ext uri="{FF2B5EF4-FFF2-40B4-BE49-F238E27FC236}">
                  <a16:creationId xmlns:a16="http://schemas.microsoft.com/office/drawing/2014/main" id="{2AF2C3A6-95B2-DD3F-516D-C76851A78943}"/>
                </a:ext>
              </a:extLst>
            </p:cNvPr>
            <p:cNvSpPr/>
            <p:nvPr/>
          </p:nvSpPr>
          <p:spPr>
            <a:xfrm>
              <a:off x="4237658" y="939777"/>
              <a:ext cx="492004" cy="396531"/>
            </a:xfrm>
            <a:prstGeom prst="plaque">
              <a:avLst>
                <a:gd name="adj" fmla="val 25313"/>
              </a:avLst>
            </a:prstGeom>
            <a:solidFill>
              <a:schemeClr val="accent5">
                <a:lumMod val="50000"/>
              </a:schemeClr>
            </a:solidFill>
            <a:ln w="25400">
              <a:solidFill>
                <a:srgbClr val="F9F2E4"/>
              </a:solidFill>
            </a:ln>
          </p:spPr>
          <p:style>
            <a:lnRef idx="2">
              <a:schemeClr val="accent1">
                <a:shade val="15000"/>
              </a:schemeClr>
            </a:lnRef>
            <a:fillRef idx="1">
              <a:schemeClr val="accent1"/>
            </a:fillRef>
            <a:effectRef idx="0">
              <a:schemeClr val="accent1"/>
            </a:effectRef>
            <a:fontRef idx="minor">
              <a:schemeClr val="lt1"/>
            </a:fontRef>
          </p:style>
          <p:txBody>
            <a:bodyPr lIns="24923" tIns="224308" rIns="24923" rtlCol="0" anchor="b"/>
            <a:lstStyle/>
            <a:p>
              <a:pPr algn="ctr"/>
              <a:r>
                <a:rPr lang="en-US" sz="1400" dirty="0">
                  <a:latin typeface="+mj-lt"/>
                </a:rPr>
                <a:t>-1</a:t>
              </a:r>
              <a:endParaRPr lang="en-AU" sz="1400" dirty="0">
                <a:latin typeface="+mj-lt"/>
              </a:endParaRPr>
            </a:p>
          </p:txBody>
        </p:sp>
      </p:grpSp>
    </p:spTree>
    <p:extLst>
      <p:ext uri="{BB962C8B-B14F-4D97-AF65-F5344CB8AC3E}">
        <p14:creationId xmlns:p14="http://schemas.microsoft.com/office/powerpoint/2010/main" val="3154249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D778C-E4CA-990F-B74C-200B2DBD9E9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BAE1961-320E-A12A-A53A-AC4C5DB26F7A}"/>
              </a:ext>
            </a:extLst>
          </p:cNvPr>
          <p:cNvSpPr/>
          <p:nvPr/>
        </p:nvSpPr>
        <p:spPr>
          <a:xfrm>
            <a:off x="0" y="-66676"/>
            <a:ext cx="2160000" cy="10334626"/>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5" name="TextBox 4">
            <a:extLst>
              <a:ext uri="{FF2B5EF4-FFF2-40B4-BE49-F238E27FC236}">
                <a16:creationId xmlns:a16="http://schemas.microsoft.com/office/drawing/2014/main" id="{41C595DA-D699-2BCC-2ED0-804475A09684}"/>
              </a:ext>
            </a:extLst>
          </p:cNvPr>
          <p:cNvSpPr txBox="1"/>
          <p:nvPr/>
        </p:nvSpPr>
        <p:spPr>
          <a:xfrm>
            <a:off x="1863568" y="4834388"/>
            <a:ext cx="1541710" cy="316112"/>
          </a:xfrm>
          <a:prstGeom prst="rect">
            <a:avLst/>
          </a:prstGeom>
          <a:noFill/>
        </p:spPr>
        <p:txBody>
          <a:bodyPr wrap="square" rtlCol="0">
            <a:spAutoFit/>
          </a:bodyPr>
          <a:lstStyle/>
          <a:p>
            <a:pPr defTabSz="316520">
              <a:defRPr/>
            </a:pPr>
            <a:endParaRPr lang="en-AU" sz="727" dirty="0">
              <a:solidFill>
                <a:prstClr val="black"/>
              </a:solidFill>
            </a:endParaRPr>
          </a:p>
          <a:p>
            <a:pPr marL="197825" indent="-197825">
              <a:buFont typeface="Arial" panose="020B0604020202020204" pitchFamily="34" charset="0"/>
              <a:buChar char="•"/>
              <a:defRPr/>
            </a:pPr>
            <a:endParaRPr lang="en-AU" sz="727" dirty="0">
              <a:solidFill>
                <a:prstClr val="black"/>
              </a:solidFill>
            </a:endParaRPr>
          </a:p>
        </p:txBody>
      </p:sp>
      <p:sp>
        <p:nvSpPr>
          <p:cNvPr id="6" name="TextBox 5">
            <a:extLst>
              <a:ext uri="{FF2B5EF4-FFF2-40B4-BE49-F238E27FC236}">
                <a16:creationId xmlns:a16="http://schemas.microsoft.com/office/drawing/2014/main" id="{8324BCCB-6EB3-464B-D82E-646FB7104273}"/>
              </a:ext>
            </a:extLst>
          </p:cNvPr>
          <p:cNvSpPr txBox="1"/>
          <p:nvPr/>
        </p:nvSpPr>
        <p:spPr>
          <a:xfrm>
            <a:off x="0" y="9690556"/>
            <a:ext cx="1233030" cy="215444"/>
          </a:xfrm>
          <a:prstGeom prst="rect">
            <a:avLst/>
          </a:prstGeom>
          <a:noFill/>
        </p:spPr>
        <p:txBody>
          <a:bodyPr wrap="none" rtlCol="0">
            <a:spAutoFit/>
          </a:bodyPr>
          <a:lstStyle/>
          <a:p>
            <a:r>
              <a:rPr lang="en-AU" sz="554" dirty="0">
                <a:solidFill>
                  <a:schemeClr val="bg1"/>
                </a:solidFill>
              </a:rPr>
              <a:t>GM Sheet C: </a:t>
            </a:r>
            <a:r>
              <a:rPr lang="en-AU" sz="800" dirty="0">
                <a:solidFill>
                  <a:schemeClr val="bg1"/>
                </a:solidFill>
              </a:rPr>
              <a:t>Miscellaneous</a:t>
            </a:r>
            <a:endParaRPr lang="en-AU" sz="554" dirty="0">
              <a:solidFill>
                <a:schemeClr val="bg1"/>
              </a:solidFill>
            </a:endParaRPr>
          </a:p>
        </p:txBody>
      </p:sp>
      <p:sp>
        <p:nvSpPr>
          <p:cNvPr id="8" name="TextBox 7">
            <a:extLst>
              <a:ext uri="{FF2B5EF4-FFF2-40B4-BE49-F238E27FC236}">
                <a16:creationId xmlns:a16="http://schemas.microsoft.com/office/drawing/2014/main" id="{FC4075D3-1ADA-70FC-CFFB-987FB0A0B36D}"/>
              </a:ext>
            </a:extLst>
          </p:cNvPr>
          <p:cNvSpPr txBox="1"/>
          <p:nvPr/>
        </p:nvSpPr>
        <p:spPr>
          <a:xfrm>
            <a:off x="63744" y="1210950"/>
            <a:ext cx="2110264" cy="7484100"/>
          </a:xfrm>
          <a:prstGeom prst="rect">
            <a:avLst/>
          </a:prstGeom>
          <a:noFill/>
        </p:spPr>
        <p:txBody>
          <a:bodyPr wrap="square" anchor="t">
            <a:spAutoFit/>
          </a:bodyPr>
          <a:lstStyle/>
          <a:p>
            <a:pPr>
              <a:spcBef>
                <a:spcPts val="415"/>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000" b="1" dirty="0">
                <a:solidFill>
                  <a:schemeClr val="bg1"/>
                </a:solidFill>
                <a:latin typeface="Congenial"/>
              </a:rPr>
              <a:t> </a:t>
            </a:r>
          </a:p>
          <a:p>
            <a:pPr marL="92075" indent="-90488">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92075" indent="-90488">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to your level, you cross out one of your Hope slots and gain a scar.</a:t>
            </a:r>
          </a:p>
          <a:p>
            <a:pPr marL="92075" indent="-90488">
              <a:spcAft>
                <a:spcPts val="415"/>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defTabSz="316520">
              <a:defRPr/>
            </a:pPr>
            <a:r>
              <a:rPr lang="en-AU" sz="1400" b="1" dirty="0">
                <a:solidFill>
                  <a:prstClr val="white"/>
                </a:solidFill>
                <a:latin typeface="Congenial"/>
              </a:rPr>
              <a:t>DOWNTIME</a:t>
            </a:r>
            <a:r>
              <a:rPr lang="en-AU" sz="1100" b="1" dirty="0">
                <a:solidFill>
                  <a:prstClr val="white"/>
                </a:solidFill>
                <a:latin typeface="Congenial"/>
              </a:rPr>
              <a:t> </a:t>
            </a:r>
            <a:r>
              <a:rPr lang="en-AU" sz="900" b="1" dirty="0">
                <a:solidFill>
                  <a:prstClr val="white"/>
                </a:solidFill>
                <a:latin typeface="Congenial"/>
              </a:rPr>
              <a:t>(p41)</a:t>
            </a:r>
            <a:r>
              <a:rPr lang="en-AU" sz="1000" b="1" dirty="0">
                <a:solidFill>
                  <a:prstClr val="white"/>
                </a:solidFill>
                <a:latin typeface="Congenial"/>
              </a:rPr>
              <a:t> </a:t>
            </a:r>
            <a:endParaRPr lang="en-AU" sz="1100" b="1" dirty="0">
              <a:solidFill>
                <a:prstClr val="white"/>
              </a:solidFill>
              <a:latin typeface="Congenial"/>
            </a:endParaRPr>
          </a:p>
          <a:p>
            <a:pPr>
              <a:spcAft>
                <a:spcPts val="208"/>
              </a:spcAft>
              <a:defRPr/>
            </a:pPr>
            <a:r>
              <a:rPr lang="en-AU" sz="900" dirty="0">
                <a:solidFill>
                  <a:prstClr val="white"/>
                </a:solidFill>
                <a:latin typeface="Congenial Light"/>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lang="en-AU" sz="900" dirty="0">
                <a:solidFill>
                  <a:prstClr val="white"/>
                </a:solidFill>
                <a:latin typeface="Congenial Light"/>
              </a:rPr>
              <a:t>a rest:</a:t>
            </a:r>
          </a:p>
          <a:p>
            <a:pPr marL="92075" indent="-92075" defTabSz="316520">
              <a:buFont typeface="Arial" panose="020B0604020202020204" pitchFamily="34" charset="0"/>
              <a:buChar char="•"/>
              <a:defRPr/>
            </a:pPr>
            <a:r>
              <a:rPr lang="en-AU" sz="900" dirty="0">
                <a:solidFill>
                  <a:prstClr val="white"/>
                </a:solidFill>
                <a:latin typeface="Congenial Light"/>
              </a:rPr>
              <a:t>the players can move Domain cards between their Vault and Loadout </a:t>
            </a:r>
          </a:p>
          <a:p>
            <a:pPr marL="92075" indent="-92075" defTabSz="316520">
              <a:buFont typeface="Arial" panose="020B0604020202020204" pitchFamily="34" charset="0"/>
              <a:buChar char="•"/>
              <a:defRPr/>
            </a:pPr>
            <a:r>
              <a:rPr lang="en-AU" sz="900" dirty="0">
                <a:solidFill>
                  <a:prstClr val="white"/>
                </a:solidFill>
                <a:latin typeface="Congenial Light"/>
              </a:rPr>
              <a:t>the players make </a:t>
            </a:r>
            <a:r>
              <a:rPr lang="en-AU" sz="900" b="1" dirty="0">
                <a:solidFill>
                  <a:prstClr val="white"/>
                </a:solidFill>
                <a:latin typeface="Congenial Light"/>
              </a:rPr>
              <a:t>two Downtime moves</a:t>
            </a:r>
          </a:p>
          <a:p>
            <a:pPr marL="92075" indent="-92075" defTabSz="316520">
              <a:spcAft>
                <a:spcPts val="208"/>
              </a:spcAft>
              <a:buFont typeface="Arial" panose="020B0604020202020204" pitchFamily="34" charset="0"/>
              <a:buChar char="•"/>
              <a:defRPr/>
            </a:pPr>
            <a:r>
              <a:rPr lang="en-AU" sz="900" dirty="0">
                <a:solidFill>
                  <a:prstClr val="white"/>
                </a:solidFill>
                <a:latin typeface="Congenial Light"/>
              </a:rPr>
              <a:t>the GM gains 1d4 Fear (</a:t>
            </a:r>
            <a:r>
              <a:rPr lang="en-AU" sz="900" b="1" i="1" dirty="0">
                <a:solidFill>
                  <a:prstClr val="white"/>
                </a:solidFill>
                <a:latin typeface="Congenial Light"/>
              </a:rPr>
              <a:t>Long Rest:</a:t>
            </a:r>
            <a:r>
              <a:rPr lang="en-AU" sz="900" dirty="0">
                <a:solidFill>
                  <a:prstClr val="white"/>
                </a:solidFill>
                <a:latin typeface="Congenial Light"/>
              </a:rPr>
              <a:t> + 1 Fear for each PC and can advance a long-term countdown)</a:t>
            </a:r>
          </a:p>
          <a:p>
            <a:pPr defTabSz="316520">
              <a:spcAft>
                <a:spcPts val="208"/>
              </a:spcAft>
              <a:defRPr/>
            </a:pPr>
            <a:r>
              <a:rPr lang="en-AU" sz="900" dirty="0">
                <a:solidFill>
                  <a:prstClr val="white"/>
                </a:solidFill>
                <a:latin typeface="Congenial Light"/>
              </a:rPr>
              <a:t>When you rest, choose two downtime Moves:</a:t>
            </a:r>
          </a:p>
          <a:p>
            <a:pPr marL="92075" indent="-92075" defTabSz="316520">
              <a:buFont typeface="Arial" panose="020B0604020202020204" pitchFamily="34" charset="0"/>
              <a:buChar char="•"/>
              <a:defRPr/>
            </a:pPr>
            <a:r>
              <a:rPr lang="en-AU" sz="900" b="1" i="1" dirty="0">
                <a:solidFill>
                  <a:prstClr val="white"/>
                </a:solidFill>
                <a:latin typeface="Congenial Light"/>
              </a:rPr>
              <a:t>Tend to Wounds. </a:t>
            </a:r>
            <a:r>
              <a:rPr lang="en-AU" sz="900" dirty="0">
                <a:solidFill>
                  <a:prstClr val="white"/>
                </a:solidFill>
                <a:latin typeface="Congenial Light"/>
              </a:rPr>
              <a:t>Clear 1d4 + Tier HP for yourself or an Ally (</a:t>
            </a:r>
            <a:r>
              <a:rPr lang="en-AU" sz="900" b="1" i="1" dirty="0">
                <a:solidFill>
                  <a:prstClr val="white"/>
                </a:solidFill>
                <a:latin typeface="Congenial Light"/>
              </a:rPr>
              <a:t>Long Rest: </a:t>
            </a:r>
            <a:r>
              <a:rPr lang="en-AU" sz="900" dirty="0">
                <a:solidFill>
                  <a:prstClr val="white"/>
                </a:solidFill>
                <a:latin typeface="Congenial Light"/>
              </a:rPr>
              <a:t>Clear all HP)</a:t>
            </a:r>
          </a:p>
          <a:p>
            <a:pPr marL="92075" indent="-92075" defTabSz="316520">
              <a:buFont typeface="Arial" panose="020B0604020202020204" pitchFamily="34" charset="0"/>
              <a:buChar char="•"/>
              <a:defRPr/>
            </a:pPr>
            <a:r>
              <a:rPr lang="en-AU" sz="900" b="1" i="1" dirty="0">
                <a:solidFill>
                  <a:prstClr val="white"/>
                </a:solidFill>
                <a:latin typeface="Congenial Light"/>
              </a:rPr>
              <a:t>Clear Stress. </a:t>
            </a:r>
            <a:r>
              <a:rPr lang="en-AU" sz="900" dirty="0">
                <a:solidFill>
                  <a:prstClr val="white"/>
                </a:solidFill>
                <a:latin typeface="Congenial Light"/>
              </a:rPr>
              <a:t>Clear 1d4 + Tier Stress (</a:t>
            </a:r>
            <a:r>
              <a:rPr lang="en-AU" sz="900" b="1" i="1" dirty="0">
                <a:solidFill>
                  <a:prstClr val="white"/>
                </a:solidFill>
                <a:latin typeface="Congenial Light"/>
              </a:rPr>
              <a:t>Long Rest:</a:t>
            </a:r>
            <a:r>
              <a:rPr lang="en-AU" sz="900" dirty="0">
                <a:solidFill>
                  <a:prstClr val="white"/>
                </a:solidFill>
                <a:latin typeface="Congenial Light"/>
              </a:rPr>
              <a:t> Clear all Stress)</a:t>
            </a:r>
          </a:p>
          <a:p>
            <a:pPr marL="92075" indent="-92075" defTabSz="316520">
              <a:buFont typeface="Arial" panose="020B0604020202020204" pitchFamily="34" charset="0"/>
              <a:buChar char="•"/>
              <a:defRPr/>
            </a:pPr>
            <a:r>
              <a:rPr lang="en-AU" sz="900" b="1" i="1" dirty="0">
                <a:solidFill>
                  <a:prstClr val="white"/>
                </a:solidFill>
                <a:latin typeface="Congenial Light"/>
              </a:rPr>
              <a:t>Repair Armour.</a:t>
            </a:r>
            <a:r>
              <a:rPr lang="en-AU" sz="900" b="1" dirty="0">
                <a:solidFill>
                  <a:prstClr val="white"/>
                </a:solidFill>
                <a:latin typeface="Congenial Light"/>
              </a:rPr>
              <a:t> </a:t>
            </a:r>
            <a:r>
              <a:rPr lang="en-AU" sz="900" dirty="0">
                <a:solidFill>
                  <a:prstClr val="white"/>
                </a:solidFill>
                <a:latin typeface="Congenial Light"/>
              </a:rPr>
              <a:t>Clear 1d4 + Tier Armour slots from yourself or an Ally’s armour (</a:t>
            </a:r>
            <a:r>
              <a:rPr lang="en-AU" sz="900" b="1" i="1" dirty="0">
                <a:solidFill>
                  <a:prstClr val="white"/>
                </a:solidFill>
                <a:latin typeface="Congenial Light"/>
              </a:rPr>
              <a:t>Long Rest:</a:t>
            </a:r>
            <a:r>
              <a:rPr lang="en-AU" sz="900" dirty="0">
                <a:solidFill>
                  <a:prstClr val="white"/>
                </a:solidFill>
                <a:latin typeface="Congenial Light"/>
              </a:rPr>
              <a:t> Clear all Armour slots)</a:t>
            </a:r>
          </a:p>
          <a:p>
            <a:pPr marL="92075" indent="-92075" defTabSz="316520">
              <a:buFont typeface="Arial" panose="020B0604020202020204" pitchFamily="34" charset="0"/>
              <a:buChar char="•"/>
              <a:defRPr/>
            </a:pPr>
            <a:r>
              <a:rPr lang="en-AU" sz="900" b="1" i="1" dirty="0">
                <a:solidFill>
                  <a:prstClr val="white"/>
                </a:solidFill>
                <a:latin typeface="Congenial Light"/>
              </a:rPr>
              <a:t>Prepare. </a:t>
            </a:r>
            <a:r>
              <a:rPr lang="en-AU" sz="900" dirty="0">
                <a:solidFill>
                  <a:prstClr val="white"/>
                </a:solidFill>
                <a:latin typeface="Congenial Light"/>
              </a:rPr>
              <a:t>Gain 1 Hope. If another player also prepares, you each gain 2 Hope.</a:t>
            </a:r>
          </a:p>
          <a:p>
            <a:pPr marL="92075" indent="-92075" defTabSz="316520">
              <a:buFont typeface="Arial" panose="020B0604020202020204" pitchFamily="34" charset="0"/>
              <a:buChar char="•"/>
              <a:defRPr/>
            </a:pPr>
            <a:r>
              <a:rPr lang="en-AU" sz="900" b="1" i="1" dirty="0">
                <a:solidFill>
                  <a:prstClr val="white"/>
                </a:solidFill>
                <a:latin typeface="Congenial Light"/>
              </a:rPr>
              <a:t>Work on a Project (Long Rest only). </a:t>
            </a:r>
            <a:r>
              <a:rPr lang="en-AU" sz="900" dirty="0">
                <a:solidFill>
                  <a:prstClr val="white"/>
                </a:solidFill>
                <a:latin typeface="Congenial Light"/>
              </a:rPr>
              <a:t>Create a countdown for your long-term project. Each time they make this move, they can make an action roll or advance it automatically.</a:t>
            </a:r>
            <a:endParaRPr lang="en-AU" sz="1100" b="1" dirty="0">
              <a:solidFill>
                <a:schemeClr val="bg1"/>
              </a:solidFill>
              <a:latin typeface="Congenial"/>
            </a:endParaRPr>
          </a:p>
        </p:txBody>
      </p:sp>
      <p:sp>
        <p:nvSpPr>
          <p:cNvPr id="9" name="TextBox 8">
            <a:extLst>
              <a:ext uri="{FF2B5EF4-FFF2-40B4-BE49-F238E27FC236}">
                <a16:creationId xmlns:a16="http://schemas.microsoft.com/office/drawing/2014/main" id="{72657AB5-4766-3C8A-B9CD-8D9ACEEBCF92}"/>
              </a:ext>
            </a:extLst>
          </p:cNvPr>
          <p:cNvSpPr txBox="1"/>
          <p:nvPr/>
        </p:nvSpPr>
        <p:spPr>
          <a:xfrm>
            <a:off x="2160000" y="91333"/>
            <a:ext cx="4634500" cy="9684000"/>
          </a:xfrm>
          <a:prstGeom prst="rect">
            <a:avLst/>
          </a:prstGeom>
          <a:noFill/>
        </p:spPr>
        <p:txBody>
          <a:bodyPr wrap="square" numCol="2" spcCol="180000" anchor="t">
            <a:spAutoFit/>
          </a:bodyPr>
          <a:lstStyle/>
          <a:p>
            <a:pPr marL="0" marR="0" lvl="0" indent="0" algn="l" defTabSz="633039" rtl="0" eaLnBrk="1" fontAlgn="auto" latinLnBrk="0" hangingPunct="1">
              <a:lnSpc>
                <a:spcPct val="100000"/>
              </a:lnSpc>
              <a:spcBef>
                <a:spcPts val="0"/>
              </a:spcBef>
              <a:spcAft>
                <a:spcPts val="0"/>
              </a:spcAft>
              <a:buClrTx/>
              <a:buSzTx/>
              <a:buFontTx/>
              <a:buNone/>
              <a:tabLst>
                <a:tab pos="0" algn="l"/>
              </a:tabLst>
              <a:defRPr/>
            </a:pPr>
            <a:r>
              <a:rPr kumimoji="0" lang="en-AU" sz="1100" b="1" i="0" u="none" strike="noStrike" kern="1200" cap="none" spc="0" normalizeH="0" baseline="0" noProof="0" dirty="0">
                <a:ln>
                  <a:noFill/>
                </a:ln>
                <a:solidFill>
                  <a:sysClr val="windowText" lastClr="000000"/>
                </a:solidFill>
                <a:effectLst/>
                <a:uLnTx/>
                <a:uFillTx/>
                <a:latin typeface="Congenial"/>
                <a:ea typeface="+mn-ea"/>
                <a:cs typeface="+mn-cs"/>
              </a:rPr>
              <a:t>Conditions </a:t>
            </a:r>
            <a:r>
              <a:rPr kumimoji="0" lang="en-AU" sz="900" b="1" i="0" u="none" strike="noStrike" kern="1200" cap="none" spc="0" normalizeH="0" baseline="0" noProof="0" dirty="0">
                <a:ln>
                  <a:noFill/>
                </a:ln>
                <a:solidFill>
                  <a:sysClr val="windowText" lastClr="000000"/>
                </a:solidFill>
                <a:effectLst/>
                <a:uLnTx/>
                <a:uFillTx/>
                <a:latin typeface="Congenial"/>
                <a:ea typeface="+mn-ea"/>
                <a:cs typeface="+mn-cs"/>
              </a:rPr>
              <a:t>(p41)</a:t>
            </a:r>
            <a:endParaRPr lang="en-AU" sz="900" b="1" i="1" dirty="0">
              <a:solidFill>
                <a:srgbClr val="000000"/>
              </a:solidFill>
              <a:latin typeface="Congenial Light" panose="02000503040000020004" pitchFamily="2"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Hidden.</a:t>
            </a:r>
            <a:r>
              <a:rPr lang="en-AU" sz="900" b="1" dirty="0">
                <a:solidFill>
                  <a:srgbClr val="000000"/>
                </a:solidFill>
                <a:latin typeface="Congenial Light" panose="02000503040000020004" pitchFamily="2" charset="0"/>
              </a:rPr>
              <a:t> </a:t>
            </a:r>
            <a:r>
              <a:rPr lang="en-AU" sz="900" dirty="0">
                <a:solidFill>
                  <a:srgbClr val="000000"/>
                </a:solidFill>
                <a:latin typeface="Congenial Light" panose="02000503040000020004" pitchFamily="2" charset="0"/>
              </a:rPr>
              <a:t>Attacks against you have Disadvantage. Ends if you are seen.</a:t>
            </a:r>
            <a:endParaRPr lang="en-AU" dirty="0">
              <a:solidFill>
                <a:prstClr val="black"/>
              </a:solidFill>
              <a:latin typeface="Arial" panose="020B0604020202020204" pitchFamily="34"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Restrained.</a:t>
            </a:r>
            <a:r>
              <a:rPr lang="en-AU" sz="900" b="1" dirty="0">
                <a:solidFill>
                  <a:srgbClr val="000000"/>
                </a:solidFill>
                <a:latin typeface="Congenial Light" panose="02000503040000020004" pitchFamily="2" charset="0"/>
              </a:rPr>
              <a:t> </a:t>
            </a:r>
            <a:r>
              <a:rPr lang="en-AU" sz="900" dirty="0">
                <a:solidFill>
                  <a:srgbClr val="000000"/>
                </a:solidFill>
                <a:latin typeface="Congenial Light" panose="02000503040000020004" pitchFamily="2" charset="0"/>
              </a:rPr>
              <a:t>You can’t move, but can take actions</a:t>
            </a:r>
            <a:endParaRPr lang="en-AU" dirty="0">
              <a:solidFill>
                <a:prstClr val="black"/>
              </a:solidFill>
              <a:latin typeface="Arial" panose="020B0604020202020204" pitchFamily="34"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Vulnerable. </a:t>
            </a:r>
            <a:r>
              <a:rPr lang="en-AU" sz="900" dirty="0">
                <a:solidFill>
                  <a:srgbClr val="000000"/>
                </a:solidFill>
                <a:latin typeface="Congenial Light" panose="02000503040000020004" pitchFamily="2" charset="0"/>
              </a:rPr>
              <a:t>All rolls targeting you have Advantage</a:t>
            </a:r>
            <a:endParaRPr lang="en-AU" dirty="0">
              <a:solidFill>
                <a:prstClr val="black"/>
              </a:solidFill>
              <a:latin typeface="Arial" panose="020B0604020202020204" pitchFamily="34"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Temporary Conditions</a:t>
            </a:r>
            <a:r>
              <a:rPr lang="en-AU" sz="900" b="1" dirty="0">
                <a:solidFill>
                  <a:srgbClr val="000000"/>
                </a:solidFill>
                <a:latin typeface="Congenial Light" panose="02000503040000020004" pitchFamily="2" charset="0"/>
              </a:rPr>
              <a:t>. </a:t>
            </a:r>
            <a:r>
              <a:rPr lang="en-AU" sz="900" dirty="0">
                <a:solidFill>
                  <a:srgbClr val="000000"/>
                </a:solidFill>
                <a:latin typeface="Congenial Light" panose="02000503040000020004" pitchFamily="2" charset="0"/>
              </a:rPr>
              <a:t>By default, PCs can make Action rolls to end a temporary condition. </a:t>
            </a:r>
            <a:endParaRPr lang="en-AU" dirty="0">
              <a:solidFill>
                <a:prstClr val="black"/>
              </a:solidFill>
              <a:latin typeface="Arial" panose="020B0604020202020204" pitchFamily="34" charset="0"/>
            </a:endParaRPr>
          </a:p>
          <a:p>
            <a:pPr marL="125289" indent="-118695" defTabSz="316520" fontAlgn="ctr">
              <a:spcAft>
                <a:spcPts val="415"/>
              </a:spcAft>
              <a:buFont typeface="Arial" panose="020B0604020202020204" pitchFamily="34" charset="0"/>
              <a:buChar char="•"/>
              <a:defRPr/>
            </a:pPr>
            <a:r>
              <a:rPr lang="en-US" sz="900" b="1" i="1" dirty="0">
                <a:solidFill>
                  <a:srgbClr val="000000"/>
                </a:solidFill>
                <a:latin typeface="Congenial Light" panose="02000503040000020004" pitchFamily="2" charset="0"/>
              </a:rPr>
              <a:t>Special Conditions. </a:t>
            </a:r>
            <a:r>
              <a:rPr lang="en-AU" sz="900" dirty="0">
                <a:solidFill>
                  <a:srgbClr val="000000"/>
                </a:solidFill>
                <a:latin typeface="Congenial Light" panose="02000503040000020004" pitchFamily="2" charset="0"/>
              </a:rPr>
              <a:t>Need specific actions before they can be cleared.</a:t>
            </a:r>
          </a:p>
          <a:p>
            <a:pPr lvl="0">
              <a:defRPr/>
            </a:pPr>
            <a:r>
              <a:rPr lang="en-AU" sz="1100" b="1" dirty="0">
                <a:latin typeface="Congenial"/>
              </a:rPr>
              <a:t>Countdowns </a:t>
            </a:r>
            <a:r>
              <a:rPr lang="en-AU" sz="900" b="1" dirty="0">
                <a:latin typeface="Congenial"/>
              </a:rPr>
              <a:t>(p37) </a:t>
            </a:r>
            <a:endParaRPr lang="en-AU" sz="900" dirty="0"/>
          </a:p>
          <a:p>
            <a:pPr lvl="0">
              <a:defRPr/>
            </a:pPr>
            <a:r>
              <a:rPr lang="en-AU" sz="900" dirty="0"/>
              <a:t>Standard countdowns begin at a starting value (“X”) and tick down by 1 when it advances (or more). Standard Countdowns advance when the players make action rolls. Dynamic Countdowns advance by 1-3 based on the outcome of action rolls: </a:t>
            </a:r>
          </a:p>
          <a:p>
            <a:pPr marL="125289" lvl="1" indent="-125289">
              <a:spcBef>
                <a:spcPts val="208"/>
              </a:spcBef>
              <a:buFont typeface="Arial" panose="020B0604020202020204" pitchFamily="34" charset="0"/>
              <a:buChar char="•"/>
              <a:defRPr/>
            </a:pPr>
            <a:r>
              <a:rPr lang="en-AU" sz="900" b="1" i="1" dirty="0"/>
              <a:t>Failure with Fear. </a:t>
            </a:r>
            <a:r>
              <a:rPr lang="en-AU" sz="900" dirty="0"/>
              <a:t>Tick Consequence countdown by 3</a:t>
            </a:r>
          </a:p>
          <a:p>
            <a:pPr marL="125289" lvl="1" indent="-125289">
              <a:buFont typeface="Arial" panose="020B0604020202020204" pitchFamily="34" charset="0"/>
              <a:buChar char="•"/>
              <a:defRPr/>
            </a:pPr>
            <a:r>
              <a:rPr lang="en-AU" sz="900" b="1" i="1" dirty="0"/>
              <a:t>Failure with Hope. </a:t>
            </a:r>
            <a:r>
              <a:rPr lang="en-AU" sz="900" dirty="0"/>
              <a:t>Tick Consequence countdown by 2</a:t>
            </a:r>
          </a:p>
          <a:p>
            <a:pPr marL="125289" lvl="1" indent="-125289">
              <a:buFont typeface="Arial" panose="020B0604020202020204" pitchFamily="34" charset="0"/>
              <a:buChar char="•"/>
              <a:defRPr/>
            </a:pPr>
            <a:r>
              <a:rPr lang="en-AU" sz="900" b="1" i="1" dirty="0"/>
              <a:t>Success with Fear</a:t>
            </a:r>
            <a:r>
              <a:rPr lang="en-AU" sz="900" dirty="0"/>
              <a:t>. Tick Consequence countdown by 1, tick Progress countdown by 1</a:t>
            </a:r>
          </a:p>
          <a:p>
            <a:pPr marL="125289" lvl="1" indent="-125289">
              <a:buFont typeface="Arial" panose="020B0604020202020204" pitchFamily="34" charset="0"/>
              <a:buChar char="•"/>
              <a:defRPr/>
            </a:pPr>
            <a:r>
              <a:rPr lang="en-AU" sz="900" b="1" i="1" dirty="0"/>
              <a:t>Success with Hope. </a:t>
            </a:r>
            <a:r>
              <a:rPr lang="en-AU" sz="900" dirty="0"/>
              <a:t>Tick progress countdown by 2</a:t>
            </a:r>
          </a:p>
          <a:p>
            <a:pPr marL="125289" lvl="1" indent="-125289">
              <a:spcAft>
                <a:spcPts val="208"/>
              </a:spcAft>
              <a:buFont typeface="Arial" panose="020B0604020202020204" pitchFamily="34" charset="0"/>
              <a:buChar char="•"/>
              <a:defRPr/>
            </a:pPr>
            <a:r>
              <a:rPr lang="en-AU" sz="900" b="1" i="1" dirty="0"/>
              <a:t>Critical Success. </a:t>
            </a:r>
            <a:r>
              <a:rPr lang="en-AU" sz="900" dirty="0"/>
              <a:t>Tick progress countdown by 3</a:t>
            </a:r>
          </a:p>
          <a:p>
            <a:pPr>
              <a:defRPr/>
            </a:pPr>
            <a:r>
              <a:rPr lang="en-AU" sz="900" dirty="0"/>
              <a:t>Other countdowns could be:</a:t>
            </a:r>
          </a:p>
          <a:p>
            <a:pPr marL="125289" lvl="1" indent="-118695">
              <a:spcBef>
                <a:spcPts val="208"/>
              </a:spcBef>
              <a:buFont typeface="Arial" panose="020B0604020202020204" pitchFamily="34" charset="0"/>
              <a:buChar char="•"/>
              <a:defRPr/>
            </a:pPr>
            <a:r>
              <a:rPr lang="en-AU" sz="900" dirty="0"/>
              <a:t>Looping countdowns</a:t>
            </a:r>
          </a:p>
          <a:p>
            <a:pPr marL="118695" indent="-118695">
              <a:buFont typeface="Arial" panose="020B0604020202020204" pitchFamily="34" charset="0"/>
              <a:buChar char="•"/>
              <a:defRPr/>
            </a:pPr>
            <a:r>
              <a:rPr lang="en-AU" sz="900" dirty="0"/>
              <a:t>Random starting values (e.g. roll a die to determine starting value)</a:t>
            </a:r>
          </a:p>
          <a:p>
            <a:pPr marL="118695" indent="-118695">
              <a:buFont typeface="Arial" panose="020B0604020202020204" pitchFamily="34" charset="0"/>
              <a:buChar char="•"/>
              <a:defRPr/>
            </a:pPr>
            <a:r>
              <a:rPr lang="en-AU" sz="900" dirty="0"/>
              <a:t>Increasing/decreasing starting value looping countdowns</a:t>
            </a:r>
          </a:p>
          <a:p>
            <a:pPr marL="118695" indent="-118695">
              <a:buFont typeface="Arial" panose="020B0604020202020204" pitchFamily="34" charset="0"/>
              <a:buChar char="•"/>
              <a:defRPr/>
            </a:pPr>
            <a:r>
              <a:rPr lang="en-AU" sz="900" dirty="0"/>
              <a:t>Linked progress and consequence countdowns</a:t>
            </a:r>
          </a:p>
          <a:p>
            <a:pPr marL="118695" indent="-118695">
              <a:buFont typeface="Arial" panose="020B0604020202020204" pitchFamily="34" charset="0"/>
              <a:buChar char="•"/>
              <a:defRPr/>
            </a:pPr>
            <a:r>
              <a:rPr lang="en-AU" sz="900" dirty="0"/>
              <a:t>Long-term countdowns that advance after a rest (or some other trigger)</a:t>
            </a:r>
          </a:p>
          <a:p>
            <a:pPr lvl="0">
              <a:defRPr/>
            </a:pPr>
            <a:r>
              <a:rPr lang="en-AU" sz="900" dirty="0"/>
              <a:t>Progress countdowns have positive effects, Consequence countdowns have negative effects</a:t>
            </a:r>
          </a:p>
          <a:p>
            <a:pPr lvl="0">
              <a:defRPr/>
            </a:pPr>
            <a:r>
              <a:rPr lang="en-AU" sz="1100" b="1" dirty="0">
                <a:solidFill>
                  <a:prstClr val="black"/>
                </a:solidFill>
                <a:latin typeface="Congenial"/>
              </a:rPr>
              <a:t>Drowning </a:t>
            </a:r>
            <a:r>
              <a:rPr lang="en-AU" sz="900" b="1" dirty="0">
                <a:solidFill>
                  <a:prstClr val="black"/>
                </a:solidFill>
                <a:latin typeface="Congenial"/>
              </a:rPr>
              <a:t>(p70)</a:t>
            </a:r>
          </a:p>
          <a:p>
            <a:pPr lvl="0">
              <a:defRPr/>
            </a:pPr>
            <a:r>
              <a:rPr lang="en-AU" sz="900" dirty="0">
                <a:solidFill>
                  <a:prstClr val="black"/>
                </a:solidFill>
              </a:rPr>
              <a:t>Attacks made underwater have disadvantage. If a character can’t breathe underwater, start a Countdown (3) that advances whenever they take an action (or advance as a GM move). When triggered, the PC marks Stress when they make an Action roll.</a:t>
            </a:r>
            <a:endParaRPr lang="en-AU" sz="1100" b="1" dirty="0">
              <a:solidFill>
                <a:prstClr val="black"/>
              </a:solidFill>
              <a:latin typeface="Congenial"/>
            </a:endParaRPr>
          </a:p>
          <a:p>
            <a:pPr defTabSz="316520">
              <a:spcBef>
                <a:spcPts val="415"/>
              </a:spcBef>
              <a:defRPr/>
            </a:pPr>
            <a:r>
              <a:rPr lang="en-AU" sz="1100" b="1" dirty="0">
                <a:solidFill>
                  <a:prstClr val="black"/>
                </a:solidFill>
                <a:latin typeface="Congenial"/>
              </a:rPr>
              <a:t>Falling &amp; Collision </a:t>
            </a:r>
            <a:r>
              <a:rPr lang="en-AU" sz="900" b="1" dirty="0">
                <a:solidFill>
                  <a:prstClr val="black"/>
                </a:solidFill>
                <a:latin typeface="Congenial"/>
              </a:rPr>
              <a:t>(p70)</a:t>
            </a:r>
            <a:endParaRPr lang="en-AU" sz="900" dirty="0">
              <a:solidFill>
                <a:prstClr val="black"/>
              </a:solidFill>
              <a:latin typeface="Congenial Light"/>
            </a:endParaRPr>
          </a:p>
          <a:p>
            <a:pPr marL="118695" indent="-118695" defTabSz="316520">
              <a:buFont typeface="Arial" panose="020B0604020202020204" pitchFamily="34" charset="0"/>
              <a:buChar char="•"/>
              <a:defRPr/>
            </a:pPr>
            <a:r>
              <a:rPr lang="en-AU" sz="900" dirty="0">
                <a:solidFill>
                  <a:prstClr val="black"/>
                </a:solidFill>
                <a:latin typeface="Congenial Light"/>
              </a:rPr>
              <a:t>A Very Close fall deals 1d10 + 3 </a:t>
            </a:r>
            <a:r>
              <a:rPr lang="en-AU" sz="900" dirty="0" err="1">
                <a:solidFill>
                  <a:prstClr val="black"/>
                </a:solidFill>
                <a:latin typeface="Congenial Light"/>
              </a:rPr>
              <a:t>phy</a:t>
            </a:r>
            <a:r>
              <a:rPr lang="en-AU" sz="900" dirty="0">
                <a:solidFill>
                  <a:prstClr val="black"/>
                </a:solidFill>
                <a:latin typeface="Congenial Light"/>
              </a:rPr>
              <a:t> </a:t>
            </a:r>
          </a:p>
          <a:p>
            <a:pPr marL="118695" indent="-118695" defTabSz="316520">
              <a:buFont typeface="Arial" panose="020B0604020202020204" pitchFamily="34" charset="0"/>
              <a:buChar char="•"/>
              <a:defRPr/>
            </a:pPr>
            <a:r>
              <a:rPr lang="en-AU" sz="900" dirty="0">
                <a:solidFill>
                  <a:prstClr val="black"/>
                </a:solidFill>
                <a:latin typeface="Congenial Light"/>
              </a:rPr>
              <a:t>A Close fall deals 1d20 + 5 </a:t>
            </a:r>
            <a:r>
              <a:rPr lang="en-AU" sz="900" dirty="0" err="1">
                <a:solidFill>
                  <a:prstClr val="black"/>
                </a:solidFill>
                <a:latin typeface="Congenial Light"/>
              </a:rPr>
              <a:t>phy</a:t>
            </a:r>
            <a:endParaRPr lang="en-AU" sz="900" dirty="0">
              <a:solidFill>
                <a:prstClr val="black"/>
              </a:solidFill>
              <a:latin typeface="Congenial Light"/>
            </a:endParaRPr>
          </a:p>
          <a:p>
            <a:pPr marL="118695" indent="-118695" defTabSz="316520">
              <a:buFont typeface="Arial" panose="020B0604020202020204" pitchFamily="34" charset="0"/>
              <a:buChar char="•"/>
              <a:defRPr/>
            </a:pPr>
            <a:r>
              <a:rPr lang="en-AU" sz="900" dirty="0">
                <a:solidFill>
                  <a:prstClr val="black"/>
                </a:solidFill>
                <a:latin typeface="Congenial Light"/>
              </a:rPr>
              <a:t>A Far or Very Far fall deals 1d100 + 15 </a:t>
            </a:r>
            <a:r>
              <a:rPr lang="en-AU" sz="900" dirty="0" err="1">
                <a:solidFill>
                  <a:prstClr val="black"/>
                </a:solidFill>
                <a:latin typeface="Congenial Light"/>
              </a:rPr>
              <a:t>phy</a:t>
            </a:r>
            <a:r>
              <a:rPr lang="en-AU" sz="900" dirty="0">
                <a:solidFill>
                  <a:prstClr val="black"/>
                </a:solidFill>
                <a:latin typeface="Congenial Light"/>
              </a:rPr>
              <a:t>, or death at the GM’s discretion</a:t>
            </a:r>
          </a:p>
          <a:p>
            <a:pPr marL="118695" indent="-118695" defTabSz="316520">
              <a:buFont typeface="Arial" panose="020B0604020202020204" pitchFamily="34" charset="0"/>
              <a:buChar char="•"/>
              <a:defRPr/>
            </a:pPr>
            <a:r>
              <a:rPr lang="en-AU" sz="900" dirty="0">
                <a:solidFill>
                  <a:prstClr val="black"/>
                </a:solidFill>
                <a:latin typeface="Congenial Light"/>
              </a:rPr>
              <a:t>Colliding with an object, wall, or another character at dangerous speed, they take 1d20 + 5 direct </a:t>
            </a:r>
            <a:r>
              <a:rPr lang="en-AU" sz="900" dirty="0" err="1">
                <a:solidFill>
                  <a:prstClr val="black"/>
                </a:solidFill>
                <a:latin typeface="Congenial Light"/>
              </a:rPr>
              <a:t>phy</a:t>
            </a:r>
            <a:r>
              <a:rPr lang="en-AU" sz="900" dirty="0">
                <a:solidFill>
                  <a:prstClr val="black"/>
                </a:solidFill>
                <a:latin typeface="Congenial Light"/>
              </a:rPr>
              <a:t> damage</a:t>
            </a:r>
          </a:p>
          <a:p>
            <a:pPr defTabSz="316520">
              <a:spcBef>
                <a:spcPts val="415"/>
              </a:spcBef>
              <a:defRPr/>
            </a:pPr>
            <a:r>
              <a:rPr lang="en-AU" sz="1100" b="1" dirty="0">
                <a:solidFill>
                  <a:prstClr val="black"/>
                </a:solidFill>
                <a:latin typeface="Congenial" panose="02000503040000020004" pitchFamily="2" charset="0"/>
              </a:rPr>
              <a:t>Fate Rolls </a:t>
            </a:r>
            <a:r>
              <a:rPr lang="en-AU" sz="900" b="1" dirty="0">
                <a:solidFill>
                  <a:prstClr val="black"/>
                </a:solidFill>
                <a:latin typeface="Congenial" panose="02000503040000020004" pitchFamily="2" charset="0"/>
              </a:rPr>
              <a:t>(p70) </a:t>
            </a:r>
            <a:r>
              <a:rPr lang="en-AU" sz="900" dirty="0">
                <a:solidFill>
                  <a:prstClr val="black"/>
                </a:solidFill>
                <a:latin typeface="Congenial Light" panose="02000503040000020004" pitchFamily="2" charset="0"/>
              </a:rPr>
              <a:t>  </a:t>
            </a:r>
          </a:p>
          <a:p>
            <a:pPr defTabSz="316520">
              <a:defRPr/>
            </a:pPr>
            <a:r>
              <a:rPr lang="en-AU" sz="900" dirty="0">
                <a:solidFill>
                  <a:prstClr val="black"/>
                </a:solidFill>
                <a:latin typeface="Congenial Light" panose="02000503040000020004" pitchFamily="2" charset="0"/>
              </a:rPr>
              <a:t>When you want to leave an outcome entirely to chance, tell the players what’s at stake and have them roll one of their duality dice (e.g. “on a 4 or less, the fire spreads”)</a:t>
            </a:r>
            <a:endParaRPr lang="en-AU" sz="1100" b="1" dirty="0">
              <a:solidFill>
                <a:prstClr val="black"/>
              </a:solidFill>
              <a:latin typeface="Congenial" panose="02000503040000020004" pitchFamily="2" charset="0"/>
            </a:endParaRPr>
          </a:p>
          <a:p>
            <a:pPr>
              <a:spcBef>
                <a:spcPts val="415"/>
              </a:spcBef>
              <a:defRPr/>
            </a:pPr>
            <a:r>
              <a:rPr lang="en-AU" sz="1100" b="1" dirty="0">
                <a:solidFill>
                  <a:prstClr val="black"/>
                </a:solidFill>
                <a:latin typeface="Congenial" panose="02000503040000020004" pitchFamily="2" charset="0"/>
              </a:rPr>
              <a:t>GM NPCs </a:t>
            </a:r>
            <a:r>
              <a:rPr lang="en-AU" sz="900" b="1" dirty="0">
                <a:solidFill>
                  <a:prstClr val="black"/>
                </a:solidFill>
                <a:latin typeface="Congenial" panose="02000503040000020004" pitchFamily="2" charset="0"/>
              </a:rPr>
              <a:t>(p69) </a:t>
            </a:r>
            <a:r>
              <a:rPr lang="en-AU" sz="900" dirty="0">
                <a:solidFill>
                  <a:prstClr val="black"/>
                </a:solidFill>
                <a:latin typeface="Congenial Light" panose="02000503040000020004" pitchFamily="2" charset="0"/>
              </a:rPr>
              <a:t>  </a:t>
            </a:r>
          </a:p>
          <a:p>
            <a:pPr lvl="0">
              <a:defRPr/>
            </a:pPr>
            <a:r>
              <a:rPr lang="en-AU" sz="900" dirty="0">
                <a:solidFill>
                  <a:prstClr val="black"/>
                </a:solidFill>
                <a:latin typeface="Congenial Light" panose="02000503040000020004" pitchFamily="2" charset="0"/>
              </a:rPr>
              <a:t>Regular NPCs should embody GM principles, but they only need a Name, Description, and Motives. In combat, use the spotlight to describe their action (without necessarily needing a </a:t>
            </a:r>
            <a:r>
              <a:rPr lang="en-AU" sz="900" dirty="0" err="1">
                <a:solidFill>
                  <a:prstClr val="black"/>
                </a:solidFill>
                <a:latin typeface="Congenial Light" panose="02000503040000020004" pitchFamily="2" charset="0"/>
              </a:rPr>
              <a:t>statblock</a:t>
            </a:r>
            <a:r>
              <a:rPr lang="en-AU" sz="900" dirty="0">
                <a:solidFill>
                  <a:prstClr val="black"/>
                </a:solidFill>
                <a:latin typeface="Congenial Light" panose="02000503040000020004" pitchFamily="2" charset="0"/>
              </a:rPr>
              <a:t>). If you like, you can give them features (with a Trigger and Effect) </a:t>
            </a:r>
          </a:p>
          <a:p>
            <a:pPr>
              <a:spcBef>
                <a:spcPts val="415"/>
              </a:spcBef>
              <a:defRPr/>
            </a:pPr>
            <a:r>
              <a:rPr lang="en-AU" sz="1100" b="1" dirty="0">
                <a:solidFill>
                  <a:prstClr val="black"/>
                </a:solidFill>
                <a:latin typeface="Congenial"/>
              </a:rPr>
              <a:t>Gold &amp; Loot </a:t>
            </a:r>
            <a:r>
              <a:rPr lang="en-AU" sz="900" b="1" dirty="0">
                <a:solidFill>
                  <a:prstClr val="black"/>
                </a:solidFill>
                <a:latin typeface="Congenial"/>
              </a:rPr>
              <a:t>(p69)</a:t>
            </a:r>
          </a:p>
          <a:p>
            <a:pPr lvl="0">
              <a:defRPr/>
            </a:pPr>
            <a:r>
              <a:rPr lang="en-AU" sz="900" dirty="0">
                <a:solidFill>
                  <a:prstClr val="black"/>
                </a:solidFill>
                <a:latin typeface="Congenial Light" panose="02000503040000020004" pitchFamily="2" charset="0"/>
              </a:rPr>
              <a:t>Reward players at the end of a session with </a:t>
            </a:r>
            <a:r>
              <a:rPr lang="en-AU" sz="900" b="1" i="1" dirty="0">
                <a:solidFill>
                  <a:prstClr val="black"/>
                </a:solidFill>
                <a:latin typeface="Congenial Light" panose="02000503040000020004" pitchFamily="2" charset="0"/>
              </a:rPr>
              <a:t>information</a:t>
            </a:r>
            <a:r>
              <a:rPr lang="en-AU" sz="900" dirty="0">
                <a:solidFill>
                  <a:prstClr val="black"/>
                </a:solidFill>
                <a:latin typeface="Congenial Light" panose="02000503040000020004" pitchFamily="2" charset="0"/>
              </a:rPr>
              <a:t>, </a:t>
            </a:r>
            <a:r>
              <a:rPr lang="en-AU" sz="900" b="1" i="1" dirty="0">
                <a:solidFill>
                  <a:prstClr val="black"/>
                </a:solidFill>
                <a:latin typeface="Congenial Light" panose="02000503040000020004" pitchFamily="2" charset="0"/>
              </a:rPr>
              <a:t>story hooks, loot, gold, or enhancements. </a:t>
            </a:r>
            <a:r>
              <a:rPr lang="en-AU" sz="900" dirty="0">
                <a:solidFill>
                  <a:prstClr val="black"/>
                </a:solidFill>
                <a:latin typeface="Congenial Light" panose="02000503040000020004" pitchFamily="2" charset="0"/>
              </a:rPr>
              <a:t>Gold is abstracted into handfuls, bags and chests. You can only carry 1 chest at a time.</a:t>
            </a:r>
          </a:p>
          <a:p>
            <a:pPr marL="118695" indent="-118695">
              <a:spcBef>
                <a:spcPts val="208"/>
              </a:spcBef>
              <a:buFont typeface="Arial" panose="020B0604020202020204" pitchFamily="34" charset="0"/>
              <a:buChar char="•"/>
              <a:defRPr/>
            </a:pPr>
            <a:r>
              <a:rPr lang="en-AU" sz="900" dirty="0">
                <a:solidFill>
                  <a:prstClr val="black"/>
                </a:solidFill>
                <a:latin typeface="Congenial Light" panose="02000503040000020004" pitchFamily="2" charset="0"/>
              </a:rPr>
              <a:t>1 Chest = 10 Bags </a:t>
            </a:r>
          </a:p>
          <a:p>
            <a:pPr marL="118695" indent="-118695">
              <a:buFont typeface="Arial" panose="020B0604020202020204" pitchFamily="34" charset="0"/>
              <a:buChar char="•"/>
              <a:defRPr/>
            </a:pPr>
            <a:r>
              <a:rPr lang="en-AU" sz="900" dirty="0">
                <a:solidFill>
                  <a:prstClr val="black"/>
                </a:solidFill>
                <a:latin typeface="Congenial Light" panose="02000503040000020004" pitchFamily="2" charset="0"/>
              </a:rPr>
              <a:t>1 Bag = 10 Handfuls</a:t>
            </a:r>
          </a:p>
          <a:p>
            <a:pPr marL="118695" indent="-118695">
              <a:spcAft>
                <a:spcPts val="208"/>
              </a:spcAft>
              <a:buFont typeface="Arial" panose="020B0604020202020204" pitchFamily="34" charset="0"/>
              <a:buChar char="•"/>
              <a:defRPr/>
            </a:pPr>
            <a:r>
              <a:rPr lang="en-AU" sz="900" dirty="0">
                <a:solidFill>
                  <a:prstClr val="black"/>
                </a:solidFill>
                <a:latin typeface="Congenial Light" panose="02000503040000020004" pitchFamily="2" charset="0"/>
              </a:rPr>
              <a:t>(optional) 1 Handful = 10 Coins</a:t>
            </a:r>
          </a:p>
          <a:p>
            <a:pPr lvl="0">
              <a:defRPr/>
            </a:pPr>
            <a:r>
              <a:rPr lang="en-AU" sz="900" dirty="0">
                <a:solidFill>
                  <a:prstClr val="black"/>
                </a:solidFill>
                <a:latin typeface="Congenial Light" panose="02000503040000020004" pitchFamily="2" charset="0"/>
              </a:rPr>
              <a:t>The table is only a guide. You can change prices to better reflect your game:</a:t>
            </a: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spcAft>
                <a:spcPts val="600"/>
              </a:spcAft>
              <a:defRPr/>
            </a:pPr>
            <a:endParaRPr lang="en-AU" sz="900" dirty="0">
              <a:solidFill>
                <a:prstClr val="black"/>
              </a:solidFill>
              <a:latin typeface="Congenial Light" panose="02000503040000020004" pitchFamily="2" charset="0"/>
            </a:endParaRPr>
          </a:p>
          <a:p>
            <a:pPr marL="0" marR="0" lvl="0" indent="0" algn="l" defTabSz="31652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Congenial"/>
                <a:ea typeface="+mn-ea"/>
                <a:cs typeface="+mn-cs"/>
              </a:rPr>
              <a:t>Leveling Up </a:t>
            </a:r>
            <a:r>
              <a:rPr kumimoji="0" lang="en-AU" sz="900" b="1" i="0" u="none" strike="noStrike" kern="1200" cap="none" spc="0" normalizeH="0" baseline="0" noProof="0" dirty="0">
                <a:ln>
                  <a:noFill/>
                </a:ln>
                <a:solidFill>
                  <a:prstClr val="black"/>
                </a:solidFill>
                <a:effectLst/>
                <a:uLnTx/>
                <a:uFillTx/>
                <a:latin typeface="Congenial"/>
                <a:ea typeface="+mn-ea"/>
                <a:cs typeface="+mn-cs"/>
              </a:rPr>
              <a:t>(p42)</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0" marR="0" lvl="0" indent="0" algn="l" defTabSz="316520" rtl="0" eaLnBrk="1" fontAlgn="auto" latinLnBrk="0" hangingPunct="1">
              <a:lnSpc>
                <a:spcPct val="100000"/>
              </a:lnSpc>
              <a:spcBef>
                <a:spcPts val="0"/>
              </a:spcBef>
              <a:spcAft>
                <a:spcPts val="208"/>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The back of the  character sheet has the procedure for leveling up. The PCs should level up about every 3 sessions, or when you reach a narrative milestone.</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Tier Advancements. At Level 2, 5 &amp; 8, gain a new +2 Experience, increase your Proficiency by 1, and clear any marked traits.</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mark any two advancements slots from your new tier or below.</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Increase your damage thresholds by 1</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You can choose a new domain card of your Level or below. You can have a maximum of 5 in your Loadout.</a:t>
            </a:r>
          </a:p>
          <a:p>
            <a:pPr lvl="0">
              <a:defRPr/>
            </a:pPr>
            <a:endParaRPr lang="en-AU" sz="900" dirty="0">
              <a:solidFill>
                <a:prstClr val="black"/>
              </a:solidFill>
              <a:latin typeface="Congenial Light" panose="02000503040000020004" pitchFamily="2" charset="0"/>
            </a:endParaRPr>
          </a:p>
        </p:txBody>
      </p:sp>
      <p:graphicFrame>
        <p:nvGraphicFramePr>
          <p:cNvPr id="11" name="Table 10">
            <a:extLst>
              <a:ext uri="{FF2B5EF4-FFF2-40B4-BE49-F238E27FC236}">
                <a16:creationId xmlns:a16="http://schemas.microsoft.com/office/drawing/2014/main" id="{5DF1E7BB-1C0D-D056-3DAB-817EF36E4D50}"/>
              </a:ext>
            </a:extLst>
          </p:cNvPr>
          <p:cNvGraphicFramePr>
            <a:graphicFrameLocks noGrp="1"/>
          </p:cNvGraphicFramePr>
          <p:nvPr>
            <p:extLst>
              <p:ext uri="{D42A27DB-BD31-4B8C-83A1-F6EECF244321}">
                <p14:modId xmlns:p14="http://schemas.microsoft.com/office/powerpoint/2010/main" val="4165010397"/>
              </p:ext>
            </p:extLst>
          </p:nvPr>
        </p:nvGraphicFramePr>
        <p:xfrm>
          <a:off x="4543425" y="2939233"/>
          <a:ext cx="2250831" cy="2542728"/>
        </p:xfrm>
        <a:graphic>
          <a:graphicData uri="http://schemas.openxmlformats.org/drawingml/2006/table">
            <a:tbl>
              <a:tblPr firstRow="1" bandRow="1">
                <a:tableStyleId>{9D7B26C5-4107-4FEC-AEDC-1716B250A1EF}</a:tableStyleId>
              </a:tblPr>
              <a:tblGrid>
                <a:gridCol w="1113109">
                  <a:extLst>
                    <a:ext uri="{9D8B030D-6E8A-4147-A177-3AD203B41FA5}">
                      <a16:colId xmlns:a16="http://schemas.microsoft.com/office/drawing/2014/main" val="2468675230"/>
                    </a:ext>
                  </a:extLst>
                </a:gridCol>
                <a:gridCol w="1137722">
                  <a:extLst>
                    <a:ext uri="{9D8B030D-6E8A-4147-A177-3AD203B41FA5}">
                      <a16:colId xmlns:a16="http://schemas.microsoft.com/office/drawing/2014/main" val="4214104677"/>
                    </a:ext>
                  </a:extLst>
                </a:gridCol>
              </a:tblGrid>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0" dirty="0"/>
                        <a:t>Meals for the party</a:t>
                      </a:r>
                    </a:p>
                  </a:txBody>
                  <a:tcPr marL="63305" marR="63305" marT="31652" marB="31652">
                    <a:lnB w="12700" cap="flat" cmpd="sng" algn="ctr">
                      <a:noFill/>
                      <a:prstDash val="solid"/>
                      <a:round/>
                      <a:headEnd type="none" w="med" len="med"/>
                      <a:tailEnd type="none" w="med" len="med"/>
                    </a:lnB>
                  </a:tcPr>
                </a:tc>
                <a:tc>
                  <a:txBody>
                    <a:bodyPr/>
                    <a:lstStyle/>
                    <a:p>
                      <a:r>
                        <a:rPr lang="en-AU" sz="900" b="0" dirty="0"/>
                        <a:t>1 Handful per night</a:t>
                      </a:r>
                    </a:p>
                  </a:txBody>
                  <a:tcPr marL="63305" marR="63305" marT="31652" marB="31652">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104624784"/>
                  </a:ext>
                </a:extLst>
              </a:tr>
              <a:tr h="158262">
                <a:tc>
                  <a:txBody>
                    <a:bodyPr/>
                    <a:lstStyle/>
                    <a:p>
                      <a:r>
                        <a:rPr lang="en-AU" sz="900" dirty="0"/>
                        <a:t>Inn room per night</a:t>
                      </a:r>
                    </a:p>
                  </a:txBody>
                  <a:tcPr marL="63305" marR="63305" marT="31652" marB="31652">
                    <a:lnT w="12700" cap="flat" cmpd="sng" algn="ctr">
                      <a:noFill/>
                      <a:prstDash val="solid"/>
                      <a:round/>
                      <a:headEnd type="none" w="med" len="med"/>
                      <a:tailEnd type="none" w="med" len="med"/>
                    </a:lnT>
                  </a:tcPr>
                </a:tc>
                <a:tc>
                  <a:txBody>
                    <a:bodyPr/>
                    <a:lstStyle/>
                    <a:p>
                      <a:r>
                        <a:rPr lang="en-AU" sz="900" dirty="0"/>
                        <a:t>1 Handful </a:t>
                      </a:r>
                      <a:r>
                        <a:rPr lang="en-AU" sz="900" b="0" dirty="0"/>
                        <a:t>per night</a:t>
                      </a:r>
                      <a:endParaRPr lang="en-AU" sz="900" dirty="0"/>
                    </a:p>
                  </a:txBody>
                  <a:tcPr marL="63305" marR="63305" marT="31652" marB="31652">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51732908"/>
                  </a:ext>
                </a:extLst>
              </a:tr>
              <a:tr h="158262">
                <a:tc>
                  <a:txBody>
                    <a:bodyPr/>
                    <a:lstStyle/>
                    <a:p>
                      <a:r>
                        <a:rPr lang="en-AU" sz="900" dirty="0"/>
                        <a:t>Luxury inn room</a:t>
                      </a:r>
                    </a:p>
                  </a:txBody>
                  <a:tcPr marL="63305" marR="63305" marT="31652" marB="31652"/>
                </a:tc>
                <a:tc>
                  <a:txBody>
                    <a:bodyPr/>
                    <a:lstStyle/>
                    <a:p>
                      <a:r>
                        <a:rPr lang="en-AU" sz="900" dirty="0"/>
                        <a:t>1 Bag </a:t>
                      </a:r>
                      <a:r>
                        <a:rPr lang="en-AU" sz="900" b="0" dirty="0"/>
                        <a:t>per night</a:t>
                      </a:r>
                      <a:endParaRPr lang="en-AU" sz="900" dirty="0"/>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926150846"/>
                  </a:ext>
                </a:extLst>
              </a:tr>
              <a:tr h="158262">
                <a:tc>
                  <a:txBody>
                    <a:bodyPr/>
                    <a:lstStyle/>
                    <a:p>
                      <a:r>
                        <a:rPr lang="en-AU" sz="900" dirty="0"/>
                        <a:t>Carriage Ride</a:t>
                      </a:r>
                    </a:p>
                  </a:txBody>
                  <a:tcPr marL="63305" marR="63305" marT="31652" marB="31652"/>
                </a:tc>
                <a:tc>
                  <a:txBody>
                    <a:bodyPr/>
                    <a:lstStyle/>
                    <a:p>
                      <a:r>
                        <a:rPr lang="en-AU" sz="900" dirty="0"/>
                        <a:t>2 Handfuls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01434462"/>
                  </a:ext>
                </a:extLst>
              </a:tr>
              <a:tr h="253218">
                <a:tc>
                  <a:txBody>
                    <a:bodyPr/>
                    <a:lstStyle/>
                    <a:p>
                      <a:r>
                        <a:rPr lang="en-AU" sz="900" dirty="0"/>
                        <a:t>Mount (horse, mule, etc.)</a:t>
                      </a:r>
                    </a:p>
                  </a:txBody>
                  <a:tcPr marL="63305" marR="63305" marT="31652" marB="31652"/>
                </a:tc>
                <a:tc>
                  <a:txBody>
                    <a:bodyPr/>
                    <a:lstStyle/>
                    <a:p>
                      <a:r>
                        <a:rPr lang="en-AU" sz="900" dirty="0"/>
                        <a:t>2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809946498"/>
                  </a:ext>
                </a:extLst>
              </a:tr>
              <a:tr h="158262">
                <a:tc>
                  <a:txBody>
                    <a:bodyPr/>
                    <a:lstStyle/>
                    <a:p>
                      <a:r>
                        <a:rPr lang="en-AU" sz="900" dirty="0"/>
                        <a:t>Specialised tools</a:t>
                      </a:r>
                    </a:p>
                  </a:txBody>
                  <a:tcPr marL="63305" marR="63305" marT="31652" marB="31652"/>
                </a:tc>
                <a:tc>
                  <a:txBody>
                    <a:bodyPr/>
                    <a:lstStyle/>
                    <a:p>
                      <a:r>
                        <a:rPr lang="en-AU" sz="900" dirty="0"/>
                        <a:t>3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2690175308"/>
                  </a:ext>
                </a:extLst>
              </a:tr>
              <a:tr h="158262">
                <a:tc>
                  <a:txBody>
                    <a:bodyPr/>
                    <a:lstStyle/>
                    <a:p>
                      <a:r>
                        <a:rPr lang="en-AU" sz="900" b="0" dirty="0"/>
                        <a:t>Fine clothing</a:t>
                      </a:r>
                    </a:p>
                  </a:txBody>
                  <a:tcPr marL="63305" marR="63305" marT="31652" marB="31652"/>
                </a:tc>
                <a:tc>
                  <a:txBody>
                    <a:bodyPr/>
                    <a:lstStyle/>
                    <a:p>
                      <a:r>
                        <a:rPr lang="en-AU" sz="900" b="0" dirty="0"/>
                        <a:t>3 Handfuls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3643265725"/>
                  </a:ext>
                </a:extLst>
              </a:tr>
              <a:tr h="158262">
                <a:tc>
                  <a:txBody>
                    <a:bodyPr/>
                    <a:lstStyle/>
                    <a:p>
                      <a:r>
                        <a:rPr lang="en-AU" sz="900" dirty="0"/>
                        <a:t>Luxury clothing</a:t>
                      </a:r>
                    </a:p>
                  </a:txBody>
                  <a:tcPr marL="63305" marR="63305" marT="31652" marB="31652"/>
                </a:tc>
                <a:tc>
                  <a:txBody>
                    <a:bodyPr/>
                    <a:lstStyle/>
                    <a:p>
                      <a:r>
                        <a:rPr lang="en-AU" sz="900" dirty="0"/>
                        <a:t>1 Bag</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745860726"/>
                  </a:ext>
                </a:extLst>
              </a:tr>
              <a:tr h="158262">
                <a:tc>
                  <a:txBody>
                    <a:bodyPr/>
                    <a:lstStyle/>
                    <a:p>
                      <a:r>
                        <a:rPr lang="en-AU" sz="900" dirty="0"/>
                        <a:t>Tier 1 equipment</a:t>
                      </a:r>
                    </a:p>
                  </a:txBody>
                  <a:tcPr marL="63305" marR="63305" marT="31652" marB="31652"/>
                </a:tc>
                <a:tc>
                  <a:txBody>
                    <a:bodyPr/>
                    <a:lstStyle/>
                    <a:p>
                      <a:r>
                        <a:rPr lang="en-AU" sz="900" dirty="0"/>
                        <a:t>1-5 Handfuls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2205861002"/>
                  </a:ext>
                </a:extLst>
              </a:tr>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2 equipment</a:t>
                      </a:r>
                    </a:p>
                  </a:txBody>
                  <a:tcPr marL="63305" marR="63305" marT="31652" marB="31652"/>
                </a:tc>
                <a:tc>
                  <a:txBody>
                    <a:bodyPr/>
                    <a:lstStyle/>
                    <a:p>
                      <a:r>
                        <a:rPr lang="en-AU" sz="900" dirty="0"/>
                        <a:t>1-2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895733790"/>
                  </a:ext>
                </a:extLst>
              </a:tr>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3 equipment</a:t>
                      </a:r>
                    </a:p>
                  </a:txBody>
                  <a:tcPr marL="63305" marR="63305" marT="31652" marB="31652"/>
                </a:tc>
                <a:tc>
                  <a:txBody>
                    <a:bodyPr/>
                    <a:lstStyle/>
                    <a:p>
                      <a:r>
                        <a:rPr lang="en-AU" sz="900" dirty="0"/>
                        <a:t>5-10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788406711"/>
                  </a:ext>
                </a:extLst>
              </a:tr>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4 equipment</a:t>
                      </a:r>
                    </a:p>
                  </a:txBody>
                  <a:tcPr marL="63305" marR="63305" marT="31652" marB="31652"/>
                </a:tc>
                <a:tc>
                  <a:txBody>
                    <a:bodyPr/>
                    <a:lstStyle/>
                    <a:p>
                      <a:r>
                        <a:rPr lang="en-AU" sz="900" dirty="0"/>
                        <a:t>1-2 Chests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4250889315"/>
                  </a:ext>
                </a:extLst>
              </a:tr>
            </a:tbl>
          </a:graphicData>
        </a:graphic>
      </p:graphicFrame>
    </p:spTree>
    <p:extLst>
      <p:ext uri="{BB962C8B-B14F-4D97-AF65-F5344CB8AC3E}">
        <p14:creationId xmlns:p14="http://schemas.microsoft.com/office/powerpoint/2010/main" val="422636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96B14E69-B07E-D2B7-B967-487CFD41123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C472548-6C56-9F7D-014C-8C0F49403E58}"/>
              </a:ext>
            </a:extLst>
          </p:cNvPr>
          <p:cNvSpPr/>
          <p:nvPr/>
        </p:nvSpPr>
        <p:spPr>
          <a:xfrm>
            <a:off x="0" y="-66676"/>
            <a:ext cx="2160000" cy="10334626"/>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11" name="Rectangle 10">
            <a:extLst>
              <a:ext uri="{FF2B5EF4-FFF2-40B4-BE49-F238E27FC236}">
                <a16:creationId xmlns:a16="http://schemas.microsoft.com/office/drawing/2014/main" id="{4E8F8507-8237-8F42-4C94-8B93D0C4E7F0}"/>
              </a:ext>
            </a:extLst>
          </p:cNvPr>
          <p:cNvSpPr/>
          <p:nvPr/>
        </p:nvSpPr>
        <p:spPr>
          <a:xfrm>
            <a:off x="-61876" y="-190500"/>
            <a:ext cx="2221876" cy="10248900"/>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grpSp>
        <p:nvGrpSpPr>
          <p:cNvPr id="370" name="Group 369">
            <a:extLst>
              <a:ext uri="{FF2B5EF4-FFF2-40B4-BE49-F238E27FC236}">
                <a16:creationId xmlns:a16="http://schemas.microsoft.com/office/drawing/2014/main" id="{54C2A90B-553E-ADA0-C031-15A069BBBDBF}"/>
              </a:ext>
            </a:extLst>
          </p:cNvPr>
          <p:cNvGrpSpPr/>
          <p:nvPr/>
        </p:nvGrpSpPr>
        <p:grpSpPr>
          <a:xfrm>
            <a:off x="2221875" y="147628"/>
            <a:ext cx="4521825" cy="2824662"/>
            <a:chOff x="2931008" y="90529"/>
            <a:chExt cx="4175996" cy="2613105"/>
          </a:xfrm>
        </p:grpSpPr>
        <p:grpSp>
          <p:nvGrpSpPr>
            <p:cNvPr id="369" name="Group 368">
              <a:extLst>
                <a:ext uri="{FF2B5EF4-FFF2-40B4-BE49-F238E27FC236}">
                  <a16:creationId xmlns:a16="http://schemas.microsoft.com/office/drawing/2014/main" id="{4F3FCDEB-7544-CA03-64F0-52C1EF49D7B5}"/>
                </a:ext>
              </a:extLst>
            </p:cNvPr>
            <p:cNvGrpSpPr/>
            <p:nvPr/>
          </p:nvGrpSpPr>
          <p:grpSpPr>
            <a:xfrm>
              <a:off x="3312838" y="90529"/>
              <a:ext cx="3522065" cy="2613105"/>
              <a:chOff x="3312838" y="90529"/>
              <a:chExt cx="3522065" cy="2613105"/>
            </a:xfrm>
          </p:grpSpPr>
          <p:sp>
            <p:nvSpPr>
              <p:cNvPr id="61" name="Rectangle: Rounded Corners 60">
                <a:extLst>
                  <a:ext uri="{FF2B5EF4-FFF2-40B4-BE49-F238E27FC236}">
                    <a16:creationId xmlns:a16="http://schemas.microsoft.com/office/drawing/2014/main" id="{F3EF87EF-CB3B-FAA0-07AA-76F2C1E6312C}"/>
                  </a:ext>
                </a:extLst>
              </p:cNvPr>
              <p:cNvSpPr/>
              <p:nvPr/>
            </p:nvSpPr>
            <p:spPr>
              <a:xfrm>
                <a:off x="3529808" y="90827"/>
                <a:ext cx="976465"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Success with Hope or Crit Success</a:t>
                </a:r>
              </a:p>
            </p:txBody>
          </p:sp>
          <p:cxnSp>
            <p:nvCxnSpPr>
              <p:cNvPr id="192" name="Connector: Elbow 191">
                <a:extLst>
                  <a:ext uri="{FF2B5EF4-FFF2-40B4-BE49-F238E27FC236}">
                    <a16:creationId xmlns:a16="http://schemas.microsoft.com/office/drawing/2014/main" id="{02290917-2FAC-DB01-9627-4D2F20212E90}"/>
                  </a:ext>
                </a:extLst>
              </p:cNvPr>
              <p:cNvCxnSpPr>
                <a:cxnSpLocks/>
                <a:stCxn id="199" idx="3"/>
                <a:endCxn id="242" idx="0"/>
              </p:cNvCxnSpPr>
              <p:nvPr/>
            </p:nvCxnSpPr>
            <p:spPr>
              <a:xfrm>
                <a:off x="6538707" y="252529"/>
                <a:ext cx="296196" cy="437927"/>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9" name="Rectangle: Rounded Corners 198">
                <a:extLst>
                  <a:ext uri="{FF2B5EF4-FFF2-40B4-BE49-F238E27FC236}">
                    <a16:creationId xmlns:a16="http://schemas.microsoft.com/office/drawing/2014/main" id="{EE06F587-D266-03D1-6E64-BE8A3C9E52D2}"/>
                  </a:ext>
                </a:extLst>
              </p:cNvPr>
              <p:cNvSpPr/>
              <p:nvPr/>
            </p:nvSpPr>
            <p:spPr>
              <a:xfrm>
                <a:off x="5710707" y="90529"/>
                <a:ext cx="828000"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Pass Spotlight back to PCs</a:t>
                </a:r>
              </a:p>
            </p:txBody>
          </p:sp>
          <p:cxnSp>
            <p:nvCxnSpPr>
              <p:cNvPr id="182" name="Connector: Elbow 181">
                <a:extLst>
                  <a:ext uri="{FF2B5EF4-FFF2-40B4-BE49-F238E27FC236}">
                    <a16:creationId xmlns:a16="http://schemas.microsoft.com/office/drawing/2014/main" id="{EB40FE6A-7A27-C18A-8D02-E702C98E4D13}"/>
                  </a:ext>
                </a:extLst>
              </p:cNvPr>
              <p:cNvCxnSpPr>
                <a:cxnSpLocks/>
                <a:stCxn id="312" idx="0"/>
                <a:endCxn id="61" idx="3"/>
              </p:cNvCxnSpPr>
              <p:nvPr/>
            </p:nvCxnSpPr>
            <p:spPr>
              <a:xfrm rot="16200000" flipV="1">
                <a:off x="4583894" y="175207"/>
                <a:ext cx="384569" cy="539810"/>
              </a:xfrm>
              <a:prstGeom prst="bentConnector2">
                <a:avLst/>
              </a:prstGeom>
              <a:ln w="38100">
                <a:solidFill>
                  <a:schemeClr val="accent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Connector: Elbow 256">
                <a:extLst>
                  <a:ext uri="{FF2B5EF4-FFF2-40B4-BE49-F238E27FC236}">
                    <a16:creationId xmlns:a16="http://schemas.microsoft.com/office/drawing/2014/main" id="{1CB312BD-1CD4-DABF-52D0-9E423AEFB39C}"/>
                  </a:ext>
                </a:extLst>
              </p:cNvPr>
              <p:cNvCxnSpPr>
                <a:cxnSpLocks/>
                <a:stCxn id="312" idx="0"/>
                <a:endCxn id="199" idx="1"/>
              </p:cNvCxnSpPr>
              <p:nvPr/>
            </p:nvCxnSpPr>
            <p:spPr>
              <a:xfrm rot="5400000" flipH="1" flipV="1">
                <a:off x="5185961" y="112652"/>
                <a:ext cx="384867" cy="664623"/>
              </a:xfrm>
              <a:prstGeom prst="bentConnector2">
                <a:avLst/>
              </a:prstGeom>
              <a:ln w="38100">
                <a:solidFill>
                  <a:schemeClr val="accent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1" name="Connector: Elbow 210">
                <a:extLst>
                  <a:ext uri="{FF2B5EF4-FFF2-40B4-BE49-F238E27FC236}">
                    <a16:creationId xmlns:a16="http://schemas.microsoft.com/office/drawing/2014/main" id="{C75A9344-8718-269C-9858-EC6E065F448C}"/>
                  </a:ext>
                </a:extLst>
              </p:cNvPr>
              <p:cNvCxnSpPr>
                <a:cxnSpLocks/>
                <a:stCxn id="61" idx="1"/>
                <a:endCxn id="241" idx="0"/>
              </p:cNvCxnSpPr>
              <p:nvPr/>
            </p:nvCxnSpPr>
            <p:spPr>
              <a:xfrm rot="10800000" flipV="1">
                <a:off x="3314094" y="252827"/>
                <a:ext cx="215715" cy="383550"/>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0C4B90-6B76-D71C-C8CB-A99FBA418DA3}"/>
                  </a:ext>
                </a:extLst>
              </p:cNvPr>
              <p:cNvSpPr txBox="1"/>
              <p:nvPr/>
            </p:nvSpPr>
            <p:spPr>
              <a:xfrm>
                <a:off x="4713772" y="1573008"/>
                <a:ext cx="664624" cy="747008"/>
              </a:xfrm>
              <a:prstGeom prst="roundRect">
                <a:avLst/>
              </a:prstGeom>
              <a:solidFill>
                <a:schemeClr val="accent1"/>
              </a:solidFill>
              <a:ln>
                <a:solidFill>
                  <a:schemeClr val="accent1"/>
                </a:solidFill>
              </a:ln>
            </p:spPr>
            <p:txBody>
              <a:bodyPr wrap="square" lIns="24923" tIns="24923" rIns="24923" bIns="24923" rtlCol="0" anchor="ctr">
                <a:spAutoFit/>
              </a:bodyPr>
              <a:lstStyle/>
              <a:p>
                <a:pPr algn="ctr">
                  <a:defRPr/>
                </a:pPr>
                <a:r>
                  <a:rPr lang="en-AU" sz="900" dirty="0">
                    <a:solidFill>
                      <a:schemeClr val="bg1"/>
                    </a:solidFill>
                  </a:rPr>
                  <a:t>GM </a:t>
                </a:r>
                <a:r>
                  <a:rPr lang="en-AU" sz="900" i="1" dirty="0">
                    <a:solidFill>
                      <a:schemeClr val="bg1"/>
                    </a:solidFill>
                  </a:rPr>
                  <a:t>Interrupts</a:t>
                </a:r>
                <a:r>
                  <a:rPr lang="en-AU" sz="900" b="1" dirty="0">
                    <a:solidFill>
                      <a:schemeClr val="bg1"/>
                    </a:solidFill>
                  </a:rPr>
                  <a:t> or </a:t>
                </a:r>
                <a:r>
                  <a:rPr lang="en-AU" sz="900" i="1" dirty="0">
                    <a:solidFill>
                      <a:schemeClr val="bg1"/>
                    </a:solidFill>
                  </a:rPr>
                  <a:t>Keeps    Spotlight</a:t>
                </a:r>
                <a:r>
                  <a:rPr lang="en-AU" sz="900" dirty="0">
                    <a:solidFill>
                      <a:schemeClr val="bg1"/>
                    </a:solidFill>
                  </a:rPr>
                  <a:t> (</a:t>
                </a:r>
                <a:r>
                  <a:rPr lang="en-AU" sz="900" b="1" dirty="0">
                    <a:solidFill>
                      <a:schemeClr val="bg1"/>
                    </a:solidFill>
                  </a:rPr>
                  <a:t>1 Fear</a:t>
                </a:r>
                <a:r>
                  <a:rPr lang="en-AU" sz="900" dirty="0">
                    <a:solidFill>
                      <a:schemeClr val="bg1"/>
                    </a:solidFill>
                  </a:rPr>
                  <a:t>)</a:t>
                </a:r>
              </a:p>
            </p:txBody>
          </p:sp>
          <p:sp>
            <p:nvSpPr>
              <p:cNvPr id="49" name="TextBox 48">
                <a:extLst>
                  <a:ext uri="{FF2B5EF4-FFF2-40B4-BE49-F238E27FC236}">
                    <a16:creationId xmlns:a16="http://schemas.microsoft.com/office/drawing/2014/main" id="{20525AB4-B625-C29D-AA1D-10B87B6AB36D}"/>
                  </a:ext>
                </a:extLst>
              </p:cNvPr>
              <p:cNvSpPr txBox="1"/>
              <p:nvPr/>
            </p:nvSpPr>
            <p:spPr>
              <a:xfrm>
                <a:off x="3498853" y="2368604"/>
                <a:ext cx="828000" cy="335030"/>
              </a:xfrm>
              <a:prstGeom prst="roundRect">
                <a:avLst/>
              </a:prstGeom>
              <a:solidFill>
                <a:schemeClr val="accent1"/>
              </a:solidFill>
              <a:ln>
                <a:solidFill>
                  <a:schemeClr val="accent1"/>
                </a:solidFill>
              </a:ln>
            </p:spPr>
            <p:txBody>
              <a:bodyPr wrap="square" lIns="24923" tIns="24923" rIns="24923" bIns="24923" rtlCol="0" anchor="ctr">
                <a:spAutoFit/>
              </a:bodyPr>
              <a:lstStyle/>
              <a:p>
                <a:pPr algn="ctr">
                  <a:defRPr/>
                </a:pPr>
                <a:r>
                  <a:rPr lang="en-AU" sz="900" b="1" dirty="0">
                    <a:solidFill>
                      <a:schemeClr val="bg1"/>
                    </a:solidFill>
                  </a:rPr>
                  <a:t>Failure or Roll with Fear</a:t>
                </a:r>
              </a:p>
            </p:txBody>
          </p:sp>
          <p:cxnSp>
            <p:nvCxnSpPr>
              <p:cNvPr id="252" name="Connector: Elbow 251">
                <a:extLst>
                  <a:ext uri="{FF2B5EF4-FFF2-40B4-BE49-F238E27FC236}">
                    <a16:creationId xmlns:a16="http://schemas.microsoft.com/office/drawing/2014/main" id="{4309AF72-49E9-C454-239C-725B454A88F7}"/>
                  </a:ext>
                </a:extLst>
              </p:cNvPr>
              <p:cNvCxnSpPr>
                <a:cxnSpLocks/>
                <a:stCxn id="243" idx="2"/>
                <a:endCxn id="49" idx="3"/>
              </p:cNvCxnSpPr>
              <p:nvPr/>
            </p:nvCxnSpPr>
            <p:spPr>
              <a:xfrm rot="5400000">
                <a:off x="5448776" y="1149992"/>
                <a:ext cx="264204" cy="2508049"/>
              </a:xfrm>
              <a:prstGeom prst="bentConnector2">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3" name="Connector: Elbow 282">
                <a:extLst>
                  <a:ext uri="{FF2B5EF4-FFF2-40B4-BE49-F238E27FC236}">
                    <a16:creationId xmlns:a16="http://schemas.microsoft.com/office/drawing/2014/main" id="{B5C506E6-1452-9160-BE40-E17C95AEF1B4}"/>
                  </a:ext>
                </a:extLst>
              </p:cNvPr>
              <p:cNvCxnSpPr>
                <a:cxnSpLocks/>
                <a:stCxn id="243" idx="2"/>
                <a:endCxn id="50" idx="2"/>
              </p:cNvCxnSpPr>
              <p:nvPr/>
            </p:nvCxnSpPr>
            <p:spPr>
              <a:xfrm rot="5400000">
                <a:off x="5916443" y="1401556"/>
                <a:ext cx="48102" cy="1788819"/>
              </a:xfrm>
              <a:prstGeom prst="bentConnector3">
                <a:avLst>
                  <a:gd name="adj1" fmla="val 539649"/>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8" name="Connector: Elbow 187">
                <a:extLst>
                  <a:ext uri="{FF2B5EF4-FFF2-40B4-BE49-F238E27FC236}">
                    <a16:creationId xmlns:a16="http://schemas.microsoft.com/office/drawing/2014/main" id="{0116E1A5-B982-6C9F-F2C9-AAC8ED66EDE8}"/>
                  </a:ext>
                </a:extLst>
              </p:cNvPr>
              <p:cNvCxnSpPr>
                <a:cxnSpLocks/>
                <a:stCxn id="49" idx="1"/>
                <a:endCxn id="240" idx="2"/>
              </p:cNvCxnSpPr>
              <p:nvPr/>
            </p:nvCxnSpPr>
            <p:spPr>
              <a:xfrm rot="10800000">
                <a:off x="3312838" y="2246974"/>
                <a:ext cx="186016" cy="289146"/>
              </a:xfrm>
              <a:prstGeom prst="bentConnector2">
                <a:avLst/>
              </a:prstGeom>
              <a:ln w="38100">
                <a:solidFill>
                  <a:srgbClr val="4C277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D7326641-597E-526F-D8C1-BD5B79023019}"/>
                  </a:ext>
                </a:extLst>
              </p:cNvPr>
              <p:cNvCxnSpPr>
                <a:cxnSpLocks/>
                <a:endCxn id="50" idx="0"/>
              </p:cNvCxnSpPr>
              <p:nvPr/>
            </p:nvCxnSpPr>
            <p:spPr>
              <a:xfrm>
                <a:off x="5043703" y="998871"/>
                <a:ext cx="2381" cy="574135"/>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343" name="Connector: Elbow 342">
                <a:extLst>
                  <a:ext uri="{FF2B5EF4-FFF2-40B4-BE49-F238E27FC236}">
                    <a16:creationId xmlns:a16="http://schemas.microsoft.com/office/drawing/2014/main" id="{36AB4435-7152-107D-3CE5-B8E98E9DF84D}"/>
                  </a:ext>
                </a:extLst>
              </p:cNvPr>
              <p:cNvCxnSpPr>
                <a:cxnSpLocks/>
                <a:endCxn id="312" idx="2"/>
              </p:cNvCxnSpPr>
              <p:nvPr/>
            </p:nvCxnSpPr>
            <p:spPr>
              <a:xfrm flipV="1">
                <a:off x="4487969" y="997397"/>
                <a:ext cx="558115" cy="251404"/>
              </a:xfrm>
              <a:prstGeom prst="bentConnector2">
                <a:avLst/>
              </a:prstGeom>
              <a:ln w="38100">
                <a:solidFill>
                  <a:schemeClr val="accent2">
                    <a:lumMod val="75000"/>
                  </a:schemeClr>
                </a:solidFill>
                <a:headEnd type="triangle" w="med" len="med"/>
                <a:tailEnd type="oval" w="med" len="med"/>
              </a:ln>
            </p:spPr>
            <p:style>
              <a:lnRef idx="2">
                <a:schemeClr val="accent1"/>
              </a:lnRef>
              <a:fillRef idx="0">
                <a:schemeClr val="accent1"/>
              </a:fillRef>
              <a:effectRef idx="1">
                <a:schemeClr val="accent1"/>
              </a:effectRef>
              <a:fontRef idx="minor">
                <a:schemeClr val="tx1"/>
              </a:fontRef>
            </p:style>
          </p:cxnSp>
          <p:sp>
            <p:nvSpPr>
              <p:cNvPr id="312" name="Rectangle: Rounded Corners 311">
                <a:extLst>
                  <a:ext uri="{FF2B5EF4-FFF2-40B4-BE49-F238E27FC236}">
                    <a16:creationId xmlns:a16="http://schemas.microsoft.com/office/drawing/2014/main" id="{CD9FA730-5C16-2069-E099-CE89B2927FAD}"/>
                  </a:ext>
                </a:extLst>
              </p:cNvPr>
              <p:cNvSpPr/>
              <p:nvPr/>
            </p:nvSpPr>
            <p:spPr>
              <a:xfrm>
                <a:off x="4776006" y="637397"/>
                <a:ext cx="540156" cy="360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24923" tIns="27415" rIns="24923" bIns="24923" rtlCol="0" anchor="ctr"/>
              <a:lstStyle/>
              <a:p>
                <a:pPr algn="ctr"/>
                <a:r>
                  <a:rPr lang="en-AU" sz="900" b="1" dirty="0"/>
                  <a:t>Combat</a:t>
                </a:r>
              </a:p>
              <a:p>
                <a:pPr algn="ctr"/>
                <a:r>
                  <a:rPr lang="en-AU" sz="900" b="1" dirty="0"/>
                  <a:t>Start! </a:t>
                </a:r>
              </a:p>
            </p:txBody>
          </p:sp>
        </p:grpSp>
        <p:sp>
          <p:nvSpPr>
            <p:cNvPr id="241" name="Rectangle 240">
              <a:extLst>
                <a:ext uri="{FF2B5EF4-FFF2-40B4-BE49-F238E27FC236}">
                  <a16:creationId xmlns:a16="http://schemas.microsoft.com/office/drawing/2014/main" id="{B5D7DC10-9C7F-1526-0811-C2DD9426A68D}"/>
                </a:ext>
              </a:extLst>
            </p:cNvPr>
            <p:cNvSpPr/>
            <p:nvPr/>
          </p:nvSpPr>
          <p:spPr>
            <a:xfrm>
              <a:off x="3188391" y="636377"/>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2" name="Rectangle 241">
              <a:extLst>
                <a:ext uri="{FF2B5EF4-FFF2-40B4-BE49-F238E27FC236}">
                  <a16:creationId xmlns:a16="http://schemas.microsoft.com/office/drawing/2014/main" id="{27027938-3B8C-7A1A-2476-2B0737FABF8F}"/>
                </a:ext>
              </a:extLst>
            </p:cNvPr>
            <p:cNvSpPr/>
            <p:nvPr/>
          </p:nvSpPr>
          <p:spPr>
            <a:xfrm>
              <a:off x="6709201" y="69045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0" name="Rectangle 239">
              <a:extLst>
                <a:ext uri="{FF2B5EF4-FFF2-40B4-BE49-F238E27FC236}">
                  <a16:creationId xmlns:a16="http://schemas.microsoft.com/office/drawing/2014/main" id="{BEEAA713-0A9A-A369-F182-58A58D71430D}"/>
                </a:ext>
              </a:extLst>
            </p:cNvPr>
            <p:cNvSpPr/>
            <p:nvPr/>
          </p:nvSpPr>
          <p:spPr>
            <a:xfrm>
              <a:off x="3185878" y="1995569"/>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3" name="Rectangle 242">
              <a:extLst>
                <a:ext uri="{FF2B5EF4-FFF2-40B4-BE49-F238E27FC236}">
                  <a16:creationId xmlns:a16="http://schemas.microsoft.com/office/drawing/2014/main" id="{D5C06CE0-4A1F-C3D7-4F63-84087ABC475B}"/>
                </a:ext>
              </a:extLst>
            </p:cNvPr>
            <p:cNvSpPr/>
            <p:nvPr/>
          </p:nvSpPr>
          <p:spPr>
            <a:xfrm>
              <a:off x="6709201" y="2020511"/>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98" name="Group 297">
              <a:extLst>
                <a:ext uri="{FF2B5EF4-FFF2-40B4-BE49-F238E27FC236}">
                  <a16:creationId xmlns:a16="http://schemas.microsoft.com/office/drawing/2014/main" id="{6159FDA2-1CDC-ECC7-032D-2CA3CF2BD0C6}"/>
                </a:ext>
              </a:extLst>
            </p:cNvPr>
            <p:cNvGrpSpPr/>
            <p:nvPr/>
          </p:nvGrpSpPr>
          <p:grpSpPr>
            <a:xfrm>
              <a:off x="5531394" y="510147"/>
              <a:ext cx="1575610" cy="1761767"/>
              <a:chOff x="5633478" y="2074337"/>
              <a:chExt cx="1472402" cy="1761767"/>
            </a:xfrm>
          </p:grpSpPr>
          <p:sp>
            <p:nvSpPr>
              <p:cNvPr id="25" name="Octagon 24">
                <a:extLst>
                  <a:ext uri="{FF2B5EF4-FFF2-40B4-BE49-F238E27FC236}">
                    <a16:creationId xmlns:a16="http://schemas.microsoft.com/office/drawing/2014/main" id="{F18A94F1-B714-E3DA-3A30-6953FBB2C8DB}"/>
                  </a:ext>
                </a:extLst>
              </p:cNvPr>
              <p:cNvSpPr/>
              <p:nvPr/>
            </p:nvSpPr>
            <p:spPr>
              <a:xfrm>
                <a:off x="5633480" y="2074337"/>
                <a:ext cx="1472400" cy="1761767"/>
              </a:xfrm>
              <a:prstGeom prst="octagon">
                <a:avLst>
                  <a:gd name="adj" fmla="val 7334"/>
                </a:avLst>
              </a:prstGeom>
              <a:gradFill flip="none" rotWithShape="1">
                <a:gsLst>
                  <a:gs pos="0">
                    <a:schemeClr val="accent1">
                      <a:lumMod val="50000"/>
                    </a:schemeClr>
                  </a:gs>
                  <a:gs pos="100000">
                    <a:schemeClr val="accent1">
                      <a:lumMod val="75000"/>
                    </a:schemeClr>
                  </a:gs>
                </a:gsLst>
                <a:lin ang="16200000" scaled="1"/>
                <a:tileRect/>
              </a:grad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pPr marL="0" lvl="1"/>
                <a:endParaRPr lang="en-AU" sz="900" dirty="0"/>
              </a:p>
            </p:txBody>
          </p:sp>
          <p:sp>
            <p:nvSpPr>
              <p:cNvPr id="293" name="Octagon 292">
                <a:extLst>
                  <a:ext uri="{FF2B5EF4-FFF2-40B4-BE49-F238E27FC236}">
                    <a16:creationId xmlns:a16="http://schemas.microsoft.com/office/drawing/2014/main" id="{4E7444A6-1D54-E6C7-8A76-FC93FB3D1148}"/>
                  </a:ext>
                </a:extLst>
              </p:cNvPr>
              <p:cNvSpPr/>
              <p:nvPr/>
            </p:nvSpPr>
            <p:spPr>
              <a:xfrm>
                <a:off x="5633478" y="2074337"/>
                <a:ext cx="1472400" cy="1761767"/>
              </a:xfrm>
              <a:prstGeom prst="octagon">
                <a:avLst>
                  <a:gd name="adj" fmla="val 6208"/>
                </a:avLst>
              </a:prstGeom>
              <a:blipFill dpi="0" rotWithShape="1">
                <a:blip r:embed="rId4">
                  <a:alphaModFix amt="10000"/>
                </a:blip>
                <a:srcRect/>
                <a:tile tx="0" ty="0" sx="50000" sy="50000" flip="none" algn="tl"/>
              </a:blip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pPr marL="0" lvl="1"/>
                <a:r>
                  <a:rPr lang="en-AU" sz="1100" b="1" dirty="0">
                    <a:latin typeface="+mj-lt"/>
                  </a:rPr>
                  <a:t>GM Spotlight</a:t>
                </a:r>
              </a:p>
              <a:p>
                <a:pPr marL="0" lvl="1"/>
                <a:r>
                  <a:rPr lang="en-AU" sz="900" dirty="0"/>
                  <a:t>The GM makes a GM Move. Adversaries can only be spotlighted once per GM Spotlight, and can:</a:t>
                </a:r>
              </a:p>
              <a:p>
                <a:pPr marL="125289" lvl="2" indent="-125289">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25289" lvl="2" indent="-125289">
                  <a:buFont typeface="Arial" panose="020B0604020202020204" pitchFamily="34" charset="0"/>
                  <a:buChar char="•"/>
                </a:pPr>
                <a:r>
                  <a:rPr lang="en-AU" sz="900" dirty="0"/>
                  <a:t>Clear a </a:t>
                </a:r>
                <a:r>
                  <a:rPr lang="en-AU" sz="900" b="1" dirty="0"/>
                  <a:t>Condition</a:t>
                </a:r>
              </a:p>
              <a:p>
                <a:pPr marL="125289" lvl="2" indent="-125289">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25289" lvl="2" indent="-125289">
                  <a:buFont typeface="Arial" panose="020B0604020202020204" pitchFamily="34" charset="0"/>
                  <a:buChar char="•"/>
                </a:pPr>
                <a:r>
                  <a:rPr lang="en-AU" sz="900" dirty="0"/>
                  <a:t>Do anything else the fiction demands</a:t>
                </a:r>
              </a:p>
            </p:txBody>
          </p:sp>
        </p:grpSp>
        <p:grpSp>
          <p:nvGrpSpPr>
            <p:cNvPr id="297" name="Group 296">
              <a:extLst>
                <a:ext uri="{FF2B5EF4-FFF2-40B4-BE49-F238E27FC236}">
                  <a16:creationId xmlns:a16="http://schemas.microsoft.com/office/drawing/2014/main" id="{B440D546-E819-4185-C7D8-FD0C0AF2A721}"/>
                </a:ext>
              </a:extLst>
            </p:cNvPr>
            <p:cNvGrpSpPr/>
            <p:nvPr/>
          </p:nvGrpSpPr>
          <p:grpSpPr>
            <a:xfrm>
              <a:off x="2931008" y="510147"/>
              <a:ext cx="1575266" cy="1763138"/>
              <a:chOff x="3203570" y="2074337"/>
              <a:chExt cx="1472080" cy="1763138"/>
            </a:xfrm>
          </p:grpSpPr>
          <p:sp>
            <p:nvSpPr>
              <p:cNvPr id="24" name="Octagon 23">
                <a:extLst>
                  <a:ext uri="{FF2B5EF4-FFF2-40B4-BE49-F238E27FC236}">
                    <a16:creationId xmlns:a16="http://schemas.microsoft.com/office/drawing/2014/main" id="{E0BF3BFB-5045-4202-1076-EA6333F29860}"/>
                  </a:ext>
                </a:extLst>
              </p:cNvPr>
              <p:cNvSpPr/>
              <p:nvPr/>
            </p:nvSpPr>
            <p:spPr>
              <a:xfrm>
                <a:off x="3203570" y="2074337"/>
                <a:ext cx="1472080" cy="1763138"/>
              </a:xfrm>
              <a:prstGeom prst="octagon">
                <a:avLst>
                  <a:gd name="adj" fmla="val 6771"/>
                </a:avLst>
              </a:prstGeom>
              <a:gradFill flip="none" rotWithShape="1">
                <a:gsLst>
                  <a:gs pos="0">
                    <a:schemeClr val="accent2">
                      <a:lumMod val="67000"/>
                    </a:schemeClr>
                  </a:gs>
                  <a:gs pos="29000">
                    <a:schemeClr val="accent2">
                      <a:lumMod val="97000"/>
                      <a:lumOff val="3000"/>
                    </a:schemeClr>
                  </a:gs>
                  <a:gs pos="100000">
                    <a:schemeClr val="accent2">
                      <a:lumMod val="60000"/>
                      <a:lumOff val="40000"/>
                    </a:schemeClr>
                  </a:gs>
                </a:gsLst>
                <a:lin ang="16200000" scaled="1"/>
                <a:tileRect/>
              </a:grad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endParaRPr lang="en-AU" sz="900" dirty="0">
                  <a:solidFill>
                    <a:schemeClr val="tx1"/>
                  </a:solidFill>
                </a:endParaRPr>
              </a:p>
            </p:txBody>
          </p:sp>
          <p:sp>
            <p:nvSpPr>
              <p:cNvPr id="296" name="Octagon 295">
                <a:extLst>
                  <a:ext uri="{FF2B5EF4-FFF2-40B4-BE49-F238E27FC236}">
                    <a16:creationId xmlns:a16="http://schemas.microsoft.com/office/drawing/2014/main" id="{02C4E69D-F953-645E-8F75-7B83CCD6661E}"/>
                  </a:ext>
                </a:extLst>
              </p:cNvPr>
              <p:cNvSpPr/>
              <p:nvPr/>
            </p:nvSpPr>
            <p:spPr>
              <a:xfrm>
                <a:off x="3203570" y="2074337"/>
                <a:ext cx="1472080" cy="1763138"/>
              </a:xfrm>
              <a:prstGeom prst="octagon">
                <a:avLst>
                  <a:gd name="adj" fmla="val 6208"/>
                </a:avLst>
              </a:prstGeom>
              <a:blipFill>
                <a:blip r:embed="rId4">
                  <a:alphaModFix amt="40000"/>
                </a:blip>
                <a:tile tx="0" ty="0" sx="50000" sy="50000" flip="none" algn="tl"/>
              </a:blip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r>
                  <a:rPr lang="en-AU" sz="1100" b="1" dirty="0">
                    <a:solidFill>
                      <a:schemeClr val="tx1"/>
                    </a:solidFill>
                    <a:latin typeface="+mj-lt"/>
                  </a:rPr>
                  <a:t>Player Spotlight</a:t>
                </a:r>
              </a:p>
              <a:p>
                <a:pPr marL="0" lvl="1"/>
                <a:r>
                  <a:rPr lang="en-AU" sz="900" dirty="0">
                    <a:solidFill>
                      <a:schemeClr val="tx1"/>
                    </a:solidFill>
                  </a:rPr>
                  <a:t>A spotlighted player can:</a:t>
                </a:r>
              </a:p>
              <a:p>
                <a:pPr marL="125289" lvl="1" indent="-125289">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25289" lvl="1" indent="-125289">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25289" lvl="1" indent="-125289">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25289" lvl="1" indent="-125289">
                  <a:buFont typeface="Arial" panose="020B0604020202020204" pitchFamily="34" charset="0"/>
                  <a:buChar char="•"/>
                </a:pPr>
                <a:r>
                  <a:rPr lang="en-AU" sz="900" dirty="0">
                    <a:solidFill>
                      <a:schemeClr val="tx1"/>
                    </a:solidFill>
                  </a:rPr>
                  <a:t>Minor actions (use a consumable, shout)</a:t>
                </a:r>
              </a:p>
            </p:txBody>
          </p:sp>
        </p:grpSp>
      </p:grpSp>
      <p:sp>
        <p:nvSpPr>
          <p:cNvPr id="386" name="TextBox 385">
            <a:extLst>
              <a:ext uri="{FF2B5EF4-FFF2-40B4-BE49-F238E27FC236}">
                <a16:creationId xmlns:a16="http://schemas.microsoft.com/office/drawing/2014/main" id="{2C879797-CEDC-DA3F-3D83-083D862EE9BE}"/>
              </a:ext>
            </a:extLst>
          </p:cNvPr>
          <p:cNvSpPr txBox="1"/>
          <p:nvPr/>
        </p:nvSpPr>
        <p:spPr>
          <a:xfrm>
            <a:off x="4247999" y="3003484"/>
            <a:ext cx="2546501" cy="6376104"/>
          </a:xfrm>
          <a:prstGeom prst="rect">
            <a:avLst/>
          </a:prstGeom>
          <a:noFill/>
        </p:spPr>
        <p:txBody>
          <a:bodyPr wrap="square" lIns="62308" rIns="62308" numCol="1" anchor="t">
            <a:spAutoFit/>
          </a:bodyPr>
          <a:lstStyle/>
          <a:p>
            <a:pPr marL="59347" defTabSz="316520">
              <a:spcBef>
                <a:spcPts val="415"/>
              </a:spcBef>
              <a:defRPr/>
            </a:pPr>
            <a:r>
              <a:rPr lang="en-AU" sz="1100" b="1" dirty="0">
                <a:solidFill>
                  <a:prstClr val="black"/>
                </a:solidFill>
                <a:latin typeface="Congenial" panose="02000503040000020004" pitchFamily="2" charset="0"/>
              </a:rPr>
              <a:t>The Spotlight </a:t>
            </a:r>
            <a:r>
              <a:rPr lang="en-AU" sz="900" b="1" dirty="0">
                <a:solidFill>
                  <a:prstClr val="black"/>
                </a:solidFill>
                <a:latin typeface="Congenial" panose="02000503040000020004" pitchFamily="2" charset="0"/>
              </a:rPr>
              <a:t>(p35)</a:t>
            </a:r>
          </a:p>
          <a:p>
            <a:pPr marL="59347" defTabSz="316520">
              <a:defRPr/>
            </a:pPr>
            <a:r>
              <a:rPr lang="en-AU" sz="900" dirty="0">
                <a:solidFill>
                  <a:prstClr val="black"/>
                </a:solidFill>
                <a:latin typeface="Congenial Light" panose="02000503040000020004" pitchFamily="2" charset="0"/>
              </a:rPr>
              <a:t>The Spotlight represents the Player or GM who has the focus for a part of the scene, both narratively and mechanically. A player with the Spotlight can make an Action Roll, and then the spotlight swings to whoever:</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panose="02000503040000020004" pitchFamily="2" charset="0"/>
              </a:rPr>
              <a:t>The fiction would naturally turn it toward</a:t>
            </a:r>
          </a:p>
          <a:p>
            <a:pPr marL="184636" indent="-125289">
              <a:buFont typeface="Arial" panose="020B0604020202020204" pitchFamily="34" charset="0"/>
              <a:buChar char="•"/>
              <a:defRPr/>
            </a:pPr>
            <a:r>
              <a:rPr lang="en-AU" sz="900" dirty="0">
                <a:solidFill>
                  <a:prstClr val="black"/>
                </a:solidFill>
                <a:latin typeface="Congenial Light" panose="02000503040000020004" pitchFamily="2" charset="0"/>
              </a:rPr>
              <a:t>Hasn’t had the spotlight in a while (</a:t>
            </a:r>
            <a:r>
              <a:rPr lang="en-AU" sz="900" i="1" dirty="0">
                <a:solidFill>
                  <a:prstClr val="black"/>
                </a:solidFill>
                <a:latin typeface="Congenial Light" panose="02000503040000020004" pitchFamily="2" charset="0"/>
              </a:rPr>
              <a:t>NB: Work to make sure everyone gets the spotlight</a:t>
            </a:r>
            <a:r>
              <a:rPr lang="en-AU" sz="900" dirty="0">
                <a:solidFill>
                  <a:prstClr val="black"/>
                </a:solidFill>
                <a:latin typeface="Congenial Light" panose="02000503040000020004" pitchFamily="2" charset="0"/>
              </a:rPr>
              <a:t>)</a:t>
            </a:r>
          </a:p>
          <a:p>
            <a:pPr marL="184636" indent="-125289" defTabSz="316520">
              <a:spcAft>
                <a:spcPts val="415"/>
              </a:spcAft>
              <a:buFont typeface="Arial" panose="020B0604020202020204" pitchFamily="34" charset="0"/>
              <a:buChar char="•"/>
              <a:defRPr/>
            </a:pPr>
            <a:r>
              <a:rPr lang="en-AU" sz="900" dirty="0">
                <a:solidFill>
                  <a:prstClr val="black"/>
                </a:solidFill>
                <a:latin typeface="Congenial Light" panose="02000503040000020004" pitchFamily="2" charset="0"/>
              </a:rPr>
              <a:t>A triggered mechanic puts it on (e.g. the GM after the players roll with Fear/Failure)</a:t>
            </a:r>
          </a:p>
          <a:p>
            <a:pPr marL="59347" defTabSz="316520">
              <a:defRPr/>
            </a:pPr>
            <a:r>
              <a:rPr lang="en-AU" sz="1100" b="1" dirty="0">
                <a:solidFill>
                  <a:prstClr val="black"/>
                </a:solidFill>
                <a:latin typeface="Congenial" panose="02000503040000020004" pitchFamily="2" charset="0"/>
              </a:rPr>
              <a:t>The Flow of Combat </a:t>
            </a:r>
            <a:r>
              <a:rPr lang="en-AU" sz="900" b="1" dirty="0">
                <a:solidFill>
                  <a:prstClr val="black"/>
                </a:solidFill>
                <a:latin typeface="Congenial" panose="02000503040000020004" pitchFamily="2" charset="0"/>
              </a:rPr>
              <a:t>(p36) </a:t>
            </a:r>
            <a:r>
              <a:rPr lang="en-AU" sz="900" dirty="0">
                <a:solidFill>
                  <a:prstClr val="black"/>
                </a:solidFill>
                <a:latin typeface="Congenial Light" panose="02000503040000020004" pitchFamily="2" charset="0"/>
              </a:rPr>
              <a:t>  </a:t>
            </a:r>
          </a:p>
          <a:p>
            <a:pPr marL="59347" defTabSz="316520">
              <a:defRPr/>
            </a:pPr>
            <a:r>
              <a:rPr lang="en-AU" sz="900" dirty="0">
                <a:solidFill>
                  <a:prstClr val="black"/>
                </a:solidFill>
                <a:latin typeface="Congenial Light" panose="02000503040000020004" pitchFamily="2" charset="0"/>
              </a:rPr>
              <a:t>The PCs can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 </a:t>
            </a:r>
          </a:p>
          <a:p>
            <a:pPr marL="64843">
              <a:spcBef>
                <a:spcPts val="415"/>
              </a:spcBef>
            </a:pPr>
            <a:r>
              <a:rPr lang="en-AU" sz="1100" b="1" dirty="0">
                <a:latin typeface="Congenial" panose="02000503040000020004" pitchFamily="2" charset="0"/>
              </a:rPr>
              <a:t>Range and Movement </a:t>
            </a:r>
            <a:r>
              <a:rPr lang="en-AU" sz="900" b="1" dirty="0">
                <a:latin typeface="Congenial" panose="02000503040000020004" pitchFamily="2" charset="0"/>
              </a:rPr>
              <a:t>(p65)</a:t>
            </a:r>
          </a:p>
          <a:p>
            <a:pPr marL="64843"/>
            <a:r>
              <a:rPr lang="en-AU" sz="900" dirty="0">
                <a:latin typeface="Congenial Light" panose="02000503040000020004" pitchFamily="2" charset="0"/>
              </a:rPr>
              <a:t>Adversaries and Players can move within Close Range when they get the spotlight. </a:t>
            </a:r>
          </a:p>
          <a:p>
            <a:pPr marL="186834" indent="-121992">
              <a:spcBef>
                <a:spcPts val="208"/>
              </a:spcBef>
              <a:buFont typeface="Arial" panose="020B0604020202020204" pitchFamily="34" charset="0"/>
              <a:buChar char="•"/>
            </a:pPr>
            <a:r>
              <a:rPr lang="en-AU" sz="900" b="1" i="1" dirty="0">
                <a:latin typeface="Congenial Light" panose="02000503040000020004" pitchFamily="2" charset="0"/>
              </a:rPr>
              <a:t>Melee. </a:t>
            </a:r>
            <a:r>
              <a:rPr lang="en-AU" sz="900" dirty="0">
                <a:latin typeface="Congenial Light" panose="02000503040000020004" pitchFamily="2" charset="0"/>
              </a:rPr>
              <a:t>A few feet, close enough to touch. 1 square, adjacent minis</a:t>
            </a:r>
          </a:p>
          <a:p>
            <a:pPr marL="186834" indent="-121992">
              <a:buFont typeface="Arial" panose="020B0604020202020204" pitchFamily="34" charset="0"/>
              <a:buChar char="•"/>
            </a:pPr>
            <a:r>
              <a:rPr lang="en-AU" sz="900" b="1" i="1" dirty="0">
                <a:latin typeface="Congenial Light" panose="02000503040000020004" pitchFamily="2" charset="0"/>
              </a:rPr>
              <a:t>Very Close.</a:t>
            </a:r>
            <a:r>
              <a:rPr lang="en-AU" sz="900" dirty="0">
                <a:latin typeface="Congenial Light" panose="02000503040000020004" pitchFamily="2" charset="0"/>
              </a:rPr>
              <a:t> 5-10 feet, 3 squares, 2-3 inches</a:t>
            </a:r>
          </a:p>
          <a:p>
            <a:pPr marL="186834" indent="-121992">
              <a:buFont typeface="Arial" panose="020B0604020202020204" pitchFamily="34" charset="0"/>
              <a:buChar char="•"/>
            </a:pPr>
            <a:r>
              <a:rPr lang="en-AU" sz="900" b="1" i="1" dirty="0">
                <a:latin typeface="Congenial Light" panose="02000503040000020004" pitchFamily="2" charset="0"/>
              </a:rPr>
              <a:t>Close.</a:t>
            </a:r>
            <a:r>
              <a:rPr lang="en-AU" sz="900" dirty="0">
                <a:latin typeface="Congenial Light" panose="02000503040000020004" pitchFamily="2" charset="0"/>
              </a:rPr>
              <a:t> 10-30 feet, 6 squares, 5-6 inches</a:t>
            </a:r>
          </a:p>
          <a:p>
            <a:pPr marL="186834" indent="-121992">
              <a:buFont typeface="Arial" panose="020B0604020202020204" pitchFamily="34" charset="0"/>
              <a:buChar char="•"/>
            </a:pPr>
            <a:r>
              <a:rPr lang="en-AU" sz="900" b="1" i="1" dirty="0">
                <a:latin typeface="Congenial Light" panose="02000503040000020004" pitchFamily="2" charset="0"/>
              </a:rPr>
              <a:t>Far.</a:t>
            </a:r>
            <a:r>
              <a:rPr lang="en-AU" sz="900" dirty="0">
                <a:latin typeface="Congenial Light" panose="02000503040000020004" pitchFamily="2" charset="0"/>
              </a:rPr>
              <a:t> 30-100 feet, 12 squares, 11-12 inches</a:t>
            </a:r>
          </a:p>
          <a:p>
            <a:pPr marL="186834" indent="-121992">
              <a:buFont typeface="Arial" panose="020B0604020202020204" pitchFamily="34" charset="0"/>
              <a:buChar char="•"/>
            </a:pPr>
            <a:r>
              <a:rPr lang="en-AU" sz="900" b="1" i="1" dirty="0">
                <a:latin typeface="Congenial Light" panose="02000503040000020004" pitchFamily="2" charset="0"/>
              </a:rPr>
              <a:t>Very Far.</a:t>
            </a:r>
            <a:r>
              <a:rPr lang="en-AU" sz="900" dirty="0">
                <a:latin typeface="Congenial Light" panose="02000503040000020004" pitchFamily="2" charset="0"/>
              </a:rPr>
              <a:t> 100-300 feet, 13+ squares/inches</a:t>
            </a:r>
          </a:p>
          <a:p>
            <a:pPr marL="186834" indent="-121992">
              <a:buFont typeface="Arial" panose="020B0604020202020204" pitchFamily="34" charset="0"/>
              <a:buChar char="•"/>
            </a:pPr>
            <a:r>
              <a:rPr lang="en-AU" sz="900" b="1" i="1" dirty="0">
                <a:latin typeface="Congenial Light" panose="02000503040000020004" pitchFamily="2" charset="0"/>
              </a:rPr>
              <a:t>Out of Range.</a:t>
            </a:r>
            <a:r>
              <a:rPr lang="en-AU" sz="900" dirty="0">
                <a:latin typeface="Congenial Light" panose="02000503040000020004" pitchFamily="2" charset="0"/>
              </a:rPr>
              <a:t> Beyond Very Far range</a:t>
            </a:r>
          </a:p>
          <a:p>
            <a:pPr marL="59347">
              <a:spcBef>
                <a:spcPts val="415"/>
              </a:spcBef>
              <a:defRPr/>
            </a:pPr>
            <a:r>
              <a:rPr lang="en-AU" sz="1100" b="1" dirty="0">
                <a:solidFill>
                  <a:prstClr val="black"/>
                </a:solidFill>
                <a:latin typeface="Congenial"/>
              </a:rPr>
              <a:t>Leveling Up </a:t>
            </a:r>
            <a:r>
              <a:rPr lang="en-AU" sz="900" b="1" dirty="0">
                <a:solidFill>
                  <a:prstClr val="black"/>
                </a:solidFill>
                <a:latin typeface="Congenial"/>
              </a:rPr>
              <a:t>(p42)</a:t>
            </a:r>
            <a:endParaRPr lang="en-AU" sz="900" dirty="0">
              <a:solidFill>
                <a:prstClr val="black"/>
              </a:solidFill>
            </a:endParaRPr>
          </a:p>
          <a:p>
            <a:pPr marL="59347">
              <a:defRPr/>
            </a:pPr>
            <a:r>
              <a:rPr lang="en-AU" sz="900" dirty="0">
                <a:solidFill>
                  <a:prstClr val="black"/>
                </a:solidFill>
              </a:rPr>
              <a:t>The back of your character sheet has the procedure for leveling up. </a:t>
            </a:r>
          </a:p>
          <a:p>
            <a:pPr marL="217607" indent="-158260">
              <a:buFont typeface="+mj-lt"/>
              <a:buAutoNum type="arabicPeriod"/>
              <a:defRPr/>
            </a:pPr>
            <a:r>
              <a:rPr lang="en-AU" sz="900" dirty="0">
                <a:solidFill>
                  <a:prstClr val="black"/>
                </a:solidFill>
              </a:rPr>
              <a:t>When you advance in Tier (Level 2, 5, 8), you gain a new +2 Experience, increase your Proficiency by 1, and clear any marked traits.</a:t>
            </a:r>
          </a:p>
          <a:p>
            <a:pPr marL="217607" indent="-158260">
              <a:buFont typeface="+mj-lt"/>
              <a:buAutoNum type="arabicPeriod"/>
              <a:defRPr/>
            </a:pPr>
            <a:r>
              <a:rPr lang="en-AU" sz="900" dirty="0">
                <a:solidFill>
                  <a:prstClr val="black"/>
                </a:solidFill>
              </a:rPr>
              <a:t>You can mark any two advancements slots from your tier or below.</a:t>
            </a:r>
          </a:p>
          <a:p>
            <a:pPr marL="217607" indent="-158260">
              <a:buFont typeface="+mj-lt"/>
              <a:buAutoNum type="arabicPeriod"/>
              <a:defRPr/>
            </a:pPr>
            <a:r>
              <a:rPr lang="en-AU" sz="900" dirty="0">
                <a:solidFill>
                  <a:prstClr val="black"/>
                </a:solidFill>
              </a:rPr>
              <a:t>Increase your damage thresholds by 1</a:t>
            </a:r>
          </a:p>
          <a:p>
            <a:pPr marL="217607" indent="-158260">
              <a:buFont typeface="+mj-lt"/>
              <a:buAutoNum type="arabicPeriod"/>
              <a:defRPr/>
            </a:pPr>
            <a:r>
              <a:rPr lang="en-AU" sz="900" dirty="0">
                <a:solidFill>
                  <a:prstClr val="black"/>
                </a:solidFill>
              </a:rPr>
              <a:t>You can choose a new domain card of your Level or below. If you have 5 in your loadout, any others go to your Vault.</a:t>
            </a:r>
          </a:p>
        </p:txBody>
      </p:sp>
      <p:sp>
        <p:nvSpPr>
          <p:cNvPr id="4" name="TextBox 3">
            <a:extLst>
              <a:ext uri="{FF2B5EF4-FFF2-40B4-BE49-F238E27FC236}">
                <a16:creationId xmlns:a16="http://schemas.microsoft.com/office/drawing/2014/main" id="{14124DC7-3781-DB84-2D75-7CD01D768284}"/>
              </a:ext>
            </a:extLst>
          </p:cNvPr>
          <p:cNvSpPr txBox="1"/>
          <p:nvPr/>
        </p:nvSpPr>
        <p:spPr>
          <a:xfrm>
            <a:off x="0" y="9728387"/>
            <a:ext cx="1773242" cy="177613"/>
          </a:xfrm>
          <a:prstGeom prst="rect">
            <a:avLst/>
          </a:prstGeom>
          <a:noFill/>
        </p:spPr>
        <p:txBody>
          <a:bodyPr wrap="none" rtlCol="0">
            <a:spAutoFit/>
          </a:bodyPr>
          <a:lstStyle/>
          <a:p>
            <a:r>
              <a:rPr lang="en-AU" sz="554" dirty="0">
                <a:solidFill>
                  <a:schemeClr val="bg1"/>
                </a:solidFill>
              </a:rPr>
              <a:t>Player Sheet B: Combat, Downtime, Advancement</a:t>
            </a:r>
          </a:p>
        </p:txBody>
      </p:sp>
      <p:sp>
        <p:nvSpPr>
          <p:cNvPr id="2" name="TextBox 1">
            <a:extLst>
              <a:ext uri="{FF2B5EF4-FFF2-40B4-BE49-F238E27FC236}">
                <a16:creationId xmlns:a16="http://schemas.microsoft.com/office/drawing/2014/main" id="{9686E391-24E4-73F1-0454-00F78F51B1D8}"/>
              </a:ext>
            </a:extLst>
          </p:cNvPr>
          <p:cNvSpPr txBox="1"/>
          <p:nvPr/>
        </p:nvSpPr>
        <p:spPr>
          <a:xfrm>
            <a:off x="63744" y="1072451"/>
            <a:ext cx="2096255" cy="7853432"/>
          </a:xfrm>
          <a:prstGeom prst="rect">
            <a:avLst/>
          </a:prstGeom>
          <a:noFill/>
        </p:spPr>
        <p:txBody>
          <a:bodyPr wrap="square" anchor="t">
            <a:spAutoFit/>
          </a:bodyPr>
          <a:lstStyle/>
          <a:p>
            <a:pPr marL="64843">
              <a:spcBef>
                <a:spcPts val="415"/>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000" b="1" dirty="0">
                <a:solidFill>
                  <a:schemeClr val="bg1"/>
                </a:solidFill>
                <a:latin typeface="Congenial"/>
              </a:rPr>
              <a:t> </a:t>
            </a:r>
          </a:p>
          <a:p>
            <a:pPr marL="125289" indent="-63744">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125289" indent="-63744">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than your level, cross out one of your Hope slots and gain a narrative scar.</a:t>
            </a:r>
          </a:p>
          <a:p>
            <a:pPr marL="125289" indent="-63744">
              <a:spcAft>
                <a:spcPts val="415"/>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marL="64843" defTabSz="316520">
              <a:defRPr/>
            </a:pPr>
            <a:r>
              <a:rPr lang="en-AU" sz="1400" b="1" dirty="0">
                <a:solidFill>
                  <a:prstClr val="white"/>
                </a:solidFill>
                <a:latin typeface="Congenial"/>
              </a:rPr>
              <a:t>DOWNTIME</a:t>
            </a:r>
            <a:r>
              <a:rPr lang="en-AU" sz="1100" b="1" dirty="0">
                <a:solidFill>
                  <a:prstClr val="white"/>
                </a:solidFill>
                <a:latin typeface="Congenial"/>
              </a:rPr>
              <a:t> </a:t>
            </a:r>
            <a:r>
              <a:rPr lang="en-AU" sz="900" b="1" dirty="0">
                <a:solidFill>
                  <a:prstClr val="white"/>
                </a:solidFill>
                <a:latin typeface="Congenial"/>
              </a:rPr>
              <a:t>(p41)</a:t>
            </a:r>
            <a:r>
              <a:rPr lang="en-AU" sz="1000" b="1" dirty="0">
                <a:solidFill>
                  <a:prstClr val="white"/>
                </a:solidFill>
                <a:latin typeface="Congenial"/>
              </a:rPr>
              <a:t> </a:t>
            </a:r>
            <a:endParaRPr lang="en-AU" sz="1100" b="1" dirty="0">
              <a:solidFill>
                <a:prstClr val="white"/>
              </a:solidFill>
              <a:latin typeface="Congenial"/>
            </a:endParaRPr>
          </a:p>
          <a:p>
            <a:pPr marL="64843">
              <a:spcAft>
                <a:spcPts val="208"/>
              </a:spcAft>
              <a:defRPr/>
            </a:pPr>
            <a:r>
              <a:rPr lang="en-AU" sz="900" dirty="0">
                <a:solidFill>
                  <a:prstClr val="white"/>
                </a:solidFill>
                <a:latin typeface="Congenial Light"/>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lang="en-AU" sz="900" dirty="0">
                <a:solidFill>
                  <a:prstClr val="white"/>
                </a:solidFill>
                <a:latin typeface="Congenial Light"/>
              </a:rPr>
              <a:t>a rest:</a:t>
            </a:r>
          </a:p>
          <a:p>
            <a:pPr marL="125289" indent="-63744" defTabSz="316520">
              <a:buFont typeface="Arial" panose="020B0604020202020204" pitchFamily="34" charset="0"/>
              <a:buChar char="•"/>
              <a:defRPr/>
            </a:pPr>
            <a:r>
              <a:rPr lang="en-AU" sz="900" dirty="0">
                <a:solidFill>
                  <a:prstClr val="white"/>
                </a:solidFill>
                <a:latin typeface="Congenial Light"/>
              </a:rPr>
              <a:t>the players can move Domain cards between their Vault and Loadout </a:t>
            </a:r>
          </a:p>
          <a:p>
            <a:pPr marL="125289" indent="-63744" defTabSz="316520">
              <a:buFont typeface="Arial" panose="020B0604020202020204" pitchFamily="34" charset="0"/>
              <a:buChar char="•"/>
              <a:defRPr/>
            </a:pPr>
            <a:r>
              <a:rPr lang="en-AU" sz="900" dirty="0">
                <a:solidFill>
                  <a:prstClr val="white"/>
                </a:solidFill>
                <a:latin typeface="Congenial Light"/>
              </a:rPr>
              <a:t>the players make </a:t>
            </a:r>
            <a:r>
              <a:rPr lang="en-AU" sz="900" b="1" dirty="0">
                <a:solidFill>
                  <a:prstClr val="white"/>
                </a:solidFill>
                <a:latin typeface="Congenial Light"/>
              </a:rPr>
              <a:t>two Downtime moves</a:t>
            </a:r>
          </a:p>
          <a:p>
            <a:pPr marL="125289" indent="-63744" defTabSz="316520">
              <a:spcAft>
                <a:spcPts val="208"/>
              </a:spcAft>
              <a:buFont typeface="Arial" panose="020B0604020202020204" pitchFamily="34" charset="0"/>
              <a:buChar char="•"/>
              <a:defRPr/>
            </a:pPr>
            <a:r>
              <a:rPr lang="en-AU" sz="900" dirty="0">
                <a:solidFill>
                  <a:prstClr val="white"/>
                </a:solidFill>
                <a:latin typeface="Congenial Light"/>
              </a:rPr>
              <a:t>the GM gains 1d4 Fear (</a:t>
            </a:r>
            <a:r>
              <a:rPr lang="en-AU" sz="900" b="1" i="1" dirty="0">
                <a:solidFill>
                  <a:prstClr val="white"/>
                </a:solidFill>
                <a:latin typeface="Congenial Light"/>
              </a:rPr>
              <a:t>Long Rest:</a:t>
            </a:r>
            <a:r>
              <a:rPr lang="en-AU" sz="900" dirty="0">
                <a:solidFill>
                  <a:prstClr val="white"/>
                </a:solidFill>
                <a:latin typeface="Congenial Light"/>
              </a:rPr>
              <a:t> + 1 Fear for each PC and can advance a long-term countdown)</a:t>
            </a:r>
          </a:p>
          <a:p>
            <a:pPr marL="64843" defTabSz="316520">
              <a:spcAft>
                <a:spcPts val="208"/>
              </a:spcAft>
              <a:defRPr/>
            </a:pPr>
            <a:r>
              <a:rPr lang="en-AU" sz="900" dirty="0">
                <a:solidFill>
                  <a:prstClr val="white"/>
                </a:solidFill>
                <a:latin typeface="Congenial Light"/>
              </a:rPr>
              <a:t>When you rest, choose two downtime Moves:</a:t>
            </a:r>
          </a:p>
          <a:p>
            <a:pPr marL="125289" indent="-63744" defTabSz="316520">
              <a:buFont typeface="Arial" panose="020B0604020202020204" pitchFamily="34" charset="0"/>
              <a:buChar char="•"/>
              <a:defRPr/>
            </a:pPr>
            <a:r>
              <a:rPr lang="en-AU" sz="900" b="1" i="1" dirty="0">
                <a:solidFill>
                  <a:prstClr val="white"/>
                </a:solidFill>
                <a:latin typeface="Congenial Light"/>
              </a:rPr>
              <a:t>Tend to Wounds. </a:t>
            </a:r>
            <a:r>
              <a:rPr lang="en-AU" sz="900" dirty="0">
                <a:solidFill>
                  <a:prstClr val="white"/>
                </a:solidFill>
                <a:latin typeface="Congenial Light"/>
              </a:rPr>
              <a:t>Clear 1d4 + Tier HP for yourself or an Ally (</a:t>
            </a:r>
            <a:r>
              <a:rPr lang="en-AU" sz="900" b="1" i="1" dirty="0">
                <a:solidFill>
                  <a:prstClr val="white"/>
                </a:solidFill>
                <a:latin typeface="Congenial Light"/>
              </a:rPr>
              <a:t>Long Rest: </a:t>
            </a:r>
            <a:r>
              <a:rPr lang="en-AU" sz="900" dirty="0">
                <a:solidFill>
                  <a:prstClr val="white"/>
                </a:solidFill>
                <a:latin typeface="Congenial Light"/>
              </a:rPr>
              <a:t>Clear all HP)</a:t>
            </a:r>
          </a:p>
          <a:p>
            <a:pPr marL="125289" indent="-63744" defTabSz="316520">
              <a:buFont typeface="Arial" panose="020B0604020202020204" pitchFamily="34" charset="0"/>
              <a:buChar char="•"/>
              <a:defRPr/>
            </a:pPr>
            <a:r>
              <a:rPr lang="en-AU" sz="900" b="1" i="1" dirty="0">
                <a:solidFill>
                  <a:prstClr val="white"/>
                </a:solidFill>
                <a:latin typeface="Congenial Light"/>
              </a:rPr>
              <a:t>Clear Stress. </a:t>
            </a:r>
            <a:r>
              <a:rPr lang="en-AU" sz="900" dirty="0">
                <a:solidFill>
                  <a:prstClr val="white"/>
                </a:solidFill>
                <a:latin typeface="Congenial Light"/>
              </a:rPr>
              <a:t>Clear 1d4 + Tier Stress (</a:t>
            </a:r>
            <a:r>
              <a:rPr lang="en-AU" sz="900" b="1" i="1" dirty="0">
                <a:solidFill>
                  <a:prstClr val="white"/>
                </a:solidFill>
                <a:latin typeface="Congenial Light"/>
              </a:rPr>
              <a:t>Long Rest:</a:t>
            </a:r>
            <a:r>
              <a:rPr lang="en-AU" sz="900" dirty="0">
                <a:solidFill>
                  <a:prstClr val="white"/>
                </a:solidFill>
                <a:latin typeface="Congenial Light"/>
              </a:rPr>
              <a:t> Clear all Stress)</a:t>
            </a:r>
          </a:p>
          <a:p>
            <a:pPr marL="125289" indent="-63744" defTabSz="316520">
              <a:buFont typeface="Arial" panose="020B0604020202020204" pitchFamily="34" charset="0"/>
              <a:buChar char="•"/>
              <a:defRPr/>
            </a:pPr>
            <a:r>
              <a:rPr lang="en-AU" sz="900" b="1" i="1" dirty="0">
                <a:solidFill>
                  <a:prstClr val="white"/>
                </a:solidFill>
                <a:latin typeface="Congenial Light"/>
              </a:rPr>
              <a:t>Repair Armour.</a:t>
            </a:r>
            <a:r>
              <a:rPr lang="en-AU" sz="900" b="1" dirty="0">
                <a:solidFill>
                  <a:prstClr val="white"/>
                </a:solidFill>
                <a:latin typeface="Congenial Light"/>
              </a:rPr>
              <a:t> </a:t>
            </a:r>
            <a:r>
              <a:rPr lang="en-AU" sz="900" dirty="0">
                <a:solidFill>
                  <a:prstClr val="white"/>
                </a:solidFill>
                <a:latin typeface="Congenial Light"/>
              </a:rPr>
              <a:t>Clear 1d4 + Tier Armour slots from yourself or an Ally’s armour (</a:t>
            </a:r>
            <a:r>
              <a:rPr lang="en-AU" sz="900" b="1" i="1" dirty="0">
                <a:solidFill>
                  <a:prstClr val="white"/>
                </a:solidFill>
                <a:latin typeface="Congenial Light"/>
              </a:rPr>
              <a:t>Long Rest:</a:t>
            </a:r>
            <a:r>
              <a:rPr lang="en-AU" sz="900" dirty="0">
                <a:solidFill>
                  <a:prstClr val="white"/>
                </a:solidFill>
                <a:latin typeface="Congenial Light"/>
              </a:rPr>
              <a:t> Clear all Armour slots)</a:t>
            </a:r>
          </a:p>
          <a:p>
            <a:pPr marL="125289" indent="-63744" defTabSz="316520">
              <a:buFont typeface="Arial" panose="020B0604020202020204" pitchFamily="34" charset="0"/>
              <a:buChar char="•"/>
              <a:defRPr/>
            </a:pPr>
            <a:r>
              <a:rPr lang="en-AU" sz="900" b="1" i="1" dirty="0">
                <a:solidFill>
                  <a:prstClr val="white"/>
                </a:solidFill>
                <a:latin typeface="Congenial Light"/>
              </a:rPr>
              <a:t>Prepare. </a:t>
            </a:r>
            <a:r>
              <a:rPr lang="en-AU" sz="900" dirty="0">
                <a:solidFill>
                  <a:prstClr val="white"/>
                </a:solidFill>
                <a:latin typeface="Congenial Light"/>
              </a:rPr>
              <a:t>Gain 1 Hope. If another player also prepares, you each gain 2 Hope.</a:t>
            </a:r>
          </a:p>
          <a:p>
            <a:pPr marL="125289" indent="-63744" defTabSz="316520">
              <a:buFont typeface="Arial" panose="020B0604020202020204" pitchFamily="34" charset="0"/>
              <a:buChar char="•"/>
              <a:defRPr/>
            </a:pPr>
            <a:r>
              <a:rPr lang="en-AU" sz="900" b="1" i="1" dirty="0">
                <a:solidFill>
                  <a:prstClr val="white"/>
                </a:solidFill>
                <a:latin typeface="Congenial Light"/>
              </a:rPr>
              <a:t>Work on a Project (Long Rest only). </a:t>
            </a:r>
            <a:r>
              <a:rPr lang="en-AU" sz="900" dirty="0">
                <a:solidFill>
                  <a:prstClr val="white"/>
                </a:solidFill>
                <a:latin typeface="Congenial Light"/>
              </a:rPr>
              <a:t>Create a countdown for your long-term project. Each time they make this move, they can make an action roll or advance it automatically.</a:t>
            </a:r>
            <a:endParaRPr lang="en-AU" sz="1100" b="1" dirty="0">
              <a:solidFill>
                <a:schemeClr val="bg1"/>
              </a:solidFill>
              <a:latin typeface="Congenial"/>
            </a:endParaRPr>
          </a:p>
        </p:txBody>
      </p:sp>
      <p:sp>
        <p:nvSpPr>
          <p:cNvPr id="5" name="TextBox 4">
            <a:extLst>
              <a:ext uri="{FF2B5EF4-FFF2-40B4-BE49-F238E27FC236}">
                <a16:creationId xmlns:a16="http://schemas.microsoft.com/office/drawing/2014/main" id="{9175F852-9B76-E92E-68BA-10EDE1C78CB6}"/>
              </a:ext>
            </a:extLst>
          </p:cNvPr>
          <p:cNvSpPr txBox="1"/>
          <p:nvPr/>
        </p:nvSpPr>
        <p:spPr>
          <a:xfrm>
            <a:off x="2159999" y="3003482"/>
            <a:ext cx="2088000" cy="6174511"/>
          </a:xfrm>
          <a:prstGeom prst="rect">
            <a:avLst/>
          </a:prstGeom>
          <a:noFill/>
        </p:spPr>
        <p:txBody>
          <a:bodyPr wrap="square" numCol="1">
            <a:spAutoFit/>
          </a:bodyPr>
          <a:lstStyle/>
          <a:p>
            <a:pPr marL="59347" defTabSz="316520">
              <a:spcBef>
                <a:spcPts val="415"/>
              </a:spcBef>
              <a:defRPr/>
            </a:pPr>
            <a:r>
              <a:rPr lang="en-AU" sz="1100" b="1" dirty="0">
                <a:solidFill>
                  <a:prstClr val="black"/>
                </a:solidFill>
                <a:latin typeface="Congenial"/>
              </a:rPr>
              <a:t>HP &amp; Damage</a:t>
            </a:r>
            <a:r>
              <a:rPr lang="en-AU" sz="1000" b="1" dirty="0">
                <a:solidFill>
                  <a:prstClr val="black"/>
                </a:solidFill>
                <a:latin typeface="Congenial"/>
              </a:rPr>
              <a:t> </a:t>
            </a:r>
            <a:r>
              <a:rPr lang="en-AU" sz="900" b="1" dirty="0">
                <a:solidFill>
                  <a:prstClr val="black"/>
                </a:solidFill>
                <a:latin typeface="Congenial"/>
              </a:rPr>
              <a:t>(p39) </a:t>
            </a:r>
          </a:p>
          <a:p>
            <a:pPr marL="59347" defTabSz="316520">
              <a:defRPr/>
            </a:pPr>
            <a:r>
              <a:rPr lang="en-AU" sz="900" dirty="0">
                <a:solidFill>
                  <a:prstClr val="black"/>
                </a:solidFill>
                <a:latin typeface="Congenial Light"/>
              </a:rPr>
              <a:t>Compare the damage to your </a:t>
            </a:r>
            <a:r>
              <a:rPr lang="en-AU" sz="900" b="1" i="1" dirty="0">
                <a:solidFill>
                  <a:prstClr val="black"/>
                </a:solidFill>
                <a:latin typeface="Congenial Light"/>
              </a:rPr>
              <a:t>Damage Thresholds</a:t>
            </a:r>
            <a:r>
              <a:rPr lang="en-AU" sz="900" dirty="0">
                <a:solidFill>
                  <a:prstClr val="black"/>
                </a:solidFill>
                <a:latin typeface="Congenial Light"/>
              </a:rPr>
              <a:t>:</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a:rPr>
              <a:t>≥ Severe threshold, mark </a:t>
            </a:r>
            <a:r>
              <a:rPr lang="en-AU" sz="900" b="1" dirty="0">
                <a:solidFill>
                  <a:prstClr val="black"/>
                </a:solidFill>
                <a:latin typeface="Congenial Light"/>
              </a:rPr>
              <a:t>3 HP</a:t>
            </a:r>
          </a:p>
          <a:p>
            <a:pPr marL="184636" indent="-125289" defTabSz="316520">
              <a:buFont typeface="Arial" panose="020B0604020202020204" pitchFamily="34" charset="0"/>
              <a:buChar char="•"/>
              <a:defRPr/>
            </a:pPr>
            <a:r>
              <a:rPr lang="en-AU" sz="900" dirty="0">
                <a:solidFill>
                  <a:prstClr val="black"/>
                </a:solidFill>
                <a:latin typeface="Congenial Light"/>
              </a:rPr>
              <a:t>≥ Major threshold, but less than your Severe threshold, mark </a:t>
            </a:r>
            <a:r>
              <a:rPr lang="en-AU" sz="900" b="1" dirty="0">
                <a:solidFill>
                  <a:prstClr val="black"/>
                </a:solidFill>
                <a:latin typeface="Congenial Light"/>
              </a:rPr>
              <a:t>2 HP</a:t>
            </a:r>
          </a:p>
          <a:p>
            <a:pPr marL="184636" indent="-125289" defTabSz="316520">
              <a:buFont typeface="Arial" panose="020B0604020202020204" pitchFamily="34" charset="0"/>
              <a:buChar char="•"/>
              <a:defRPr/>
            </a:pPr>
            <a:r>
              <a:rPr lang="en-AU" sz="900" dirty="0">
                <a:solidFill>
                  <a:prstClr val="black"/>
                </a:solidFill>
                <a:latin typeface="Congenial Light"/>
              </a:rPr>
              <a:t>&lt; Major threshold, mark </a:t>
            </a:r>
            <a:r>
              <a:rPr lang="en-AU" sz="900" b="1" dirty="0">
                <a:solidFill>
                  <a:prstClr val="black"/>
                </a:solidFill>
                <a:latin typeface="Congenial Light"/>
              </a:rPr>
              <a:t>1 HP</a:t>
            </a:r>
          </a:p>
          <a:p>
            <a:pPr marL="184636" indent="-125289" defTabSz="316520">
              <a:buFont typeface="Arial" panose="020B0604020202020204" pitchFamily="34" charset="0"/>
              <a:buChar char="•"/>
              <a:defRPr/>
            </a:pPr>
            <a:r>
              <a:rPr lang="en-AU" sz="900" dirty="0">
                <a:solidFill>
                  <a:prstClr val="black"/>
                </a:solidFill>
                <a:latin typeface="Congenial Light"/>
              </a:rPr>
              <a:t>reduced to 0 Damage, mark </a:t>
            </a:r>
            <a:r>
              <a:rPr lang="en-AU" sz="900" b="1" dirty="0">
                <a:solidFill>
                  <a:prstClr val="black"/>
                </a:solidFill>
                <a:latin typeface="Congenial Light"/>
              </a:rPr>
              <a:t>0 HP</a:t>
            </a:r>
          </a:p>
          <a:p>
            <a:pPr marL="184636" indent="-125289" defTabSz="316520">
              <a:spcAft>
                <a:spcPts val="208"/>
              </a:spcAft>
              <a:buFont typeface="Arial" panose="020B0604020202020204" pitchFamily="34" charset="0"/>
              <a:buChar char="•"/>
              <a:defRPr/>
            </a:pPr>
            <a:r>
              <a:rPr lang="en-AU" sz="900" dirty="0">
                <a:solidFill>
                  <a:prstClr val="black"/>
                </a:solidFill>
                <a:latin typeface="Congenial Light"/>
              </a:rPr>
              <a:t>(optional) ≥ 2 x Severe Threshold, mark </a:t>
            </a:r>
            <a:r>
              <a:rPr lang="en-AU" sz="900" b="1" dirty="0">
                <a:solidFill>
                  <a:prstClr val="black"/>
                </a:solidFill>
                <a:latin typeface="Congenial Light"/>
              </a:rPr>
              <a:t>4 HP</a:t>
            </a:r>
          </a:p>
          <a:p>
            <a:pPr marL="59347" defTabSz="316520">
              <a:spcAft>
                <a:spcPts val="208"/>
              </a:spcAft>
              <a:defRPr/>
            </a:pPr>
            <a:r>
              <a:rPr lang="en-AU" sz="900" dirty="0">
                <a:solidFill>
                  <a:prstClr val="black"/>
                </a:solidFill>
                <a:latin typeface="Congenial Light"/>
              </a:rPr>
              <a:t>When you mark last your last HP, you make a Death Move.</a:t>
            </a:r>
          </a:p>
          <a:p>
            <a:pPr marL="59347" defTabSz="316520">
              <a:lnSpc>
                <a:spcPct val="95000"/>
              </a:lnSpc>
              <a:defRPr/>
            </a:pPr>
            <a:r>
              <a:rPr lang="en-AU" sz="1100" b="1" dirty="0">
                <a:solidFill>
                  <a:prstClr val="black"/>
                </a:solidFill>
                <a:latin typeface="Congenial"/>
              </a:rPr>
              <a:t>Resistance, Immunity &amp; Direct Damage </a:t>
            </a:r>
            <a:r>
              <a:rPr lang="en-AU" sz="900" b="1" dirty="0">
                <a:solidFill>
                  <a:prstClr val="black"/>
                </a:solidFill>
                <a:latin typeface="Congenial"/>
              </a:rPr>
              <a:t>(p40)</a:t>
            </a:r>
          </a:p>
          <a:p>
            <a:pPr marL="59347" defTabSz="316520">
              <a:defRPr/>
            </a:pPr>
            <a:r>
              <a:rPr lang="en-AU" sz="900" dirty="0">
                <a:solidFill>
                  <a:prstClr val="black"/>
                </a:solidFill>
                <a:latin typeface="Congenial Light"/>
              </a:rPr>
              <a:t>Damage is either </a:t>
            </a:r>
            <a:r>
              <a:rPr lang="en-AU" sz="900" b="1" dirty="0">
                <a:solidFill>
                  <a:prstClr val="black"/>
                </a:solidFill>
                <a:latin typeface="Congenial Light"/>
              </a:rPr>
              <a:t>physical</a:t>
            </a:r>
            <a:r>
              <a:rPr lang="en-AU" sz="900" dirty="0">
                <a:solidFill>
                  <a:prstClr val="black"/>
                </a:solidFill>
                <a:latin typeface="Congenial Light"/>
              </a:rPr>
              <a:t> or </a:t>
            </a:r>
            <a:r>
              <a:rPr lang="en-AU" sz="900" b="1" dirty="0">
                <a:solidFill>
                  <a:prstClr val="black"/>
                </a:solidFill>
                <a:latin typeface="Congenial Light"/>
              </a:rPr>
              <a:t>magical</a:t>
            </a:r>
            <a:r>
              <a:rPr lang="en-AU" sz="900" dirty="0">
                <a:solidFill>
                  <a:prstClr val="black"/>
                </a:solidFill>
                <a:latin typeface="Congenial Light"/>
              </a:rPr>
              <a:t>.</a:t>
            </a:r>
            <a:endParaRPr lang="en-AU" sz="1000" b="1" dirty="0">
              <a:solidFill>
                <a:prstClr val="black"/>
              </a:solidFill>
              <a:latin typeface="Congenial Light"/>
            </a:endParaRPr>
          </a:p>
          <a:p>
            <a:pPr marL="184636" indent="-125289" defTabSz="316520">
              <a:buFont typeface="Arial" panose="020B0604020202020204" pitchFamily="34" charset="0"/>
              <a:buChar char="•"/>
              <a:defRPr/>
            </a:pPr>
            <a:r>
              <a:rPr lang="en-AU" sz="900" b="1" i="1" dirty="0">
                <a:solidFill>
                  <a:prstClr val="black"/>
                </a:solidFill>
                <a:latin typeface="Congenial Light"/>
              </a:rPr>
              <a:t>Resistance. </a:t>
            </a:r>
            <a:r>
              <a:rPr lang="en-AU" sz="900" dirty="0">
                <a:solidFill>
                  <a:prstClr val="black"/>
                </a:solidFill>
                <a:latin typeface="Congenial Light"/>
              </a:rPr>
              <a:t>Halve the damage before comparing to Thresholds.</a:t>
            </a:r>
          </a:p>
          <a:p>
            <a:pPr marL="184636" indent="-125289" defTabSz="316520">
              <a:buFont typeface="Arial" panose="020B0604020202020204" pitchFamily="34" charset="0"/>
              <a:buChar char="•"/>
              <a:defRPr/>
            </a:pPr>
            <a:r>
              <a:rPr lang="en-AU" sz="900" b="1" i="1" dirty="0">
                <a:solidFill>
                  <a:prstClr val="black"/>
                </a:solidFill>
                <a:latin typeface="Congenial Light"/>
              </a:rPr>
              <a:t>Immunity. </a:t>
            </a:r>
            <a:r>
              <a:rPr lang="en-AU" sz="900" dirty="0">
                <a:solidFill>
                  <a:prstClr val="black"/>
                </a:solidFill>
                <a:latin typeface="Congenial Light"/>
              </a:rPr>
              <a:t>Ignores the damage.</a:t>
            </a:r>
          </a:p>
          <a:p>
            <a:pPr marL="184636" indent="-125289" defTabSz="316520">
              <a:spcAft>
                <a:spcPts val="208"/>
              </a:spcAft>
              <a:buFont typeface="Arial" panose="020B0604020202020204" pitchFamily="34" charset="0"/>
              <a:buChar char="•"/>
              <a:defRPr/>
            </a:pPr>
            <a:r>
              <a:rPr lang="en-AU" sz="900" b="1" i="1" dirty="0">
                <a:solidFill>
                  <a:prstClr val="black"/>
                </a:solidFill>
                <a:latin typeface="Congenial Light"/>
              </a:rPr>
              <a:t>Direct Damage.</a:t>
            </a:r>
            <a:r>
              <a:rPr lang="en-AU" sz="900" dirty="0">
                <a:solidFill>
                  <a:prstClr val="black"/>
                </a:solidFill>
                <a:latin typeface="Congenial Light"/>
              </a:rPr>
              <a:t> Can’t be reduced by marking an Armour Slot</a:t>
            </a:r>
          </a:p>
          <a:p>
            <a:pPr marL="59347">
              <a:defRPr/>
            </a:pPr>
            <a:r>
              <a:rPr lang="en-AU" sz="1100" b="1" dirty="0">
                <a:latin typeface="Congenial"/>
              </a:rPr>
              <a:t>Evasion </a:t>
            </a:r>
            <a:r>
              <a:rPr lang="en-AU" sz="900" b="1" dirty="0">
                <a:latin typeface="Congenial"/>
              </a:rPr>
              <a:t>(p39) </a:t>
            </a:r>
          </a:p>
          <a:p>
            <a:pPr marL="59347">
              <a:defRPr/>
            </a:pPr>
            <a:r>
              <a:rPr lang="en-AU" sz="900" dirty="0"/>
              <a:t>If an adversary’s attack roll </a:t>
            </a:r>
            <a:r>
              <a:rPr lang="en-AU" sz="900" dirty="0">
                <a:solidFill>
                  <a:prstClr val="black"/>
                </a:solidFill>
              </a:rPr>
              <a:t>≥ your </a:t>
            </a:r>
            <a:r>
              <a:rPr lang="en-AU" sz="900" dirty="0"/>
              <a:t>Evasion, they hit and deal damage.</a:t>
            </a:r>
          </a:p>
          <a:p>
            <a:pPr marL="59347" defTabSz="316520">
              <a:defRPr/>
            </a:pPr>
            <a:r>
              <a:rPr lang="en-AU" sz="1100" b="1" dirty="0">
                <a:solidFill>
                  <a:prstClr val="black"/>
                </a:solidFill>
                <a:latin typeface="Congenial"/>
              </a:rPr>
              <a:t>Stress </a:t>
            </a:r>
            <a:r>
              <a:rPr lang="en-AU" sz="900" b="1" dirty="0">
                <a:solidFill>
                  <a:prstClr val="black"/>
                </a:solidFill>
                <a:latin typeface="Congenial"/>
              </a:rPr>
              <a:t>(p39)</a:t>
            </a:r>
            <a:endParaRPr lang="en-AU" sz="900" dirty="0">
              <a:solidFill>
                <a:prstClr val="black"/>
              </a:solidFill>
              <a:latin typeface="Congenial Light"/>
            </a:endParaRPr>
          </a:p>
          <a:p>
            <a:pPr marL="59347" defTabSz="316520">
              <a:defRPr/>
            </a:pPr>
            <a:r>
              <a:rPr lang="en-AU" sz="900" dirty="0">
                <a:solidFill>
                  <a:prstClr val="black"/>
                </a:solidFill>
                <a:latin typeface="Congenial Light"/>
              </a:rPr>
              <a:t>When a character is out of Stress, they become </a:t>
            </a:r>
            <a:r>
              <a:rPr lang="en-AU" sz="900" b="1" dirty="0">
                <a:solidFill>
                  <a:prstClr val="black"/>
                </a:solidFill>
                <a:latin typeface="Congenial Light"/>
              </a:rPr>
              <a:t>Vulnerable</a:t>
            </a:r>
            <a:r>
              <a:rPr lang="en-AU" sz="900" dirty="0">
                <a:solidFill>
                  <a:prstClr val="black"/>
                </a:solidFill>
                <a:latin typeface="Congenial Light"/>
              </a:rPr>
              <a:t> until they regain at least 1 Stress. A character without Stress slots can’t choose to mark Stress. If an effect forces a character to mark Stress, they must mark </a:t>
            </a:r>
            <a:r>
              <a:rPr lang="en-AU" sz="900" b="1" dirty="0">
                <a:solidFill>
                  <a:prstClr val="black"/>
                </a:solidFill>
                <a:latin typeface="Congenial Light"/>
              </a:rPr>
              <a:t>1 HP </a:t>
            </a:r>
            <a:r>
              <a:rPr lang="en-AU" sz="900" dirty="0">
                <a:solidFill>
                  <a:prstClr val="black"/>
                </a:solidFill>
                <a:latin typeface="Congenial Light"/>
              </a:rPr>
              <a:t>instead.</a:t>
            </a:r>
            <a:endParaRPr lang="en-AU" sz="1100" b="1" dirty="0">
              <a:latin typeface="Congenial"/>
            </a:endParaRPr>
          </a:p>
          <a:p>
            <a:pPr marL="59347" defTabSz="316520">
              <a:spcBef>
                <a:spcPts val="415"/>
              </a:spcBef>
              <a:defRPr/>
            </a:pPr>
            <a:r>
              <a:rPr lang="en-AU" sz="1100" b="1" dirty="0">
                <a:latin typeface="Congenial"/>
              </a:rPr>
              <a:t>Using Armour </a:t>
            </a:r>
            <a:r>
              <a:rPr lang="en-AU" sz="900" b="1" dirty="0">
                <a:latin typeface="Congenial"/>
              </a:rPr>
              <a:t>(p56)</a:t>
            </a:r>
            <a:endParaRPr lang="en-AU" sz="900" dirty="0">
              <a:latin typeface="Congenial Light"/>
            </a:endParaRPr>
          </a:p>
          <a:p>
            <a:pPr marL="59347" defTabSz="316520">
              <a:defRPr/>
            </a:pPr>
            <a:r>
              <a:rPr lang="en-AU" sz="900" dirty="0">
                <a:latin typeface="Congenial Light"/>
              </a:rPr>
              <a:t>Armour Score = available Armour Slots.  Once per attack, a player can mark 1 Armour Slot to reduce incoming damage down by a Threshold</a:t>
            </a:r>
          </a:p>
          <a:p>
            <a:pPr marL="59347">
              <a:spcBef>
                <a:spcPts val="415"/>
              </a:spcBef>
              <a:defRPr/>
            </a:pPr>
            <a:r>
              <a:rPr lang="en-AU" sz="1100" b="1" dirty="0">
                <a:latin typeface="Congenial"/>
              </a:rPr>
              <a:t>Using Hope </a:t>
            </a:r>
            <a:r>
              <a:rPr lang="en-AU" sz="900" b="1" dirty="0">
                <a:latin typeface="Congenial"/>
              </a:rPr>
              <a:t>(p56)</a:t>
            </a:r>
            <a:endParaRPr lang="en-AU" sz="900" dirty="0"/>
          </a:p>
          <a:p>
            <a:pPr marL="178042" indent="-118695">
              <a:buFont typeface="Arial" panose="020B0604020202020204" pitchFamily="34" charset="0"/>
              <a:buChar char="•"/>
              <a:defRPr/>
            </a:pPr>
            <a:r>
              <a:rPr lang="en-AU" sz="900" dirty="0"/>
              <a:t>Help an Ally (+d6 Advantage die)</a:t>
            </a:r>
          </a:p>
          <a:p>
            <a:pPr marL="178042" indent="-118695">
              <a:buFont typeface="Arial" panose="020B0604020202020204" pitchFamily="34" charset="0"/>
              <a:buChar char="•"/>
              <a:defRPr/>
            </a:pPr>
            <a:r>
              <a:rPr lang="en-AU" sz="900" dirty="0"/>
              <a:t>Utilise an Experience</a:t>
            </a:r>
          </a:p>
          <a:p>
            <a:pPr marL="178042" indent="-118695">
              <a:buFont typeface="Arial" panose="020B0604020202020204" pitchFamily="34" charset="0"/>
              <a:buChar char="•"/>
              <a:defRPr/>
            </a:pPr>
            <a:r>
              <a:rPr lang="en-AU" sz="900" dirty="0"/>
              <a:t>Initiate a Tag Team Roll (3 Hope, once per session)</a:t>
            </a:r>
          </a:p>
          <a:p>
            <a:pPr marL="178042" indent="-118695">
              <a:buFont typeface="Arial" panose="020B0604020202020204" pitchFamily="34" charset="0"/>
              <a:buChar char="•"/>
              <a:defRPr/>
            </a:pPr>
            <a:r>
              <a:rPr lang="en-AU" sz="900" dirty="0"/>
              <a:t>Use a Hope Feature</a:t>
            </a:r>
          </a:p>
        </p:txBody>
      </p:sp>
    </p:spTree>
    <p:extLst>
      <p:ext uri="{BB962C8B-B14F-4D97-AF65-F5344CB8AC3E}">
        <p14:creationId xmlns:p14="http://schemas.microsoft.com/office/powerpoint/2010/main" val="1120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814CDF9F-0931-9E04-5510-3626C8670BB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70A0BB9-27BC-E072-7C3B-440218F81092}"/>
              </a:ext>
            </a:extLst>
          </p:cNvPr>
          <p:cNvSpPr/>
          <p:nvPr/>
        </p:nvSpPr>
        <p:spPr>
          <a:xfrm>
            <a:off x="0" y="-66676"/>
            <a:ext cx="2160000" cy="10334626"/>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14" name="Rectangle 13">
            <a:extLst>
              <a:ext uri="{FF2B5EF4-FFF2-40B4-BE49-F238E27FC236}">
                <a16:creationId xmlns:a16="http://schemas.microsoft.com/office/drawing/2014/main" id="{3B4C53AA-8B58-A4AA-B641-207C7A65DECE}"/>
              </a:ext>
            </a:extLst>
          </p:cNvPr>
          <p:cNvSpPr/>
          <p:nvPr/>
        </p:nvSpPr>
        <p:spPr>
          <a:xfrm>
            <a:off x="-61876" y="-190500"/>
            <a:ext cx="2221876" cy="10248900"/>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3" name="TextBox 2">
            <a:extLst>
              <a:ext uri="{FF2B5EF4-FFF2-40B4-BE49-F238E27FC236}">
                <a16:creationId xmlns:a16="http://schemas.microsoft.com/office/drawing/2014/main" id="{C4C9C37B-5ACE-0437-E7D6-5D270FE555DC}"/>
              </a:ext>
            </a:extLst>
          </p:cNvPr>
          <p:cNvSpPr txBox="1"/>
          <p:nvPr/>
        </p:nvSpPr>
        <p:spPr>
          <a:xfrm>
            <a:off x="2160001" y="53132"/>
            <a:ext cx="4634500" cy="9607758"/>
          </a:xfrm>
          <a:prstGeom prst="rect">
            <a:avLst/>
          </a:prstGeom>
          <a:noFill/>
        </p:spPr>
        <p:txBody>
          <a:bodyPr wrap="square" numCol="2" spcCol="180000" rtlCol="0" anchor="t">
            <a:spAutoFit/>
          </a:bodyPr>
          <a:lstStyle/>
          <a:p>
            <a:pPr marL="125289" indent="-125289" defTabSz="316520">
              <a:defRPr/>
            </a:pPr>
            <a:r>
              <a:rPr lang="en-AU" sz="1100" b="1" dirty="0">
                <a:latin typeface="Congenial" panose="02000503040000020004" pitchFamily="2" charset="0"/>
              </a:rPr>
              <a:t>GM Principles </a:t>
            </a:r>
            <a:r>
              <a:rPr lang="en-AU" sz="900" b="1" dirty="0">
                <a:latin typeface="Congenial" panose="02000503040000020004" pitchFamily="2" charset="0"/>
              </a:rPr>
              <a:t>(p63)</a:t>
            </a:r>
          </a:p>
          <a:p>
            <a:pPr marL="59347" indent="-59347" defTabSz="316520">
              <a:buFont typeface="Arial" panose="020B0604020202020204" pitchFamily="34" charset="0"/>
              <a:buChar char="•"/>
              <a:defRPr/>
            </a:pPr>
            <a:r>
              <a:rPr lang="en-US" sz="900" dirty="0">
                <a:latin typeface="Congenial Light" panose="02000503040000020004" pitchFamily="2" charset="0"/>
              </a:rPr>
              <a:t>Begin and end with the </a:t>
            </a:r>
            <a:r>
              <a:rPr lang="en-US" sz="900" b="1" i="1" dirty="0">
                <a:latin typeface="Congenial Light" panose="02000503040000020004" pitchFamily="2" charset="0"/>
              </a:rPr>
              <a:t>fiction</a:t>
            </a:r>
          </a:p>
          <a:p>
            <a:pPr marL="59347" indent="-59347" defTabSz="316520">
              <a:buFont typeface="Arial" panose="020B0604020202020204" pitchFamily="34" charset="0"/>
              <a:buChar char="•"/>
              <a:defRPr/>
            </a:pPr>
            <a:r>
              <a:rPr lang="en-US" sz="900" b="1" i="1" dirty="0">
                <a:latin typeface="Congenial Light" panose="02000503040000020004" pitchFamily="2" charset="0"/>
              </a:rPr>
              <a:t>Collaborate</a:t>
            </a:r>
            <a:r>
              <a:rPr lang="en-US" sz="900" dirty="0">
                <a:latin typeface="Congenial Light" panose="02000503040000020004" pitchFamily="2" charset="0"/>
              </a:rPr>
              <a:t> at all times, especially </a:t>
            </a:r>
            <a:r>
              <a:rPr lang="en-AU" sz="900" dirty="0">
                <a:latin typeface="Congenial Light" panose="02000503040000020004" pitchFamily="2" charset="0"/>
              </a:rPr>
              <a:t>during </a:t>
            </a:r>
            <a:r>
              <a:rPr lang="en-AU" sz="900" b="1" i="1" dirty="0">
                <a:latin typeface="Congenial Light" panose="02000503040000020004" pitchFamily="2" charset="0"/>
              </a:rPr>
              <a:t>conflict</a:t>
            </a:r>
          </a:p>
          <a:p>
            <a:pPr marL="59347" indent="-59347" defTabSz="316520">
              <a:buFont typeface="Arial" panose="020B0604020202020204" pitchFamily="34" charset="0"/>
              <a:buChar char="•"/>
              <a:defRPr/>
            </a:pPr>
            <a:r>
              <a:rPr lang="en-US" sz="900" dirty="0">
                <a:latin typeface="Congenial Light" panose="02000503040000020004" pitchFamily="2" charset="0"/>
              </a:rPr>
              <a:t>Fill the world with </a:t>
            </a:r>
            <a:r>
              <a:rPr lang="en-US" sz="900" b="1" i="1" dirty="0">
                <a:latin typeface="Congenial Light" panose="02000503040000020004" pitchFamily="2" charset="0"/>
              </a:rPr>
              <a:t>life</a:t>
            </a:r>
            <a:r>
              <a:rPr lang="en-US" sz="900" dirty="0">
                <a:latin typeface="Congenial Light" panose="02000503040000020004" pitchFamily="2" charset="0"/>
              </a:rPr>
              <a:t>, </a:t>
            </a:r>
            <a:r>
              <a:rPr lang="en-US" sz="900" b="1" i="1" dirty="0">
                <a:latin typeface="Congenial Light" panose="02000503040000020004" pitchFamily="2" charset="0"/>
              </a:rPr>
              <a:t>wonder</a:t>
            </a:r>
            <a:r>
              <a:rPr lang="en-US" sz="900" dirty="0">
                <a:latin typeface="Congenial Light" panose="02000503040000020004" pitchFamily="2" charset="0"/>
              </a:rPr>
              <a:t>, and </a:t>
            </a:r>
            <a:r>
              <a:rPr lang="en-AU" sz="900" b="1" i="1" dirty="0">
                <a:latin typeface="Congenial Light" panose="02000503040000020004" pitchFamily="2" charset="0"/>
              </a:rPr>
              <a:t>danger</a:t>
            </a:r>
          </a:p>
          <a:p>
            <a:pPr marL="59347" indent="-59347" defTabSz="316520">
              <a:buFont typeface="Arial" panose="020B0604020202020204" pitchFamily="34" charset="0"/>
              <a:buChar char="•"/>
              <a:defRPr/>
            </a:pPr>
            <a:r>
              <a:rPr lang="en-US" sz="900" dirty="0">
                <a:latin typeface="Congenial Light" panose="02000503040000020004" pitchFamily="2" charset="0"/>
              </a:rPr>
              <a:t>Ask </a:t>
            </a:r>
            <a:r>
              <a:rPr lang="en-US" sz="900" b="1" i="1" dirty="0">
                <a:latin typeface="Congenial Light" panose="02000503040000020004" pitchFamily="2" charset="0"/>
              </a:rPr>
              <a:t>questions</a:t>
            </a:r>
            <a:r>
              <a:rPr lang="en-US" sz="900" dirty="0">
                <a:latin typeface="Congenial Light" panose="02000503040000020004" pitchFamily="2" charset="0"/>
              </a:rPr>
              <a:t> and work in the </a:t>
            </a:r>
            <a:r>
              <a:rPr lang="en-AU" sz="900" b="1" i="1" dirty="0">
                <a:latin typeface="Congenial Light" panose="02000503040000020004" pitchFamily="2" charset="0"/>
              </a:rPr>
              <a:t>answers</a:t>
            </a:r>
          </a:p>
          <a:p>
            <a:pPr marL="59347" indent="-59347" defTabSz="316520">
              <a:buFont typeface="Arial" panose="020B0604020202020204" pitchFamily="34" charset="0"/>
              <a:buChar char="•"/>
              <a:defRPr/>
            </a:pPr>
            <a:r>
              <a:rPr lang="en-AU" sz="900" dirty="0">
                <a:latin typeface="Congenial Light" panose="02000503040000020004" pitchFamily="2" charset="0"/>
              </a:rPr>
              <a:t>Give </a:t>
            </a:r>
            <a:r>
              <a:rPr lang="en-AU" sz="900" b="1" i="1" dirty="0">
                <a:latin typeface="Congenial Light" panose="02000503040000020004" pitchFamily="2" charset="0"/>
              </a:rPr>
              <a:t>every roll impact</a:t>
            </a:r>
          </a:p>
          <a:p>
            <a:pPr marL="59347" indent="-59347" defTabSz="316520">
              <a:buFont typeface="Arial" panose="020B0604020202020204" pitchFamily="34" charset="0"/>
              <a:buChar char="•"/>
              <a:defRPr/>
            </a:pPr>
            <a:r>
              <a:rPr lang="en-US" sz="900" b="1" i="1" dirty="0">
                <a:latin typeface="Congenial Light" panose="02000503040000020004" pitchFamily="2" charset="0"/>
              </a:rPr>
              <a:t>Play to find out </a:t>
            </a:r>
            <a:r>
              <a:rPr lang="en-US" sz="900" dirty="0">
                <a:latin typeface="Congenial Light" panose="02000503040000020004" pitchFamily="2" charset="0"/>
              </a:rPr>
              <a:t>what happens</a:t>
            </a:r>
          </a:p>
          <a:p>
            <a:pPr marL="59347" indent="-59347" defTabSz="316520">
              <a:buFont typeface="Arial" panose="020B0604020202020204" pitchFamily="34" charset="0"/>
              <a:buChar char="•"/>
              <a:defRPr/>
            </a:pPr>
            <a:r>
              <a:rPr lang="en-AU" sz="900" b="1" i="1" dirty="0">
                <a:latin typeface="Congenial Light" panose="02000503040000020004" pitchFamily="2" charset="0"/>
              </a:rPr>
              <a:t>Hold on gently</a:t>
            </a:r>
          </a:p>
          <a:p>
            <a:pPr marL="125289" indent="-125289" defTabSz="316520">
              <a:spcBef>
                <a:spcPts val="415"/>
              </a:spcBef>
              <a:defRPr/>
            </a:pPr>
            <a:r>
              <a:rPr lang="en-AU" sz="1100" b="1" dirty="0">
                <a:latin typeface="Congenial" panose="02000503040000020004" pitchFamily="2" charset="0"/>
              </a:rPr>
              <a:t>GM Practices </a:t>
            </a:r>
            <a:r>
              <a:rPr lang="en-AU" sz="900" b="1" dirty="0">
                <a:latin typeface="Congenial" panose="02000503040000020004" pitchFamily="2" charset="0"/>
              </a:rPr>
              <a:t>(p63)</a:t>
            </a:r>
          </a:p>
          <a:p>
            <a:pPr marL="59347" indent="-59347" defTabSz="316520">
              <a:buFont typeface="Arial" panose="020B0604020202020204" pitchFamily="34" charset="0"/>
              <a:buChar char="•"/>
              <a:defRPr/>
            </a:pPr>
            <a:r>
              <a:rPr lang="en-AU" sz="900" dirty="0">
                <a:latin typeface="Congenial Light" panose="02000503040000020004" pitchFamily="2" charset="0"/>
              </a:rPr>
              <a:t>Cultivate a </a:t>
            </a:r>
            <a:r>
              <a:rPr lang="en-AU" sz="900" b="1" i="1" dirty="0">
                <a:latin typeface="Congenial Light" panose="02000503040000020004" pitchFamily="2" charset="0"/>
              </a:rPr>
              <a:t>curious table</a:t>
            </a:r>
          </a:p>
          <a:p>
            <a:pPr marL="59347" indent="-59347" defTabSz="316520">
              <a:buFont typeface="Arial" panose="020B0604020202020204" pitchFamily="34" charset="0"/>
              <a:buChar char="•"/>
              <a:defRPr/>
            </a:pPr>
            <a:r>
              <a:rPr lang="en-AU" sz="900" dirty="0">
                <a:latin typeface="Congenial Light" panose="02000503040000020004" pitchFamily="2" charset="0"/>
              </a:rPr>
              <a:t>Gain your </a:t>
            </a:r>
            <a:r>
              <a:rPr lang="en-AU" sz="900" b="1" i="1" dirty="0">
                <a:latin typeface="Congenial Light" panose="02000503040000020004" pitchFamily="2" charset="0"/>
              </a:rPr>
              <a:t>players’ trust</a:t>
            </a:r>
          </a:p>
          <a:p>
            <a:pPr marL="59347" indent="-59347" defTabSz="316520">
              <a:buFont typeface="Arial" panose="020B0604020202020204" pitchFamily="34" charset="0"/>
              <a:buChar char="•"/>
              <a:defRPr/>
            </a:pPr>
            <a:r>
              <a:rPr lang="en-US" sz="900" dirty="0">
                <a:latin typeface="Congenial Light" panose="02000503040000020004" pitchFamily="2" charset="0"/>
              </a:rPr>
              <a:t>Keep the </a:t>
            </a:r>
            <a:r>
              <a:rPr lang="en-US" sz="900" b="1" i="1" dirty="0">
                <a:latin typeface="Congenial Light" panose="02000503040000020004" pitchFamily="2" charset="0"/>
              </a:rPr>
              <a:t>story moving forward</a:t>
            </a:r>
          </a:p>
          <a:p>
            <a:pPr marL="59347" indent="-59347" defTabSz="316520">
              <a:buFont typeface="Arial" panose="020B0604020202020204" pitchFamily="34" charset="0"/>
              <a:buChar char="•"/>
              <a:defRPr/>
            </a:pPr>
            <a:r>
              <a:rPr lang="en-AU" sz="900" dirty="0">
                <a:latin typeface="Congenial Light" panose="02000503040000020004" pitchFamily="2" charset="0"/>
              </a:rPr>
              <a:t>Cut to the </a:t>
            </a:r>
            <a:r>
              <a:rPr lang="en-AU" sz="900" b="1" i="1" dirty="0">
                <a:latin typeface="Congenial Light" panose="02000503040000020004" pitchFamily="2" charset="0"/>
              </a:rPr>
              <a:t>action</a:t>
            </a:r>
          </a:p>
          <a:p>
            <a:pPr marL="59347" indent="-59347" defTabSz="316520">
              <a:buFont typeface="Arial" panose="020B0604020202020204" pitchFamily="34" charset="0"/>
              <a:buChar char="•"/>
              <a:defRPr/>
            </a:pPr>
            <a:r>
              <a:rPr lang="en-US" sz="900" b="1" i="1" dirty="0">
                <a:latin typeface="Congenial Light" panose="02000503040000020004" pitchFamily="2" charset="0"/>
              </a:rPr>
              <a:t>Help the players </a:t>
            </a:r>
            <a:r>
              <a:rPr lang="en-US" sz="900" dirty="0">
                <a:latin typeface="Congenial Light" panose="02000503040000020004" pitchFamily="2" charset="0"/>
              </a:rPr>
              <a:t>use the game</a:t>
            </a:r>
          </a:p>
          <a:p>
            <a:pPr marL="59347" indent="-59347" defTabSz="316520">
              <a:buFont typeface="Arial" panose="020B0604020202020204" pitchFamily="34" charset="0"/>
              <a:buChar char="•"/>
              <a:defRPr/>
            </a:pPr>
            <a:r>
              <a:rPr lang="en-AU" sz="900" dirty="0">
                <a:latin typeface="Congenial Light" panose="02000503040000020004" pitchFamily="2" charset="0"/>
              </a:rPr>
              <a:t>Create a </a:t>
            </a:r>
            <a:r>
              <a:rPr lang="en-AU" sz="900" b="1" i="1" dirty="0">
                <a:latin typeface="Congenial Light" panose="02000503040000020004" pitchFamily="2" charset="0"/>
              </a:rPr>
              <a:t>meta conversation</a:t>
            </a:r>
          </a:p>
          <a:p>
            <a:pPr marL="59347" indent="-59347" defTabSz="316520">
              <a:buFont typeface="Arial" panose="020B0604020202020204" pitchFamily="34" charset="0"/>
              <a:buChar char="•"/>
              <a:defRPr/>
            </a:pPr>
            <a:r>
              <a:rPr lang="en-US" sz="900" dirty="0">
                <a:latin typeface="Congenial Light" panose="02000503040000020004" pitchFamily="2" charset="0"/>
              </a:rPr>
              <a:t>Tell them what </a:t>
            </a:r>
            <a:r>
              <a:rPr lang="en-US" sz="900" b="1" i="1" dirty="0">
                <a:latin typeface="Congenial Light" panose="02000503040000020004" pitchFamily="2" charset="0"/>
              </a:rPr>
              <a:t>they would know</a:t>
            </a:r>
          </a:p>
          <a:p>
            <a:pPr marL="59347" indent="-59347" defTabSz="316520">
              <a:buFont typeface="Arial" panose="020B0604020202020204" pitchFamily="34" charset="0"/>
              <a:buChar char="•"/>
              <a:defRPr/>
            </a:pPr>
            <a:r>
              <a:rPr lang="en-US" sz="900" dirty="0">
                <a:latin typeface="Congenial Light" panose="02000503040000020004" pitchFamily="2" charset="0"/>
              </a:rPr>
              <a:t>Ground the world in </a:t>
            </a:r>
            <a:r>
              <a:rPr lang="en-US" sz="900" b="1" i="1" dirty="0">
                <a:latin typeface="Congenial Light" panose="02000503040000020004" pitchFamily="2" charset="0"/>
              </a:rPr>
              <a:t>motive</a:t>
            </a:r>
          </a:p>
          <a:p>
            <a:pPr marL="59347" indent="-59347" defTabSz="316520">
              <a:buFont typeface="Arial" panose="020B0604020202020204" pitchFamily="34" charset="0"/>
              <a:buChar char="•"/>
              <a:defRPr/>
            </a:pPr>
            <a:r>
              <a:rPr lang="en-US" sz="900" dirty="0">
                <a:latin typeface="Congenial Light" panose="02000503040000020004" pitchFamily="2" charset="0"/>
              </a:rPr>
              <a:t>Bring the game’s </a:t>
            </a:r>
            <a:r>
              <a:rPr lang="en-US" sz="900" b="1" i="1" dirty="0">
                <a:latin typeface="Congenial Light" panose="02000503040000020004" pitchFamily="2" charset="0"/>
              </a:rPr>
              <a:t>mechanics to life</a:t>
            </a:r>
          </a:p>
          <a:p>
            <a:pPr marL="59347" indent="-59347" defTabSz="316520">
              <a:buFont typeface="Arial" panose="020B0604020202020204" pitchFamily="34" charset="0"/>
              <a:buChar char="•"/>
              <a:defRPr/>
            </a:pPr>
            <a:r>
              <a:rPr lang="en-AU" sz="900" b="1" i="1" dirty="0">
                <a:latin typeface="Congenial Light" panose="02000503040000020004" pitchFamily="2" charset="0"/>
              </a:rPr>
              <a:t>Reframe</a:t>
            </a:r>
            <a:r>
              <a:rPr lang="en-AU" sz="900" dirty="0">
                <a:latin typeface="Congenial Light" panose="02000503040000020004" pitchFamily="2" charset="0"/>
              </a:rPr>
              <a:t> rather than reject</a:t>
            </a:r>
          </a:p>
          <a:p>
            <a:pPr marL="59347" indent="-59347" defTabSz="316520">
              <a:buFont typeface="Arial" panose="020B0604020202020204" pitchFamily="34" charset="0"/>
              <a:buChar char="•"/>
              <a:defRPr/>
            </a:pPr>
            <a:r>
              <a:rPr lang="en-US" sz="900" dirty="0">
                <a:latin typeface="Congenial Light" panose="02000503040000020004" pitchFamily="2" charset="0"/>
              </a:rPr>
              <a:t>Work in </a:t>
            </a:r>
            <a:r>
              <a:rPr lang="en-US" sz="900" b="1" i="1" dirty="0">
                <a:latin typeface="Congenial Light" panose="02000503040000020004" pitchFamily="2" charset="0"/>
              </a:rPr>
              <a:t>moments and montages</a:t>
            </a:r>
          </a:p>
          <a:p>
            <a:pPr marL="125289" indent="-125289" defTabSz="316520">
              <a:spcBef>
                <a:spcPts val="415"/>
              </a:spcBef>
              <a:defRPr/>
            </a:pPr>
            <a:r>
              <a:rPr lang="en-AU" sz="1100" b="1" dirty="0">
                <a:latin typeface="Congenial" panose="02000503040000020004" pitchFamily="2" charset="0"/>
              </a:rPr>
              <a:t>GM Pitfalls </a:t>
            </a:r>
            <a:r>
              <a:rPr lang="en-AU" sz="900" b="1" dirty="0">
                <a:latin typeface="Congenial" panose="02000503040000020004" pitchFamily="2" charset="0"/>
              </a:rPr>
              <a:t>(p63)</a:t>
            </a:r>
          </a:p>
          <a:p>
            <a:pPr marL="59347" indent="-59347" defTabSz="316520">
              <a:buFont typeface="Arial" panose="020B0604020202020204" pitchFamily="34" charset="0"/>
              <a:buChar char="•"/>
              <a:defRPr/>
            </a:pPr>
            <a:r>
              <a:rPr lang="en-AU" sz="900" b="1" i="1" dirty="0">
                <a:latin typeface="Congenial Light" panose="02000503040000020004" pitchFamily="2" charset="0"/>
              </a:rPr>
              <a:t>Undermining</a:t>
            </a:r>
            <a:r>
              <a:rPr lang="en-AU" sz="900" dirty="0">
                <a:latin typeface="Congenial Light" panose="02000503040000020004" pitchFamily="2" charset="0"/>
              </a:rPr>
              <a:t> the heroes</a:t>
            </a:r>
          </a:p>
          <a:p>
            <a:pPr marL="59347" indent="-59347" defTabSz="316520">
              <a:buFont typeface="Arial" panose="020B0604020202020204" pitchFamily="34" charset="0"/>
              <a:buChar char="•"/>
              <a:defRPr/>
            </a:pPr>
            <a:r>
              <a:rPr lang="en-US" sz="900" b="1" i="1" dirty="0">
                <a:latin typeface="Congenial Light" panose="02000503040000020004" pitchFamily="2" charset="0"/>
              </a:rPr>
              <a:t>Always</a:t>
            </a:r>
            <a:r>
              <a:rPr lang="en-US" sz="900" i="1" dirty="0">
                <a:latin typeface="Congenial Light" panose="02000503040000020004" pitchFamily="2" charset="0"/>
              </a:rPr>
              <a:t> </a:t>
            </a:r>
            <a:r>
              <a:rPr lang="en-US" sz="900" b="1" i="1" dirty="0">
                <a:latin typeface="Congenial Light" panose="02000503040000020004" pitchFamily="2" charset="0"/>
              </a:rPr>
              <a:t>telling</a:t>
            </a:r>
            <a:r>
              <a:rPr lang="en-US" sz="900" dirty="0">
                <a:latin typeface="Congenial Light" panose="02000503040000020004" pitchFamily="2" charset="0"/>
              </a:rPr>
              <a:t> the players what to </a:t>
            </a:r>
            <a:r>
              <a:rPr lang="en-AU" sz="900" b="1" i="1" dirty="0">
                <a:latin typeface="Congenial Light" panose="02000503040000020004" pitchFamily="2" charset="0"/>
              </a:rPr>
              <a:t>roll</a:t>
            </a:r>
          </a:p>
          <a:p>
            <a:pPr marL="59347" indent="-59347" defTabSz="316520">
              <a:buFont typeface="Arial" panose="020B0604020202020204" pitchFamily="34" charset="0"/>
              <a:buChar char="•"/>
              <a:defRPr/>
            </a:pPr>
            <a:r>
              <a:rPr lang="en-AU" sz="900" dirty="0">
                <a:latin typeface="Congenial Light" panose="02000503040000020004" pitchFamily="2" charset="0"/>
              </a:rPr>
              <a:t>Letting scenes </a:t>
            </a:r>
            <a:r>
              <a:rPr lang="en-AU" sz="900" b="1" i="1" dirty="0">
                <a:latin typeface="Congenial Light" panose="02000503040000020004" pitchFamily="2" charset="0"/>
              </a:rPr>
              <a:t>drag</a:t>
            </a:r>
          </a:p>
          <a:p>
            <a:pPr marL="59347" indent="-59347" defTabSz="316520">
              <a:buFont typeface="Arial" panose="020B0604020202020204" pitchFamily="34" charset="0"/>
              <a:buChar char="•"/>
              <a:defRPr/>
            </a:pPr>
            <a:r>
              <a:rPr lang="en-AU" sz="900" b="1" i="1" dirty="0">
                <a:latin typeface="Congenial Light" panose="02000503040000020004" pitchFamily="2" charset="0"/>
              </a:rPr>
              <a:t>Singular</a:t>
            </a:r>
            <a:r>
              <a:rPr lang="en-AU" sz="900" i="1" dirty="0">
                <a:latin typeface="Congenial Light" panose="02000503040000020004" pitchFamily="2" charset="0"/>
              </a:rPr>
              <a:t> </a:t>
            </a:r>
            <a:r>
              <a:rPr lang="en-AU" sz="900" b="1" i="1" dirty="0">
                <a:latin typeface="Congenial Light" panose="02000503040000020004" pitchFamily="2" charset="0"/>
              </a:rPr>
              <a:t>solutions</a:t>
            </a:r>
          </a:p>
          <a:p>
            <a:pPr marL="59347" indent="-59347" defTabSz="316520">
              <a:buFont typeface="Arial" panose="020B0604020202020204" pitchFamily="34" charset="0"/>
              <a:buChar char="•"/>
              <a:defRPr/>
            </a:pPr>
            <a:r>
              <a:rPr lang="en-AU" sz="900" b="1" i="1" dirty="0">
                <a:latin typeface="Congenial Light" panose="02000503040000020004" pitchFamily="2" charset="0"/>
              </a:rPr>
              <a:t>Overplanning</a:t>
            </a:r>
          </a:p>
          <a:p>
            <a:pPr marL="59347" indent="-59347" defTabSz="316520">
              <a:buFont typeface="Arial" panose="020B0604020202020204" pitchFamily="34" charset="0"/>
              <a:buChar char="•"/>
              <a:defRPr/>
            </a:pPr>
            <a:r>
              <a:rPr lang="en-AU" sz="900" b="1" i="1" dirty="0">
                <a:latin typeface="Congenial Light" panose="02000503040000020004" pitchFamily="2" charset="0"/>
              </a:rPr>
              <a:t>Hoarding fear</a:t>
            </a:r>
          </a:p>
          <a:p>
            <a:pPr>
              <a:spcBef>
                <a:spcPts val="415"/>
              </a:spcBef>
              <a:defRPr/>
            </a:pPr>
            <a:r>
              <a:rPr lang="en-AU" sz="1100" b="1" dirty="0">
                <a:latin typeface="Congenial" panose="02000503040000020004" pitchFamily="2" charset="0"/>
              </a:rPr>
              <a:t>Making GM Moves </a:t>
            </a:r>
            <a:r>
              <a:rPr lang="en-AU" sz="900" b="1" dirty="0">
                <a:latin typeface="Congenial" panose="02000503040000020004" pitchFamily="2" charset="0"/>
              </a:rPr>
              <a:t>(p64)</a:t>
            </a:r>
            <a:endParaRPr lang="en-AU" sz="1100" b="1" dirty="0">
              <a:latin typeface="Congenial" panose="02000503040000020004" pitchFamily="2" charset="0"/>
            </a:endParaRPr>
          </a:p>
          <a:p>
            <a:pPr>
              <a:spcAft>
                <a:spcPts val="208"/>
              </a:spcAft>
              <a:defRPr/>
            </a:pPr>
            <a:r>
              <a:rPr lang="en-AU" sz="900" dirty="0"/>
              <a:t>The GM should consider making a GM Move when the Players:</a:t>
            </a:r>
            <a:endParaRPr lang="en-AU" sz="1600" dirty="0"/>
          </a:p>
          <a:p>
            <a:pPr marL="74734" indent="-74734">
              <a:buFont typeface="Arial" panose="020B0604020202020204" pitchFamily="34" charset="0"/>
              <a:buChar char="•"/>
              <a:defRPr/>
            </a:pPr>
            <a:r>
              <a:rPr lang="en-AU" sz="900" dirty="0">
                <a:latin typeface="Congenial Light" panose="02000503040000020004" pitchFamily="2" charset="0"/>
              </a:rPr>
              <a:t>Roll with </a:t>
            </a:r>
            <a:r>
              <a:rPr lang="en-AU" sz="900" b="1" i="1" dirty="0">
                <a:latin typeface="Congenial Light" panose="02000503040000020004" pitchFamily="2" charset="0"/>
              </a:rPr>
              <a:t>Fear</a:t>
            </a:r>
          </a:p>
          <a:p>
            <a:pPr marL="74734" indent="-74734">
              <a:buFont typeface="Arial" panose="020B0604020202020204" pitchFamily="34" charset="0"/>
              <a:buChar char="•"/>
              <a:defRPr/>
            </a:pPr>
            <a:r>
              <a:rPr lang="en-AU" sz="900" b="1" i="1" dirty="0">
                <a:latin typeface="Congenial Light" panose="02000503040000020004" pitchFamily="2" charset="0"/>
              </a:rPr>
              <a:t>Fail</a:t>
            </a:r>
            <a:r>
              <a:rPr lang="en-AU" sz="900" dirty="0">
                <a:latin typeface="Congenial Light" panose="02000503040000020004" pitchFamily="2" charset="0"/>
              </a:rPr>
              <a:t> an Action Roll</a:t>
            </a:r>
          </a:p>
          <a:p>
            <a:pPr marL="74734" indent="-74734">
              <a:buFont typeface="Arial" panose="020B0604020202020204" pitchFamily="34" charset="0"/>
              <a:buChar char="•"/>
              <a:defRPr/>
            </a:pPr>
            <a:r>
              <a:rPr lang="en-AU" sz="900" dirty="0">
                <a:latin typeface="Congenial Light" panose="02000503040000020004" pitchFamily="2" charset="0"/>
              </a:rPr>
              <a:t>Do something with </a:t>
            </a:r>
            <a:r>
              <a:rPr lang="en-AU" sz="900" b="1" i="1" dirty="0">
                <a:latin typeface="Congenial Light" panose="02000503040000020004" pitchFamily="2" charset="0"/>
              </a:rPr>
              <a:t>unavoidable</a:t>
            </a:r>
            <a:r>
              <a:rPr lang="en-AU" sz="900" dirty="0">
                <a:latin typeface="Congenial Light" panose="02000503040000020004" pitchFamily="2" charset="0"/>
              </a:rPr>
              <a:t> </a:t>
            </a:r>
            <a:r>
              <a:rPr lang="en-AU" sz="900" b="1" i="1" dirty="0">
                <a:latin typeface="Congenial Light" panose="02000503040000020004" pitchFamily="2" charset="0"/>
              </a:rPr>
              <a:t>consequences</a:t>
            </a:r>
          </a:p>
          <a:p>
            <a:pPr marL="74734" indent="-74734">
              <a:buFont typeface="Arial" panose="020B0604020202020204" pitchFamily="34" charset="0"/>
              <a:buChar char="•"/>
              <a:defRPr/>
            </a:pPr>
            <a:r>
              <a:rPr lang="en-AU" sz="900" dirty="0">
                <a:latin typeface="Congenial Light" panose="02000503040000020004" pitchFamily="2" charset="0"/>
              </a:rPr>
              <a:t>Give you a “</a:t>
            </a:r>
            <a:r>
              <a:rPr lang="en-AU" sz="900" b="1" i="1" dirty="0">
                <a:latin typeface="Congenial Light" panose="02000503040000020004" pitchFamily="2" charset="0"/>
              </a:rPr>
              <a:t>golden opportunity</a:t>
            </a:r>
            <a:r>
              <a:rPr lang="en-AU" sz="900" dirty="0">
                <a:latin typeface="Congenial Light" panose="02000503040000020004" pitchFamily="2" charset="0"/>
              </a:rPr>
              <a:t>” (that demands a response)</a:t>
            </a:r>
          </a:p>
          <a:p>
            <a:pPr marL="74734" indent="-74734">
              <a:spcAft>
                <a:spcPts val="208"/>
              </a:spcAft>
              <a:buFont typeface="Arial" panose="020B0604020202020204" pitchFamily="34" charset="0"/>
              <a:buChar char="•"/>
              <a:defRPr/>
            </a:pPr>
            <a:r>
              <a:rPr lang="en-AU" sz="900" b="1" i="1" dirty="0">
                <a:latin typeface="Congenial Light" panose="02000503040000020004" pitchFamily="2" charset="0"/>
              </a:rPr>
              <a:t>Look to you </a:t>
            </a:r>
            <a:r>
              <a:rPr lang="en-AU" sz="900" dirty="0">
                <a:latin typeface="Congenial Light" panose="02000503040000020004" pitchFamily="2" charset="0"/>
              </a:rPr>
              <a:t>for what happens next</a:t>
            </a:r>
          </a:p>
          <a:p>
            <a:pPr lvl="0">
              <a:defRPr/>
            </a:pPr>
            <a:r>
              <a:rPr lang="en-US" sz="900" dirty="0"/>
              <a:t>Consider Softer Moves for Successes with Fear, and Harder Moves for Failures with Fear</a:t>
            </a:r>
          </a:p>
          <a:p>
            <a:pPr>
              <a:spcBef>
                <a:spcPts val="415"/>
              </a:spcBef>
              <a:defRPr/>
            </a:pPr>
            <a:r>
              <a:rPr lang="en-AU" sz="1100" b="1" dirty="0">
                <a:latin typeface="Congenial" panose="02000503040000020004" pitchFamily="2" charset="0"/>
              </a:rPr>
              <a:t>Using Fear </a:t>
            </a:r>
            <a:r>
              <a:rPr lang="en-AU" sz="900" b="1" dirty="0">
                <a:latin typeface="Congenial" panose="02000503040000020004" pitchFamily="2" charset="0"/>
              </a:rPr>
              <a:t>(p65)</a:t>
            </a:r>
            <a:endParaRPr lang="en-AU" sz="1000" b="1" dirty="0">
              <a:latin typeface="Congenial" panose="02000503040000020004" pitchFamily="2" charset="0"/>
            </a:endParaRPr>
          </a:p>
          <a:p>
            <a:pPr>
              <a:spcAft>
                <a:spcPts val="208"/>
              </a:spcAft>
              <a:defRPr/>
            </a:pPr>
            <a:r>
              <a:rPr lang="en-AU" sz="900" dirty="0">
                <a:latin typeface="Congenial Light" panose="02000503040000020004" pitchFamily="2" charset="0"/>
              </a:rPr>
              <a:t>The GM gains 1 Fear when the Players roll with Fear (max 12). They can use this to: </a:t>
            </a:r>
          </a:p>
          <a:p>
            <a:pPr marL="74734" indent="-74734">
              <a:buFont typeface="Arial" panose="020B0604020202020204" pitchFamily="34" charset="0"/>
              <a:buChar char="•"/>
              <a:defRPr/>
            </a:pPr>
            <a:r>
              <a:rPr lang="en-AU" sz="900" dirty="0">
                <a:latin typeface="Congenial Light" panose="02000503040000020004" pitchFamily="2" charset="0"/>
              </a:rPr>
              <a:t>Steal the spotlight and make a Move</a:t>
            </a:r>
          </a:p>
          <a:p>
            <a:pPr marL="74734" indent="-74734">
              <a:buFont typeface="Arial" panose="020B0604020202020204" pitchFamily="34" charset="0"/>
              <a:buChar char="•"/>
              <a:defRPr/>
            </a:pPr>
            <a:r>
              <a:rPr lang="en-AU" sz="900" dirty="0">
                <a:latin typeface="Congenial Light" panose="02000503040000020004" pitchFamily="2" charset="0"/>
              </a:rPr>
              <a:t>Keep the spotlight and make a Move </a:t>
            </a:r>
          </a:p>
          <a:p>
            <a:pPr marL="74734" indent="-74734">
              <a:buFont typeface="Arial" panose="020B0604020202020204" pitchFamily="34" charset="0"/>
              <a:buChar char="•"/>
              <a:defRPr/>
            </a:pPr>
            <a:r>
              <a:rPr lang="en-AU" sz="900" dirty="0">
                <a:latin typeface="Congenial Light" panose="02000503040000020004" pitchFamily="2" charset="0"/>
              </a:rPr>
              <a:t>use an adversary’s Fear feature, </a:t>
            </a:r>
          </a:p>
          <a:p>
            <a:pPr marL="74734" indent="-74734">
              <a:spcAft>
                <a:spcPts val="208"/>
              </a:spcAft>
              <a:buFont typeface="Arial" panose="020B0604020202020204" pitchFamily="34" charset="0"/>
              <a:buChar char="•"/>
              <a:defRPr/>
            </a:pPr>
            <a:r>
              <a:rPr lang="en-AU" sz="900" dirty="0">
                <a:latin typeface="Congenial Light" panose="02000503040000020004" pitchFamily="2" charset="0"/>
              </a:rPr>
              <a:t>add an Adversary’s Experience to their difficulty or a roll.</a:t>
            </a:r>
          </a:p>
          <a:p>
            <a:pPr marL="6594">
              <a:spcAft>
                <a:spcPts val="208"/>
              </a:spcAft>
              <a:defRPr/>
            </a:pPr>
            <a:r>
              <a:rPr lang="en-AU" sz="900" dirty="0">
                <a:latin typeface="Congenial Light" panose="02000503040000020004" pitchFamily="2" charset="0"/>
              </a:rPr>
              <a:t>Use more fear to increase the stakes:</a:t>
            </a:r>
          </a:p>
          <a:p>
            <a:pPr marL="74734" indent="-74734">
              <a:buFont typeface="Arial" panose="020B0604020202020204" pitchFamily="34" charset="0"/>
              <a:buChar char="•"/>
              <a:defRPr/>
            </a:pPr>
            <a:r>
              <a:rPr lang="en-AU" sz="900" b="1" i="1" dirty="0">
                <a:latin typeface="Congenial Light" panose="02000503040000020004" pitchFamily="2" charset="0"/>
              </a:rPr>
              <a:t>Incidental (0-1 Fear). </a:t>
            </a:r>
            <a:r>
              <a:rPr lang="en-AU" sz="900" dirty="0">
                <a:latin typeface="Congenial Light" panose="02000503040000020004" pitchFamily="2" charset="0"/>
              </a:rPr>
              <a:t>A catch-up after a high-stakes scene, resting, resupplying</a:t>
            </a:r>
          </a:p>
          <a:p>
            <a:pPr marL="74734" indent="-74734">
              <a:buFont typeface="Arial" panose="020B0604020202020204" pitchFamily="34" charset="0"/>
              <a:buChar char="•"/>
              <a:defRPr/>
            </a:pPr>
            <a:r>
              <a:rPr lang="en-AU" sz="900" b="1" i="1" dirty="0">
                <a:latin typeface="Congenial Light" panose="02000503040000020004" pitchFamily="2" charset="0"/>
              </a:rPr>
              <a:t>Minor (1-3 Fear). </a:t>
            </a:r>
            <a:r>
              <a:rPr lang="en-AU" sz="900" dirty="0">
                <a:latin typeface="Congenial Light" panose="02000503040000020004" pitchFamily="2" charset="0"/>
              </a:rPr>
              <a:t>A travel scene, a minor fight, a negotiation</a:t>
            </a:r>
          </a:p>
          <a:p>
            <a:pPr marL="74734" indent="-74734">
              <a:buFont typeface="Arial" panose="020B0604020202020204" pitchFamily="34" charset="0"/>
              <a:buChar char="•"/>
              <a:defRPr/>
            </a:pPr>
            <a:r>
              <a:rPr lang="en-AU" sz="900" b="1" i="1" dirty="0">
                <a:latin typeface="Congenial Light" panose="02000503040000020004" pitchFamily="2" charset="0"/>
              </a:rPr>
              <a:t>Standard (2-4 Fear). </a:t>
            </a:r>
            <a:r>
              <a:rPr lang="en-AU" sz="900" dirty="0">
                <a:latin typeface="Congenial Light" panose="02000503040000020004" pitchFamily="2" charset="0"/>
              </a:rPr>
              <a:t>A major battle with a crucial objective, a tense social encounter</a:t>
            </a:r>
          </a:p>
          <a:p>
            <a:pPr marL="74734" indent="-74734">
              <a:buFont typeface="Arial" panose="020B0604020202020204" pitchFamily="34" charset="0"/>
              <a:buChar char="•"/>
              <a:defRPr/>
            </a:pPr>
            <a:r>
              <a:rPr lang="en-AU" sz="900" b="1" i="1" dirty="0">
                <a:latin typeface="Congenial Light" panose="02000503040000020004" pitchFamily="2" charset="0"/>
              </a:rPr>
              <a:t>Major (4-8 Fear). </a:t>
            </a:r>
            <a:r>
              <a:rPr lang="en-AU" sz="900" dirty="0">
                <a:latin typeface="Congenial Light" panose="02000503040000020004" pitchFamily="2" charset="0"/>
              </a:rPr>
              <a:t>A large battle with a solo or leader, a character defining scene</a:t>
            </a:r>
          </a:p>
          <a:p>
            <a:pPr marL="74734" indent="-74734">
              <a:spcAft>
                <a:spcPts val="208"/>
              </a:spcAft>
              <a:buFont typeface="Arial" panose="020B0604020202020204" pitchFamily="34" charset="0"/>
              <a:buChar char="•"/>
              <a:defRPr/>
            </a:pPr>
            <a:r>
              <a:rPr lang="en-AU" sz="900" b="1" i="1" dirty="0">
                <a:latin typeface="Congenial Light" panose="02000503040000020004" pitchFamily="2" charset="0"/>
              </a:rPr>
              <a:t>Climactic (6-12 Fear). </a:t>
            </a:r>
            <a:r>
              <a:rPr lang="en-AU" sz="900" dirty="0">
                <a:latin typeface="Congenial Light" panose="02000503040000020004" pitchFamily="2" charset="0"/>
              </a:rPr>
              <a:t>A final confrontation</a:t>
            </a:r>
          </a:p>
          <a:p>
            <a:pPr lvl="0">
              <a:defRPr/>
            </a:pPr>
            <a:r>
              <a:rPr lang="en-AU" sz="900" dirty="0">
                <a:latin typeface="Congenial Light" panose="02000503040000020004" pitchFamily="2" charset="0"/>
              </a:rPr>
              <a:t>Spend Fast, Spend Often, Spend Big</a:t>
            </a:r>
          </a:p>
          <a:p>
            <a:pPr lvl="0">
              <a:defRPr/>
            </a:pPr>
            <a:r>
              <a:rPr lang="en-AU" sz="900" dirty="0">
                <a:latin typeface="Congenial Light" panose="02000503040000020004" pitchFamily="2" charset="0"/>
              </a:rPr>
              <a:t> </a:t>
            </a:r>
          </a:p>
          <a:p>
            <a:pPr>
              <a:spcBef>
                <a:spcPts val="415"/>
              </a:spcBef>
              <a:defRPr/>
            </a:pPr>
            <a:r>
              <a:rPr lang="en-AU" sz="1100" b="1" dirty="0">
                <a:solidFill>
                  <a:prstClr val="black"/>
                </a:solidFill>
                <a:latin typeface="Congenial" panose="02000503040000020004" pitchFamily="2" charset="0"/>
              </a:rPr>
              <a:t>Balanced Encounters </a:t>
            </a:r>
            <a:r>
              <a:rPr lang="en-AU" sz="900" b="1" dirty="0">
                <a:solidFill>
                  <a:prstClr val="black"/>
                </a:solidFill>
                <a:latin typeface="Congenial" panose="02000503040000020004" pitchFamily="2" charset="0"/>
              </a:rPr>
              <a:t>(p72)</a:t>
            </a:r>
            <a:endParaRPr lang="en-AU" sz="1000" b="1" dirty="0">
              <a:solidFill>
                <a:prstClr val="black"/>
              </a:solidFill>
              <a:latin typeface="Congenial" panose="02000503040000020004" pitchFamily="2" charset="0"/>
            </a:endParaRPr>
          </a:p>
          <a:p>
            <a:pPr>
              <a:spcAft>
                <a:spcPts val="208"/>
              </a:spcAft>
              <a:defRPr/>
            </a:pPr>
            <a:r>
              <a:rPr lang="en-AU" sz="900" dirty="0">
                <a:solidFill>
                  <a:prstClr val="black"/>
                </a:solidFill>
                <a:latin typeface="Congenial Light" panose="02000503040000020004" pitchFamily="2" charset="0"/>
              </a:rPr>
              <a:t>Starting Battle points = 2 + (3 x # of PCs)</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for easier or shorter fight</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to use 2 or more Solo adversaries</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to add +1d4 or +2 to adversaries’ damage</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for an adversary from a lower tier</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if you don’t have any Bruisers, Hordes, Leaders or Solos</a:t>
            </a:r>
          </a:p>
          <a:p>
            <a:pPr marL="74734" indent="-74734">
              <a:spcAft>
                <a:spcPts val="208"/>
              </a:spcAft>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for a harder or longer fight</a:t>
            </a:r>
          </a:p>
          <a:p>
            <a:pPr marL="6594">
              <a:spcAft>
                <a:spcPts val="208"/>
              </a:spcAft>
              <a:defRPr/>
            </a:pPr>
            <a:r>
              <a:rPr lang="en-AU" sz="900" dirty="0">
                <a:solidFill>
                  <a:prstClr val="black"/>
                </a:solidFill>
                <a:latin typeface="Congenial Light" panose="02000503040000020004" pitchFamily="2" charset="0"/>
              </a:rPr>
              <a:t>Spend battle points for each adversary: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1 point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Social</a:t>
            </a:r>
            <a:r>
              <a:rPr lang="en-AU" sz="900" dirty="0">
                <a:solidFill>
                  <a:prstClr val="black"/>
                </a:solidFill>
                <a:latin typeface="Congenial Light" panose="02000503040000020004" pitchFamily="2" charset="0"/>
              </a:rPr>
              <a:t> or </a:t>
            </a:r>
            <a:r>
              <a:rPr lang="en-AU" sz="900" b="1" dirty="0">
                <a:solidFill>
                  <a:prstClr val="black"/>
                </a:solidFill>
                <a:latin typeface="Congenial Light" panose="02000503040000020004" pitchFamily="2" charset="0"/>
              </a:rPr>
              <a:t>Support</a:t>
            </a:r>
            <a:r>
              <a:rPr lang="en-AU" sz="900" dirty="0">
                <a:solidFill>
                  <a:prstClr val="black"/>
                </a:solidFill>
                <a:latin typeface="Congenial Light" panose="02000503040000020004" pitchFamily="2" charset="0"/>
              </a:rPr>
              <a:t> adversary, or group of </a:t>
            </a:r>
            <a:r>
              <a:rPr lang="en-AU" sz="900" b="1" dirty="0">
                <a:solidFill>
                  <a:prstClr val="black"/>
                </a:solidFill>
                <a:latin typeface="Congenial Light" panose="02000503040000020004" pitchFamily="2" charset="0"/>
              </a:rPr>
              <a:t>Minions</a:t>
            </a:r>
            <a:r>
              <a:rPr lang="en-AU" sz="900" dirty="0">
                <a:solidFill>
                  <a:prstClr val="black"/>
                </a:solidFill>
                <a:latin typeface="Congenial Light" panose="02000503040000020004" pitchFamily="2" charset="0"/>
              </a:rPr>
              <a:t> equal to the size of the party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2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Horde</a:t>
            </a:r>
            <a:r>
              <a:rPr lang="en-AU" sz="900" dirty="0">
                <a:solidFill>
                  <a:prstClr val="black"/>
                </a:solidFill>
                <a:latin typeface="Congenial Light" panose="02000503040000020004" pitchFamily="2" charset="0"/>
              </a:rPr>
              <a:t>, </a:t>
            </a:r>
            <a:r>
              <a:rPr lang="en-AU" sz="900" b="1" dirty="0">
                <a:solidFill>
                  <a:prstClr val="black"/>
                </a:solidFill>
                <a:latin typeface="Congenial Light" panose="02000503040000020004" pitchFamily="2" charset="0"/>
              </a:rPr>
              <a:t>Ranged</a:t>
            </a:r>
            <a:r>
              <a:rPr lang="en-AU" sz="900" dirty="0">
                <a:solidFill>
                  <a:prstClr val="black"/>
                </a:solidFill>
                <a:latin typeface="Congenial Light" panose="02000503040000020004" pitchFamily="2" charset="0"/>
              </a:rPr>
              <a:t>, </a:t>
            </a:r>
            <a:r>
              <a:rPr lang="en-AU" sz="900" b="1" dirty="0">
                <a:solidFill>
                  <a:prstClr val="black"/>
                </a:solidFill>
                <a:latin typeface="Congenial Light" panose="02000503040000020004" pitchFamily="2" charset="0"/>
              </a:rPr>
              <a:t>Skulk</a:t>
            </a:r>
            <a:r>
              <a:rPr lang="en-AU" sz="900" dirty="0">
                <a:solidFill>
                  <a:prstClr val="black"/>
                </a:solidFill>
                <a:latin typeface="Congenial Light" panose="02000503040000020004" pitchFamily="2" charset="0"/>
              </a:rPr>
              <a:t>, or </a:t>
            </a:r>
            <a:r>
              <a:rPr lang="en-AU" sz="900" b="1" dirty="0">
                <a:solidFill>
                  <a:prstClr val="black"/>
                </a:solidFill>
                <a:latin typeface="Congenial Light" panose="02000503040000020004" pitchFamily="2" charset="0"/>
              </a:rPr>
              <a:t>Standard</a:t>
            </a:r>
            <a:r>
              <a:rPr lang="en-AU" sz="900" dirty="0">
                <a:solidFill>
                  <a:prstClr val="black"/>
                </a:solidFill>
                <a:latin typeface="Congenial Light" panose="02000503040000020004" pitchFamily="2" charset="0"/>
              </a:rPr>
              <a:t> adversary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3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Leader</a:t>
            </a:r>
            <a:r>
              <a:rPr lang="en-AU" sz="900" dirty="0">
                <a:solidFill>
                  <a:prstClr val="black"/>
                </a:solidFill>
                <a:latin typeface="Congenial Light" panose="02000503040000020004" pitchFamily="2" charset="0"/>
              </a:rPr>
              <a:t> adversary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4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Bruiser</a:t>
            </a:r>
            <a:r>
              <a:rPr lang="en-AU" sz="900" dirty="0">
                <a:solidFill>
                  <a:prstClr val="black"/>
                </a:solidFill>
                <a:latin typeface="Congenial Light" panose="02000503040000020004" pitchFamily="2" charset="0"/>
              </a:rPr>
              <a:t> adversary</a:t>
            </a:r>
          </a:p>
          <a:p>
            <a:pPr marL="74734" indent="-74734">
              <a:spcAft>
                <a:spcPts val="208"/>
              </a:spcAft>
              <a:buFont typeface="Arial" panose="020B0604020202020204" pitchFamily="34" charset="0"/>
              <a:buChar char="•"/>
              <a:defRPr/>
            </a:pPr>
            <a:r>
              <a:rPr lang="en-AU" sz="900" b="1" i="1" dirty="0">
                <a:solidFill>
                  <a:prstClr val="black"/>
                </a:solidFill>
                <a:latin typeface="Congenial Light" panose="02000503040000020004" pitchFamily="2" charset="0"/>
              </a:rPr>
              <a:t>5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Solo</a:t>
            </a:r>
          </a:p>
          <a:p>
            <a:pPr marL="74734" indent="-74734">
              <a:spcAft>
                <a:spcPts val="208"/>
              </a:spcAft>
              <a:buFont typeface="Arial" panose="020B0604020202020204" pitchFamily="34" charset="0"/>
              <a:buChar char="•"/>
              <a:defRPr/>
            </a:pPr>
            <a:endParaRPr lang="en-AU" sz="900" dirty="0">
              <a:latin typeface="Congenial Light" panose="02000503040000020004" pitchFamily="2" charset="0"/>
            </a:endParaRPr>
          </a:p>
          <a:p>
            <a:pPr defTabSz="316520">
              <a:spcBef>
                <a:spcPts val="415"/>
              </a:spcBef>
              <a:defRPr/>
            </a:pPr>
            <a:r>
              <a:rPr lang="en-AU" sz="1100" b="1" dirty="0">
                <a:solidFill>
                  <a:prstClr val="black"/>
                </a:solidFill>
                <a:latin typeface="Congenial"/>
              </a:rPr>
              <a:t>PC Action Rolls </a:t>
            </a:r>
            <a:r>
              <a:rPr lang="en-AU" sz="900" b="1" dirty="0">
                <a:solidFill>
                  <a:prstClr val="black"/>
                </a:solidFill>
                <a:latin typeface="Congenial" panose="02000503040000020004" pitchFamily="2" charset="0"/>
              </a:rPr>
              <a:t>(p36)</a:t>
            </a:r>
          </a:p>
          <a:p>
            <a:pPr marL="125289" indent="-125289" defTabSz="316520">
              <a:buFont typeface="+mj-lt"/>
              <a:buAutoNum type="arabicPeriod"/>
              <a:defRPr/>
            </a:pPr>
            <a:r>
              <a:rPr lang="en-AU" sz="900" b="1" dirty="0">
                <a:solidFill>
                  <a:prstClr val="black"/>
                </a:solidFill>
                <a:latin typeface="Congenial Light"/>
              </a:rPr>
              <a:t>Pick a </a:t>
            </a:r>
            <a:r>
              <a:rPr lang="en-AU" sz="900" dirty="0">
                <a:solidFill>
                  <a:prstClr val="black"/>
                </a:solidFill>
                <a:latin typeface="Congenial Light"/>
              </a:rPr>
              <a:t>relevant </a:t>
            </a:r>
            <a:r>
              <a:rPr lang="en-AU" sz="900" b="1" dirty="0">
                <a:solidFill>
                  <a:prstClr val="black"/>
                </a:solidFill>
                <a:latin typeface="Congenial Light"/>
              </a:rPr>
              <a:t>Trait </a:t>
            </a:r>
          </a:p>
          <a:p>
            <a:pPr marL="125289" indent="-125289" defTabSz="316520">
              <a:buFont typeface="+mj-lt"/>
              <a:buAutoNum type="arabicPeriod"/>
              <a:defRPr/>
            </a:pPr>
            <a:r>
              <a:rPr lang="en-AU" sz="900" b="1" dirty="0">
                <a:solidFill>
                  <a:prstClr val="black"/>
                </a:solidFill>
                <a:latin typeface="Congenial Light"/>
              </a:rPr>
              <a:t>Set Difficulty </a:t>
            </a:r>
            <a:r>
              <a:rPr lang="en-AU" sz="900" dirty="0">
                <a:solidFill>
                  <a:prstClr val="black"/>
                </a:solidFill>
                <a:latin typeface="Congenial Light"/>
              </a:rPr>
              <a:t>or use an Adversary’s Difficulty.</a:t>
            </a:r>
          </a:p>
          <a:p>
            <a:pPr marL="125289" indent="-125289" defTabSz="316520">
              <a:buFont typeface="+mj-lt"/>
              <a:buAutoNum type="arabicPeriod" startAt="3"/>
              <a:defRPr/>
            </a:pPr>
            <a:r>
              <a:rPr lang="en-AU" sz="900" dirty="0">
                <a:solidFill>
                  <a:prstClr val="black"/>
                </a:solidFill>
                <a:latin typeface="Congenial Light"/>
              </a:rPr>
              <a:t>Assign any other modifiers to the roll (e.g. Experiences, Advantage, Disadvantage) </a:t>
            </a:r>
          </a:p>
          <a:p>
            <a:pPr marL="125289" indent="-125289" defTabSz="316520">
              <a:spcAft>
                <a:spcPts val="208"/>
              </a:spcAft>
              <a:buFont typeface="+mj-lt"/>
              <a:buAutoNum type="arabicPeriod" startAt="3"/>
              <a:defRPr/>
            </a:pPr>
            <a:r>
              <a:rPr lang="en-US" sz="900" b="1" dirty="0">
                <a:solidFill>
                  <a:prstClr val="black"/>
                </a:solidFill>
                <a:latin typeface="Congenial Light"/>
              </a:rPr>
              <a:t>Roll the Duality dice </a:t>
            </a:r>
            <a:r>
              <a:rPr lang="en-US" sz="900" dirty="0">
                <a:solidFill>
                  <a:prstClr val="black"/>
                </a:solidFill>
                <a:latin typeface="Congenial Light"/>
              </a:rPr>
              <a:t>and add them with the modifiers to get the result:</a:t>
            </a:r>
            <a:endParaRPr lang="en-AU" sz="900" dirty="0">
              <a:solidFill>
                <a:prstClr val="black"/>
              </a:solidFill>
              <a:latin typeface="Congenial Light"/>
            </a:endParaRPr>
          </a:p>
          <a:p>
            <a:pPr marL="74734" indent="-74734" defTabSz="316520">
              <a:buFont typeface="Arial" panose="020B0604020202020204" pitchFamily="34" charset="0"/>
              <a:buChar char="•"/>
              <a:defRPr/>
            </a:pPr>
            <a:r>
              <a:rPr lang="en-US" sz="900" b="1" dirty="0">
                <a:solidFill>
                  <a:prstClr val="black"/>
                </a:solidFill>
                <a:latin typeface="Congenial Light"/>
              </a:rPr>
              <a:t>Critical Success (Match). </a:t>
            </a:r>
            <a:r>
              <a:rPr lang="en-AU" sz="900" dirty="0">
                <a:solidFill>
                  <a:prstClr val="black"/>
                </a:solidFill>
                <a:latin typeface="Congenial Light"/>
              </a:rPr>
              <a:t>You gain 1 Hope &amp; clear 1 Stress (Yes, and…!)</a:t>
            </a:r>
            <a:endParaRPr lang="en-AU" sz="900" b="1" dirty="0">
              <a:solidFill>
                <a:prstClr val="black"/>
              </a:solidFill>
              <a:latin typeface="Congenial Light"/>
            </a:endParaRPr>
          </a:p>
          <a:p>
            <a:pPr marL="74734" indent="-74734" defTabSz="316520">
              <a:buFont typeface="Arial" panose="020B0604020202020204" pitchFamily="34" charset="0"/>
              <a:buChar char="•"/>
              <a:defRPr/>
            </a:pPr>
            <a:r>
              <a:rPr lang="en-US" sz="900" b="1" dirty="0">
                <a:solidFill>
                  <a:prstClr val="black"/>
                </a:solidFill>
                <a:latin typeface="Congenial Light"/>
              </a:rPr>
              <a:t>Success with Hope. </a:t>
            </a:r>
            <a:r>
              <a:rPr lang="en-AU" sz="900" dirty="0">
                <a:solidFill>
                  <a:prstClr val="black"/>
                </a:solidFill>
                <a:latin typeface="Congenial Light"/>
              </a:rPr>
              <a:t>PC gains </a:t>
            </a:r>
            <a:r>
              <a:rPr lang="en-AU" sz="900" b="1" dirty="0">
                <a:solidFill>
                  <a:prstClr val="black"/>
                </a:solidFill>
                <a:latin typeface="Congenial Light"/>
              </a:rPr>
              <a:t>1 Hope </a:t>
            </a:r>
            <a:r>
              <a:rPr lang="en-AU" sz="900" dirty="0">
                <a:solidFill>
                  <a:prstClr val="black"/>
                </a:solidFill>
                <a:latin typeface="Congenial Light"/>
              </a:rPr>
              <a:t>(Yes, and…)</a:t>
            </a:r>
            <a:endParaRPr lang="en-AU" sz="900" b="1" dirty="0">
              <a:solidFill>
                <a:prstClr val="black"/>
              </a:solidFill>
              <a:latin typeface="Congenial Light"/>
            </a:endParaRPr>
          </a:p>
          <a:p>
            <a:pPr marL="74734" indent="-74734" defTabSz="316520">
              <a:buFont typeface="Arial" panose="020B0604020202020204" pitchFamily="34" charset="0"/>
              <a:buChar char="•"/>
              <a:defRPr/>
            </a:pPr>
            <a:r>
              <a:rPr lang="en-US" sz="900" b="1" dirty="0">
                <a:solidFill>
                  <a:sysClr val="windowText" lastClr="000000"/>
                </a:solidFill>
                <a:latin typeface="Congenial Light"/>
              </a:rPr>
              <a:t>Success</a:t>
            </a:r>
            <a:r>
              <a:rPr lang="en-US" sz="900" dirty="0">
                <a:solidFill>
                  <a:sysClr val="windowText" lastClr="000000"/>
                </a:solidFill>
                <a:latin typeface="Congenial Light"/>
              </a:rPr>
              <a:t> with </a:t>
            </a:r>
            <a:r>
              <a:rPr lang="en-US" sz="900" b="1" dirty="0">
                <a:solidFill>
                  <a:sysClr val="windowText" lastClr="000000"/>
                </a:solidFill>
                <a:latin typeface="Congenial Light"/>
              </a:rPr>
              <a:t>Fear. </a:t>
            </a:r>
            <a:r>
              <a:rPr lang="en-AU" sz="900" dirty="0">
                <a:solidFill>
                  <a:sysClr val="windowText" lastClr="000000"/>
                </a:solidFill>
                <a:latin typeface="Congenial Light"/>
              </a:rPr>
              <a:t>GM makes a Move &amp; gains </a:t>
            </a:r>
            <a:r>
              <a:rPr lang="en-AU" sz="900" b="1" dirty="0">
                <a:solidFill>
                  <a:sysClr val="windowText" lastClr="000000"/>
                </a:solidFill>
                <a:latin typeface="Congenial Light"/>
              </a:rPr>
              <a:t>1 Fear </a:t>
            </a:r>
            <a:r>
              <a:rPr lang="en-AU" sz="900" dirty="0">
                <a:solidFill>
                  <a:sysClr val="windowText" lastClr="000000"/>
                </a:solidFill>
                <a:latin typeface="Congenial Light"/>
              </a:rPr>
              <a:t>(Yes, but…)</a:t>
            </a:r>
          </a:p>
          <a:p>
            <a:pPr marL="74734" indent="-74734" defTabSz="316520">
              <a:buFont typeface="Arial" panose="020B0604020202020204" pitchFamily="34" charset="0"/>
              <a:buChar char="•"/>
              <a:defRPr/>
            </a:pPr>
            <a:r>
              <a:rPr lang="en-US" sz="900" b="1" dirty="0">
                <a:solidFill>
                  <a:prstClr val="black"/>
                </a:solidFill>
                <a:latin typeface="Congenial Light"/>
              </a:rPr>
              <a:t>Failure with Hope. </a:t>
            </a:r>
            <a:r>
              <a:rPr lang="en-AU" sz="900" dirty="0">
                <a:solidFill>
                  <a:prstClr val="black"/>
                </a:solidFill>
                <a:latin typeface="Congenial Light"/>
              </a:rPr>
              <a:t>GM makes a Move, PC gains </a:t>
            </a:r>
            <a:r>
              <a:rPr lang="en-AU" sz="900" b="1" dirty="0">
                <a:solidFill>
                  <a:prstClr val="black"/>
                </a:solidFill>
                <a:latin typeface="Congenial Light"/>
              </a:rPr>
              <a:t>1 Hope </a:t>
            </a:r>
            <a:r>
              <a:rPr lang="en-AU" sz="900" dirty="0">
                <a:solidFill>
                  <a:prstClr val="black"/>
                </a:solidFill>
                <a:latin typeface="Congenial Light"/>
              </a:rPr>
              <a:t>(No, but…)</a:t>
            </a:r>
          </a:p>
          <a:p>
            <a:pPr marL="74734" indent="-74734" defTabSz="316520">
              <a:buFont typeface="Arial" panose="020B0604020202020204" pitchFamily="34" charset="0"/>
              <a:buChar char="•"/>
              <a:defRPr/>
            </a:pPr>
            <a:r>
              <a:rPr lang="en-US" sz="900" b="1" dirty="0">
                <a:solidFill>
                  <a:sysClr val="windowText" lastClr="000000"/>
                </a:solidFill>
                <a:latin typeface="Congenial Light"/>
              </a:rPr>
              <a:t>Failure with Fear. </a:t>
            </a:r>
            <a:r>
              <a:rPr lang="en-AU" sz="900" dirty="0">
                <a:solidFill>
                  <a:sysClr val="windowText" lastClr="000000"/>
                </a:solidFill>
                <a:latin typeface="Congenial Light"/>
              </a:rPr>
              <a:t>GM makes a Move &amp; gains </a:t>
            </a:r>
            <a:r>
              <a:rPr lang="en-AU" sz="900" b="1" dirty="0">
                <a:solidFill>
                  <a:sysClr val="windowText" lastClr="000000"/>
                </a:solidFill>
                <a:latin typeface="Congenial Light"/>
              </a:rPr>
              <a:t>1 Fear </a:t>
            </a:r>
            <a:r>
              <a:rPr lang="en-AU" sz="900" dirty="0">
                <a:solidFill>
                  <a:sysClr val="windowText" lastClr="000000"/>
                </a:solidFill>
                <a:latin typeface="Congenial Light"/>
              </a:rPr>
              <a:t>(No, and…)</a:t>
            </a:r>
          </a:p>
          <a:p>
            <a:pPr defTabSz="316520">
              <a:defRPr/>
            </a:pPr>
            <a:endParaRPr lang="en-AU" sz="900" dirty="0">
              <a:solidFill>
                <a:sysClr val="windowText" lastClr="000000"/>
              </a:solidFill>
              <a:latin typeface="Congenial Light"/>
            </a:endParaRPr>
          </a:p>
          <a:p>
            <a:pPr defTabSz="316520">
              <a:defRPr/>
            </a:pPr>
            <a:endParaRPr lang="en-AU" sz="900" dirty="0">
              <a:solidFill>
                <a:sysClr val="windowText" lastClr="000000"/>
              </a:solidFill>
              <a:latin typeface="Congenial Light"/>
            </a:endParaRPr>
          </a:p>
          <a:p>
            <a:pPr defTabSz="316520">
              <a:defRPr/>
            </a:pPr>
            <a:endParaRPr lang="en-AU" sz="900" dirty="0">
              <a:solidFill>
                <a:sysClr val="windowText" lastClr="000000"/>
              </a:solidFill>
              <a:latin typeface="Congenial Light"/>
            </a:endParaRPr>
          </a:p>
          <a:p>
            <a:pPr defTabSz="316520">
              <a:spcAft>
                <a:spcPts val="277"/>
              </a:spcAft>
              <a:defRPr/>
            </a:pPr>
            <a:endParaRPr lang="en-AU" sz="900" dirty="0">
              <a:solidFill>
                <a:sysClr val="windowText" lastClr="000000"/>
              </a:solidFill>
              <a:latin typeface="Congenial Light"/>
            </a:endParaRPr>
          </a:p>
          <a:p>
            <a:pPr defTabSz="316520">
              <a:defRPr/>
            </a:pPr>
            <a:r>
              <a:rPr lang="en-AU" sz="1100" b="1" dirty="0">
                <a:solidFill>
                  <a:prstClr val="black"/>
                </a:solidFill>
                <a:latin typeface="Congenial"/>
              </a:rPr>
              <a:t>Reaction Rolls </a:t>
            </a:r>
            <a:r>
              <a:rPr lang="en-AU" sz="900" b="1" dirty="0">
                <a:solidFill>
                  <a:prstClr val="black"/>
                </a:solidFill>
                <a:latin typeface="Congenial"/>
              </a:rPr>
              <a:t>(p37) </a:t>
            </a:r>
          </a:p>
          <a:p>
            <a:pPr defTabSz="316520">
              <a:defRPr/>
            </a:pPr>
            <a:r>
              <a:rPr lang="en-AU" sz="900" dirty="0">
                <a:solidFill>
                  <a:prstClr val="black"/>
                </a:solidFill>
                <a:latin typeface="Congenial Light"/>
              </a:rPr>
              <a:t>Reaction rolls don’t generate Hope, Fear, or GM Moves. A </a:t>
            </a:r>
            <a:r>
              <a:rPr lang="en-AU" sz="900" b="1" dirty="0">
                <a:solidFill>
                  <a:prstClr val="black"/>
                </a:solidFill>
                <a:latin typeface="Congenial Light"/>
              </a:rPr>
              <a:t>Critical Success </a:t>
            </a:r>
            <a:r>
              <a:rPr lang="en-AU" sz="900" dirty="0">
                <a:solidFill>
                  <a:prstClr val="black"/>
                </a:solidFill>
                <a:latin typeface="Congenial Light"/>
              </a:rPr>
              <a:t>reaction roll ignores all consequences, even those that trigger on a success</a:t>
            </a:r>
          </a:p>
          <a:p>
            <a:pPr defTabSz="316520">
              <a:spcBef>
                <a:spcPts val="415"/>
              </a:spcBef>
              <a:defRPr/>
            </a:pPr>
            <a:r>
              <a:rPr lang="en-AU" sz="1100" b="1" dirty="0">
                <a:solidFill>
                  <a:prstClr val="black"/>
                </a:solidFill>
                <a:latin typeface="Congenial"/>
              </a:rPr>
              <a:t>Attacks &amp; Damage </a:t>
            </a:r>
            <a:r>
              <a:rPr lang="en-AU" sz="900" b="1" dirty="0">
                <a:solidFill>
                  <a:prstClr val="black"/>
                </a:solidFill>
                <a:latin typeface="Congenial"/>
              </a:rPr>
              <a:t>(p39) </a:t>
            </a:r>
            <a:endParaRPr lang="en-AU" sz="900" dirty="0">
              <a:solidFill>
                <a:prstClr val="black"/>
              </a:solidFill>
              <a:latin typeface="Congenial Light"/>
            </a:endParaRPr>
          </a:p>
          <a:p>
            <a:pPr defTabSz="316520">
              <a:spcAft>
                <a:spcPts val="415"/>
              </a:spcAft>
              <a:defRPr/>
            </a:pPr>
            <a:r>
              <a:rPr lang="en-AU" sz="900" dirty="0">
                <a:solidFill>
                  <a:prstClr val="black"/>
                </a:solidFill>
                <a:latin typeface="Congenial Light"/>
              </a:rPr>
              <a:t>Attack rolls use the adversary's difficulty, or PC evasion. Adversaries roll with a d20. If you get a </a:t>
            </a:r>
            <a:r>
              <a:rPr lang="en-AU" sz="900" b="1" dirty="0">
                <a:solidFill>
                  <a:prstClr val="black"/>
                </a:solidFill>
                <a:latin typeface="Congenial Light"/>
              </a:rPr>
              <a:t>Critical Success</a:t>
            </a:r>
            <a:r>
              <a:rPr lang="en-AU" sz="900" dirty="0">
                <a:solidFill>
                  <a:prstClr val="black"/>
                </a:solidFill>
                <a:latin typeface="Congenial Light"/>
              </a:rPr>
              <a:t>, you deal Critical damage.</a:t>
            </a:r>
            <a:endParaRPr lang="en-AU" sz="900" b="1" dirty="0">
              <a:solidFill>
                <a:prstClr val="black"/>
              </a:solidFill>
              <a:latin typeface="Congenial"/>
            </a:endParaRPr>
          </a:p>
          <a:p>
            <a:pPr defTabSz="316520">
              <a:spcAft>
                <a:spcPts val="208"/>
              </a:spcAft>
              <a:defRPr/>
            </a:pPr>
            <a:r>
              <a:rPr lang="en-AU" sz="900" dirty="0">
                <a:solidFill>
                  <a:prstClr val="black"/>
                </a:solidFill>
                <a:latin typeface="Congenial Light"/>
              </a:rPr>
              <a:t>When you hit, you roll your weapon’s damage dice a Proficiency number of times (e.g. if your Proficiency is 3, and your weapon is d8 + 1 physical, you would deal 3d8 + 1 physical)</a:t>
            </a:r>
          </a:p>
          <a:p>
            <a:pPr marL="74734" indent="-74734" defTabSz="309925">
              <a:buFont typeface="Arial" panose="020B0604020202020204" pitchFamily="34" charset="0"/>
              <a:buChar char="•"/>
              <a:defRPr/>
            </a:pPr>
            <a:r>
              <a:rPr lang="en-AU" sz="900" b="1" dirty="0">
                <a:solidFill>
                  <a:prstClr val="black"/>
                </a:solidFill>
                <a:latin typeface="Congenial Light"/>
              </a:rPr>
              <a:t>Critical Damage. </a:t>
            </a:r>
            <a:r>
              <a:rPr lang="en-AU" sz="900" dirty="0">
                <a:solidFill>
                  <a:prstClr val="black"/>
                </a:solidFill>
                <a:latin typeface="Congenial Light"/>
              </a:rPr>
              <a:t>Take the maximum possible result of your damage dice and then add your damage dice roll (e.g. if your weapon deals 3d8 + 1, you would deal 24 + 3d8 + 1)</a:t>
            </a:r>
          </a:p>
          <a:p>
            <a:pPr lvl="0">
              <a:defRPr/>
            </a:pPr>
            <a:endParaRPr lang="en-AU" sz="900" dirty="0">
              <a:latin typeface="Congenial Light" panose="02000503040000020004" pitchFamily="2" charset="0"/>
            </a:endParaRPr>
          </a:p>
        </p:txBody>
      </p:sp>
      <p:grpSp>
        <p:nvGrpSpPr>
          <p:cNvPr id="45" name="Group 44">
            <a:extLst>
              <a:ext uri="{FF2B5EF4-FFF2-40B4-BE49-F238E27FC236}">
                <a16:creationId xmlns:a16="http://schemas.microsoft.com/office/drawing/2014/main" id="{166F7A9E-9D0B-4ABD-771A-A936F6E7D473}"/>
              </a:ext>
            </a:extLst>
          </p:cNvPr>
          <p:cNvGrpSpPr/>
          <p:nvPr/>
        </p:nvGrpSpPr>
        <p:grpSpPr>
          <a:xfrm>
            <a:off x="4543425" y="5681750"/>
            <a:ext cx="2215718" cy="622078"/>
            <a:chOff x="5056065" y="2773719"/>
            <a:chExt cx="2104944" cy="594905"/>
          </a:xfrm>
        </p:grpSpPr>
        <p:grpSp>
          <p:nvGrpSpPr>
            <p:cNvPr id="16" name="Group 15">
              <a:extLst>
                <a:ext uri="{FF2B5EF4-FFF2-40B4-BE49-F238E27FC236}">
                  <a16:creationId xmlns:a16="http://schemas.microsoft.com/office/drawing/2014/main" id="{EC942345-A1CE-C2DD-CC36-8EF5D05717EA}"/>
                </a:ext>
              </a:extLst>
            </p:cNvPr>
            <p:cNvGrpSpPr/>
            <p:nvPr/>
          </p:nvGrpSpPr>
          <p:grpSpPr>
            <a:xfrm>
              <a:off x="5059672" y="2773719"/>
              <a:ext cx="2101337" cy="423286"/>
              <a:chOff x="7311468" y="1582978"/>
              <a:chExt cx="2510542" cy="423286"/>
            </a:xfrm>
          </p:grpSpPr>
          <p:sp>
            <p:nvSpPr>
              <p:cNvPr id="5" name="Flowchart: Manual Input 4">
                <a:extLst>
                  <a:ext uri="{FF2B5EF4-FFF2-40B4-BE49-F238E27FC236}">
                    <a16:creationId xmlns:a16="http://schemas.microsoft.com/office/drawing/2014/main" id="{8AF94A21-104F-7D3D-8504-23A1EB2A83A4}"/>
                  </a:ext>
                </a:extLst>
              </p:cNvPr>
              <p:cNvSpPr/>
              <p:nvPr/>
            </p:nvSpPr>
            <p:spPr>
              <a:xfrm>
                <a:off x="7311468" y="1831413"/>
                <a:ext cx="369648" cy="174851"/>
              </a:xfrm>
              <a:prstGeom prst="rect">
                <a:avLst/>
              </a:prstGeom>
              <a:solidFill>
                <a:srgbClr val="753CAE"/>
              </a:solidFill>
              <a:ln w="38100">
                <a:noFill/>
                <a:extLst>
                  <a:ext uri="{C807C97D-BFC1-408E-A445-0C87EB9F89A2}">
                    <ask:lineSketchStyleProps xmlns:ask="http://schemas.microsoft.com/office/drawing/2018/sketchyshapes" sd="1219033472">
                      <a:custGeom>
                        <a:avLst/>
                        <a:gdLst>
                          <a:gd name="connsiteX0" fmla="*/ 0 w 369646"/>
                          <a:gd name="connsiteY0" fmla="*/ 21828 h 223423"/>
                          <a:gd name="connsiteX1" fmla="*/ 369646 w 369646"/>
                          <a:gd name="connsiteY1" fmla="*/ 0 h 223423"/>
                          <a:gd name="connsiteX2" fmla="*/ 369646 w 369646"/>
                          <a:gd name="connsiteY2" fmla="*/ 223423 h 223423"/>
                          <a:gd name="connsiteX3" fmla="*/ 0 w 369646"/>
                          <a:gd name="connsiteY3" fmla="*/ 223423 h 223423"/>
                          <a:gd name="connsiteX4" fmla="*/ 0 w 369646"/>
                          <a:gd name="connsiteY4" fmla="*/ 21828 h 22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23423" fill="none" extrusionOk="0">
                            <a:moveTo>
                              <a:pt x="0" y="21828"/>
                            </a:moveTo>
                            <a:cubicBezTo>
                              <a:pt x="89249" y="-24469"/>
                              <a:pt x="289905" y="18305"/>
                              <a:pt x="369646" y="0"/>
                            </a:cubicBezTo>
                            <a:cubicBezTo>
                              <a:pt x="374473" y="92197"/>
                              <a:pt x="349369" y="126229"/>
                              <a:pt x="369646" y="223423"/>
                            </a:cubicBezTo>
                            <a:cubicBezTo>
                              <a:pt x="192047" y="267064"/>
                              <a:pt x="140588" y="187087"/>
                              <a:pt x="0" y="223423"/>
                            </a:cubicBezTo>
                            <a:cubicBezTo>
                              <a:pt x="-2857" y="178893"/>
                              <a:pt x="20342" y="86740"/>
                              <a:pt x="0" y="21828"/>
                            </a:cubicBezTo>
                            <a:close/>
                          </a:path>
                          <a:path w="369646" h="223423" stroke="0" extrusionOk="0">
                            <a:moveTo>
                              <a:pt x="0" y="21828"/>
                            </a:moveTo>
                            <a:cubicBezTo>
                              <a:pt x="81843" y="7460"/>
                              <a:pt x="202968" y="40568"/>
                              <a:pt x="369646" y="0"/>
                            </a:cubicBezTo>
                            <a:cubicBezTo>
                              <a:pt x="376495" y="57891"/>
                              <a:pt x="360967" y="137434"/>
                              <a:pt x="369646" y="223423"/>
                            </a:cubicBezTo>
                            <a:cubicBezTo>
                              <a:pt x="275348" y="260272"/>
                              <a:pt x="140911" y="213298"/>
                              <a:pt x="0" y="223423"/>
                            </a:cubicBezTo>
                            <a:cubicBezTo>
                              <a:pt x="-24078" y="177801"/>
                              <a:pt x="8729" y="111806"/>
                              <a:pt x="0" y="2182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14954" rIns="49846" bIns="0" rtlCol="0" anchor="ctr"/>
              <a:lstStyle/>
              <a:p>
                <a:pPr algn="ctr"/>
                <a:r>
                  <a:rPr lang="en-AU" sz="1000" dirty="0">
                    <a:latin typeface="+mj-lt"/>
                  </a:rPr>
                  <a:t>5</a:t>
                </a:r>
              </a:p>
            </p:txBody>
          </p:sp>
          <p:sp>
            <p:nvSpPr>
              <p:cNvPr id="9" name="Flowchart: Manual Input 8">
                <a:extLst>
                  <a:ext uri="{FF2B5EF4-FFF2-40B4-BE49-F238E27FC236}">
                    <a16:creationId xmlns:a16="http://schemas.microsoft.com/office/drawing/2014/main" id="{C29867C1-D75D-D11C-E0CA-BB45FD744599}"/>
                  </a:ext>
                </a:extLst>
              </p:cNvPr>
              <p:cNvSpPr/>
              <p:nvPr/>
            </p:nvSpPr>
            <p:spPr>
              <a:xfrm>
                <a:off x="7739647" y="1808628"/>
                <a:ext cx="369648" cy="1971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894 h 8894"/>
                  <a:gd name="connsiteX1" fmla="*/ 10000 w 10000"/>
                  <a:gd name="connsiteY1" fmla="*/ 0 h 8894"/>
                  <a:gd name="connsiteX2" fmla="*/ 10000 w 10000"/>
                  <a:gd name="connsiteY2" fmla="*/ 8894 h 8894"/>
                  <a:gd name="connsiteX3" fmla="*/ 0 w 10000"/>
                  <a:gd name="connsiteY3" fmla="*/ 8894 h 8894"/>
                  <a:gd name="connsiteX4" fmla="*/ 0 w 10000"/>
                  <a:gd name="connsiteY4" fmla="*/ 894 h 8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894">
                    <a:moveTo>
                      <a:pt x="0" y="894"/>
                    </a:moveTo>
                    <a:lnTo>
                      <a:pt x="10000" y="0"/>
                    </a:lnTo>
                    <a:lnTo>
                      <a:pt x="10000" y="8894"/>
                    </a:lnTo>
                    <a:lnTo>
                      <a:pt x="0" y="8894"/>
                    </a:lnTo>
                    <a:lnTo>
                      <a:pt x="0" y="894"/>
                    </a:lnTo>
                    <a:close/>
                  </a:path>
                </a:pathLst>
              </a:custGeom>
              <a:solidFill>
                <a:srgbClr val="60318F"/>
              </a:solidFill>
              <a:ln w="38100">
                <a:noFill/>
                <a:extLst>
                  <a:ext uri="{C807C97D-BFC1-408E-A445-0C87EB9F89A2}">
                    <ask:lineSketchStyleProps xmlns:ask="http://schemas.microsoft.com/office/drawing/2018/sketchyshapes" sd="981765707">
                      <a:custGeom>
                        <a:avLst/>
                        <a:gdLst>
                          <a:gd name="connsiteX0" fmla="*/ 0 w 369646"/>
                          <a:gd name="connsiteY0" fmla="*/ 25008 h 248844"/>
                          <a:gd name="connsiteX1" fmla="*/ 369646 w 369646"/>
                          <a:gd name="connsiteY1" fmla="*/ 0 h 248844"/>
                          <a:gd name="connsiteX2" fmla="*/ 369646 w 369646"/>
                          <a:gd name="connsiteY2" fmla="*/ 248844 h 248844"/>
                          <a:gd name="connsiteX3" fmla="*/ 0 w 369646"/>
                          <a:gd name="connsiteY3" fmla="*/ 248844 h 248844"/>
                          <a:gd name="connsiteX4" fmla="*/ 0 w 369646"/>
                          <a:gd name="connsiteY4" fmla="*/ 25008 h 24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48844" fill="none" extrusionOk="0">
                            <a:moveTo>
                              <a:pt x="0" y="25008"/>
                            </a:moveTo>
                            <a:cubicBezTo>
                              <a:pt x="93455" y="-12586"/>
                              <a:pt x="239403" y="25716"/>
                              <a:pt x="369646" y="0"/>
                            </a:cubicBezTo>
                            <a:cubicBezTo>
                              <a:pt x="399174" y="104013"/>
                              <a:pt x="347200" y="171430"/>
                              <a:pt x="369646" y="248844"/>
                            </a:cubicBezTo>
                            <a:cubicBezTo>
                              <a:pt x="272170" y="249335"/>
                              <a:pt x="167689" y="239942"/>
                              <a:pt x="0" y="248844"/>
                            </a:cubicBezTo>
                            <a:cubicBezTo>
                              <a:pt x="-4213" y="202448"/>
                              <a:pt x="14291" y="72678"/>
                              <a:pt x="0" y="25008"/>
                            </a:cubicBezTo>
                            <a:close/>
                          </a:path>
                          <a:path w="369646" h="248844" stroke="0" extrusionOk="0">
                            <a:moveTo>
                              <a:pt x="0" y="25008"/>
                            </a:moveTo>
                            <a:cubicBezTo>
                              <a:pt x="126321" y="-17540"/>
                              <a:pt x="290983" y="47012"/>
                              <a:pt x="369646" y="0"/>
                            </a:cubicBezTo>
                            <a:cubicBezTo>
                              <a:pt x="372100" y="55276"/>
                              <a:pt x="369214" y="185937"/>
                              <a:pt x="369646" y="248844"/>
                            </a:cubicBezTo>
                            <a:cubicBezTo>
                              <a:pt x="231917" y="253136"/>
                              <a:pt x="117271" y="211660"/>
                              <a:pt x="0" y="248844"/>
                            </a:cubicBezTo>
                            <a:cubicBezTo>
                              <a:pt x="-9485" y="150248"/>
                              <a:pt x="24054" y="132105"/>
                              <a:pt x="0" y="2500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32400" rIns="49846" bIns="0" rtlCol="0" anchor="ctr"/>
              <a:lstStyle/>
              <a:p>
                <a:pPr algn="ctr"/>
                <a:r>
                  <a:rPr lang="en-AU" sz="1000" dirty="0">
                    <a:latin typeface="+mj-lt"/>
                  </a:rPr>
                  <a:t>10</a:t>
                </a:r>
              </a:p>
            </p:txBody>
          </p:sp>
          <p:sp>
            <p:nvSpPr>
              <p:cNvPr id="10" name="Flowchart: Manual Input 9">
                <a:extLst>
                  <a:ext uri="{FF2B5EF4-FFF2-40B4-BE49-F238E27FC236}">
                    <a16:creationId xmlns:a16="http://schemas.microsoft.com/office/drawing/2014/main" id="{21F18072-30D2-87FF-2E7F-4F319F6685F8}"/>
                  </a:ext>
                </a:extLst>
              </p:cNvPr>
              <p:cNvSpPr/>
              <p:nvPr/>
            </p:nvSpPr>
            <p:spPr>
              <a:xfrm>
                <a:off x="8167826" y="1785972"/>
                <a:ext cx="369648" cy="21977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26 h 9026"/>
                  <a:gd name="connsiteX1" fmla="*/ 10000 w 10000"/>
                  <a:gd name="connsiteY1" fmla="*/ 0 h 9026"/>
                  <a:gd name="connsiteX2" fmla="*/ 10000 w 10000"/>
                  <a:gd name="connsiteY2" fmla="*/ 9026 h 9026"/>
                  <a:gd name="connsiteX3" fmla="*/ 0 w 10000"/>
                  <a:gd name="connsiteY3" fmla="*/ 9026 h 9026"/>
                  <a:gd name="connsiteX4" fmla="*/ 0 w 10000"/>
                  <a:gd name="connsiteY4" fmla="*/ 1026 h 9026"/>
                  <a:gd name="connsiteX0" fmla="*/ 0 w 10000"/>
                  <a:gd name="connsiteY0" fmla="*/ 847 h 9710"/>
                  <a:gd name="connsiteX1" fmla="*/ 10000 w 10000"/>
                  <a:gd name="connsiteY1" fmla="*/ 0 h 9710"/>
                  <a:gd name="connsiteX2" fmla="*/ 10000 w 10000"/>
                  <a:gd name="connsiteY2" fmla="*/ 9710 h 9710"/>
                  <a:gd name="connsiteX3" fmla="*/ 0 w 10000"/>
                  <a:gd name="connsiteY3" fmla="*/ 9710 h 9710"/>
                  <a:gd name="connsiteX4" fmla="*/ 0 w 10000"/>
                  <a:gd name="connsiteY4" fmla="*/ 847 h 9710"/>
                  <a:gd name="connsiteX0" fmla="*/ 0 w 10000"/>
                  <a:gd name="connsiteY0" fmla="*/ 1171 h 10299"/>
                  <a:gd name="connsiteX1" fmla="*/ 10000 w 10000"/>
                  <a:gd name="connsiteY1" fmla="*/ 0 h 10299"/>
                  <a:gd name="connsiteX2" fmla="*/ 10000 w 10000"/>
                  <a:gd name="connsiteY2" fmla="*/ 10299 h 10299"/>
                  <a:gd name="connsiteX3" fmla="*/ 0 w 10000"/>
                  <a:gd name="connsiteY3" fmla="*/ 10299 h 10299"/>
                  <a:gd name="connsiteX4" fmla="*/ 0 w 10000"/>
                  <a:gd name="connsiteY4" fmla="*/ 1171 h 10299"/>
                  <a:gd name="connsiteX0" fmla="*/ 0 w 10000"/>
                  <a:gd name="connsiteY0" fmla="*/ 972 h 10100"/>
                  <a:gd name="connsiteX1" fmla="*/ 10000 w 10000"/>
                  <a:gd name="connsiteY1" fmla="*/ 0 h 10100"/>
                  <a:gd name="connsiteX2" fmla="*/ 10000 w 10000"/>
                  <a:gd name="connsiteY2" fmla="*/ 10100 h 10100"/>
                  <a:gd name="connsiteX3" fmla="*/ 0 w 10000"/>
                  <a:gd name="connsiteY3" fmla="*/ 10100 h 10100"/>
                  <a:gd name="connsiteX4" fmla="*/ 0 w 10000"/>
                  <a:gd name="connsiteY4" fmla="*/ 972 h 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00">
                    <a:moveTo>
                      <a:pt x="0" y="972"/>
                    </a:moveTo>
                    <a:lnTo>
                      <a:pt x="10000" y="0"/>
                    </a:lnTo>
                    <a:lnTo>
                      <a:pt x="10000" y="10100"/>
                    </a:lnTo>
                    <a:lnTo>
                      <a:pt x="0" y="10100"/>
                    </a:lnTo>
                    <a:lnTo>
                      <a:pt x="0" y="972"/>
                    </a:lnTo>
                    <a:close/>
                  </a:path>
                </a:pathLst>
              </a:custGeom>
              <a:solidFill>
                <a:schemeClr val="accent1"/>
              </a:solidFill>
              <a:ln w="38100">
                <a:noFill/>
                <a:extLst>
                  <a:ext uri="{C807C97D-BFC1-408E-A445-0C87EB9F89A2}">
                    <ask:lineSketchStyleProps xmlns:ask="http://schemas.microsoft.com/office/drawing/2018/sketchyshapes" sd="3978248048">
                      <a:custGeom>
                        <a:avLst/>
                        <a:gdLst>
                          <a:gd name="connsiteX0" fmla="*/ 0 w 369646"/>
                          <a:gd name="connsiteY0" fmla="*/ 32623 h 286927"/>
                          <a:gd name="connsiteX1" fmla="*/ 369646 w 369646"/>
                          <a:gd name="connsiteY1" fmla="*/ 0 h 286927"/>
                          <a:gd name="connsiteX2" fmla="*/ 369646 w 369646"/>
                          <a:gd name="connsiteY2" fmla="*/ 286927 h 286927"/>
                          <a:gd name="connsiteX3" fmla="*/ 0 w 369646"/>
                          <a:gd name="connsiteY3" fmla="*/ 286927 h 286927"/>
                          <a:gd name="connsiteX4" fmla="*/ 0 w 369646"/>
                          <a:gd name="connsiteY4" fmla="*/ 32623 h 286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86927" fill="none" extrusionOk="0">
                            <a:moveTo>
                              <a:pt x="0" y="32623"/>
                            </a:moveTo>
                            <a:cubicBezTo>
                              <a:pt x="77480" y="-11790"/>
                              <a:pt x="215296" y="22221"/>
                              <a:pt x="369646" y="0"/>
                            </a:cubicBezTo>
                            <a:cubicBezTo>
                              <a:pt x="380682" y="123873"/>
                              <a:pt x="366493" y="214606"/>
                              <a:pt x="369646" y="286927"/>
                            </a:cubicBezTo>
                            <a:cubicBezTo>
                              <a:pt x="198356" y="306018"/>
                              <a:pt x="92197" y="250668"/>
                              <a:pt x="0" y="286927"/>
                            </a:cubicBezTo>
                            <a:cubicBezTo>
                              <a:pt x="-10794" y="228563"/>
                              <a:pt x="22922" y="118771"/>
                              <a:pt x="0" y="32623"/>
                            </a:cubicBezTo>
                            <a:close/>
                          </a:path>
                          <a:path w="369646" h="286927" stroke="0" extrusionOk="0">
                            <a:moveTo>
                              <a:pt x="0" y="32623"/>
                            </a:moveTo>
                            <a:cubicBezTo>
                              <a:pt x="117438" y="-16609"/>
                              <a:pt x="232257" y="20427"/>
                              <a:pt x="369646" y="0"/>
                            </a:cubicBezTo>
                            <a:cubicBezTo>
                              <a:pt x="377057" y="72469"/>
                              <a:pt x="360816" y="199854"/>
                              <a:pt x="369646" y="286927"/>
                            </a:cubicBezTo>
                            <a:cubicBezTo>
                              <a:pt x="268116" y="326306"/>
                              <a:pt x="96621" y="259571"/>
                              <a:pt x="0" y="286927"/>
                            </a:cubicBezTo>
                            <a:cubicBezTo>
                              <a:pt x="-25045" y="202917"/>
                              <a:pt x="20558" y="84701"/>
                              <a:pt x="0" y="32623"/>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49846" rIns="49846" bIns="0" rtlCol="0" anchor="ctr"/>
              <a:lstStyle/>
              <a:p>
                <a:pPr algn="ctr"/>
                <a:r>
                  <a:rPr lang="en-AU" sz="1000" dirty="0">
                    <a:latin typeface="+mj-lt"/>
                  </a:rPr>
                  <a:t>15</a:t>
                </a:r>
              </a:p>
            </p:txBody>
          </p:sp>
          <p:sp>
            <p:nvSpPr>
              <p:cNvPr id="11" name="Flowchart: Manual Input 10">
                <a:extLst>
                  <a:ext uri="{FF2B5EF4-FFF2-40B4-BE49-F238E27FC236}">
                    <a16:creationId xmlns:a16="http://schemas.microsoft.com/office/drawing/2014/main" id="{813446C2-64D4-663C-149B-BA5F2362A657}"/>
                  </a:ext>
                </a:extLst>
              </p:cNvPr>
              <p:cNvSpPr/>
              <p:nvPr/>
            </p:nvSpPr>
            <p:spPr>
              <a:xfrm>
                <a:off x="8596005" y="1755350"/>
                <a:ext cx="369648" cy="2509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958 h 8958"/>
                  <a:gd name="connsiteX1" fmla="*/ 10000 w 10000"/>
                  <a:gd name="connsiteY1" fmla="*/ 0 h 8958"/>
                  <a:gd name="connsiteX2" fmla="*/ 10000 w 10000"/>
                  <a:gd name="connsiteY2" fmla="*/ 8958 h 8958"/>
                  <a:gd name="connsiteX3" fmla="*/ 0 w 10000"/>
                  <a:gd name="connsiteY3" fmla="*/ 8958 h 8958"/>
                  <a:gd name="connsiteX4" fmla="*/ 0 w 10000"/>
                  <a:gd name="connsiteY4" fmla="*/ 958 h 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958">
                    <a:moveTo>
                      <a:pt x="0" y="958"/>
                    </a:moveTo>
                    <a:lnTo>
                      <a:pt x="10000" y="0"/>
                    </a:lnTo>
                    <a:lnTo>
                      <a:pt x="10000" y="8958"/>
                    </a:lnTo>
                    <a:lnTo>
                      <a:pt x="0" y="8958"/>
                    </a:lnTo>
                    <a:lnTo>
                      <a:pt x="0" y="958"/>
                    </a:lnTo>
                    <a:close/>
                  </a:path>
                </a:pathLst>
              </a:custGeom>
              <a:solidFill>
                <a:schemeClr val="accent1">
                  <a:lumMod val="75000"/>
                </a:schemeClr>
              </a:solidFill>
              <a:ln w="38100">
                <a:noFill/>
                <a:extLst>
                  <a:ext uri="{C807C97D-BFC1-408E-A445-0C87EB9F89A2}">
                    <ask:lineSketchStyleProps xmlns:ask="http://schemas.microsoft.com/office/drawing/2018/sketchyshapes" sd="1617256088">
                      <a:custGeom>
                        <a:avLst/>
                        <a:gdLst>
                          <a:gd name="connsiteX0" fmla="*/ 0 w 369646"/>
                          <a:gd name="connsiteY0" fmla="*/ 35001 h 327427"/>
                          <a:gd name="connsiteX1" fmla="*/ 369646 w 369646"/>
                          <a:gd name="connsiteY1" fmla="*/ 0 h 327427"/>
                          <a:gd name="connsiteX2" fmla="*/ 369646 w 369646"/>
                          <a:gd name="connsiteY2" fmla="*/ 327427 h 327427"/>
                          <a:gd name="connsiteX3" fmla="*/ 0 w 369646"/>
                          <a:gd name="connsiteY3" fmla="*/ 327427 h 327427"/>
                          <a:gd name="connsiteX4" fmla="*/ 0 w 369646"/>
                          <a:gd name="connsiteY4" fmla="*/ 35001 h 327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327427" fill="none" extrusionOk="0">
                            <a:moveTo>
                              <a:pt x="0" y="35001"/>
                            </a:moveTo>
                            <a:cubicBezTo>
                              <a:pt x="89168" y="26427"/>
                              <a:pt x="199017" y="31909"/>
                              <a:pt x="369646" y="0"/>
                            </a:cubicBezTo>
                            <a:cubicBezTo>
                              <a:pt x="381775" y="148254"/>
                              <a:pt x="331840" y="166166"/>
                              <a:pt x="369646" y="327427"/>
                            </a:cubicBezTo>
                            <a:cubicBezTo>
                              <a:pt x="256934" y="327873"/>
                              <a:pt x="101922" y="289069"/>
                              <a:pt x="0" y="327427"/>
                            </a:cubicBezTo>
                            <a:cubicBezTo>
                              <a:pt x="-23052" y="198567"/>
                              <a:pt x="1473" y="175719"/>
                              <a:pt x="0" y="35001"/>
                            </a:cubicBezTo>
                            <a:close/>
                          </a:path>
                          <a:path w="369646" h="327427" stroke="0" extrusionOk="0">
                            <a:moveTo>
                              <a:pt x="0" y="35001"/>
                            </a:moveTo>
                            <a:cubicBezTo>
                              <a:pt x="111511" y="-2224"/>
                              <a:pt x="238746" y="12411"/>
                              <a:pt x="369646" y="0"/>
                            </a:cubicBezTo>
                            <a:cubicBezTo>
                              <a:pt x="376591" y="163096"/>
                              <a:pt x="353101" y="165122"/>
                              <a:pt x="369646" y="327427"/>
                            </a:cubicBezTo>
                            <a:cubicBezTo>
                              <a:pt x="198144" y="364897"/>
                              <a:pt x="89175" y="287014"/>
                              <a:pt x="0" y="327427"/>
                            </a:cubicBezTo>
                            <a:cubicBezTo>
                              <a:pt x="-10278" y="213810"/>
                              <a:pt x="6857" y="147359"/>
                              <a:pt x="0" y="35001"/>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69785" rIns="49846" bIns="0" rtlCol="0" anchor="ctr"/>
              <a:lstStyle/>
              <a:p>
                <a:pPr algn="ctr"/>
                <a:r>
                  <a:rPr lang="en-AU" sz="1000" dirty="0">
                    <a:latin typeface="+mj-lt"/>
                  </a:rPr>
                  <a:t>20</a:t>
                </a:r>
              </a:p>
            </p:txBody>
          </p:sp>
          <p:sp>
            <p:nvSpPr>
              <p:cNvPr id="12" name="Flowchart: Manual Input 11">
                <a:extLst>
                  <a:ext uri="{FF2B5EF4-FFF2-40B4-BE49-F238E27FC236}">
                    <a16:creationId xmlns:a16="http://schemas.microsoft.com/office/drawing/2014/main" id="{598A7A9D-6473-53B6-34CC-CFCA7AD04A95}"/>
                  </a:ext>
                </a:extLst>
              </p:cNvPr>
              <p:cNvSpPr/>
              <p:nvPr/>
            </p:nvSpPr>
            <p:spPr>
              <a:xfrm>
                <a:off x="9024184" y="1686928"/>
                <a:ext cx="369648" cy="318817"/>
              </a:xfrm>
              <a:prstGeom prst="flowChartManualInput">
                <a:avLst/>
              </a:prstGeom>
              <a:solidFill>
                <a:schemeClr val="accent1">
                  <a:lumMod val="50000"/>
                </a:schemeClr>
              </a:solidFill>
              <a:ln w="38100">
                <a:noFill/>
                <a:extLst>
                  <a:ext uri="{C807C97D-BFC1-408E-A445-0C87EB9F89A2}">
                    <ask:lineSketchStyleProps xmlns:ask="http://schemas.microsoft.com/office/drawing/2018/sketchyshapes" sd="3809068511">
                      <a:custGeom>
                        <a:avLst/>
                        <a:gdLst>
                          <a:gd name="connsiteX0" fmla="*/ 0 w 369646"/>
                          <a:gd name="connsiteY0" fmla="*/ 83580 h 417901"/>
                          <a:gd name="connsiteX1" fmla="*/ 369646 w 369646"/>
                          <a:gd name="connsiteY1" fmla="*/ 0 h 417901"/>
                          <a:gd name="connsiteX2" fmla="*/ 369646 w 369646"/>
                          <a:gd name="connsiteY2" fmla="*/ 417901 h 417901"/>
                          <a:gd name="connsiteX3" fmla="*/ 0 w 369646"/>
                          <a:gd name="connsiteY3" fmla="*/ 417901 h 417901"/>
                          <a:gd name="connsiteX4" fmla="*/ 0 w 369646"/>
                          <a:gd name="connsiteY4" fmla="*/ 83580 h 417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417901" fill="none" extrusionOk="0">
                            <a:moveTo>
                              <a:pt x="0" y="83580"/>
                            </a:moveTo>
                            <a:cubicBezTo>
                              <a:pt x="171941" y="8538"/>
                              <a:pt x="207688" y="39690"/>
                              <a:pt x="369646" y="0"/>
                            </a:cubicBezTo>
                            <a:cubicBezTo>
                              <a:pt x="408658" y="126326"/>
                              <a:pt x="343002" y="252695"/>
                              <a:pt x="369646" y="417901"/>
                            </a:cubicBezTo>
                            <a:cubicBezTo>
                              <a:pt x="215529" y="423489"/>
                              <a:pt x="173051" y="402507"/>
                              <a:pt x="0" y="417901"/>
                            </a:cubicBezTo>
                            <a:cubicBezTo>
                              <a:pt x="-18545" y="335372"/>
                              <a:pt x="29214" y="221040"/>
                              <a:pt x="0" y="83580"/>
                            </a:cubicBezTo>
                            <a:close/>
                          </a:path>
                          <a:path w="369646" h="417901" stroke="0" extrusionOk="0">
                            <a:moveTo>
                              <a:pt x="0" y="83580"/>
                            </a:moveTo>
                            <a:cubicBezTo>
                              <a:pt x="116712" y="14426"/>
                              <a:pt x="219678" y="37114"/>
                              <a:pt x="369646" y="0"/>
                            </a:cubicBezTo>
                            <a:cubicBezTo>
                              <a:pt x="403192" y="104494"/>
                              <a:pt x="331155" y="212885"/>
                              <a:pt x="369646" y="417901"/>
                            </a:cubicBezTo>
                            <a:cubicBezTo>
                              <a:pt x="259210" y="459190"/>
                              <a:pt x="111875" y="398194"/>
                              <a:pt x="0" y="417901"/>
                            </a:cubicBezTo>
                            <a:cubicBezTo>
                              <a:pt x="-32492" y="294324"/>
                              <a:pt x="13698" y="203198"/>
                              <a:pt x="0" y="8358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72277" rIns="49846" bIns="0" rtlCol="0" anchor="ctr"/>
              <a:lstStyle/>
              <a:p>
                <a:pPr algn="ctr"/>
                <a:r>
                  <a:rPr lang="en-AU" sz="1000" dirty="0">
                    <a:latin typeface="+mj-lt"/>
                  </a:rPr>
                  <a:t>25</a:t>
                </a:r>
              </a:p>
            </p:txBody>
          </p:sp>
          <p:sp>
            <p:nvSpPr>
              <p:cNvPr id="13" name="Flowchart: Manual Input 12">
                <a:extLst>
                  <a:ext uri="{FF2B5EF4-FFF2-40B4-BE49-F238E27FC236}">
                    <a16:creationId xmlns:a16="http://schemas.microsoft.com/office/drawing/2014/main" id="{F86788FC-A555-7176-AA45-D5976F84D4BD}"/>
                  </a:ext>
                </a:extLst>
              </p:cNvPr>
              <p:cNvSpPr/>
              <p:nvPr/>
            </p:nvSpPr>
            <p:spPr>
              <a:xfrm>
                <a:off x="9452362" y="1582978"/>
                <a:ext cx="369648" cy="422767"/>
              </a:xfrm>
              <a:prstGeom prst="flowChartManualInput">
                <a:avLst/>
              </a:prstGeom>
              <a:solidFill>
                <a:srgbClr val="1B0A2C"/>
              </a:solidFill>
              <a:ln w="38100">
                <a:noFill/>
                <a:extLst>
                  <a:ext uri="{C807C97D-BFC1-408E-A445-0C87EB9F89A2}">
                    <ask:lineSketchStyleProps xmlns:ask="http://schemas.microsoft.com/office/drawing/2018/sketchyshapes" sd="1808761005">
                      <a:custGeom>
                        <a:avLst/>
                        <a:gdLst>
                          <a:gd name="connsiteX0" fmla="*/ 0 w 369646"/>
                          <a:gd name="connsiteY0" fmla="*/ 110726 h 553632"/>
                          <a:gd name="connsiteX1" fmla="*/ 369646 w 369646"/>
                          <a:gd name="connsiteY1" fmla="*/ 0 h 553632"/>
                          <a:gd name="connsiteX2" fmla="*/ 369646 w 369646"/>
                          <a:gd name="connsiteY2" fmla="*/ 553632 h 553632"/>
                          <a:gd name="connsiteX3" fmla="*/ 0 w 369646"/>
                          <a:gd name="connsiteY3" fmla="*/ 553632 h 553632"/>
                          <a:gd name="connsiteX4" fmla="*/ 0 w 369646"/>
                          <a:gd name="connsiteY4" fmla="*/ 110726 h 55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553632" fill="none" extrusionOk="0">
                            <a:moveTo>
                              <a:pt x="0" y="110726"/>
                            </a:moveTo>
                            <a:cubicBezTo>
                              <a:pt x="91359" y="41893"/>
                              <a:pt x="290446" y="41590"/>
                              <a:pt x="369646" y="0"/>
                            </a:cubicBezTo>
                            <a:cubicBezTo>
                              <a:pt x="383826" y="126092"/>
                              <a:pt x="339823" y="372801"/>
                              <a:pt x="369646" y="553632"/>
                            </a:cubicBezTo>
                            <a:cubicBezTo>
                              <a:pt x="212215" y="592711"/>
                              <a:pt x="144280" y="549326"/>
                              <a:pt x="0" y="553632"/>
                            </a:cubicBezTo>
                            <a:cubicBezTo>
                              <a:pt x="-40333" y="440107"/>
                              <a:pt x="48318" y="240447"/>
                              <a:pt x="0" y="110726"/>
                            </a:cubicBezTo>
                            <a:close/>
                          </a:path>
                          <a:path w="369646" h="553632" stroke="0" extrusionOk="0">
                            <a:moveTo>
                              <a:pt x="0" y="110726"/>
                            </a:moveTo>
                            <a:cubicBezTo>
                              <a:pt x="111310" y="35611"/>
                              <a:pt x="260486" y="55079"/>
                              <a:pt x="369646" y="0"/>
                            </a:cubicBezTo>
                            <a:cubicBezTo>
                              <a:pt x="422556" y="237034"/>
                              <a:pt x="308732" y="378352"/>
                              <a:pt x="369646" y="553632"/>
                            </a:cubicBezTo>
                            <a:cubicBezTo>
                              <a:pt x="225774" y="568101"/>
                              <a:pt x="75713" y="536722"/>
                              <a:pt x="0" y="553632"/>
                            </a:cubicBezTo>
                            <a:cubicBezTo>
                              <a:pt x="-37688" y="372905"/>
                              <a:pt x="29298" y="242421"/>
                              <a:pt x="0" y="110726"/>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127108" rIns="49846" bIns="0" rtlCol="0" anchor="ctr"/>
              <a:lstStyle/>
              <a:p>
                <a:pPr algn="ctr"/>
                <a:r>
                  <a:rPr lang="en-AU" sz="1000" dirty="0">
                    <a:latin typeface="+mj-lt"/>
                  </a:rPr>
                  <a:t>30</a:t>
                </a:r>
              </a:p>
            </p:txBody>
          </p:sp>
        </p:grpSp>
        <p:grpSp>
          <p:nvGrpSpPr>
            <p:cNvPr id="44" name="Group 43">
              <a:extLst>
                <a:ext uri="{FF2B5EF4-FFF2-40B4-BE49-F238E27FC236}">
                  <a16:creationId xmlns:a16="http://schemas.microsoft.com/office/drawing/2014/main" id="{4E2A6F20-D87B-A263-60D7-980E129657CE}"/>
                </a:ext>
              </a:extLst>
            </p:cNvPr>
            <p:cNvGrpSpPr/>
            <p:nvPr/>
          </p:nvGrpSpPr>
          <p:grpSpPr>
            <a:xfrm>
              <a:off x="5056065" y="3196486"/>
              <a:ext cx="2104942" cy="172138"/>
              <a:chOff x="5056065" y="3442533"/>
              <a:chExt cx="2104942" cy="172138"/>
            </a:xfrm>
          </p:grpSpPr>
          <p:sp>
            <p:nvSpPr>
              <p:cNvPr id="17" name="TextBox 16">
                <a:extLst>
                  <a:ext uri="{FF2B5EF4-FFF2-40B4-BE49-F238E27FC236}">
                    <a16:creationId xmlns:a16="http://schemas.microsoft.com/office/drawing/2014/main" id="{68543573-8B43-A4CC-F967-8C864FA256A4}"/>
                  </a:ext>
                </a:extLst>
              </p:cNvPr>
              <p:cNvSpPr txBox="1"/>
              <p:nvPr/>
            </p:nvSpPr>
            <p:spPr>
              <a:xfrm>
                <a:off x="5648785" y="3442533"/>
                <a:ext cx="564721" cy="172138"/>
              </a:xfrm>
              <a:prstGeom prst="rect">
                <a:avLst/>
              </a:prstGeom>
              <a:noFill/>
            </p:spPr>
            <p:txBody>
              <a:bodyPr vert="horz" wrap="square" lIns="24923" tIns="12462" rIns="24923" bIns="12462" rtlCol="0">
                <a:spAutoFit/>
              </a:bodyPr>
              <a:lstStyle/>
              <a:p>
                <a:pPr algn="ctr">
                  <a:spcBef>
                    <a:spcPts val="415"/>
                  </a:spcBef>
                  <a:spcAft>
                    <a:spcPts val="1454"/>
                  </a:spcAft>
                </a:pPr>
                <a:r>
                  <a:rPr lang="en-AU" sz="900" dirty="0">
                    <a:latin typeface="+mj-lt"/>
                  </a:rPr>
                  <a:t>Average</a:t>
                </a:r>
              </a:p>
            </p:txBody>
          </p:sp>
          <p:sp>
            <p:nvSpPr>
              <p:cNvPr id="29" name="TextBox 28">
                <a:extLst>
                  <a:ext uri="{FF2B5EF4-FFF2-40B4-BE49-F238E27FC236}">
                    <a16:creationId xmlns:a16="http://schemas.microsoft.com/office/drawing/2014/main" id="{11101284-65C5-3645-A4F5-850DCF2D527E}"/>
                  </a:ext>
                </a:extLst>
              </p:cNvPr>
              <p:cNvSpPr txBox="1"/>
              <p:nvPr/>
            </p:nvSpPr>
            <p:spPr>
              <a:xfrm>
                <a:off x="5056065" y="3442533"/>
                <a:ext cx="578743" cy="172138"/>
              </a:xfrm>
              <a:prstGeom prst="rect">
                <a:avLst/>
              </a:prstGeom>
              <a:noFill/>
            </p:spPr>
            <p:txBody>
              <a:bodyPr vert="horz" wrap="square" lIns="24923" tIns="12462" rIns="24923" bIns="12462" rtlCol="0">
                <a:spAutoFit/>
              </a:bodyPr>
              <a:lstStyle/>
              <a:p>
                <a:pPr>
                  <a:spcBef>
                    <a:spcPts val="415"/>
                  </a:spcBef>
                  <a:spcAft>
                    <a:spcPts val="1454"/>
                  </a:spcAft>
                </a:pPr>
                <a:r>
                  <a:rPr lang="en-AU" sz="900" dirty="0">
                    <a:latin typeface="+mj-lt"/>
                  </a:rPr>
                  <a:t>Easiest</a:t>
                </a:r>
              </a:p>
            </p:txBody>
          </p:sp>
          <p:sp>
            <p:nvSpPr>
              <p:cNvPr id="32" name="TextBox 31">
                <a:extLst>
                  <a:ext uri="{FF2B5EF4-FFF2-40B4-BE49-F238E27FC236}">
                    <a16:creationId xmlns:a16="http://schemas.microsoft.com/office/drawing/2014/main" id="{0F0BBC77-0244-FE44-18DC-842B824A94C5}"/>
                  </a:ext>
                </a:extLst>
              </p:cNvPr>
              <p:cNvSpPr txBox="1"/>
              <p:nvPr/>
            </p:nvSpPr>
            <p:spPr>
              <a:xfrm>
                <a:off x="6596286" y="3442533"/>
                <a:ext cx="564721" cy="172138"/>
              </a:xfrm>
              <a:prstGeom prst="rect">
                <a:avLst/>
              </a:prstGeom>
              <a:noFill/>
            </p:spPr>
            <p:txBody>
              <a:bodyPr vert="horz" wrap="square" lIns="24923" tIns="12462" rIns="24923" bIns="12462" rtlCol="0">
                <a:spAutoFit/>
              </a:bodyPr>
              <a:lstStyle/>
              <a:p>
                <a:pPr algn="r">
                  <a:spcBef>
                    <a:spcPts val="415"/>
                  </a:spcBef>
                  <a:spcAft>
                    <a:spcPts val="1454"/>
                  </a:spcAft>
                </a:pPr>
                <a:r>
                  <a:rPr lang="en-AU" sz="900" dirty="0">
                    <a:latin typeface="+mj-lt"/>
                  </a:rPr>
                  <a:t>Hardest</a:t>
                </a:r>
              </a:p>
            </p:txBody>
          </p:sp>
        </p:grpSp>
      </p:grpSp>
      <p:sp>
        <p:nvSpPr>
          <p:cNvPr id="39" name="TextBox 38">
            <a:extLst>
              <a:ext uri="{FF2B5EF4-FFF2-40B4-BE49-F238E27FC236}">
                <a16:creationId xmlns:a16="http://schemas.microsoft.com/office/drawing/2014/main" id="{192848EA-B1F8-55D8-2FBF-D8A9FB051A69}"/>
              </a:ext>
            </a:extLst>
          </p:cNvPr>
          <p:cNvSpPr txBox="1"/>
          <p:nvPr/>
        </p:nvSpPr>
        <p:spPr>
          <a:xfrm>
            <a:off x="0" y="9728387"/>
            <a:ext cx="2151551" cy="215444"/>
          </a:xfrm>
          <a:prstGeom prst="rect">
            <a:avLst/>
          </a:prstGeom>
          <a:noFill/>
        </p:spPr>
        <p:txBody>
          <a:bodyPr wrap="none" rtlCol="0">
            <a:spAutoFit/>
          </a:bodyPr>
          <a:lstStyle/>
          <a:p>
            <a:r>
              <a:rPr lang="en-AU" sz="800" dirty="0">
                <a:solidFill>
                  <a:schemeClr val="bg1"/>
                </a:solidFill>
              </a:rPr>
              <a:t>GM Sheet A: Principles, Moves &amp; Roll Basics</a:t>
            </a:r>
          </a:p>
        </p:txBody>
      </p:sp>
      <p:sp>
        <p:nvSpPr>
          <p:cNvPr id="2" name="TextBox 1">
            <a:extLst>
              <a:ext uri="{FF2B5EF4-FFF2-40B4-BE49-F238E27FC236}">
                <a16:creationId xmlns:a16="http://schemas.microsoft.com/office/drawing/2014/main" id="{86D76800-5D13-E612-F179-A3A4658D1EE0}"/>
              </a:ext>
            </a:extLst>
          </p:cNvPr>
          <p:cNvSpPr txBox="1"/>
          <p:nvPr/>
        </p:nvSpPr>
        <p:spPr>
          <a:xfrm>
            <a:off x="66918" y="1588233"/>
            <a:ext cx="2093082" cy="6729535"/>
          </a:xfrm>
          <a:prstGeom prst="rect">
            <a:avLst/>
          </a:prstGeom>
          <a:noFill/>
        </p:spPr>
        <p:txBody>
          <a:bodyPr wrap="square">
            <a:spAutoFit/>
          </a:bodyPr>
          <a:lstStyle/>
          <a:p>
            <a:pPr>
              <a:spcBef>
                <a:spcPts val="415"/>
              </a:spcBef>
              <a:defRPr/>
            </a:pPr>
            <a:r>
              <a:rPr lang="en-AU" sz="1400" b="1" dirty="0">
                <a:solidFill>
                  <a:schemeClr val="bg1"/>
                </a:solidFill>
                <a:latin typeface="Congenial"/>
              </a:rPr>
              <a:t>GM MOVES </a:t>
            </a:r>
            <a:r>
              <a:rPr lang="en-AU" sz="900" b="1" dirty="0">
                <a:solidFill>
                  <a:schemeClr val="bg1"/>
                </a:solidFill>
                <a:latin typeface="Congenial" panose="02000503040000020004" pitchFamily="2" charset="0"/>
              </a:rPr>
              <a:t>(p65)</a:t>
            </a:r>
          </a:p>
          <a:p>
            <a:pPr marL="309925" indent="-73635" defTabSz="316520">
              <a:spcBef>
                <a:spcPts val="208"/>
              </a:spcBef>
              <a:spcAft>
                <a:spcPts val="138"/>
              </a:spcAft>
              <a:buFont typeface="Arial" panose="020B0604020202020204" pitchFamily="34" charset="0"/>
              <a:buChar char="•"/>
              <a:defRPr/>
            </a:pPr>
            <a:r>
              <a:rPr lang="en-US" sz="900" dirty="0">
                <a:solidFill>
                  <a:schemeClr val="bg1"/>
                </a:solidFill>
                <a:latin typeface="Congenial Light"/>
              </a:rPr>
              <a:t>Show how </a:t>
            </a:r>
            <a:r>
              <a:rPr lang="en-US" sz="900" b="1" dirty="0">
                <a:solidFill>
                  <a:schemeClr val="bg1"/>
                </a:solidFill>
                <a:latin typeface="Congenial Light"/>
              </a:rPr>
              <a:t>the world reacts </a:t>
            </a:r>
          </a:p>
          <a:p>
            <a:pPr marL="309925" indent="-73635" algn="ctr" defTabSz="316520">
              <a:lnSpc>
                <a:spcPct val="80000"/>
              </a:lnSpc>
              <a:defRPr/>
            </a:pPr>
            <a:r>
              <a:rPr lang="en-US" sz="900" spc="55" dirty="0">
                <a:solidFill>
                  <a:schemeClr val="bg1"/>
                </a:solidFill>
                <a:latin typeface="Congenial Light"/>
              </a:rPr>
              <a:t>••••••••••••••••••••••••••••••••</a:t>
            </a: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Ask a </a:t>
            </a:r>
            <a:r>
              <a:rPr lang="en-US" sz="900" b="1" dirty="0">
                <a:solidFill>
                  <a:schemeClr val="bg1"/>
                </a:solidFill>
                <a:latin typeface="Congenial Light"/>
              </a:rPr>
              <a:t>question</a:t>
            </a:r>
            <a:r>
              <a:rPr lang="en-US" sz="900" dirty="0">
                <a:solidFill>
                  <a:schemeClr val="bg1"/>
                </a:solidFill>
                <a:latin typeface="Congenial Light"/>
              </a:rPr>
              <a:t> and build on the </a:t>
            </a:r>
            <a:r>
              <a:rPr lang="en-US" sz="900" b="1" dirty="0">
                <a:solidFill>
                  <a:schemeClr val="bg1"/>
                </a:solidFill>
                <a:latin typeface="Congenial Light"/>
              </a:rPr>
              <a:t>answer</a:t>
            </a:r>
            <a:r>
              <a:rPr lang="en-US" sz="900" dirty="0">
                <a:solidFill>
                  <a:schemeClr val="bg1"/>
                </a:solidFill>
                <a:latin typeface="Congenial Light"/>
              </a:rPr>
              <a:t> </a:t>
            </a:r>
          </a:p>
          <a:p>
            <a:pPr marL="309925" indent="-73635" algn="ctr">
              <a:lnSpc>
                <a:spcPct val="80000"/>
              </a:lnSpc>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Make an NPC act in accordance </a:t>
            </a:r>
            <a:r>
              <a:rPr lang="en-US" sz="900" b="1" dirty="0">
                <a:solidFill>
                  <a:schemeClr val="bg1"/>
                </a:solidFill>
                <a:latin typeface="Congenial Light"/>
              </a:rPr>
              <a:t>with their motive </a:t>
            </a:r>
          </a:p>
          <a:p>
            <a:pPr marL="309925" indent="-73635" algn="ctr">
              <a:lnSpc>
                <a:spcPct val="80000"/>
              </a:lnSpc>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Drive a PC to take action by </a:t>
            </a:r>
            <a:r>
              <a:rPr lang="en-US" sz="900" b="1" dirty="0">
                <a:solidFill>
                  <a:schemeClr val="bg1"/>
                </a:solidFill>
                <a:latin typeface="Congenial Light"/>
              </a:rPr>
              <a:t>dangling their goals </a:t>
            </a:r>
            <a:r>
              <a:rPr lang="en-US" sz="900" dirty="0">
                <a:solidFill>
                  <a:schemeClr val="bg1"/>
                </a:solidFill>
                <a:latin typeface="Congenial Light"/>
              </a:rPr>
              <a:t>in </a:t>
            </a:r>
            <a:r>
              <a:rPr lang="en-AU" sz="900" dirty="0">
                <a:solidFill>
                  <a:schemeClr val="bg1"/>
                </a:solidFill>
                <a:latin typeface="Congenial Light"/>
              </a:rPr>
              <a:t>front of them </a:t>
            </a:r>
          </a:p>
          <a:p>
            <a:pPr marL="309925" indent="-73635" algn="ctr">
              <a:lnSpc>
                <a:spcPct val="80000"/>
              </a:lnSpc>
              <a:spcAft>
                <a:spcPts val="138"/>
              </a:spcAft>
              <a:defRPr/>
            </a:pPr>
            <a:r>
              <a:rPr lang="en-US" sz="900" spc="55" dirty="0">
                <a:solidFill>
                  <a:schemeClr val="bg1"/>
                </a:solidFill>
              </a:rPr>
              <a:t>••••••••••••••••••••••••••••••••</a:t>
            </a:r>
            <a:endParaRPr lang="en-AU"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Signal an </a:t>
            </a:r>
            <a:r>
              <a:rPr lang="en-US" sz="900" b="1" dirty="0">
                <a:solidFill>
                  <a:schemeClr val="bg1"/>
                </a:solidFill>
                <a:latin typeface="Congenial Light"/>
              </a:rPr>
              <a:t>imminent off-screen threat </a:t>
            </a:r>
          </a:p>
          <a:p>
            <a:pPr marL="309925" indent="-73635" algn="ctr">
              <a:lnSpc>
                <a:spcPct val="80000"/>
              </a:lnSpc>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Reveal an </a:t>
            </a:r>
            <a:r>
              <a:rPr lang="en-US" sz="900" b="1" dirty="0">
                <a:solidFill>
                  <a:schemeClr val="bg1"/>
                </a:solidFill>
                <a:latin typeface="Congenial Light"/>
              </a:rPr>
              <a:t>unwelcome truth </a:t>
            </a:r>
            <a:r>
              <a:rPr lang="en-US" sz="900" dirty="0">
                <a:solidFill>
                  <a:schemeClr val="bg1"/>
                </a:solidFill>
                <a:latin typeface="Congenial Light"/>
              </a:rPr>
              <a:t>or unexpected danger </a:t>
            </a:r>
          </a:p>
          <a:p>
            <a:pPr marL="309925" indent="-73635" algn="ctr">
              <a:lnSpc>
                <a:spcPct val="80000"/>
              </a:lnSpc>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Force the group to </a:t>
            </a:r>
            <a:r>
              <a:rPr lang="en-US" sz="900" b="1" dirty="0">
                <a:solidFill>
                  <a:schemeClr val="bg1"/>
                </a:solidFill>
                <a:latin typeface="Congenial Light"/>
              </a:rPr>
              <a:t>split up</a:t>
            </a:r>
          </a:p>
          <a:p>
            <a:pPr marL="309925" indent="-73635" algn="ctr">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a:spcAft>
                <a:spcPts val="138"/>
              </a:spcAft>
              <a:buFont typeface="Arial" panose="020B0604020202020204" pitchFamily="34" charset="0"/>
              <a:buChar char="•"/>
              <a:defRPr/>
            </a:pPr>
            <a:r>
              <a:rPr lang="en-US" sz="900" dirty="0">
                <a:solidFill>
                  <a:schemeClr val="bg1"/>
                </a:solidFill>
              </a:rPr>
              <a:t>Make a PC </a:t>
            </a:r>
            <a:r>
              <a:rPr lang="en-US" sz="900" b="1" dirty="0">
                <a:solidFill>
                  <a:schemeClr val="bg1"/>
                </a:solidFill>
              </a:rPr>
              <a:t>mark Stress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138"/>
              </a:spcAft>
              <a:buFont typeface="Arial" panose="020B0604020202020204" pitchFamily="34" charset="0"/>
              <a:buChar char="•"/>
              <a:defRPr/>
            </a:pPr>
            <a:r>
              <a:rPr lang="en-US" sz="900" dirty="0">
                <a:solidFill>
                  <a:schemeClr val="bg1"/>
                </a:solidFill>
              </a:rPr>
              <a:t>Make a move </a:t>
            </a:r>
            <a:r>
              <a:rPr lang="en-US" sz="900" b="1" dirty="0">
                <a:solidFill>
                  <a:schemeClr val="bg1"/>
                </a:solidFill>
              </a:rPr>
              <a:t>the characters don’t see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138"/>
              </a:spcAft>
              <a:buFont typeface="Arial" panose="020B0604020202020204" pitchFamily="34" charset="0"/>
              <a:buChar char="•"/>
              <a:defRPr/>
            </a:pPr>
            <a:r>
              <a:rPr lang="en-AU" sz="900" dirty="0">
                <a:solidFill>
                  <a:schemeClr val="bg1"/>
                </a:solidFill>
              </a:rPr>
              <a:t>Show the </a:t>
            </a:r>
            <a:r>
              <a:rPr lang="en-AU" sz="900" b="1" dirty="0">
                <a:solidFill>
                  <a:schemeClr val="bg1"/>
                </a:solidFill>
              </a:rPr>
              <a:t>collateral damage</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AU" sz="900" b="1" dirty="0">
                <a:solidFill>
                  <a:schemeClr val="bg1"/>
                </a:solidFill>
              </a:rPr>
              <a:t>Clear</a:t>
            </a:r>
            <a:r>
              <a:rPr lang="en-AU" sz="900" dirty="0">
                <a:solidFill>
                  <a:schemeClr val="bg1"/>
                </a:solidFill>
              </a:rPr>
              <a:t> an adversary’s </a:t>
            </a:r>
            <a:r>
              <a:rPr lang="en-AU" sz="900" b="1" dirty="0">
                <a:solidFill>
                  <a:schemeClr val="bg1"/>
                </a:solidFill>
              </a:rPr>
              <a:t>condition</a:t>
            </a:r>
            <a:r>
              <a:rPr lang="en-AU" sz="900" dirty="0">
                <a:solidFill>
                  <a:schemeClr val="bg1"/>
                </a:solidFill>
              </a:rPr>
              <a:t> </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AU" sz="900" b="1" dirty="0">
                <a:solidFill>
                  <a:schemeClr val="bg1"/>
                </a:solidFill>
              </a:rPr>
              <a:t>Shift the environment </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AU" sz="900" b="1" dirty="0">
                <a:solidFill>
                  <a:schemeClr val="bg1"/>
                </a:solidFill>
              </a:rPr>
              <a:t>Spotlight an adversary </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US" sz="900" b="1" dirty="0">
                <a:solidFill>
                  <a:schemeClr val="bg1"/>
                </a:solidFill>
              </a:rPr>
              <a:t>Capture someone </a:t>
            </a:r>
            <a:r>
              <a:rPr lang="en-US" sz="900" dirty="0">
                <a:solidFill>
                  <a:schemeClr val="bg1"/>
                </a:solidFill>
              </a:rPr>
              <a:t>or something important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138"/>
              </a:spcAft>
              <a:buFont typeface="Arial" panose="020B0604020202020204" pitchFamily="34" charset="0"/>
              <a:buChar char="•"/>
              <a:defRPr/>
            </a:pPr>
            <a:r>
              <a:rPr lang="en-US" sz="900" dirty="0">
                <a:solidFill>
                  <a:schemeClr val="bg1"/>
                </a:solidFill>
              </a:rPr>
              <a:t>Use a PC’s </a:t>
            </a:r>
            <a:r>
              <a:rPr lang="en-US" sz="900" b="1" dirty="0">
                <a:solidFill>
                  <a:schemeClr val="bg1"/>
                </a:solidFill>
              </a:rPr>
              <a:t>backstory against them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415"/>
              </a:spcAft>
              <a:buFont typeface="Arial" panose="020B0604020202020204" pitchFamily="34" charset="0"/>
              <a:buChar char="•"/>
              <a:defRPr/>
            </a:pPr>
            <a:r>
              <a:rPr lang="en-US" sz="900" b="1" dirty="0">
                <a:solidFill>
                  <a:schemeClr val="bg1"/>
                </a:solidFill>
              </a:rPr>
              <a:t>Take away an opportunity </a:t>
            </a:r>
            <a:r>
              <a:rPr lang="en-US" sz="900" dirty="0">
                <a:solidFill>
                  <a:schemeClr val="bg1"/>
                </a:solidFill>
              </a:rPr>
              <a:t>permanently</a:t>
            </a:r>
            <a:endParaRPr lang="en-AU" sz="900" i="1" dirty="0">
              <a:solidFill>
                <a:schemeClr val="bg1"/>
              </a:solidFill>
            </a:endParaRPr>
          </a:p>
          <a:p>
            <a:pPr defTabSz="124190">
              <a:spcAft>
                <a:spcPts val="138"/>
              </a:spcAft>
              <a:defRPr/>
            </a:pPr>
            <a:r>
              <a:rPr lang="en-AU" sz="900" i="1" dirty="0">
                <a:solidFill>
                  <a:schemeClr val="bg1"/>
                </a:solidFill>
              </a:rPr>
              <a:t>NB: Harder moves are more immediate, dangerous, and don’t give a chance to react. Softer moves foreshadow threats or give an opportunity to react.</a:t>
            </a:r>
          </a:p>
          <a:p>
            <a:pPr marL="64843" indent="-64843" defTabSz="316520">
              <a:spcAft>
                <a:spcPts val="138"/>
              </a:spcAft>
              <a:buFont typeface="Arial" panose="020B0604020202020204" pitchFamily="34" charset="0"/>
              <a:buChar char="•"/>
              <a:defRPr/>
            </a:pPr>
            <a:endParaRPr lang="en-US" sz="900" dirty="0">
              <a:solidFill>
                <a:prstClr val="black"/>
              </a:solidFill>
              <a:latin typeface="Congenial Light"/>
            </a:endParaRPr>
          </a:p>
        </p:txBody>
      </p:sp>
      <p:grpSp>
        <p:nvGrpSpPr>
          <p:cNvPr id="42" name="Group 41">
            <a:extLst>
              <a:ext uri="{FF2B5EF4-FFF2-40B4-BE49-F238E27FC236}">
                <a16:creationId xmlns:a16="http://schemas.microsoft.com/office/drawing/2014/main" id="{066D4727-AA59-AF05-7CA1-81855735AB8B}"/>
              </a:ext>
            </a:extLst>
          </p:cNvPr>
          <p:cNvGrpSpPr/>
          <p:nvPr/>
        </p:nvGrpSpPr>
        <p:grpSpPr>
          <a:xfrm>
            <a:off x="98857" y="1905000"/>
            <a:ext cx="204223" cy="5454650"/>
            <a:chOff x="2773693" y="454760"/>
            <a:chExt cx="294989" cy="5133262"/>
          </a:xfrm>
        </p:grpSpPr>
        <p:cxnSp>
          <p:nvCxnSpPr>
            <p:cNvPr id="230" name="Straight Arrow Connector 229">
              <a:extLst>
                <a:ext uri="{FF2B5EF4-FFF2-40B4-BE49-F238E27FC236}">
                  <a16:creationId xmlns:a16="http://schemas.microsoft.com/office/drawing/2014/main" id="{16946759-C541-CF06-BAB1-C800FB86ABBC}"/>
                </a:ext>
              </a:extLst>
            </p:cNvPr>
            <p:cNvCxnSpPr>
              <a:cxnSpLocks/>
            </p:cNvCxnSpPr>
            <p:nvPr/>
          </p:nvCxnSpPr>
          <p:spPr>
            <a:xfrm>
              <a:off x="3066829" y="454760"/>
              <a:ext cx="0" cy="5133260"/>
            </a:xfrm>
            <a:prstGeom prst="straightConnector1">
              <a:avLst/>
            </a:prstGeom>
            <a:ln w="38100">
              <a:gradFill flip="none" rotWithShape="1">
                <a:gsLst>
                  <a:gs pos="0">
                    <a:schemeClr val="accent1">
                      <a:lumMod val="75000"/>
                    </a:schemeClr>
                  </a:gs>
                  <a:gs pos="66000">
                    <a:schemeClr val="accent2"/>
                  </a:gs>
                  <a:gs pos="26000">
                    <a:schemeClr val="accent1">
                      <a:lumMod val="60000"/>
                      <a:lumOff val="40000"/>
                    </a:schemeClr>
                  </a:gs>
                  <a:gs pos="100000">
                    <a:schemeClr val="accent2">
                      <a:lumMod val="60000"/>
                      <a:lumOff val="40000"/>
                    </a:schemeClr>
                  </a:gs>
                </a:gsLst>
                <a:lin ang="16200000" scaled="1"/>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8" name="TextBox 237">
              <a:extLst>
                <a:ext uri="{FF2B5EF4-FFF2-40B4-BE49-F238E27FC236}">
                  <a16:creationId xmlns:a16="http://schemas.microsoft.com/office/drawing/2014/main" id="{F00220BF-76C3-30FF-4037-4E2D677D7085}"/>
                </a:ext>
              </a:extLst>
            </p:cNvPr>
            <p:cNvSpPr txBox="1"/>
            <p:nvPr/>
          </p:nvSpPr>
          <p:spPr>
            <a:xfrm rot="16200000">
              <a:off x="354557" y="2873896"/>
              <a:ext cx="5133262" cy="294989"/>
            </a:xfrm>
            <a:prstGeom prst="rect">
              <a:avLst/>
            </a:prstGeom>
            <a:noFill/>
          </p:spPr>
          <p:txBody>
            <a:bodyPr wrap="square" rtlCol="0">
              <a:spAutoFit/>
            </a:bodyPr>
            <a:lstStyle/>
            <a:p>
              <a:pPr algn="ctr" defTabSz="496760">
                <a:tabLst>
                  <a:tab pos="745140" algn="l"/>
                  <a:tab pos="1180354" algn="l"/>
                </a:tabLst>
              </a:pPr>
              <a:r>
                <a:rPr lang="en-US" sz="727" b="1" dirty="0">
                  <a:solidFill>
                    <a:schemeClr val="bg1"/>
                  </a:solidFill>
                  <a:latin typeface="+mj-lt"/>
                </a:rPr>
                <a:t>HARDER  								                                       SOFTER</a:t>
              </a:r>
              <a:endParaRPr lang="en-AU" sz="727" b="1" dirty="0">
                <a:solidFill>
                  <a:schemeClr val="bg1"/>
                </a:solidFill>
                <a:latin typeface="+mj-lt"/>
              </a:endParaRPr>
            </a:p>
          </p:txBody>
        </p:sp>
      </p:grpSp>
      <p:cxnSp>
        <p:nvCxnSpPr>
          <p:cNvPr id="18" name="Connector: Elbow 17">
            <a:extLst>
              <a:ext uri="{FF2B5EF4-FFF2-40B4-BE49-F238E27FC236}">
                <a16:creationId xmlns:a16="http://schemas.microsoft.com/office/drawing/2014/main" id="{2095FB29-33DE-14A6-7BA3-61253202B809}"/>
              </a:ext>
            </a:extLst>
          </p:cNvPr>
          <p:cNvCxnSpPr>
            <a:cxnSpLocks/>
          </p:cNvCxnSpPr>
          <p:nvPr/>
        </p:nvCxnSpPr>
        <p:spPr>
          <a:xfrm rot="5400000">
            <a:off x="2183072" y="5154604"/>
            <a:ext cx="7054333" cy="2524125"/>
          </a:xfrm>
          <a:prstGeom prst="bentConnector3">
            <a:avLst>
              <a:gd name="adj1" fmla="val 1256"/>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92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5E08BDDA-C3E9-2308-3DFF-A926AD9EACF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CD0C5D3-8C8A-4189-344F-4E3C4455F874}"/>
              </a:ext>
            </a:extLst>
          </p:cNvPr>
          <p:cNvSpPr/>
          <p:nvPr/>
        </p:nvSpPr>
        <p:spPr>
          <a:xfrm>
            <a:off x="4698000" y="-66676"/>
            <a:ext cx="2160000" cy="10334626"/>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6" name="Rectangle 5">
            <a:extLst>
              <a:ext uri="{FF2B5EF4-FFF2-40B4-BE49-F238E27FC236}">
                <a16:creationId xmlns:a16="http://schemas.microsoft.com/office/drawing/2014/main" id="{DA90372D-0CC2-3ED6-8F73-6E33334E21C9}"/>
              </a:ext>
            </a:extLst>
          </p:cNvPr>
          <p:cNvSpPr/>
          <p:nvPr/>
        </p:nvSpPr>
        <p:spPr>
          <a:xfrm>
            <a:off x="4698000" y="-190500"/>
            <a:ext cx="2221876" cy="10248900"/>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386" name="TextBox 385">
            <a:extLst>
              <a:ext uri="{FF2B5EF4-FFF2-40B4-BE49-F238E27FC236}">
                <a16:creationId xmlns:a16="http://schemas.microsoft.com/office/drawing/2014/main" id="{49AAFE33-EEF3-6713-B38B-C9FDDD8E3BBC}"/>
              </a:ext>
            </a:extLst>
          </p:cNvPr>
          <p:cNvSpPr txBox="1"/>
          <p:nvPr/>
        </p:nvSpPr>
        <p:spPr>
          <a:xfrm>
            <a:off x="63744" y="3003482"/>
            <a:ext cx="2546255" cy="6596678"/>
          </a:xfrm>
          <a:prstGeom prst="rect">
            <a:avLst/>
          </a:prstGeom>
          <a:noFill/>
        </p:spPr>
        <p:txBody>
          <a:bodyPr wrap="square" lIns="62308" rIns="62308">
            <a:spAutoFit/>
          </a:bodyPr>
          <a:lstStyle/>
          <a:p>
            <a:pPr marL="59347" defTabSz="316520">
              <a:spcBef>
                <a:spcPts val="415"/>
              </a:spcBef>
              <a:defRPr/>
            </a:pPr>
            <a:r>
              <a:rPr lang="en-AU" sz="1100" b="1" dirty="0">
                <a:solidFill>
                  <a:prstClr val="black"/>
                </a:solidFill>
                <a:latin typeface="Congenial" panose="02000503040000020004" pitchFamily="2" charset="0"/>
              </a:rPr>
              <a:t>The Spotlight </a:t>
            </a:r>
            <a:r>
              <a:rPr lang="en-AU" sz="900" b="1" dirty="0">
                <a:solidFill>
                  <a:prstClr val="black"/>
                </a:solidFill>
                <a:latin typeface="Congenial" panose="02000503040000020004" pitchFamily="2" charset="0"/>
              </a:rPr>
              <a:t>(p35)</a:t>
            </a:r>
          </a:p>
          <a:p>
            <a:pPr marL="59347" defTabSz="316520">
              <a:defRPr/>
            </a:pPr>
            <a:r>
              <a:rPr lang="en-AU" sz="900" dirty="0">
                <a:solidFill>
                  <a:prstClr val="black"/>
                </a:solidFill>
                <a:latin typeface="Congenial Light" panose="02000503040000020004" pitchFamily="2" charset="0"/>
              </a:rPr>
              <a:t>The Spotlight represents the Player or GM who has the focus for a part of the scene, both narratively and mechanically. A player with the Spotlight can make an Action Roll, and then the spotlight swings to whoever:</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panose="02000503040000020004" pitchFamily="2" charset="0"/>
              </a:rPr>
              <a:t>The fiction would naturally turn it toward</a:t>
            </a:r>
          </a:p>
          <a:p>
            <a:pPr marL="184636" indent="-125289">
              <a:buFont typeface="Arial" panose="020B0604020202020204" pitchFamily="34" charset="0"/>
              <a:buChar char="•"/>
              <a:defRPr/>
            </a:pPr>
            <a:r>
              <a:rPr lang="en-AU" sz="900" dirty="0">
                <a:solidFill>
                  <a:prstClr val="black"/>
                </a:solidFill>
                <a:latin typeface="Congenial Light" panose="02000503040000020004" pitchFamily="2" charset="0"/>
              </a:rPr>
              <a:t>Hasn’t had the spotlight in a while (</a:t>
            </a:r>
            <a:r>
              <a:rPr lang="en-AU" sz="900" i="1" dirty="0">
                <a:solidFill>
                  <a:prstClr val="black"/>
                </a:solidFill>
                <a:latin typeface="Congenial Light" panose="02000503040000020004" pitchFamily="2" charset="0"/>
              </a:rPr>
              <a:t>NB: Work to make sure everyone gets the spotlight</a:t>
            </a:r>
            <a:r>
              <a:rPr lang="en-AU" sz="900" dirty="0">
                <a:solidFill>
                  <a:prstClr val="black"/>
                </a:solidFill>
                <a:latin typeface="Congenial Light" panose="02000503040000020004" pitchFamily="2" charset="0"/>
              </a:rPr>
              <a:t>)</a:t>
            </a:r>
          </a:p>
          <a:p>
            <a:pPr marL="184636" indent="-125289" defTabSz="316520">
              <a:spcAft>
                <a:spcPts val="415"/>
              </a:spcAft>
              <a:buFont typeface="Arial" panose="020B0604020202020204" pitchFamily="34" charset="0"/>
              <a:buChar char="•"/>
              <a:defRPr/>
            </a:pPr>
            <a:r>
              <a:rPr lang="en-AU" sz="900" dirty="0">
                <a:solidFill>
                  <a:prstClr val="black"/>
                </a:solidFill>
                <a:latin typeface="Congenial Light" panose="02000503040000020004" pitchFamily="2" charset="0"/>
              </a:rPr>
              <a:t>A triggered mechanic puts it on (e.g. the GM after the players roll with Fear/Failure)</a:t>
            </a:r>
          </a:p>
          <a:p>
            <a:pPr marL="59347" defTabSz="316520">
              <a:defRPr/>
            </a:pPr>
            <a:r>
              <a:rPr lang="en-AU" sz="1100" b="1" dirty="0">
                <a:solidFill>
                  <a:prstClr val="black"/>
                </a:solidFill>
                <a:latin typeface="Congenial" panose="02000503040000020004" pitchFamily="2" charset="0"/>
              </a:rPr>
              <a:t>The Flow of Combat </a:t>
            </a:r>
            <a:r>
              <a:rPr lang="en-AU" sz="900" b="1" dirty="0">
                <a:solidFill>
                  <a:prstClr val="black"/>
                </a:solidFill>
                <a:latin typeface="Congenial" panose="02000503040000020004" pitchFamily="2" charset="0"/>
              </a:rPr>
              <a:t>(p36) </a:t>
            </a:r>
            <a:r>
              <a:rPr lang="en-AU" sz="900" dirty="0">
                <a:solidFill>
                  <a:prstClr val="black"/>
                </a:solidFill>
                <a:latin typeface="Congenial Light" panose="02000503040000020004" pitchFamily="2" charset="0"/>
              </a:rPr>
              <a:t>  </a:t>
            </a:r>
          </a:p>
          <a:p>
            <a:pPr marL="59347" defTabSz="316520">
              <a:defRPr/>
            </a:pPr>
            <a:r>
              <a:rPr lang="en-AU" sz="900" dirty="0">
                <a:solidFill>
                  <a:prstClr val="black"/>
                </a:solidFill>
                <a:latin typeface="Congenial Light" panose="02000503040000020004" pitchFamily="2" charset="0"/>
              </a:rPr>
              <a:t>The PCs can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a:t>
            </a:r>
          </a:p>
          <a:p>
            <a:pPr marL="64843">
              <a:spcBef>
                <a:spcPts val="415"/>
              </a:spcBef>
              <a:tabLst>
                <a:tab pos="0" algn="l"/>
              </a:tabLst>
              <a:defRPr/>
            </a:pPr>
            <a:r>
              <a:rPr lang="en-AU" sz="1100" b="1" dirty="0">
                <a:solidFill>
                  <a:prstClr val="black"/>
                </a:solidFill>
                <a:latin typeface="Congenial" panose="02000503040000020004" pitchFamily="2" charset="0"/>
              </a:rPr>
              <a:t>Range and Movement </a:t>
            </a:r>
            <a:r>
              <a:rPr lang="en-AU" sz="900" b="1" dirty="0">
                <a:solidFill>
                  <a:prstClr val="black"/>
                </a:solidFill>
                <a:latin typeface="Congenial" panose="02000503040000020004" pitchFamily="2" charset="0"/>
              </a:rPr>
              <a:t>(p65)</a:t>
            </a:r>
          </a:p>
          <a:p>
            <a:pPr marL="64843">
              <a:tabLst>
                <a:tab pos="0" algn="l"/>
              </a:tabLst>
              <a:defRPr/>
            </a:pPr>
            <a:r>
              <a:rPr lang="en-AU" sz="900" dirty="0">
                <a:solidFill>
                  <a:prstClr val="black"/>
                </a:solidFill>
                <a:latin typeface="Congenial Light" panose="02000503040000020004" pitchFamily="2" charset="0"/>
              </a:rPr>
              <a:t>Adversaries and Players can move within Close Range when they get the spotlight. </a:t>
            </a:r>
          </a:p>
          <a:p>
            <a:pPr marL="186834" indent="-121992">
              <a:spcBef>
                <a:spcPts val="208"/>
              </a:spcBef>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Melee. </a:t>
            </a:r>
            <a:r>
              <a:rPr lang="en-AU" sz="900" dirty="0">
                <a:solidFill>
                  <a:prstClr val="black"/>
                </a:solidFill>
                <a:latin typeface="Congenial Light" panose="02000503040000020004" pitchFamily="2" charset="0"/>
              </a:rPr>
              <a:t>A few feet, close enough to touch. 1 square, adjacent minis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Close.</a:t>
            </a:r>
            <a:r>
              <a:rPr lang="en-AU" sz="900" dirty="0">
                <a:solidFill>
                  <a:prstClr val="black"/>
                </a:solidFill>
                <a:latin typeface="Congenial Light" panose="02000503040000020004" pitchFamily="2" charset="0"/>
              </a:rPr>
              <a:t> 5-10 feet, 3 squares, 2-3 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Close.</a:t>
            </a:r>
            <a:r>
              <a:rPr lang="en-AU" sz="900" dirty="0">
                <a:solidFill>
                  <a:prstClr val="black"/>
                </a:solidFill>
                <a:latin typeface="Congenial Light" panose="02000503040000020004" pitchFamily="2" charset="0"/>
              </a:rPr>
              <a:t> 10-30 feet, 6 squares, 5-6 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Far.</a:t>
            </a:r>
            <a:r>
              <a:rPr lang="en-AU" sz="900" dirty="0">
                <a:solidFill>
                  <a:prstClr val="black"/>
                </a:solidFill>
                <a:latin typeface="Congenial Light" panose="02000503040000020004" pitchFamily="2" charset="0"/>
              </a:rPr>
              <a:t> 30-100 feet, 12 squares, 11-12 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Far.</a:t>
            </a:r>
            <a:r>
              <a:rPr lang="en-AU" sz="900" dirty="0">
                <a:solidFill>
                  <a:prstClr val="black"/>
                </a:solidFill>
                <a:latin typeface="Congenial Light" panose="02000503040000020004" pitchFamily="2" charset="0"/>
              </a:rPr>
              <a:t> 100-300 feet, 13+ squares/inches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Out of Range.</a:t>
            </a:r>
            <a:r>
              <a:rPr lang="en-AU" sz="900" dirty="0">
                <a:solidFill>
                  <a:prstClr val="black"/>
                </a:solidFill>
                <a:latin typeface="Congenial Light" panose="02000503040000020004" pitchFamily="2" charset="0"/>
              </a:rPr>
              <a:t> Beyond Very Far range</a:t>
            </a:r>
          </a:p>
          <a:p>
            <a:pPr marL="59347" defTabSz="316520">
              <a:spcBef>
                <a:spcPts val="415"/>
              </a:spcBef>
              <a:defRPr/>
            </a:pPr>
            <a:r>
              <a:rPr lang="en-AU" sz="1100" b="1" dirty="0">
                <a:solidFill>
                  <a:prstClr val="black"/>
                </a:solidFill>
                <a:latin typeface="Congenial" panose="02000503040000020004" pitchFamily="2" charset="0"/>
              </a:rPr>
              <a:t>Adversaries </a:t>
            </a:r>
            <a:r>
              <a:rPr lang="en-AU" sz="900" b="1" dirty="0">
                <a:solidFill>
                  <a:prstClr val="black"/>
                </a:solidFill>
                <a:latin typeface="Congenial" panose="02000503040000020004" pitchFamily="2" charset="0"/>
              </a:rPr>
              <a:t>(p68) </a:t>
            </a:r>
            <a:r>
              <a:rPr lang="en-AU" sz="900" dirty="0">
                <a:solidFill>
                  <a:prstClr val="black"/>
                </a:solidFill>
                <a:latin typeface="Congenial Light" panose="02000503040000020004" pitchFamily="2" charset="0"/>
              </a:rPr>
              <a:t>  </a:t>
            </a:r>
          </a:p>
          <a:p>
            <a:pPr marL="59347">
              <a:defRPr/>
            </a:pPr>
            <a:r>
              <a:rPr lang="en-AU" sz="900" dirty="0">
                <a:solidFill>
                  <a:prstClr val="black"/>
                </a:solidFill>
                <a:latin typeface="Congenial Light" panose="02000503040000020004" pitchFamily="2" charset="0"/>
              </a:rPr>
              <a:t>Adversaries roll a d20 + modifier for Attack actions. If the attack meets or beats a PCs </a:t>
            </a:r>
            <a:r>
              <a:rPr lang="en-AU" sz="900" b="1" dirty="0">
                <a:solidFill>
                  <a:prstClr val="black"/>
                </a:solidFill>
                <a:latin typeface="Congenial Light" panose="02000503040000020004" pitchFamily="2" charset="0"/>
              </a:rPr>
              <a:t>Evasion</a:t>
            </a:r>
            <a:r>
              <a:rPr lang="en-AU" sz="900" dirty="0">
                <a:solidFill>
                  <a:prstClr val="black"/>
                </a:solidFill>
                <a:latin typeface="Congenial Light" panose="02000503040000020004" pitchFamily="2" charset="0"/>
              </a:rPr>
              <a:t> score, it hits and deals damage.  </a:t>
            </a:r>
          </a:p>
          <a:p>
            <a:pPr marL="178042" indent="-118695" defTabSz="316520">
              <a:buFont typeface="Arial" panose="020B0604020202020204" pitchFamily="34" charset="0"/>
              <a:buChar char="•"/>
              <a:defRPr/>
            </a:pPr>
            <a:r>
              <a:rPr lang="en-AU" sz="900" dirty="0">
                <a:solidFill>
                  <a:prstClr val="black"/>
                </a:solidFill>
                <a:latin typeface="Congenial Light" panose="02000503040000020004" pitchFamily="2" charset="0"/>
              </a:rPr>
              <a:t>spend a Fear to add an Experience</a:t>
            </a:r>
          </a:p>
          <a:p>
            <a:pPr marL="178042" indent="-118695" defTabSz="316520">
              <a:buFont typeface="Arial" panose="020B0604020202020204" pitchFamily="34" charset="0"/>
              <a:buChar char="•"/>
              <a:defRPr/>
            </a:pPr>
            <a:r>
              <a:rPr lang="en-AU" sz="900" dirty="0">
                <a:solidFill>
                  <a:prstClr val="black"/>
                </a:solidFill>
                <a:latin typeface="Congenial Light" panose="02000503040000020004" pitchFamily="2" charset="0"/>
              </a:rPr>
              <a:t>Advantage or Disadvantage make the Adversary roll 2d20 and keep the highest (adv.) or lowest (</a:t>
            </a:r>
            <a:r>
              <a:rPr lang="en-AU" sz="900" dirty="0" err="1">
                <a:solidFill>
                  <a:prstClr val="black"/>
                </a:solidFill>
                <a:latin typeface="Congenial Light" panose="02000503040000020004" pitchFamily="2" charset="0"/>
              </a:rPr>
              <a:t>disadv</a:t>
            </a:r>
            <a:r>
              <a:rPr lang="en-AU" sz="900" dirty="0">
                <a:solidFill>
                  <a:prstClr val="black"/>
                </a:solidFill>
                <a:latin typeface="Congenial Light" panose="02000503040000020004" pitchFamily="2" charset="0"/>
              </a:rPr>
              <a:t>.)</a:t>
            </a:r>
          </a:p>
          <a:p>
            <a:pPr marL="178042" indent="-118695" defTabSz="316520">
              <a:buFont typeface="Arial" panose="020B0604020202020204" pitchFamily="34" charset="0"/>
              <a:buChar char="•"/>
              <a:defRPr/>
            </a:pPr>
            <a:r>
              <a:rPr lang="en-AU" sz="900" dirty="0">
                <a:solidFill>
                  <a:prstClr val="black"/>
                </a:solidFill>
                <a:latin typeface="Congenial Light" panose="02000503040000020004" pitchFamily="2" charset="0"/>
              </a:rPr>
              <a:t>A 20 on the d20 is a Critical Success.</a:t>
            </a:r>
          </a:p>
          <a:p>
            <a:pPr marL="59347" defTabSz="316520">
              <a:spcBef>
                <a:spcPts val="415"/>
              </a:spcBef>
              <a:defRPr/>
            </a:pPr>
            <a:r>
              <a:rPr lang="en-AU" sz="1100" b="1" dirty="0">
                <a:solidFill>
                  <a:prstClr val="black"/>
                </a:solidFill>
                <a:latin typeface="Congenial" panose="02000503040000020004" pitchFamily="2" charset="0"/>
              </a:rPr>
              <a:t>PC Conflict </a:t>
            </a:r>
            <a:r>
              <a:rPr lang="en-AU" sz="900" b="1" dirty="0">
                <a:solidFill>
                  <a:prstClr val="black"/>
                </a:solidFill>
                <a:latin typeface="Congenial" panose="02000503040000020004" pitchFamily="2" charset="0"/>
              </a:rPr>
              <a:t>(p70)</a:t>
            </a:r>
          </a:p>
          <a:p>
            <a:pPr marL="59347" defTabSz="316520">
              <a:defRPr/>
            </a:pPr>
            <a:r>
              <a:rPr lang="en-AU" sz="900" dirty="0">
                <a:solidFill>
                  <a:prstClr val="black"/>
                </a:solidFill>
                <a:latin typeface="Congenial Light" panose="02000503040000020004" pitchFamily="2" charset="0"/>
              </a:rPr>
              <a:t>When the characters (not the players) come into conflict, have a meta conversation about how to resolve it before reaching for the dice.</a:t>
            </a:r>
          </a:p>
        </p:txBody>
      </p:sp>
      <p:sp>
        <p:nvSpPr>
          <p:cNvPr id="4" name="TextBox 3">
            <a:extLst>
              <a:ext uri="{FF2B5EF4-FFF2-40B4-BE49-F238E27FC236}">
                <a16:creationId xmlns:a16="http://schemas.microsoft.com/office/drawing/2014/main" id="{3BD2E6D2-87E5-20E9-34CE-83493D8851C9}"/>
              </a:ext>
            </a:extLst>
          </p:cNvPr>
          <p:cNvSpPr txBox="1"/>
          <p:nvPr/>
        </p:nvSpPr>
        <p:spPr>
          <a:xfrm>
            <a:off x="5429403" y="9690556"/>
            <a:ext cx="1428597" cy="215444"/>
          </a:xfrm>
          <a:prstGeom prst="rect">
            <a:avLst/>
          </a:prstGeom>
          <a:noFill/>
        </p:spPr>
        <p:txBody>
          <a:bodyPr wrap="none" rtlCol="0">
            <a:spAutoFit/>
          </a:bodyPr>
          <a:lstStyle/>
          <a:p>
            <a:pPr algn="r"/>
            <a:r>
              <a:rPr lang="en-AU" sz="800" dirty="0">
                <a:solidFill>
                  <a:schemeClr val="bg1"/>
                </a:solidFill>
              </a:rPr>
              <a:t>GM Sheet B: Combat Basics</a:t>
            </a:r>
          </a:p>
        </p:txBody>
      </p:sp>
      <p:sp>
        <p:nvSpPr>
          <p:cNvPr id="2" name="TextBox 1">
            <a:extLst>
              <a:ext uri="{FF2B5EF4-FFF2-40B4-BE49-F238E27FC236}">
                <a16:creationId xmlns:a16="http://schemas.microsoft.com/office/drawing/2014/main" id="{0A52A796-A90E-8475-C470-6F4C4A293FCA}"/>
              </a:ext>
            </a:extLst>
          </p:cNvPr>
          <p:cNvSpPr txBox="1"/>
          <p:nvPr/>
        </p:nvSpPr>
        <p:spPr>
          <a:xfrm>
            <a:off x="4706256" y="1162219"/>
            <a:ext cx="2088000" cy="7766229"/>
          </a:xfrm>
          <a:prstGeom prst="rect">
            <a:avLst/>
          </a:prstGeom>
          <a:noFill/>
        </p:spPr>
        <p:txBody>
          <a:bodyPr wrap="square" rtlCol="0">
            <a:spAutoFit/>
          </a:bodyPr>
          <a:lstStyle/>
          <a:p>
            <a:pPr marL="64843">
              <a:spcBef>
                <a:spcPts val="415"/>
              </a:spcBef>
              <a:defRPr/>
            </a:pPr>
            <a:r>
              <a:rPr lang="en-AU" sz="1400" b="1" dirty="0">
                <a:solidFill>
                  <a:schemeClr val="bg1"/>
                </a:solidFill>
                <a:latin typeface="Congenial" panose="02000503040000020004" pitchFamily="2" charset="0"/>
              </a:rPr>
              <a:t>USING FEAR </a:t>
            </a:r>
            <a:r>
              <a:rPr lang="en-AU" sz="900" b="1" dirty="0">
                <a:solidFill>
                  <a:schemeClr val="bg1"/>
                </a:solidFill>
                <a:latin typeface="Congenial" panose="02000503040000020004" pitchFamily="2" charset="0"/>
              </a:rPr>
              <a:t>(p65)</a:t>
            </a:r>
            <a:endParaRPr lang="en-AU" sz="1000" b="1" dirty="0">
              <a:solidFill>
                <a:schemeClr val="bg1"/>
              </a:solidFill>
              <a:latin typeface="Congenial" panose="02000503040000020004" pitchFamily="2" charset="0"/>
            </a:endParaRPr>
          </a:p>
          <a:p>
            <a:pPr marL="64843">
              <a:spcAft>
                <a:spcPts val="208"/>
              </a:spcAft>
              <a:defRPr/>
            </a:pPr>
            <a:r>
              <a:rPr lang="en-AU" sz="900" dirty="0">
                <a:solidFill>
                  <a:schemeClr val="bg1"/>
                </a:solidFill>
                <a:latin typeface="Congenial Light" panose="02000503040000020004" pitchFamily="2" charset="0"/>
              </a:rPr>
              <a:t>The GM gains 1 Fear when the Players roll with Fear (max 12). They can use this to: </a:t>
            </a:r>
          </a:p>
          <a:p>
            <a:pPr marL="186834" indent="-118695">
              <a:buFont typeface="Arial" panose="020B0604020202020204" pitchFamily="34" charset="0"/>
              <a:buChar char="•"/>
              <a:defRPr/>
            </a:pPr>
            <a:r>
              <a:rPr lang="en-AU" sz="900" dirty="0">
                <a:solidFill>
                  <a:schemeClr val="bg1"/>
                </a:solidFill>
                <a:latin typeface="Congenial Light" panose="02000503040000020004" pitchFamily="2" charset="0"/>
              </a:rPr>
              <a:t>Steal the spotlight, </a:t>
            </a:r>
          </a:p>
          <a:p>
            <a:pPr marL="186834" indent="-118695">
              <a:buFont typeface="Arial" panose="020B0604020202020204" pitchFamily="34" charset="0"/>
              <a:buChar char="•"/>
              <a:defRPr/>
            </a:pPr>
            <a:r>
              <a:rPr lang="en-AU" sz="900" dirty="0">
                <a:solidFill>
                  <a:schemeClr val="bg1"/>
                </a:solidFill>
                <a:latin typeface="Congenial Light" panose="02000503040000020004" pitchFamily="2" charset="0"/>
              </a:rPr>
              <a:t>keep the spotlight after making a move, </a:t>
            </a:r>
          </a:p>
          <a:p>
            <a:pPr marL="186834" indent="-118695">
              <a:buFont typeface="Arial" panose="020B0604020202020204" pitchFamily="34" charset="0"/>
              <a:buChar char="•"/>
              <a:defRPr/>
            </a:pPr>
            <a:r>
              <a:rPr lang="en-AU" sz="900" dirty="0">
                <a:solidFill>
                  <a:schemeClr val="bg1"/>
                </a:solidFill>
                <a:latin typeface="Congenial Light" panose="02000503040000020004" pitchFamily="2" charset="0"/>
              </a:rPr>
              <a:t>use an adversary’s Fear feature, </a:t>
            </a:r>
          </a:p>
          <a:p>
            <a:pPr marL="186834" indent="-118695">
              <a:spcAft>
                <a:spcPts val="208"/>
              </a:spcAft>
              <a:buFont typeface="Arial" panose="020B0604020202020204" pitchFamily="34" charset="0"/>
              <a:buChar char="•"/>
              <a:defRPr/>
            </a:pPr>
            <a:r>
              <a:rPr lang="en-AU" sz="900" dirty="0">
                <a:solidFill>
                  <a:schemeClr val="bg1"/>
                </a:solidFill>
                <a:latin typeface="Congenial Light" panose="02000503040000020004" pitchFamily="2" charset="0"/>
              </a:rPr>
              <a:t>add an Adversary’s Experience to their difficulty or a roll.</a:t>
            </a:r>
          </a:p>
          <a:p>
            <a:pPr marL="64843">
              <a:spcAft>
                <a:spcPts val="208"/>
              </a:spcAft>
              <a:defRPr/>
            </a:pPr>
            <a:r>
              <a:rPr lang="en-AU" sz="900" dirty="0">
                <a:solidFill>
                  <a:schemeClr val="bg1"/>
                </a:solidFill>
                <a:latin typeface="Congenial Light" panose="02000503040000020004" pitchFamily="2" charset="0"/>
              </a:rPr>
              <a:t>Use more fear to increase the stakes:</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Incidental (0-1 Fear). </a:t>
            </a:r>
            <a:r>
              <a:rPr lang="en-AU" sz="900" dirty="0">
                <a:solidFill>
                  <a:schemeClr val="bg1"/>
                </a:solidFill>
                <a:latin typeface="Congenial Light" panose="02000503040000020004" pitchFamily="2" charset="0"/>
              </a:rPr>
              <a:t>A low stakes scene</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Minor (1-3 Fear). </a:t>
            </a:r>
            <a:r>
              <a:rPr lang="en-AU" sz="900" dirty="0">
                <a:solidFill>
                  <a:schemeClr val="bg1"/>
                </a:solidFill>
                <a:latin typeface="Congenial Light" panose="02000503040000020004" pitchFamily="2" charset="0"/>
              </a:rPr>
              <a:t>A small engagement</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Standard (2-4 Fear). </a:t>
            </a:r>
            <a:r>
              <a:rPr lang="en-AU" sz="900" dirty="0">
                <a:solidFill>
                  <a:schemeClr val="bg1"/>
                </a:solidFill>
                <a:latin typeface="Congenial Light" panose="02000503040000020004" pitchFamily="2" charset="0"/>
              </a:rPr>
              <a:t>A moderate challenge</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Major (4-8 Fear). </a:t>
            </a:r>
            <a:r>
              <a:rPr lang="en-AU" sz="900" dirty="0">
                <a:solidFill>
                  <a:schemeClr val="bg1"/>
                </a:solidFill>
                <a:latin typeface="Congenial Light" panose="02000503040000020004" pitchFamily="2" charset="0"/>
              </a:rPr>
              <a:t>A significant moment</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Climactic (6-12 Fear). </a:t>
            </a:r>
            <a:r>
              <a:rPr lang="en-AU" sz="900" dirty="0">
                <a:solidFill>
                  <a:schemeClr val="bg1"/>
                </a:solidFill>
                <a:latin typeface="Congenial Light" panose="02000503040000020004" pitchFamily="2" charset="0"/>
              </a:rPr>
              <a:t>A game-defining spectacle</a:t>
            </a:r>
          </a:p>
          <a:p>
            <a:pPr marL="64843">
              <a:spcBef>
                <a:spcPts val="208"/>
              </a:spcBef>
              <a:defRPr/>
            </a:pPr>
            <a:r>
              <a:rPr lang="en-AU" sz="1400" b="1" dirty="0">
                <a:solidFill>
                  <a:schemeClr val="bg1"/>
                </a:solidFill>
                <a:latin typeface="Congenial" panose="02000503040000020004" pitchFamily="2" charset="0"/>
              </a:rPr>
              <a:t>COMBAT OBJECTIVES </a:t>
            </a:r>
            <a:r>
              <a:rPr lang="en-AU" sz="900" b="1" dirty="0">
                <a:solidFill>
                  <a:schemeClr val="bg1"/>
                </a:solidFill>
                <a:latin typeface="Congenial" panose="02000503040000020004" pitchFamily="2" charset="0"/>
              </a:rPr>
              <a:t>(p65)</a:t>
            </a:r>
            <a:endParaRPr lang="en-AU" sz="1100" dirty="0">
              <a:solidFill>
                <a:schemeClr val="bg1"/>
              </a:solidFill>
              <a:latin typeface="Arial" panose="020B0604020202020204" pitchFamily="34" charset="0"/>
            </a:endParaRPr>
          </a:p>
          <a:p>
            <a:pPr marL="64843" fontAlgn="ctr"/>
            <a:r>
              <a:rPr lang="en-US" sz="900" dirty="0">
                <a:solidFill>
                  <a:schemeClr val="bg1"/>
                </a:solidFill>
              </a:rPr>
              <a:t>Keep your Players engaged by making combat about more than just attrition:</a:t>
            </a:r>
          </a:p>
          <a:p>
            <a:pPr marL="186834" indent="-121992" fontAlgn="ctr">
              <a:buFont typeface="+mj-lt"/>
              <a:buAutoNum type="arabicPeriod"/>
            </a:pPr>
            <a:r>
              <a:rPr lang="en-US" sz="900" dirty="0">
                <a:solidFill>
                  <a:schemeClr val="bg1"/>
                </a:solidFill>
              </a:rPr>
              <a:t>Acquire (obtain or steal) an important item or items.</a:t>
            </a:r>
            <a:endParaRPr lang="en-AU" sz="900" dirty="0">
              <a:solidFill>
                <a:schemeClr val="bg1"/>
              </a:solidFill>
            </a:endParaRPr>
          </a:p>
          <a:p>
            <a:pPr marL="186834" indent="-121992" fontAlgn="ctr">
              <a:buFont typeface="+mj-lt"/>
              <a:buAutoNum type="arabicPeriod"/>
            </a:pPr>
            <a:r>
              <a:rPr lang="en-US" sz="900" dirty="0">
                <a:solidFill>
                  <a:schemeClr val="bg1"/>
                </a:solidFill>
                <a:latin typeface="Congenial Light" panose="02000503040000020004" pitchFamily="2" charset="0"/>
              </a:rPr>
              <a:t>Capture one or more of the opponents.</a:t>
            </a:r>
            <a:endParaRPr lang="en-AU" sz="900" dirty="0">
              <a:solidFill>
                <a:schemeClr val="bg1"/>
              </a:solidFill>
              <a:latin typeface="Arial" panose="020B0604020202020204" pitchFamily="34" charset="0"/>
            </a:endParaRPr>
          </a:p>
          <a:p>
            <a:pPr marL="186834" indent="-121992" fontAlgn="ctr">
              <a:buFont typeface="+mj-lt"/>
              <a:buAutoNum type="arabicPeriod"/>
            </a:pPr>
            <a:r>
              <a:rPr lang="en-AU" sz="900" dirty="0">
                <a:solidFill>
                  <a:schemeClr val="bg1"/>
                </a:solidFill>
                <a:latin typeface="Congenial Light" panose="02000503040000020004" pitchFamily="2" charset="0"/>
              </a:rPr>
              <a:t>Activate a magical device.</a:t>
            </a:r>
          </a:p>
          <a:p>
            <a:pPr marL="186834" indent="-121992" fontAlgn="ctr">
              <a:buFont typeface="+mj-lt"/>
              <a:buAutoNum type="arabicPeriod"/>
            </a:pPr>
            <a:r>
              <a:rPr lang="en-US" sz="900" dirty="0">
                <a:solidFill>
                  <a:schemeClr val="bg1"/>
                </a:solidFill>
                <a:latin typeface="Congenial Light" panose="02000503040000020004" pitchFamily="2" charset="0"/>
              </a:rPr>
              <a:t>Frame a character or tarnish their reputation.</a:t>
            </a:r>
          </a:p>
          <a:p>
            <a:pPr marL="186834" indent="-121992" fontAlgn="ctr">
              <a:buFont typeface="+mj-lt"/>
              <a:buAutoNum type="arabicPeriod"/>
            </a:pPr>
            <a:r>
              <a:rPr lang="en-US" sz="900" dirty="0">
                <a:solidFill>
                  <a:schemeClr val="bg1"/>
                </a:solidFill>
                <a:latin typeface="Congenial Light" panose="02000503040000020004" pitchFamily="2" charset="0"/>
              </a:rPr>
              <a:t>Drive the opponent into a corner or ambush point.</a:t>
            </a:r>
          </a:p>
          <a:p>
            <a:pPr marL="186834" indent="-121992" fontAlgn="ctr">
              <a:buFont typeface="+mj-lt"/>
              <a:buAutoNum type="arabicPeriod"/>
            </a:pPr>
            <a:r>
              <a:rPr lang="en-US" sz="900" dirty="0">
                <a:solidFill>
                  <a:schemeClr val="bg1"/>
                </a:solidFill>
                <a:latin typeface="Congenial Light" panose="02000503040000020004" pitchFamily="2" charset="0"/>
              </a:rPr>
              <a:t>Stop a magical ritual, legal ceremony, or time-sensitive spell.</a:t>
            </a:r>
          </a:p>
          <a:p>
            <a:pPr marL="186834" indent="-121992" fontAlgn="ctr">
              <a:buFont typeface="+mj-lt"/>
              <a:buAutoNum type="arabicPeriod"/>
            </a:pPr>
            <a:r>
              <a:rPr lang="en-US" sz="900" dirty="0">
                <a:solidFill>
                  <a:schemeClr val="bg1"/>
                </a:solidFill>
                <a:latin typeface="Congenial Light" panose="02000503040000020004" pitchFamily="2" charset="0"/>
              </a:rPr>
              <a:t>Hold the line—keep the enemy from reaching a specific area or group. </a:t>
            </a:r>
          </a:p>
          <a:p>
            <a:pPr marL="186834" indent="-121992" fontAlgn="ctr">
              <a:buFont typeface="+mj-lt"/>
              <a:buAutoNum type="arabicPeriod"/>
            </a:pPr>
            <a:r>
              <a:rPr lang="en-US" sz="900" dirty="0">
                <a:solidFill>
                  <a:schemeClr val="bg1"/>
                </a:solidFill>
                <a:latin typeface="Congenial Light" panose="02000503040000020004" pitchFamily="2" charset="0"/>
              </a:rPr>
              <a:t>Plant evidence or a tracking device on a target. </a:t>
            </a:r>
          </a:p>
          <a:p>
            <a:pPr marL="186834" indent="-121992" fontAlgn="ctr">
              <a:buFont typeface="+mj-lt"/>
              <a:buAutoNum type="arabicPeriod"/>
            </a:pPr>
            <a:r>
              <a:rPr lang="en-US" sz="900" dirty="0">
                <a:solidFill>
                  <a:schemeClr val="bg1"/>
                </a:solidFill>
                <a:latin typeface="Congenial Light" panose="02000503040000020004" pitchFamily="2" charset="0"/>
              </a:rPr>
              <a:t>Secure a specific location ahead of another group's arrival. </a:t>
            </a:r>
          </a:p>
          <a:p>
            <a:pPr marL="186834" indent="-121992" fontAlgn="ctr">
              <a:buFont typeface="+mj-lt"/>
              <a:buAutoNum type="arabicPeriod"/>
            </a:pPr>
            <a:r>
              <a:rPr lang="en-US" sz="900" dirty="0">
                <a:solidFill>
                  <a:schemeClr val="bg1"/>
                </a:solidFill>
                <a:latin typeface="Congenial Light" panose="02000503040000020004" pitchFamily="2" charset="0"/>
              </a:rPr>
              <a:t>Harass the opponent to deplete their resources or keep them occupied. </a:t>
            </a:r>
          </a:p>
          <a:p>
            <a:pPr marL="186834" indent="-121992" fontAlgn="ctr">
              <a:buFont typeface="+mj-lt"/>
              <a:buAutoNum type="arabicPeriod"/>
            </a:pPr>
            <a:r>
              <a:rPr lang="en-US" sz="900" dirty="0">
                <a:solidFill>
                  <a:schemeClr val="bg1"/>
                </a:solidFill>
                <a:latin typeface="Congenial Light" panose="02000503040000020004" pitchFamily="2" charset="0"/>
              </a:rPr>
              <a:t>Destroy a piece of architecture, a statue, a shrine, or a weapon. </a:t>
            </a:r>
          </a:p>
          <a:p>
            <a:pPr marL="186834" indent="-121992" fontAlgn="ctr">
              <a:buFont typeface="+mj-lt"/>
              <a:buAutoNum type="arabicPeriod"/>
            </a:pPr>
            <a:r>
              <a:rPr lang="en-US" sz="900" dirty="0">
                <a:solidFill>
                  <a:schemeClr val="bg1"/>
                </a:solidFill>
                <a:latin typeface="Congenial Light" panose="02000503040000020004" pitchFamily="2" charset="0"/>
              </a:rPr>
              <a:t>Investigate a situation to confirm or deny existing information.</a:t>
            </a:r>
            <a:endParaRPr lang="en-AU" dirty="0">
              <a:solidFill>
                <a:schemeClr val="bg1"/>
              </a:solidFill>
              <a:latin typeface="Arial" panose="020B0604020202020204" pitchFamily="34" charset="0"/>
            </a:endParaRPr>
          </a:p>
          <a:p>
            <a:pPr>
              <a:defRPr/>
            </a:pPr>
            <a:endParaRPr lang="en-AU" sz="900" dirty="0">
              <a:solidFill>
                <a:schemeClr val="bg1"/>
              </a:solidFill>
            </a:endParaRPr>
          </a:p>
        </p:txBody>
      </p:sp>
      <p:grpSp>
        <p:nvGrpSpPr>
          <p:cNvPr id="8" name="Group 7">
            <a:extLst>
              <a:ext uri="{FF2B5EF4-FFF2-40B4-BE49-F238E27FC236}">
                <a16:creationId xmlns:a16="http://schemas.microsoft.com/office/drawing/2014/main" id="{9211894A-EF10-A9F8-2984-7CDBBE5B2B9D}"/>
              </a:ext>
            </a:extLst>
          </p:cNvPr>
          <p:cNvGrpSpPr/>
          <p:nvPr/>
        </p:nvGrpSpPr>
        <p:grpSpPr>
          <a:xfrm>
            <a:off x="101711" y="162868"/>
            <a:ext cx="4521825" cy="2824662"/>
            <a:chOff x="2931008" y="90529"/>
            <a:chExt cx="4175996" cy="2613105"/>
          </a:xfrm>
        </p:grpSpPr>
        <p:grpSp>
          <p:nvGrpSpPr>
            <p:cNvPr id="10" name="Group 9">
              <a:extLst>
                <a:ext uri="{FF2B5EF4-FFF2-40B4-BE49-F238E27FC236}">
                  <a16:creationId xmlns:a16="http://schemas.microsoft.com/office/drawing/2014/main" id="{05CF510B-3110-88C0-B486-FBEF1219700A}"/>
                </a:ext>
              </a:extLst>
            </p:cNvPr>
            <p:cNvGrpSpPr/>
            <p:nvPr/>
          </p:nvGrpSpPr>
          <p:grpSpPr>
            <a:xfrm>
              <a:off x="3312838" y="90529"/>
              <a:ext cx="3522065" cy="2613105"/>
              <a:chOff x="3312838" y="90529"/>
              <a:chExt cx="3522065" cy="2613105"/>
            </a:xfrm>
          </p:grpSpPr>
          <p:sp>
            <p:nvSpPr>
              <p:cNvPr id="48" name="Rectangle: Rounded Corners 47">
                <a:extLst>
                  <a:ext uri="{FF2B5EF4-FFF2-40B4-BE49-F238E27FC236}">
                    <a16:creationId xmlns:a16="http://schemas.microsoft.com/office/drawing/2014/main" id="{47AFF926-33DA-698C-D7B7-306E0E475CC6}"/>
                  </a:ext>
                </a:extLst>
              </p:cNvPr>
              <p:cNvSpPr/>
              <p:nvPr/>
            </p:nvSpPr>
            <p:spPr>
              <a:xfrm>
                <a:off x="3529808" y="90827"/>
                <a:ext cx="976465"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Success with Hope or Crit Success</a:t>
                </a:r>
              </a:p>
            </p:txBody>
          </p:sp>
          <p:cxnSp>
            <p:nvCxnSpPr>
              <p:cNvPr id="49" name="Connector: Elbow 48">
                <a:extLst>
                  <a:ext uri="{FF2B5EF4-FFF2-40B4-BE49-F238E27FC236}">
                    <a16:creationId xmlns:a16="http://schemas.microsoft.com/office/drawing/2014/main" id="{9C8038BC-91E2-7ACC-CFC1-450BACB92D35}"/>
                  </a:ext>
                </a:extLst>
              </p:cNvPr>
              <p:cNvCxnSpPr>
                <a:cxnSpLocks/>
                <a:stCxn id="50" idx="3"/>
                <a:endCxn id="19" idx="0"/>
              </p:cNvCxnSpPr>
              <p:nvPr/>
            </p:nvCxnSpPr>
            <p:spPr>
              <a:xfrm>
                <a:off x="6538707" y="252529"/>
                <a:ext cx="296196" cy="437927"/>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 name="Rectangle: Rounded Corners 49">
                <a:extLst>
                  <a:ext uri="{FF2B5EF4-FFF2-40B4-BE49-F238E27FC236}">
                    <a16:creationId xmlns:a16="http://schemas.microsoft.com/office/drawing/2014/main" id="{46CC1D85-934E-C996-515B-4FBD6FCABA98}"/>
                  </a:ext>
                </a:extLst>
              </p:cNvPr>
              <p:cNvSpPr/>
              <p:nvPr/>
            </p:nvSpPr>
            <p:spPr>
              <a:xfrm>
                <a:off x="5710707" y="90529"/>
                <a:ext cx="828000"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Pass Spotlight back to PCs</a:t>
                </a:r>
              </a:p>
            </p:txBody>
          </p:sp>
          <p:cxnSp>
            <p:nvCxnSpPr>
              <p:cNvPr id="51" name="Connector: Elbow 50">
                <a:extLst>
                  <a:ext uri="{FF2B5EF4-FFF2-40B4-BE49-F238E27FC236}">
                    <a16:creationId xmlns:a16="http://schemas.microsoft.com/office/drawing/2014/main" id="{BE253FEF-9BC2-CCC8-AD23-6B3CDD7CFB2B}"/>
                  </a:ext>
                </a:extLst>
              </p:cNvPr>
              <p:cNvCxnSpPr>
                <a:cxnSpLocks/>
                <a:stCxn id="62" idx="0"/>
                <a:endCxn id="48" idx="3"/>
              </p:cNvCxnSpPr>
              <p:nvPr/>
            </p:nvCxnSpPr>
            <p:spPr>
              <a:xfrm rot="16200000" flipV="1">
                <a:off x="4583894" y="175207"/>
                <a:ext cx="384569" cy="539810"/>
              </a:xfrm>
              <a:prstGeom prst="bentConnector2">
                <a:avLst/>
              </a:prstGeom>
              <a:ln w="38100">
                <a:solidFill>
                  <a:schemeClr val="accent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A44A7D3B-54C9-DD08-2DEA-29B21E9D1908}"/>
                  </a:ext>
                </a:extLst>
              </p:cNvPr>
              <p:cNvCxnSpPr>
                <a:cxnSpLocks/>
                <a:stCxn id="62" idx="0"/>
                <a:endCxn id="50" idx="1"/>
              </p:cNvCxnSpPr>
              <p:nvPr/>
            </p:nvCxnSpPr>
            <p:spPr>
              <a:xfrm rot="5400000" flipH="1" flipV="1">
                <a:off x="5185961" y="112652"/>
                <a:ext cx="384867" cy="664623"/>
              </a:xfrm>
              <a:prstGeom prst="bentConnector2">
                <a:avLst/>
              </a:prstGeom>
              <a:ln w="38100">
                <a:solidFill>
                  <a:schemeClr val="accent2">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5B277FD7-8894-3823-A6B2-390D01F63F5D}"/>
                  </a:ext>
                </a:extLst>
              </p:cNvPr>
              <p:cNvCxnSpPr>
                <a:cxnSpLocks/>
                <a:stCxn id="48" idx="1"/>
                <a:endCxn id="11" idx="0"/>
              </p:cNvCxnSpPr>
              <p:nvPr/>
            </p:nvCxnSpPr>
            <p:spPr>
              <a:xfrm rot="10800000" flipV="1">
                <a:off x="3314094" y="252827"/>
                <a:ext cx="215715" cy="383550"/>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8030CF29-C23E-0F5E-20BE-A6273161BBB8}"/>
                  </a:ext>
                </a:extLst>
              </p:cNvPr>
              <p:cNvSpPr txBox="1"/>
              <p:nvPr/>
            </p:nvSpPr>
            <p:spPr>
              <a:xfrm>
                <a:off x="4713772" y="1573008"/>
                <a:ext cx="664624" cy="747008"/>
              </a:xfrm>
              <a:prstGeom prst="roundRect">
                <a:avLst/>
              </a:prstGeom>
              <a:solidFill>
                <a:schemeClr val="accent1"/>
              </a:solidFill>
              <a:ln>
                <a:solidFill>
                  <a:schemeClr val="accent1"/>
                </a:solidFill>
              </a:ln>
            </p:spPr>
            <p:txBody>
              <a:bodyPr wrap="square" lIns="24923" tIns="24923" rIns="24923" bIns="24923" rtlCol="0" anchor="ctr">
                <a:spAutoFit/>
              </a:bodyPr>
              <a:lstStyle/>
              <a:p>
                <a:pPr algn="ctr">
                  <a:defRPr/>
                </a:pPr>
                <a:r>
                  <a:rPr lang="en-AU" sz="900" dirty="0">
                    <a:solidFill>
                      <a:schemeClr val="bg1"/>
                    </a:solidFill>
                  </a:rPr>
                  <a:t>GM </a:t>
                </a:r>
                <a:r>
                  <a:rPr lang="en-AU" sz="900" i="1" dirty="0">
                    <a:solidFill>
                      <a:schemeClr val="bg1"/>
                    </a:solidFill>
                  </a:rPr>
                  <a:t>Interrupts</a:t>
                </a:r>
                <a:r>
                  <a:rPr lang="en-AU" sz="900" b="1" dirty="0">
                    <a:solidFill>
                      <a:schemeClr val="bg1"/>
                    </a:solidFill>
                  </a:rPr>
                  <a:t> or </a:t>
                </a:r>
                <a:r>
                  <a:rPr lang="en-AU" sz="900" i="1" dirty="0">
                    <a:solidFill>
                      <a:schemeClr val="bg1"/>
                    </a:solidFill>
                  </a:rPr>
                  <a:t>Keeps    Spotlight</a:t>
                </a:r>
                <a:r>
                  <a:rPr lang="en-AU" sz="900" dirty="0">
                    <a:solidFill>
                      <a:schemeClr val="bg1"/>
                    </a:solidFill>
                  </a:rPr>
                  <a:t> (</a:t>
                </a:r>
                <a:r>
                  <a:rPr lang="en-AU" sz="900" b="1" dirty="0">
                    <a:solidFill>
                      <a:schemeClr val="bg1"/>
                    </a:solidFill>
                  </a:rPr>
                  <a:t>1 Fear</a:t>
                </a:r>
                <a:r>
                  <a:rPr lang="en-AU" sz="900" dirty="0">
                    <a:solidFill>
                      <a:schemeClr val="bg1"/>
                    </a:solidFill>
                  </a:rPr>
                  <a:t>)</a:t>
                </a:r>
              </a:p>
            </p:txBody>
          </p:sp>
          <p:sp>
            <p:nvSpPr>
              <p:cNvPr id="56" name="TextBox 55">
                <a:extLst>
                  <a:ext uri="{FF2B5EF4-FFF2-40B4-BE49-F238E27FC236}">
                    <a16:creationId xmlns:a16="http://schemas.microsoft.com/office/drawing/2014/main" id="{9B82F10C-E877-8CF4-352C-7C617FAE7922}"/>
                  </a:ext>
                </a:extLst>
              </p:cNvPr>
              <p:cNvSpPr txBox="1"/>
              <p:nvPr/>
            </p:nvSpPr>
            <p:spPr>
              <a:xfrm>
                <a:off x="3498853" y="2368604"/>
                <a:ext cx="828000" cy="335030"/>
              </a:xfrm>
              <a:prstGeom prst="roundRect">
                <a:avLst/>
              </a:prstGeom>
              <a:solidFill>
                <a:schemeClr val="accent1"/>
              </a:solidFill>
              <a:ln>
                <a:solidFill>
                  <a:schemeClr val="accent1"/>
                </a:solidFill>
              </a:ln>
            </p:spPr>
            <p:txBody>
              <a:bodyPr wrap="square" lIns="24923" tIns="24923" rIns="24923" bIns="24923" rtlCol="0" anchor="ctr">
                <a:spAutoFit/>
              </a:bodyPr>
              <a:lstStyle/>
              <a:p>
                <a:pPr algn="ctr">
                  <a:defRPr/>
                </a:pPr>
                <a:r>
                  <a:rPr lang="en-AU" sz="900" b="1" dirty="0">
                    <a:solidFill>
                      <a:schemeClr val="bg1"/>
                    </a:solidFill>
                  </a:rPr>
                  <a:t>Failure or Roll with Fear</a:t>
                </a:r>
              </a:p>
            </p:txBody>
          </p:sp>
          <p:cxnSp>
            <p:nvCxnSpPr>
              <p:cNvPr id="57" name="Connector: Elbow 56">
                <a:extLst>
                  <a:ext uri="{FF2B5EF4-FFF2-40B4-BE49-F238E27FC236}">
                    <a16:creationId xmlns:a16="http://schemas.microsoft.com/office/drawing/2014/main" id="{9ED8F125-C1A8-B82D-5D5D-B6E38994AF87}"/>
                  </a:ext>
                </a:extLst>
              </p:cNvPr>
              <p:cNvCxnSpPr>
                <a:cxnSpLocks/>
                <a:stCxn id="24" idx="2"/>
                <a:endCxn id="56" idx="3"/>
              </p:cNvCxnSpPr>
              <p:nvPr/>
            </p:nvCxnSpPr>
            <p:spPr>
              <a:xfrm rot="5400000">
                <a:off x="5448776" y="1149992"/>
                <a:ext cx="264204" cy="2508049"/>
              </a:xfrm>
              <a:prstGeom prst="bentConnector2">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99DAF878-9CDE-7995-6778-4123D055903D}"/>
                  </a:ext>
                </a:extLst>
              </p:cNvPr>
              <p:cNvCxnSpPr>
                <a:cxnSpLocks/>
                <a:stCxn id="24" idx="2"/>
                <a:endCxn id="55" idx="2"/>
              </p:cNvCxnSpPr>
              <p:nvPr/>
            </p:nvCxnSpPr>
            <p:spPr>
              <a:xfrm rot="5400000">
                <a:off x="5916443" y="1401556"/>
                <a:ext cx="48102" cy="1788819"/>
              </a:xfrm>
              <a:prstGeom prst="bentConnector3">
                <a:avLst>
                  <a:gd name="adj1" fmla="val 539649"/>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 name="Connector: Elbow 58">
                <a:extLst>
                  <a:ext uri="{FF2B5EF4-FFF2-40B4-BE49-F238E27FC236}">
                    <a16:creationId xmlns:a16="http://schemas.microsoft.com/office/drawing/2014/main" id="{9CFA2E2E-33D6-C110-26F0-F620A53F8C3C}"/>
                  </a:ext>
                </a:extLst>
              </p:cNvPr>
              <p:cNvCxnSpPr>
                <a:cxnSpLocks/>
                <a:stCxn id="56" idx="1"/>
                <a:endCxn id="20" idx="2"/>
              </p:cNvCxnSpPr>
              <p:nvPr/>
            </p:nvCxnSpPr>
            <p:spPr>
              <a:xfrm rot="10800000">
                <a:off x="3312838" y="2246974"/>
                <a:ext cx="186016" cy="289146"/>
              </a:xfrm>
              <a:prstGeom prst="bentConnector2">
                <a:avLst/>
              </a:prstGeom>
              <a:ln w="38100">
                <a:solidFill>
                  <a:srgbClr val="4C277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7036313C-D995-DDCC-EB4C-9E1F9BFCAACB}"/>
                  </a:ext>
                </a:extLst>
              </p:cNvPr>
              <p:cNvCxnSpPr>
                <a:cxnSpLocks/>
                <a:endCxn id="55" idx="0"/>
              </p:cNvCxnSpPr>
              <p:nvPr/>
            </p:nvCxnSpPr>
            <p:spPr>
              <a:xfrm>
                <a:off x="5043703" y="998871"/>
                <a:ext cx="2381" cy="574135"/>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53A6DF6-F6CC-ED13-AF36-E89588352815}"/>
                  </a:ext>
                </a:extLst>
              </p:cNvPr>
              <p:cNvCxnSpPr>
                <a:cxnSpLocks/>
                <a:endCxn id="62" idx="2"/>
              </p:cNvCxnSpPr>
              <p:nvPr/>
            </p:nvCxnSpPr>
            <p:spPr>
              <a:xfrm flipV="1">
                <a:off x="4487969" y="997397"/>
                <a:ext cx="558115" cy="251404"/>
              </a:xfrm>
              <a:prstGeom prst="bentConnector2">
                <a:avLst/>
              </a:prstGeom>
              <a:ln w="38100">
                <a:solidFill>
                  <a:schemeClr val="accent2">
                    <a:lumMod val="75000"/>
                  </a:schemeClr>
                </a:solidFill>
                <a:headEnd type="triangle" w="med" len="med"/>
                <a:tailEnd type="oval" w="med" len="med"/>
              </a:ln>
            </p:spPr>
            <p:style>
              <a:lnRef idx="2">
                <a:schemeClr val="accent1"/>
              </a:lnRef>
              <a:fillRef idx="0">
                <a:schemeClr val="accent1"/>
              </a:fillRef>
              <a:effectRef idx="1">
                <a:schemeClr val="accent1"/>
              </a:effectRef>
              <a:fontRef idx="minor">
                <a:schemeClr val="tx1"/>
              </a:fontRef>
            </p:style>
          </p:cxnSp>
          <p:sp>
            <p:nvSpPr>
              <p:cNvPr id="62" name="Rectangle: Rounded Corners 61">
                <a:extLst>
                  <a:ext uri="{FF2B5EF4-FFF2-40B4-BE49-F238E27FC236}">
                    <a16:creationId xmlns:a16="http://schemas.microsoft.com/office/drawing/2014/main" id="{39B742B1-7A0C-CAF2-0853-7A9672A1B7AF}"/>
                  </a:ext>
                </a:extLst>
              </p:cNvPr>
              <p:cNvSpPr/>
              <p:nvPr/>
            </p:nvSpPr>
            <p:spPr>
              <a:xfrm>
                <a:off x="4776006" y="637397"/>
                <a:ext cx="540156" cy="360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24923" tIns="27415" rIns="24923" bIns="24923" rtlCol="0" anchor="ctr"/>
              <a:lstStyle/>
              <a:p>
                <a:pPr algn="ctr"/>
                <a:r>
                  <a:rPr lang="en-AU" sz="900" b="1" dirty="0"/>
                  <a:t>Combat</a:t>
                </a:r>
              </a:p>
              <a:p>
                <a:pPr algn="ctr"/>
                <a:r>
                  <a:rPr lang="en-AU" sz="900" b="1" dirty="0"/>
                  <a:t>Start! </a:t>
                </a:r>
              </a:p>
            </p:txBody>
          </p:sp>
        </p:grpSp>
        <p:sp>
          <p:nvSpPr>
            <p:cNvPr id="11" name="Rectangle 10">
              <a:extLst>
                <a:ext uri="{FF2B5EF4-FFF2-40B4-BE49-F238E27FC236}">
                  <a16:creationId xmlns:a16="http://schemas.microsoft.com/office/drawing/2014/main" id="{658727EC-1AAA-4E8A-87A4-03EAD64BB5C1}"/>
                </a:ext>
              </a:extLst>
            </p:cNvPr>
            <p:cNvSpPr/>
            <p:nvPr/>
          </p:nvSpPr>
          <p:spPr>
            <a:xfrm>
              <a:off x="3188391" y="636377"/>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AA3B6917-FE86-8629-658D-FB2B141C4BFA}"/>
                </a:ext>
              </a:extLst>
            </p:cNvPr>
            <p:cNvSpPr/>
            <p:nvPr/>
          </p:nvSpPr>
          <p:spPr>
            <a:xfrm>
              <a:off x="6709201" y="69045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6C9C7AED-1008-330F-1530-2F55A8C31308}"/>
                </a:ext>
              </a:extLst>
            </p:cNvPr>
            <p:cNvSpPr/>
            <p:nvPr/>
          </p:nvSpPr>
          <p:spPr>
            <a:xfrm>
              <a:off x="3185878" y="1995569"/>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1A5C3282-4AD9-4228-8603-A4DA5C67F5E4}"/>
                </a:ext>
              </a:extLst>
            </p:cNvPr>
            <p:cNvSpPr/>
            <p:nvPr/>
          </p:nvSpPr>
          <p:spPr>
            <a:xfrm>
              <a:off x="6709201" y="2020511"/>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5" name="Group 24">
              <a:extLst>
                <a:ext uri="{FF2B5EF4-FFF2-40B4-BE49-F238E27FC236}">
                  <a16:creationId xmlns:a16="http://schemas.microsoft.com/office/drawing/2014/main" id="{CBF80465-8886-B0EE-4AD1-C9ECBABDBA33}"/>
                </a:ext>
              </a:extLst>
            </p:cNvPr>
            <p:cNvGrpSpPr/>
            <p:nvPr/>
          </p:nvGrpSpPr>
          <p:grpSpPr>
            <a:xfrm>
              <a:off x="5531394" y="510147"/>
              <a:ext cx="1575610" cy="1761767"/>
              <a:chOff x="5633478" y="2074337"/>
              <a:chExt cx="1472402" cy="1761767"/>
            </a:xfrm>
          </p:grpSpPr>
          <p:sp>
            <p:nvSpPr>
              <p:cNvPr id="46" name="Octagon 45">
                <a:extLst>
                  <a:ext uri="{FF2B5EF4-FFF2-40B4-BE49-F238E27FC236}">
                    <a16:creationId xmlns:a16="http://schemas.microsoft.com/office/drawing/2014/main" id="{889B0503-8CF5-142A-099F-A4CB847E6626}"/>
                  </a:ext>
                </a:extLst>
              </p:cNvPr>
              <p:cNvSpPr/>
              <p:nvPr/>
            </p:nvSpPr>
            <p:spPr>
              <a:xfrm>
                <a:off x="5633480" y="2074337"/>
                <a:ext cx="1472400" cy="1761767"/>
              </a:xfrm>
              <a:prstGeom prst="octagon">
                <a:avLst>
                  <a:gd name="adj" fmla="val 7334"/>
                </a:avLst>
              </a:prstGeom>
              <a:gradFill flip="none" rotWithShape="1">
                <a:gsLst>
                  <a:gs pos="0">
                    <a:schemeClr val="accent1">
                      <a:lumMod val="50000"/>
                    </a:schemeClr>
                  </a:gs>
                  <a:gs pos="100000">
                    <a:schemeClr val="accent1">
                      <a:lumMod val="75000"/>
                    </a:schemeClr>
                  </a:gs>
                </a:gsLst>
                <a:lin ang="16200000" scaled="1"/>
                <a:tileRect/>
              </a:grad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pPr marL="0" lvl="1"/>
                <a:endParaRPr lang="en-AU" sz="900" dirty="0"/>
              </a:p>
            </p:txBody>
          </p:sp>
          <p:sp>
            <p:nvSpPr>
              <p:cNvPr id="47" name="Octagon 46">
                <a:extLst>
                  <a:ext uri="{FF2B5EF4-FFF2-40B4-BE49-F238E27FC236}">
                    <a16:creationId xmlns:a16="http://schemas.microsoft.com/office/drawing/2014/main" id="{5676C19A-416E-3956-DF52-C287AE9012AB}"/>
                  </a:ext>
                </a:extLst>
              </p:cNvPr>
              <p:cNvSpPr/>
              <p:nvPr/>
            </p:nvSpPr>
            <p:spPr>
              <a:xfrm>
                <a:off x="5633478" y="2074337"/>
                <a:ext cx="1472400" cy="1761767"/>
              </a:xfrm>
              <a:prstGeom prst="octagon">
                <a:avLst>
                  <a:gd name="adj" fmla="val 6208"/>
                </a:avLst>
              </a:prstGeom>
              <a:blipFill dpi="0" rotWithShape="1">
                <a:blip r:embed="rId4">
                  <a:alphaModFix amt="10000"/>
                </a:blip>
                <a:srcRect/>
                <a:tile tx="0" ty="0" sx="50000" sy="50000" flip="none" algn="tl"/>
              </a:blip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pPr marL="0" lvl="1"/>
                <a:r>
                  <a:rPr lang="en-AU" sz="1100" b="1" dirty="0">
                    <a:latin typeface="+mj-lt"/>
                  </a:rPr>
                  <a:t>GM Spotlight</a:t>
                </a:r>
              </a:p>
              <a:p>
                <a:pPr marL="0" lvl="1"/>
                <a:r>
                  <a:rPr lang="en-AU" sz="900" dirty="0"/>
                  <a:t>The GM makes a GM Move. Adversaries can only be spotlighted once per GM Spotlight, and can:</a:t>
                </a:r>
              </a:p>
              <a:p>
                <a:pPr marL="125289" lvl="2" indent="-125289">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25289" lvl="2" indent="-125289">
                  <a:buFont typeface="Arial" panose="020B0604020202020204" pitchFamily="34" charset="0"/>
                  <a:buChar char="•"/>
                </a:pPr>
                <a:r>
                  <a:rPr lang="en-AU" sz="900" dirty="0"/>
                  <a:t>Clear a </a:t>
                </a:r>
                <a:r>
                  <a:rPr lang="en-AU" sz="900" b="1" dirty="0"/>
                  <a:t>Condition</a:t>
                </a:r>
              </a:p>
              <a:p>
                <a:pPr marL="125289" lvl="2" indent="-125289">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25289" lvl="2" indent="-125289">
                  <a:buFont typeface="Arial" panose="020B0604020202020204" pitchFamily="34" charset="0"/>
                  <a:buChar char="•"/>
                </a:pPr>
                <a:r>
                  <a:rPr lang="en-AU" sz="900" dirty="0"/>
                  <a:t>Do anything else the fiction demands</a:t>
                </a:r>
              </a:p>
            </p:txBody>
          </p:sp>
        </p:grpSp>
        <p:grpSp>
          <p:nvGrpSpPr>
            <p:cNvPr id="43" name="Group 42">
              <a:extLst>
                <a:ext uri="{FF2B5EF4-FFF2-40B4-BE49-F238E27FC236}">
                  <a16:creationId xmlns:a16="http://schemas.microsoft.com/office/drawing/2014/main" id="{AB59C4D9-A6EF-C4C5-966D-BAE8D715AAB4}"/>
                </a:ext>
              </a:extLst>
            </p:cNvPr>
            <p:cNvGrpSpPr/>
            <p:nvPr/>
          </p:nvGrpSpPr>
          <p:grpSpPr>
            <a:xfrm>
              <a:off x="2931008" y="510147"/>
              <a:ext cx="1575266" cy="1763138"/>
              <a:chOff x="3203570" y="2074337"/>
              <a:chExt cx="1472080" cy="1763138"/>
            </a:xfrm>
          </p:grpSpPr>
          <p:sp>
            <p:nvSpPr>
              <p:cNvPr id="44" name="Octagon 43">
                <a:extLst>
                  <a:ext uri="{FF2B5EF4-FFF2-40B4-BE49-F238E27FC236}">
                    <a16:creationId xmlns:a16="http://schemas.microsoft.com/office/drawing/2014/main" id="{A4C64A5B-3D84-21B7-3947-7AEAFF9C9527}"/>
                  </a:ext>
                </a:extLst>
              </p:cNvPr>
              <p:cNvSpPr/>
              <p:nvPr/>
            </p:nvSpPr>
            <p:spPr>
              <a:xfrm>
                <a:off x="3203570" y="2074337"/>
                <a:ext cx="1472080" cy="1763138"/>
              </a:xfrm>
              <a:prstGeom prst="octagon">
                <a:avLst>
                  <a:gd name="adj" fmla="val 6771"/>
                </a:avLst>
              </a:prstGeom>
              <a:gradFill flip="none" rotWithShape="1">
                <a:gsLst>
                  <a:gs pos="0">
                    <a:schemeClr val="accent2">
                      <a:lumMod val="67000"/>
                    </a:schemeClr>
                  </a:gs>
                  <a:gs pos="29000">
                    <a:schemeClr val="accent2">
                      <a:lumMod val="97000"/>
                      <a:lumOff val="3000"/>
                    </a:schemeClr>
                  </a:gs>
                  <a:gs pos="100000">
                    <a:schemeClr val="accent2">
                      <a:lumMod val="60000"/>
                      <a:lumOff val="40000"/>
                    </a:schemeClr>
                  </a:gs>
                </a:gsLst>
                <a:lin ang="16200000" scaled="1"/>
                <a:tileRect/>
              </a:grad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endParaRPr lang="en-AU" sz="900" dirty="0">
                  <a:solidFill>
                    <a:schemeClr val="tx1"/>
                  </a:solidFill>
                </a:endParaRPr>
              </a:p>
            </p:txBody>
          </p:sp>
          <p:sp>
            <p:nvSpPr>
              <p:cNvPr id="45" name="Octagon 44">
                <a:extLst>
                  <a:ext uri="{FF2B5EF4-FFF2-40B4-BE49-F238E27FC236}">
                    <a16:creationId xmlns:a16="http://schemas.microsoft.com/office/drawing/2014/main" id="{11A903BB-8AF6-F21B-05D1-D21F8B8ED3FD}"/>
                  </a:ext>
                </a:extLst>
              </p:cNvPr>
              <p:cNvSpPr/>
              <p:nvPr/>
            </p:nvSpPr>
            <p:spPr>
              <a:xfrm>
                <a:off x="3203570" y="2074337"/>
                <a:ext cx="1472080" cy="1763138"/>
              </a:xfrm>
              <a:prstGeom prst="octagon">
                <a:avLst>
                  <a:gd name="adj" fmla="val 6208"/>
                </a:avLst>
              </a:prstGeom>
              <a:blipFill>
                <a:blip r:embed="rId4">
                  <a:alphaModFix amt="40000"/>
                </a:blip>
                <a:tile tx="0" ty="0" sx="50000" sy="50000" flip="none" algn="tl"/>
              </a:blip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r>
                  <a:rPr lang="en-AU" sz="1100" b="1" dirty="0">
                    <a:solidFill>
                      <a:schemeClr val="tx1"/>
                    </a:solidFill>
                    <a:latin typeface="+mj-lt"/>
                  </a:rPr>
                  <a:t>Player Spotlight</a:t>
                </a:r>
              </a:p>
              <a:p>
                <a:pPr marL="0" lvl="1"/>
                <a:r>
                  <a:rPr lang="en-AU" sz="900" dirty="0">
                    <a:solidFill>
                      <a:schemeClr val="tx1"/>
                    </a:solidFill>
                  </a:rPr>
                  <a:t>A spotlighted player can:</a:t>
                </a:r>
              </a:p>
              <a:p>
                <a:pPr marL="125289" lvl="1" indent="-125289">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25289" lvl="1" indent="-125289">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25289" lvl="1" indent="-125289">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25289" lvl="1" indent="-125289">
                  <a:buFont typeface="Arial" panose="020B0604020202020204" pitchFamily="34" charset="0"/>
                  <a:buChar char="•"/>
                </a:pPr>
                <a:r>
                  <a:rPr lang="en-AU" sz="900" dirty="0">
                    <a:solidFill>
                      <a:schemeClr val="tx1"/>
                    </a:solidFill>
                  </a:rPr>
                  <a:t>Minor actions (use a consumable, shout)</a:t>
                </a:r>
              </a:p>
            </p:txBody>
          </p:sp>
        </p:grpSp>
      </p:grpSp>
      <p:sp>
        <p:nvSpPr>
          <p:cNvPr id="63" name="TextBox 62">
            <a:extLst>
              <a:ext uri="{FF2B5EF4-FFF2-40B4-BE49-F238E27FC236}">
                <a16:creationId xmlns:a16="http://schemas.microsoft.com/office/drawing/2014/main" id="{19578B35-7A6D-CFFB-8828-527D41E07D63}"/>
              </a:ext>
            </a:extLst>
          </p:cNvPr>
          <p:cNvSpPr txBox="1"/>
          <p:nvPr/>
        </p:nvSpPr>
        <p:spPr>
          <a:xfrm>
            <a:off x="2610000" y="3003482"/>
            <a:ext cx="2088000" cy="6174511"/>
          </a:xfrm>
          <a:prstGeom prst="rect">
            <a:avLst/>
          </a:prstGeom>
          <a:noFill/>
        </p:spPr>
        <p:txBody>
          <a:bodyPr wrap="square" numCol="1">
            <a:spAutoFit/>
          </a:bodyPr>
          <a:lstStyle/>
          <a:p>
            <a:pPr marL="59347" defTabSz="316520">
              <a:spcBef>
                <a:spcPts val="415"/>
              </a:spcBef>
              <a:defRPr/>
            </a:pPr>
            <a:r>
              <a:rPr lang="en-AU" sz="1100" b="1" dirty="0">
                <a:solidFill>
                  <a:prstClr val="black"/>
                </a:solidFill>
                <a:latin typeface="Congenial"/>
              </a:rPr>
              <a:t>HP &amp; Damage</a:t>
            </a:r>
            <a:r>
              <a:rPr lang="en-AU" sz="1000" b="1" dirty="0">
                <a:solidFill>
                  <a:prstClr val="black"/>
                </a:solidFill>
                <a:latin typeface="Congenial"/>
              </a:rPr>
              <a:t> </a:t>
            </a:r>
            <a:r>
              <a:rPr lang="en-AU" sz="900" b="1" dirty="0">
                <a:solidFill>
                  <a:prstClr val="black"/>
                </a:solidFill>
                <a:latin typeface="Congenial"/>
              </a:rPr>
              <a:t>(p39) </a:t>
            </a:r>
          </a:p>
          <a:p>
            <a:pPr marL="59347" defTabSz="316520">
              <a:defRPr/>
            </a:pPr>
            <a:r>
              <a:rPr lang="en-AU" sz="900" dirty="0">
                <a:solidFill>
                  <a:prstClr val="black"/>
                </a:solidFill>
                <a:latin typeface="Congenial Light"/>
              </a:rPr>
              <a:t>Compare the damage to your </a:t>
            </a:r>
            <a:r>
              <a:rPr lang="en-AU" sz="900" b="1" i="1" dirty="0">
                <a:solidFill>
                  <a:prstClr val="black"/>
                </a:solidFill>
                <a:latin typeface="Congenial Light"/>
              </a:rPr>
              <a:t>Damage Thresholds</a:t>
            </a:r>
            <a:r>
              <a:rPr lang="en-AU" sz="900" dirty="0">
                <a:solidFill>
                  <a:prstClr val="black"/>
                </a:solidFill>
                <a:latin typeface="Congenial Light"/>
              </a:rPr>
              <a:t>:</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a:rPr>
              <a:t>≥ Severe threshold, mark </a:t>
            </a:r>
            <a:r>
              <a:rPr lang="en-AU" sz="900" b="1" dirty="0">
                <a:solidFill>
                  <a:prstClr val="black"/>
                </a:solidFill>
                <a:latin typeface="Congenial Light"/>
              </a:rPr>
              <a:t>3 HP</a:t>
            </a:r>
          </a:p>
          <a:p>
            <a:pPr marL="184636" indent="-125289" defTabSz="316520">
              <a:buFont typeface="Arial" panose="020B0604020202020204" pitchFamily="34" charset="0"/>
              <a:buChar char="•"/>
              <a:defRPr/>
            </a:pPr>
            <a:r>
              <a:rPr lang="en-AU" sz="900" dirty="0">
                <a:solidFill>
                  <a:prstClr val="black"/>
                </a:solidFill>
                <a:latin typeface="Congenial Light"/>
              </a:rPr>
              <a:t>≥ Major threshold, but less than your Severe threshold, mark </a:t>
            </a:r>
            <a:r>
              <a:rPr lang="en-AU" sz="900" b="1" dirty="0">
                <a:solidFill>
                  <a:prstClr val="black"/>
                </a:solidFill>
                <a:latin typeface="Congenial Light"/>
              </a:rPr>
              <a:t>2 HP</a:t>
            </a:r>
          </a:p>
          <a:p>
            <a:pPr marL="184636" indent="-125289" defTabSz="316520">
              <a:buFont typeface="Arial" panose="020B0604020202020204" pitchFamily="34" charset="0"/>
              <a:buChar char="•"/>
              <a:defRPr/>
            </a:pPr>
            <a:r>
              <a:rPr lang="en-AU" sz="900" dirty="0">
                <a:solidFill>
                  <a:prstClr val="black"/>
                </a:solidFill>
                <a:latin typeface="Congenial Light"/>
              </a:rPr>
              <a:t>&lt; Major threshold, mark </a:t>
            </a:r>
            <a:r>
              <a:rPr lang="en-AU" sz="900" b="1" dirty="0">
                <a:solidFill>
                  <a:prstClr val="black"/>
                </a:solidFill>
                <a:latin typeface="Congenial Light"/>
              </a:rPr>
              <a:t>1 HP</a:t>
            </a:r>
          </a:p>
          <a:p>
            <a:pPr marL="184636" indent="-125289" defTabSz="316520">
              <a:buFont typeface="Arial" panose="020B0604020202020204" pitchFamily="34" charset="0"/>
              <a:buChar char="•"/>
              <a:defRPr/>
            </a:pPr>
            <a:r>
              <a:rPr lang="en-AU" sz="900" dirty="0">
                <a:solidFill>
                  <a:prstClr val="black"/>
                </a:solidFill>
                <a:latin typeface="Congenial Light"/>
              </a:rPr>
              <a:t>reduced to 0 Damage, mark </a:t>
            </a:r>
            <a:r>
              <a:rPr lang="en-AU" sz="900" b="1" dirty="0">
                <a:solidFill>
                  <a:prstClr val="black"/>
                </a:solidFill>
                <a:latin typeface="Congenial Light"/>
              </a:rPr>
              <a:t>0 HP</a:t>
            </a:r>
          </a:p>
          <a:p>
            <a:pPr marL="184636" indent="-125289" defTabSz="316520">
              <a:spcAft>
                <a:spcPts val="208"/>
              </a:spcAft>
              <a:buFont typeface="Arial" panose="020B0604020202020204" pitchFamily="34" charset="0"/>
              <a:buChar char="•"/>
              <a:defRPr/>
            </a:pPr>
            <a:r>
              <a:rPr lang="en-AU" sz="900" dirty="0">
                <a:solidFill>
                  <a:prstClr val="black"/>
                </a:solidFill>
                <a:latin typeface="Congenial Light"/>
              </a:rPr>
              <a:t>(optional) ≥ 2 x Severe Threshold, mark </a:t>
            </a:r>
            <a:r>
              <a:rPr lang="en-AU" sz="900" b="1" dirty="0">
                <a:solidFill>
                  <a:prstClr val="black"/>
                </a:solidFill>
                <a:latin typeface="Congenial Light"/>
              </a:rPr>
              <a:t>4 HP</a:t>
            </a:r>
          </a:p>
          <a:p>
            <a:pPr marL="59347" defTabSz="316520">
              <a:spcAft>
                <a:spcPts val="208"/>
              </a:spcAft>
              <a:defRPr/>
            </a:pPr>
            <a:r>
              <a:rPr lang="en-AU" sz="900" dirty="0">
                <a:solidFill>
                  <a:prstClr val="black"/>
                </a:solidFill>
                <a:latin typeface="Congenial Light"/>
              </a:rPr>
              <a:t>When you mark last your last HP, you make a Death Move.</a:t>
            </a:r>
          </a:p>
          <a:p>
            <a:pPr marL="59347" defTabSz="316520">
              <a:lnSpc>
                <a:spcPct val="95000"/>
              </a:lnSpc>
              <a:defRPr/>
            </a:pPr>
            <a:r>
              <a:rPr lang="en-AU" sz="1100" b="1" dirty="0">
                <a:solidFill>
                  <a:prstClr val="black"/>
                </a:solidFill>
                <a:latin typeface="Congenial"/>
              </a:rPr>
              <a:t>Resistance, Immunity &amp; Direct Damage </a:t>
            </a:r>
            <a:r>
              <a:rPr lang="en-AU" sz="900" b="1" dirty="0">
                <a:solidFill>
                  <a:prstClr val="black"/>
                </a:solidFill>
                <a:latin typeface="Congenial"/>
              </a:rPr>
              <a:t>(p40)</a:t>
            </a:r>
          </a:p>
          <a:p>
            <a:pPr marL="59347" defTabSz="316520">
              <a:defRPr/>
            </a:pPr>
            <a:r>
              <a:rPr lang="en-AU" sz="900" dirty="0">
                <a:solidFill>
                  <a:prstClr val="black"/>
                </a:solidFill>
                <a:latin typeface="Congenial Light"/>
              </a:rPr>
              <a:t>Damage is either </a:t>
            </a:r>
            <a:r>
              <a:rPr lang="en-AU" sz="900" b="1" dirty="0">
                <a:solidFill>
                  <a:prstClr val="black"/>
                </a:solidFill>
                <a:latin typeface="Congenial Light"/>
              </a:rPr>
              <a:t>physical</a:t>
            </a:r>
            <a:r>
              <a:rPr lang="en-AU" sz="900" dirty="0">
                <a:solidFill>
                  <a:prstClr val="black"/>
                </a:solidFill>
                <a:latin typeface="Congenial Light"/>
              </a:rPr>
              <a:t> or </a:t>
            </a:r>
            <a:r>
              <a:rPr lang="en-AU" sz="900" b="1" dirty="0">
                <a:solidFill>
                  <a:prstClr val="black"/>
                </a:solidFill>
                <a:latin typeface="Congenial Light"/>
              </a:rPr>
              <a:t>magical</a:t>
            </a:r>
            <a:r>
              <a:rPr lang="en-AU" sz="900" dirty="0">
                <a:solidFill>
                  <a:prstClr val="black"/>
                </a:solidFill>
                <a:latin typeface="Congenial Light"/>
              </a:rPr>
              <a:t>.</a:t>
            </a:r>
            <a:endParaRPr lang="en-AU" sz="1000" b="1" dirty="0">
              <a:solidFill>
                <a:prstClr val="black"/>
              </a:solidFill>
              <a:latin typeface="Congenial Light"/>
            </a:endParaRPr>
          </a:p>
          <a:p>
            <a:pPr marL="184636" indent="-125289" defTabSz="316520">
              <a:buFont typeface="Arial" panose="020B0604020202020204" pitchFamily="34" charset="0"/>
              <a:buChar char="•"/>
              <a:defRPr/>
            </a:pPr>
            <a:r>
              <a:rPr lang="en-AU" sz="900" b="1" i="1" dirty="0">
                <a:solidFill>
                  <a:prstClr val="black"/>
                </a:solidFill>
                <a:latin typeface="Congenial Light"/>
              </a:rPr>
              <a:t>Resistance. </a:t>
            </a:r>
            <a:r>
              <a:rPr lang="en-AU" sz="900" dirty="0">
                <a:solidFill>
                  <a:prstClr val="black"/>
                </a:solidFill>
                <a:latin typeface="Congenial Light"/>
              </a:rPr>
              <a:t>Halve the damage before comparing to Thresholds.</a:t>
            </a:r>
          </a:p>
          <a:p>
            <a:pPr marL="184636" indent="-125289" defTabSz="316520">
              <a:buFont typeface="Arial" panose="020B0604020202020204" pitchFamily="34" charset="0"/>
              <a:buChar char="•"/>
              <a:defRPr/>
            </a:pPr>
            <a:r>
              <a:rPr lang="en-AU" sz="900" b="1" i="1" dirty="0">
                <a:solidFill>
                  <a:prstClr val="black"/>
                </a:solidFill>
                <a:latin typeface="Congenial Light"/>
              </a:rPr>
              <a:t>Immunity. </a:t>
            </a:r>
            <a:r>
              <a:rPr lang="en-AU" sz="900" dirty="0">
                <a:solidFill>
                  <a:prstClr val="black"/>
                </a:solidFill>
                <a:latin typeface="Congenial Light"/>
              </a:rPr>
              <a:t>Ignores the damage.</a:t>
            </a:r>
          </a:p>
          <a:p>
            <a:pPr marL="184636" indent="-125289" defTabSz="316520">
              <a:spcAft>
                <a:spcPts val="208"/>
              </a:spcAft>
              <a:buFont typeface="Arial" panose="020B0604020202020204" pitchFamily="34" charset="0"/>
              <a:buChar char="•"/>
              <a:defRPr/>
            </a:pPr>
            <a:r>
              <a:rPr lang="en-AU" sz="900" b="1" i="1" dirty="0">
                <a:solidFill>
                  <a:prstClr val="black"/>
                </a:solidFill>
                <a:latin typeface="Congenial Light"/>
              </a:rPr>
              <a:t>Direct Damage.</a:t>
            </a:r>
            <a:r>
              <a:rPr lang="en-AU" sz="900" dirty="0">
                <a:solidFill>
                  <a:prstClr val="black"/>
                </a:solidFill>
                <a:latin typeface="Congenial Light"/>
              </a:rPr>
              <a:t> Can’t be reduced by marking an Armour Slot</a:t>
            </a:r>
          </a:p>
          <a:p>
            <a:pPr marL="59347">
              <a:defRPr/>
            </a:pPr>
            <a:r>
              <a:rPr lang="en-AU" sz="1100" b="1" dirty="0">
                <a:latin typeface="Congenial"/>
              </a:rPr>
              <a:t>Evasion </a:t>
            </a:r>
            <a:r>
              <a:rPr lang="en-AU" sz="900" b="1" dirty="0">
                <a:latin typeface="Congenial"/>
              </a:rPr>
              <a:t>(p39) </a:t>
            </a:r>
          </a:p>
          <a:p>
            <a:pPr marL="59347">
              <a:defRPr/>
            </a:pPr>
            <a:r>
              <a:rPr lang="en-AU" sz="900" dirty="0"/>
              <a:t>If an adversary’s attack roll </a:t>
            </a:r>
            <a:r>
              <a:rPr lang="en-AU" sz="900" dirty="0">
                <a:solidFill>
                  <a:prstClr val="black"/>
                </a:solidFill>
              </a:rPr>
              <a:t>≥ your </a:t>
            </a:r>
            <a:r>
              <a:rPr lang="en-AU" sz="900" dirty="0"/>
              <a:t>Evasion, they hit and deal damage.</a:t>
            </a:r>
          </a:p>
          <a:p>
            <a:pPr marL="59347" defTabSz="316520">
              <a:defRPr/>
            </a:pPr>
            <a:r>
              <a:rPr lang="en-AU" sz="1100" b="1" dirty="0">
                <a:solidFill>
                  <a:prstClr val="black"/>
                </a:solidFill>
                <a:latin typeface="Congenial"/>
              </a:rPr>
              <a:t>Stress </a:t>
            </a:r>
            <a:r>
              <a:rPr lang="en-AU" sz="900" b="1" dirty="0">
                <a:solidFill>
                  <a:prstClr val="black"/>
                </a:solidFill>
                <a:latin typeface="Congenial"/>
              </a:rPr>
              <a:t>(p39)</a:t>
            </a:r>
            <a:endParaRPr lang="en-AU" sz="900" dirty="0">
              <a:solidFill>
                <a:prstClr val="black"/>
              </a:solidFill>
              <a:latin typeface="Congenial Light"/>
            </a:endParaRPr>
          </a:p>
          <a:p>
            <a:pPr marL="59347" defTabSz="316520">
              <a:defRPr/>
            </a:pPr>
            <a:r>
              <a:rPr lang="en-AU" sz="900" dirty="0">
                <a:solidFill>
                  <a:prstClr val="black"/>
                </a:solidFill>
                <a:latin typeface="Congenial Light"/>
              </a:rPr>
              <a:t>When a character is out of Stress, they become </a:t>
            </a:r>
            <a:r>
              <a:rPr lang="en-AU" sz="900" b="1" dirty="0">
                <a:solidFill>
                  <a:prstClr val="black"/>
                </a:solidFill>
                <a:latin typeface="Congenial Light"/>
              </a:rPr>
              <a:t>Vulnerable</a:t>
            </a:r>
            <a:r>
              <a:rPr lang="en-AU" sz="900" dirty="0">
                <a:solidFill>
                  <a:prstClr val="black"/>
                </a:solidFill>
                <a:latin typeface="Congenial Light"/>
              </a:rPr>
              <a:t> until they regain at least 1 Stress. A character without Stress slots can’t choose to mark Stress. If an effect forces a character to mark Stress, they must mark </a:t>
            </a:r>
            <a:r>
              <a:rPr lang="en-AU" sz="900" b="1" dirty="0">
                <a:solidFill>
                  <a:prstClr val="black"/>
                </a:solidFill>
                <a:latin typeface="Congenial Light"/>
              </a:rPr>
              <a:t>1 HP </a:t>
            </a:r>
            <a:r>
              <a:rPr lang="en-AU" sz="900" dirty="0">
                <a:solidFill>
                  <a:prstClr val="black"/>
                </a:solidFill>
                <a:latin typeface="Congenial Light"/>
              </a:rPr>
              <a:t>instead.</a:t>
            </a:r>
            <a:endParaRPr lang="en-AU" sz="1100" b="1" dirty="0">
              <a:latin typeface="Congenial"/>
            </a:endParaRPr>
          </a:p>
          <a:p>
            <a:pPr marL="59347" defTabSz="316520">
              <a:spcBef>
                <a:spcPts val="415"/>
              </a:spcBef>
              <a:defRPr/>
            </a:pPr>
            <a:r>
              <a:rPr lang="en-AU" sz="1100" b="1" dirty="0">
                <a:latin typeface="Congenial"/>
              </a:rPr>
              <a:t>Using Armour </a:t>
            </a:r>
            <a:r>
              <a:rPr lang="en-AU" sz="900" b="1" dirty="0">
                <a:latin typeface="Congenial"/>
              </a:rPr>
              <a:t>(p56)</a:t>
            </a:r>
            <a:endParaRPr lang="en-AU" sz="900" dirty="0">
              <a:latin typeface="Congenial Light"/>
            </a:endParaRPr>
          </a:p>
          <a:p>
            <a:pPr marL="59347" defTabSz="316520">
              <a:defRPr/>
            </a:pPr>
            <a:r>
              <a:rPr lang="en-AU" sz="900" dirty="0">
                <a:latin typeface="Congenial Light"/>
              </a:rPr>
              <a:t>Armour Score = available Armour Slots.  Once per attack, a player can mark 1 Armour Slot to reduce incoming damage down by a Threshold</a:t>
            </a:r>
          </a:p>
          <a:p>
            <a:pPr marL="59347">
              <a:spcBef>
                <a:spcPts val="415"/>
              </a:spcBef>
              <a:defRPr/>
            </a:pPr>
            <a:r>
              <a:rPr lang="en-AU" sz="1100" b="1" dirty="0">
                <a:latin typeface="Congenial"/>
              </a:rPr>
              <a:t>Using Hope </a:t>
            </a:r>
            <a:r>
              <a:rPr lang="en-AU" sz="900" b="1" dirty="0">
                <a:latin typeface="Congenial"/>
              </a:rPr>
              <a:t>(p56)</a:t>
            </a:r>
            <a:endParaRPr lang="en-AU" sz="900" dirty="0"/>
          </a:p>
          <a:p>
            <a:pPr marL="178042" indent="-118695">
              <a:buFont typeface="Arial" panose="020B0604020202020204" pitchFamily="34" charset="0"/>
              <a:buChar char="•"/>
              <a:defRPr/>
            </a:pPr>
            <a:r>
              <a:rPr lang="en-AU" sz="900" dirty="0"/>
              <a:t>Help an Ally (+d6 Advantage die)</a:t>
            </a:r>
          </a:p>
          <a:p>
            <a:pPr marL="178042" indent="-118695">
              <a:buFont typeface="Arial" panose="020B0604020202020204" pitchFamily="34" charset="0"/>
              <a:buChar char="•"/>
              <a:defRPr/>
            </a:pPr>
            <a:r>
              <a:rPr lang="en-AU" sz="900" dirty="0"/>
              <a:t>Utilise an Experience</a:t>
            </a:r>
          </a:p>
          <a:p>
            <a:pPr marL="178042" indent="-118695">
              <a:buFont typeface="Arial" panose="020B0604020202020204" pitchFamily="34" charset="0"/>
              <a:buChar char="•"/>
              <a:defRPr/>
            </a:pPr>
            <a:r>
              <a:rPr lang="en-AU" sz="900" dirty="0"/>
              <a:t>Initiate a Tag Team Roll (3 Hope, once per session)</a:t>
            </a:r>
          </a:p>
          <a:p>
            <a:pPr marL="178042" indent="-118695">
              <a:buFont typeface="Arial" panose="020B0604020202020204" pitchFamily="34" charset="0"/>
              <a:buChar char="•"/>
              <a:defRPr/>
            </a:pPr>
            <a:r>
              <a:rPr lang="en-AU" sz="900" dirty="0"/>
              <a:t>Use a Hope Feature</a:t>
            </a:r>
          </a:p>
        </p:txBody>
      </p:sp>
    </p:spTree>
    <p:extLst>
      <p:ext uri="{BB962C8B-B14F-4D97-AF65-F5344CB8AC3E}">
        <p14:creationId xmlns:p14="http://schemas.microsoft.com/office/powerpoint/2010/main" val="71859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376D778C-E4CA-990F-B74C-200B2DBD9E9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C8BA410-B1A8-F96E-B5C1-A294D0B2C507}"/>
              </a:ext>
            </a:extLst>
          </p:cNvPr>
          <p:cNvSpPr/>
          <p:nvPr/>
        </p:nvSpPr>
        <p:spPr>
          <a:xfrm>
            <a:off x="0" y="-66676"/>
            <a:ext cx="2160000" cy="10334626"/>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11" name="Rectangle 10">
            <a:extLst>
              <a:ext uri="{FF2B5EF4-FFF2-40B4-BE49-F238E27FC236}">
                <a16:creationId xmlns:a16="http://schemas.microsoft.com/office/drawing/2014/main" id="{F36A378A-6025-8C7C-3D7D-82C2771438BA}"/>
              </a:ext>
            </a:extLst>
          </p:cNvPr>
          <p:cNvSpPr/>
          <p:nvPr/>
        </p:nvSpPr>
        <p:spPr>
          <a:xfrm>
            <a:off x="-61876" y="-190500"/>
            <a:ext cx="2221876" cy="10248900"/>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34" name="TextBox 33">
            <a:extLst>
              <a:ext uri="{FF2B5EF4-FFF2-40B4-BE49-F238E27FC236}">
                <a16:creationId xmlns:a16="http://schemas.microsoft.com/office/drawing/2014/main" id="{A37F14D8-44BF-1543-61D4-4FB399D3CAD0}"/>
              </a:ext>
            </a:extLst>
          </p:cNvPr>
          <p:cNvSpPr txBox="1"/>
          <p:nvPr/>
        </p:nvSpPr>
        <p:spPr>
          <a:xfrm>
            <a:off x="1863568" y="4834388"/>
            <a:ext cx="1541710" cy="316112"/>
          </a:xfrm>
          <a:prstGeom prst="rect">
            <a:avLst/>
          </a:prstGeom>
          <a:noFill/>
        </p:spPr>
        <p:txBody>
          <a:bodyPr wrap="square" rtlCol="0">
            <a:spAutoFit/>
          </a:bodyPr>
          <a:lstStyle/>
          <a:p>
            <a:pPr defTabSz="316520">
              <a:defRPr/>
            </a:pPr>
            <a:endParaRPr lang="en-AU" sz="727" dirty="0">
              <a:solidFill>
                <a:prstClr val="black"/>
              </a:solidFill>
            </a:endParaRPr>
          </a:p>
          <a:p>
            <a:pPr marL="197825" indent="-197825">
              <a:buFont typeface="Arial" panose="020B0604020202020204" pitchFamily="34" charset="0"/>
              <a:buChar char="•"/>
              <a:defRPr/>
            </a:pPr>
            <a:endParaRPr lang="en-AU" sz="727" dirty="0">
              <a:solidFill>
                <a:prstClr val="black"/>
              </a:solidFill>
            </a:endParaRPr>
          </a:p>
        </p:txBody>
      </p:sp>
      <p:sp>
        <p:nvSpPr>
          <p:cNvPr id="7" name="TextBox 6">
            <a:extLst>
              <a:ext uri="{FF2B5EF4-FFF2-40B4-BE49-F238E27FC236}">
                <a16:creationId xmlns:a16="http://schemas.microsoft.com/office/drawing/2014/main" id="{05991BD7-301F-1384-722D-D101F948B3B2}"/>
              </a:ext>
            </a:extLst>
          </p:cNvPr>
          <p:cNvSpPr txBox="1"/>
          <p:nvPr/>
        </p:nvSpPr>
        <p:spPr>
          <a:xfrm>
            <a:off x="0" y="9690556"/>
            <a:ext cx="1233030" cy="215444"/>
          </a:xfrm>
          <a:prstGeom prst="rect">
            <a:avLst/>
          </a:prstGeom>
          <a:noFill/>
        </p:spPr>
        <p:txBody>
          <a:bodyPr wrap="none" rtlCol="0">
            <a:spAutoFit/>
          </a:bodyPr>
          <a:lstStyle/>
          <a:p>
            <a:r>
              <a:rPr lang="en-AU" sz="554" dirty="0">
                <a:solidFill>
                  <a:schemeClr val="bg1"/>
                </a:solidFill>
              </a:rPr>
              <a:t>GM Sheet C: </a:t>
            </a:r>
            <a:r>
              <a:rPr lang="en-AU" sz="800" dirty="0">
                <a:solidFill>
                  <a:schemeClr val="bg1"/>
                </a:solidFill>
              </a:rPr>
              <a:t>Miscellaneous</a:t>
            </a:r>
            <a:endParaRPr lang="en-AU" sz="554" dirty="0">
              <a:solidFill>
                <a:schemeClr val="bg1"/>
              </a:solidFill>
            </a:endParaRPr>
          </a:p>
        </p:txBody>
      </p:sp>
      <p:sp>
        <p:nvSpPr>
          <p:cNvPr id="3" name="TextBox 2">
            <a:extLst>
              <a:ext uri="{FF2B5EF4-FFF2-40B4-BE49-F238E27FC236}">
                <a16:creationId xmlns:a16="http://schemas.microsoft.com/office/drawing/2014/main" id="{7FF453A0-C737-6A94-A5CC-3D5E4B40DB12}"/>
              </a:ext>
            </a:extLst>
          </p:cNvPr>
          <p:cNvSpPr txBox="1"/>
          <p:nvPr/>
        </p:nvSpPr>
        <p:spPr>
          <a:xfrm>
            <a:off x="63744" y="1210950"/>
            <a:ext cx="2110264" cy="7484100"/>
          </a:xfrm>
          <a:prstGeom prst="rect">
            <a:avLst/>
          </a:prstGeom>
          <a:noFill/>
        </p:spPr>
        <p:txBody>
          <a:bodyPr wrap="square" anchor="t">
            <a:spAutoFit/>
          </a:bodyPr>
          <a:lstStyle/>
          <a:p>
            <a:pPr>
              <a:spcBef>
                <a:spcPts val="415"/>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000" b="1" dirty="0">
                <a:solidFill>
                  <a:schemeClr val="bg1"/>
                </a:solidFill>
                <a:latin typeface="Congenial"/>
              </a:rPr>
              <a:t> </a:t>
            </a:r>
          </a:p>
          <a:p>
            <a:pPr marL="92075" indent="-90488">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92075" indent="-90488">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to your level, you cross out one of your Hope slots and gain a scar.</a:t>
            </a:r>
          </a:p>
          <a:p>
            <a:pPr marL="92075" indent="-90488">
              <a:spcAft>
                <a:spcPts val="415"/>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defTabSz="316520">
              <a:defRPr/>
            </a:pPr>
            <a:r>
              <a:rPr lang="en-AU" sz="1400" b="1" dirty="0">
                <a:solidFill>
                  <a:prstClr val="white"/>
                </a:solidFill>
                <a:latin typeface="Congenial"/>
              </a:rPr>
              <a:t>DOWNTIME</a:t>
            </a:r>
            <a:r>
              <a:rPr lang="en-AU" sz="1100" b="1" dirty="0">
                <a:solidFill>
                  <a:prstClr val="white"/>
                </a:solidFill>
                <a:latin typeface="Congenial"/>
              </a:rPr>
              <a:t> </a:t>
            </a:r>
            <a:r>
              <a:rPr lang="en-AU" sz="900" b="1" dirty="0">
                <a:solidFill>
                  <a:prstClr val="white"/>
                </a:solidFill>
                <a:latin typeface="Congenial"/>
              </a:rPr>
              <a:t>(p41)</a:t>
            </a:r>
            <a:r>
              <a:rPr lang="en-AU" sz="1000" b="1" dirty="0">
                <a:solidFill>
                  <a:prstClr val="white"/>
                </a:solidFill>
                <a:latin typeface="Congenial"/>
              </a:rPr>
              <a:t> </a:t>
            </a:r>
            <a:endParaRPr lang="en-AU" sz="1100" b="1" dirty="0">
              <a:solidFill>
                <a:prstClr val="white"/>
              </a:solidFill>
              <a:latin typeface="Congenial"/>
            </a:endParaRPr>
          </a:p>
          <a:p>
            <a:pPr>
              <a:spcAft>
                <a:spcPts val="208"/>
              </a:spcAft>
              <a:defRPr/>
            </a:pPr>
            <a:r>
              <a:rPr lang="en-AU" sz="900" dirty="0">
                <a:solidFill>
                  <a:prstClr val="white"/>
                </a:solidFill>
                <a:latin typeface="Congenial Light"/>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lang="en-AU" sz="900" dirty="0">
                <a:solidFill>
                  <a:prstClr val="white"/>
                </a:solidFill>
                <a:latin typeface="Congenial Light"/>
              </a:rPr>
              <a:t>a rest:</a:t>
            </a:r>
          </a:p>
          <a:p>
            <a:pPr marL="92075" indent="-92075" defTabSz="316520">
              <a:buFont typeface="Arial" panose="020B0604020202020204" pitchFamily="34" charset="0"/>
              <a:buChar char="•"/>
              <a:defRPr/>
            </a:pPr>
            <a:r>
              <a:rPr lang="en-AU" sz="900" dirty="0">
                <a:solidFill>
                  <a:prstClr val="white"/>
                </a:solidFill>
                <a:latin typeface="Congenial Light"/>
              </a:rPr>
              <a:t>the players can move Domain cards between their Vault and Loadout </a:t>
            </a:r>
          </a:p>
          <a:p>
            <a:pPr marL="92075" indent="-92075" defTabSz="316520">
              <a:buFont typeface="Arial" panose="020B0604020202020204" pitchFamily="34" charset="0"/>
              <a:buChar char="•"/>
              <a:defRPr/>
            </a:pPr>
            <a:r>
              <a:rPr lang="en-AU" sz="900" dirty="0">
                <a:solidFill>
                  <a:prstClr val="white"/>
                </a:solidFill>
                <a:latin typeface="Congenial Light"/>
              </a:rPr>
              <a:t>the players make </a:t>
            </a:r>
            <a:r>
              <a:rPr lang="en-AU" sz="900" b="1" dirty="0">
                <a:solidFill>
                  <a:prstClr val="white"/>
                </a:solidFill>
                <a:latin typeface="Congenial Light"/>
              </a:rPr>
              <a:t>two Downtime moves</a:t>
            </a:r>
          </a:p>
          <a:p>
            <a:pPr marL="92075" indent="-92075" defTabSz="316520">
              <a:spcAft>
                <a:spcPts val="208"/>
              </a:spcAft>
              <a:buFont typeface="Arial" panose="020B0604020202020204" pitchFamily="34" charset="0"/>
              <a:buChar char="•"/>
              <a:defRPr/>
            </a:pPr>
            <a:r>
              <a:rPr lang="en-AU" sz="900" dirty="0">
                <a:solidFill>
                  <a:prstClr val="white"/>
                </a:solidFill>
                <a:latin typeface="Congenial Light"/>
              </a:rPr>
              <a:t>the GM gains 1d4 Fear (</a:t>
            </a:r>
            <a:r>
              <a:rPr lang="en-AU" sz="900" b="1" i="1" dirty="0">
                <a:solidFill>
                  <a:prstClr val="white"/>
                </a:solidFill>
                <a:latin typeface="Congenial Light"/>
              </a:rPr>
              <a:t>Long Rest:</a:t>
            </a:r>
            <a:r>
              <a:rPr lang="en-AU" sz="900" dirty="0">
                <a:solidFill>
                  <a:prstClr val="white"/>
                </a:solidFill>
                <a:latin typeface="Congenial Light"/>
              </a:rPr>
              <a:t> + 1 Fear for each PC and can advance a long-term countdown)</a:t>
            </a:r>
          </a:p>
          <a:p>
            <a:pPr defTabSz="316520">
              <a:spcAft>
                <a:spcPts val="208"/>
              </a:spcAft>
              <a:defRPr/>
            </a:pPr>
            <a:r>
              <a:rPr lang="en-AU" sz="900" dirty="0">
                <a:solidFill>
                  <a:prstClr val="white"/>
                </a:solidFill>
                <a:latin typeface="Congenial Light"/>
              </a:rPr>
              <a:t>When you rest, choose two downtime Moves:</a:t>
            </a:r>
          </a:p>
          <a:p>
            <a:pPr marL="92075" indent="-92075" defTabSz="316520">
              <a:buFont typeface="Arial" panose="020B0604020202020204" pitchFamily="34" charset="0"/>
              <a:buChar char="•"/>
              <a:defRPr/>
            </a:pPr>
            <a:r>
              <a:rPr lang="en-AU" sz="900" b="1" i="1" dirty="0">
                <a:solidFill>
                  <a:prstClr val="white"/>
                </a:solidFill>
                <a:latin typeface="Congenial Light"/>
              </a:rPr>
              <a:t>Tend to Wounds. </a:t>
            </a:r>
            <a:r>
              <a:rPr lang="en-AU" sz="900" dirty="0">
                <a:solidFill>
                  <a:prstClr val="white"/>
                </a:solidFill>
                <a:latin typeface="Congenial Light"/>
              </a:rPr>
              <a:t>Clear 1d4 + Tier HP for yourself or an Ally (</a:t>
            </a:r>
            <a:r>
              <a:rPr lang="en-AU" sz="900" b="1" i="1" dirty="0">
                <a:solidFill>
                  <a:prstClr val="white"/>
                </a:solidFill>
                <a:latin typeface="Congenial Light"/>
              </a:rPr>
              <a:t>Long Rest: </a:t>
            </a:r>
            <a:r>
              <a:rPr lang="en-AU" sz="900" dirty="0">
                <a:solidFill>
                  <a:prstClr val="white"/>
                </a:solidFill>
                <a:latin typeface="Congenial Light"/>
              </a:rPr>
              <a:t>Clear all HP)</a:t>
            </a:r>
          </a:p>
          <a:p>
            <a:pPr marL="92075" indent="-92075" defTabSz="316520">
              <a:buFont typeface="Arial" panose="020B0604020202020204" pitchFamily="34" charset="0"/>
              <a:buChar char="•"/>
              <a:defRPr/>
            </a:pPr>
            <a:r>
              <a:rPr lang="en-AU" sz="900" b="1" i="1" dirty="0">
                <a:solidFill>
                  <a:prstClr val="white"/>
                </a:solidFill>
                <a:latin typeface="Congenial Light"/>
              </a:rPr>
              <a:t>Clear Stress. </a:t>
            </a:r>
            <a:r>
              <a:rPr lang="en-AU" sz="900" dirty="0">
                <a:solidFill>
                  <a:prstClr val="white"/>
                </a:solidFill>
                <a:latin typeface="Congenial Light"/>
              </a:rPr>
              <a:t>Clear 1d4 + Tier Stress (</a:t>
            </a:r>
            <a:r>
              <a:rPr lang="en-AU" sz="900" b="1" i="1" dirty="0">
                <a:solidFill>
                  <a:prstClr val="white"/>
                </a:solidFill>
                <a:latin typeface="Congenial Light"/>
              </a:rPr>
              <a:t>Long Rest:</a:t>
            </a:r>
            <a:r>
              <a:rPr lang="en-AU" sz="900" dirty="0">
                <a:solidFill>
                  <a:prstClr val="white"/>
                </a:solidFill>
                <a:latin typeface="Congenial Light"/>
              </a:rPr>
              <a:t> Clear all Stress)</a:t>
            </a:r>
          </a:p>
          <a:p>
            <a:pPr marL="92075" indent="-92075" defTabSz="316520">
              <a:buFont typeface="Arial" panose="020B0604020202020204" pitchFamily="34" charset="0"/>
              <a:buChar char="•"/>
              <a:defRPr/>
            </a:pPr>
            <a:r>
              <a:rPr lang="en-AU" sz="900" b="1" i="1" dirty="0">
                <a:solidFill>
                  <a:prstClr val="white"/>
                </a:solidFill>
                <a:latin typeface="Congenial Light"/>
              </a:rPr>
              <a:t>Repair Armour.</a:t>
            </a:r>
            <a:r>
              <a:rPr lang="en-AU" sz="900" b="1" dirty="0">
                <a:solidFill>
                  <a:prstClr val="white"/>
                </a:solidFill>
                <a:latin typeface="Congenial Light"/>
              </a:rPr>
              <a:t> </a:t>
            </a:r>
            <a:r>
              <a:rPr lang="en-AU" sz="900" dirty="0">
                <a:solidFill>
                  <a:prstClr val="white"/>
                </a:solidFill>
                <a:latin typeface="Congenial Light"/>
              </a:rPr>
              <a:t>Clear 1d4 + Tier Armour slots from yourself or an Ally’s armour (</a:t>
            </a:r>
            <a:r>
              <a:rPr lang="en-AU" sz="900" b="1" i="1" dirty="0">
                <a:solidFill>
                  <a:prstClr val="white"/>
                </a:solidFill>
                <a:latin typeface="Congenial Light"/>
              </a:rPr>
              <a:t>Long Rest:</a:t>
            </a:r>
            <a:r>
              <a:rPr lang="en-AU" sz="900" dirty="0">
                <a:solidFill>
                  <a:prstClr val="white"/>
                </a:solidFill>
                <a:latin typeface="Congenial Light"/>
              </a:rPr>
              <a:t> Clear all Armour slots)</a:t>
            </a:r>
          </a:p>
          <a:p>
            <a:pPr marL="92075" indent="-92075" defTabSz="316520">
              <a:buFont typeface="Arial" panose="020B0604020202020204" pitchFamily="34" charset="0"/>
              <a:buChar char="•"/>
              <a:defRPr/>
            </a:pPr>
            <a:r>
              <a:rPr lang="en-AU" sz="900" b="1" i="1" dirty="0">
                <a:solidFill>
                  <a:prstClr val="white"/>
                </a:solidFill>
                <a:latin typeface="Congenial Light"/>
              </a:rPr>
              <a:t>Prepare. </a:t>
            </a:r>
            <a:r>
              <a:rPr lang="en-AU" sz="900" dirty="0">
                <a:solidFill>
                  <a:prstClr val="white"/>
                </a:solidFill>
                <a:latin typeface="Congenial Light"/>
              </a:rPr>
              <a:t>Gain 1 Hope. If another player also prepares, you each gain 2 Hope.</a:t>
            </a:r>
          </a:p>
          <a:p>
            <a:pPr marL="92075" indent="-92075" defTabSz="316520">
              <a:buFont typeface="Arial" panose="020B0604020202020204" pitchFamily="34" charset="0"/>
              <a:buChar char="•"/>
              <a:defRPr/>
            </a:pPr>
            <a:r>
              <a:rPr lang="en-AU" sz="900" b="1" i="1" dirty="0">
                <a:solidFill>
                  <a:prstClr val="white"/>
                </a:solidFill>
                <a:latin typeface="Congenial Light"/>
              </a:rPr>
              <a:t>Work on a Project (Long Rest only). </a:t>
            </a:r>
            <a:r>
              <a:rPr lang="en-AU" sz="900" dirty="0">
                <a:solidFill>
                  <a:prstClr val="white"/>
                </a:solidFill>
                <a:latin typeface="Congenial Light"/>
              </a:rPr>
              <a:t>Create a countdown for your long-term project. Each time they make this move, they can make an action roll or advance it automatically.</a:t>
            </a:r>
            <a:endParaRPr lang="en-AU" sz="1100" b="1" dirty="0">
              <a:solidFill>
                <a:schemeClr val="bg1"/>
              </a:solidFill>
              <a:latin typeface="Congenial"/>
            </a:endParaRPr>
          </a:p>
        </p:txBody>
      </p:sp>
      <p:sp>
        <p:nvSpPr>
          <p:cNvPr id="5" name="TextBox 4">
            <a:extLst>
              <a:ext uri="{FF2B5EF4-FFF2-40B4-BE49-F238E27FC236}">
                <a16:creationId xmlns:a16="http://schemas.microsoft.com/office/drawing/2014/main" id="{C027408D-63C7-9403-4363-A8C5F2E9A41C}"/>
              </a:ext>
            </a:extLst>
          </p:cNvPr>
          <p:cNvSpPr txBox="1"/>
          <p:nvPr/>
        </p:nvSpPr>
        <p:spPr>
          <a:xfrm>
            <a:off x="2160000" y="91333"/>
            <a:ext cx="4634500" cy="9684000"/>
          </a:xfrm>
          <a:prstGeom prst="rect">
            <a:avLst/>
          </a:prstGeom>
          <a:noFill/>
        </p:spPr>
        <p:txBody>
          <a:bodyPr wrap="square" numCol="2" spcCol="180000" anchor="t">
            <a:spAutoFit/>
          </a:bodyPr>
          <a:lstStyle/>
          <a:p>
            <a:pPr marL="0" marR="0" lvl="0" indent="0" algn="l" defTabSz="633039" rtl="0" eaLnBrk="1" fontAlgn="auto" latinLnBrk="0" hangingPunct="1">
              <a:lnSpc>
                <a:spcPct val="100000"/>
              </a:lnSpc>
              <a:spcBef>
                <a:spcPts val="0"/>
              </a:spcBef>
              <a:spcAft>
                <a:spcPts val="0"/>
              </a:spcAft>
              <a:buClrTx/>
              <a:buSzTx/>
              <a:buFontTx/>
              <a:buNone/>
              <a:tabLst>
                <a:tab pos="0" algn="l"/>
              </a:tabLst>
              <a:defRPr/>
            </a:pPr>
            <a:r>
              <a:rPr kumimoji="0" lang="en-AU" sz="1100" b="1" i="0" u="none" strike="noStrike" kern="1200" cap="none" spc="0" normalizeH="0" baseline="0" noProof="0" dirty="0">
                <a:ln>
                  <a:noFill/>
                </a:ln>
                <a:solidFill>
                  <a:sysClr val="windowText" lastClr="000000"/>
                </a:solidFill>
                <a:effectLst/>
                <a:uLnTx/>
                <a:uFillTx/>
                <a:latin typeface="Congenial"/>
                <a:ea typeface="+mn-ea"/>
                <a:cs typeface="+mn-cs"/>
              </a:rPr>
              <a:t>Conditions </a:t>
            </a:r>
            <a:r>
              <a:rPr kumimoji="0" lang="en-AU" sz="900" b="1" i="0" u="none" strike="noStrike" kern="1200" cap="none" spc="0" normalizeH="0" baseline="0" noProof="0" dirty="0">
                <a:ln>
                  <a:noFill/>
                </a:ln>
                <a:solidFill>
                  <a:sysClr val="windowText" lastClr="000000"/>
                </a:solidFill>
                <a:effectLst/>
                <a:uLnTx/>
                <a:uFillTx/>
                <a:latin typeface="Congenial"/>
                <a:ea typeface="+mn-ea"/>
                <a:cs typeface="+mn-cs"/>
              </a:rPr>
              <a:t>(p41)</a:t>
            </a:r>
            <a:endParaRPr lang="en-AU" sz="900" b="1" i="1" dirty="0">
              <a:solidFill>
                <a:srgbClr val="000000"/>
              </a:solidFill>
              <a:latin typeface="Congenial Light" panose="02000503040000020004" pitchFamily="2"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Hidden.</a:t>
            </a:r>
            <a:r>
              <a:rPr lang="en-AU" sz="900" b="1" dirty="0">
                <a:solidFill>
                  <a:srgbClr val="000000"/>
                </a:solidFill>
                <a:latin typeface="Congenial Light" panose="02000503040000020004" pitchFamily="2" charset="0"/>
              </a:rPr>
              <a:t> </a:t>
            </a:r>
            <a:r>
              <a:rPr lang="en-AU" sz="900" dirty="0">
                <a:solidFill>
                  <a:srgbClr val="000000"/>
                </a:solidFill>
                <a:latin typeface="Congenial Light" panose="02000503040000020004" pitchFamily="2" charset="0"/>
              </a:rPr>
              <a:t>Attacks against you have Disadvantage. Ends if you are seen.</a:t>
            </a:r>
            <a:endParaRPr lang="en-AU" dirty="0">
              <a:solidFill>
                <a:prstClr val="black"/>
              </a:solidFill>
              <a:latin typeface="Arial" panose="020B0604020202020204" pitchFamily="34"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Restrained.</a:t>
            </a:r>
            <a:r>
              <a:rPr lang="en-AU" sz="900" b="1" dirty="0">
                <a:solidFill>
                  <a:srgbClr val="000000"/>
                </a:solidFill>
                <a:latin typeface="Congenial Light" panose="02000503040000020004" pitchFamily="2" charset="0"/>
              </a:rPr>
              <a:t> </a:t>
            </a:r>
            <a:r>
              <a:rPr lang="en-AU" sz="900" dirty="0">
                <a:solidFill>
                  <a:srgbClr val="000000"/>
                </a:solidFill>
                <a:latin typeface="Congenial Light" panose="02000503040000020004" pitchFamily="2" charset="0"/>
              </a:rPr>
              <a:t>You can’t move, but can take actions</a:t>
            </a:r>
            <a:endParaRPr lang="en-AU" dirty="0">
              <a:solidFill>
                <a:prstClr val="black"/>
              </a:solidFill>
              <a:latin typeface="Arial" panose="020B0604020202020204" pitchFamily="34"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Vulnerable. </a:t>
            </a:r>
            <a:r>
              <a:rPr lang="en-AU" sz="900" dirty="0">
                <a:solidFill>
                  <a:srgbClr val="000000"/>
                </a:solidFill>
                <a:latin typeface="Congenial Light" panose="02000503040000020004" pitchFamily="2" charset="0"/>
              </a:rPr>
              <a:t>All rolls targeting you have Advantage</a:t>
            </a:r>
            <a:endParaRPr lang="en-AU" dirty="0">
              <a:solidFill>
                <a:prstClr val="black"/>
              </a:solidFill>
              <a:latin typeface="Arial" panose="020B0604020202020204" pitchFamily="34" charset="0"/>
            </a:endParaRPr>
          </a:p>
          <a:p>
            <a:pPr marL="125289" indent="-118695" defTabSz="316520" fontAlgn="ctr">
              <a:buFont typeface="Arial" panose="020B0604020202020204" pitchFamily="34" charset="0"/>
              <a:buChar char="•"/>
              <a:defRPr/>
            </a:pPr>
            <a:r>
              <a:rPr lang="en-AU" sz="900" b="1" i="1" dirty="0">
                <a:solidFill>
                  <a:srgbClr val="000000"/>
                </a:solidFill>
                <a:latin typeface="Congenial Light" panose="02000503040000020004" pitchFamily="2" charset="0"/>
              </a:rPr>
              <a:t>Temporary Conditions</a:t>
            </a:r>
            <a:r>
              <a:rPr lang="en-AU" sz="900" b="1" dirty="0">
                <a:solidFill>
                  <a:srgbClr val="000000"/>
                </a:solidFill>
                <a:latin typeface="Congenial Light" panose="02000503040000020004" pitchFamily="2" charset="0"/>
              </a:rPr>
              <a:t>. </a:t>
            </a:r>
            <a:r>
              <a:rPr lang="en-AU" sz="900" dirty="0">
                <a:solidFill>
                  <a:srgbClr val="000000"/>
                </a:solidFill>
                <a:latin typeface="Congenial Light" panose="02000503040000020004" pitchFamily="2" charset="0"/>
              </a:rPr>
              <a:t>By default, PCs can make Action rolls to end a temporary condition. </a:t>
            </a:r>
            <a:endParaRPr lang="en-AU" dirty="0">
              <a:solidFill>
                <a:prstClr val="black"/>
              </a:solidFill>
              <a:latin typeface="Arial" panose="020B0604020202020204" pitchFamily="34" charset="0"/>
            </a:endParaRPr>
          </a:p>
          <a:p>
            <a:pPr marL="125289" indent="-118695" defTabSz="316520" fontAlgn="ctr">
              <a:spcAft>
                <a:spcPts val="415"/>
              </a:spcAft>
              <a:buFont typeface="Arial" panose="020B0604020202020204" pitchFamily="34" charset="0"/>
              <a:buChar char="•"/>
              <a:defRPr/>
            </a:pPr>
            <a:r>
              <a:rPr lang="en-US" sz="900" b="1" i="1" dirty="0">
                <a:solidFill>
                  <a:srgbClr val="000000"/>
                </a:solidFill>
                <a:latin typeface="Congenial Light" panose="02000503040000020004" pitchFamily="2" charset="0"/>
              </a:rPr>
              <a:t>Special Conditions. </a:t>
            </a:r>
            <a:r>
              <a:rPr lang="en-AU" sz="900" dirty="0">
                <a:solidFill>
                  <a:srgbClr val="000000"/>
                </a:solidFill>
                <a:latin typeface="Congenial Light" panose="02000503040000020004" pitchFamily="2" charset="0"/>
              </a:rPr>
              <a:t>Need specific actions before they can be cleared.</a:t>
            </a:r>
          </a:p>
          <a:p>
            <a:pPr lvl="0">
              <a:defRPr/>
            </a:pPr>
            <a:r>
              <a:rPr lang="en-AU" sz="1100" b="1" dirty="0">
                <a:latin typeface="Congenial"/>
              </a:rPr>
              <a:t>Countdowns </a:t>
            </a:r>
            <a:r>
              <a:rPr lang="en-AU" sz="900" b="1" dirty="0">
                <a:latin typeface="Congenial"/>
              </a:rPr>
              <a:t>(p37) </a:t>
            </a:r>
            <a:endParaRPr lang="en-AU" sz="900" dirty="0"/>
          </a:p>
          <a:p>
            <a:pPr lvl="0">
              <a:defRPr/>
            </a:pPr>
            <a:r>
              <a:rPr lang="en-AU" sz="900" dirty="0"/>
              <a:t>Standard countdowns begin at a starting value (“X”) and tick down by 1 when it advances (or more). Standard Countdowns advance when the players make action rolls. Dynamic Countdowns advance by 1-3 based on the outcome of action rolls: </a:t>
            </a:r>
          </a:p>
          <a:p>
            <a:pPr marL="125289" lvl="1" indent="-125289">
              <a:spcBef>
                <a:spcPts val="208"/>
              </a:spcBef>
              <a:buFont typeface="Arial" panose="020B0604020202020204" pitchFamily="34" charset="0"/>
              <a:buChar char="•"/>
              <a:defRPr/>
            </a:pPr>
            <a:r>
              <a:rPr lang="en-AU" sz="900" b="1" i="1" dirty="0"/>
              <a:t>Failure with Fear. </a:t>
            </a:r>
            <a:r>
              <a:rPr lang="en-AU" sz="900" dirty="0"/>
              <a:t>Tick Consequence countdown by 3</a:t>
            </a:r>
          </a:p>
          <a:p>
            <a:pPr marL="125289" lvl="1" indent="-125289">
              <a:buFont typeface="Arial" panose="020B0604020202020204" pitchFamily="34" charset="0"/>
              <a:buChar char="•"/>
              <a:defRPr/>
            </a:pPr>
            <a:r>
              <a:rPr lang="en-AU" sz="900" b="1" i="1" dirty="0"/>
              <a:t>Failure with Hope. </a:t>
            </a:r>
            <a:r>
              <a:rPr lang="en-AU" sz="900" dirty="0"/>
              <a:t>Tick Consequence countdown by 2</a:t>
            </a:r>
          </a:p>
          <a:p>
            <a:pPr marL="125289" lvl="1" indent="-125289">
              <a:buFont typeface="Arial" panose="020B0604020202020204" pitchFamily="34" charset="0"/>
              <a:buChar char="•"/>
              <a:defRPr/>
            </a:pPr>
            <a:r>
              <a:rPr lang="en-AU" sz="900" b="1" i="1" dirty="0"/>
              <a:t>Success with Fear</a:t>
            </a:r>
            <a:r>
              <a:rPr lang="en-AU" sz="900" dirty="0"/>
              <a:t>. Tick Consequence countdown by 1, tick Progress countdown by 1</a:t>
            </a:r>
          </a:p>
          <a:p>
            <a:pPr marL="125289" lvl="1" indent="-125289">
              <a:buFont typeface="Arial" panose="020B0604020202020204" pitchFamily="34" charset="0"/>
              <a:buChar char="•"/>
              <a:defRPr/>
            </a:pPr>
            <a:r>
              <a:rPr lang="en-AU" sz="900" b="1" i="1" dirty="0"/>
              <a:t>Success with Hope. </a:t>
            </a:r>
            <a:r>
              <a:rPr lang="en-AU" sz="900" dirty="0"/>
              <a:t>Tick progress countdown by 2</a:t>
            </a:r>
          </a:p>
          <a:p>
            <a:pPr marL="125289" lvl="1" indent="-125289">
              <a:spcAft>
                <a:spcPts val="208"/>
              </a:spcAft>
              <a:buFont typeface="Arial" panose="020B0604020202020204" pitchFamily="34" charset="0"/>
              <a:buChar char="•"/>
              <a:defRPr/>
            </a:pPr>
            <a:r>
              <a:rPr lang="en-AU" sz="900" b="1" i="1" dirty="0"/>
              <a:t>Critical Success. </a:t>
            </a:r>
            <a:r>
              <a:rPr lang="en-AU" sz="900" dirty="0"/>
              <a:t>Tick progress countdown by 3</a:t>
            </a:r>
          </a:p>
          <a:p>
            <a:pPr>
              <a:defRPr/>
            </a:pPr>
            <a:r>
              <a:rPr lang="en-AU" sz="900" dirty="0"/>
              <a:t>Other countdowns could be:</a:t>
            </a:r>
          </a:p>
          <a:p>
            <a:pPr marL="125289" lvl="1" indent="-118695">
              <a:spcBef>
                <a:spcPts val="208"/>
              </a:spcBef>
              <a:buFont typeface="Arial" panose="020B0604020202020204" pitchFamily="34" charset="0"/>
              <a:buChar char="•"/>
              <a:defRPr/>
            </a:pPr>
            <a:r>
              <a:rPr lang="en-AU" sz="900" dirty="0"/>
              <a:t>Looping countdowns</a:t>
            </a:r>
          </a:p>
          <a:p>
            <a:pPr marL="118695" indent="-118695">
              <a:buFont typeface="Arial" panose="020B0604020202020204" pitchFamily="34" charset="0"/>
              <a:buChar char="•"/>
              <a:defRPr/>
            </a:pPr>
            <a:r>
              <a:rPr lang="en-AU" sz="900" dirty="0"/>
              <a:t>Random starting values (e.g. roll a die to determine starting value)</a:t>
            </a:r>
          </a:p>
          <a:p>
            <a:pPr marL="118695" indent="-118695">
              <a:buFont typeface="Arial" panose="020B0604020202020204" pitchFamily="34" charset="0"/>
              <a:buChar char="•"/>
              <a:defRPr/>
            </a:pPr>
            <a:r>
              <a:rPr lang="en-AU" sz="900" dirty="0"/>
              <a:t>Increasing/decreasing starting value looping countdowns</a:t>
            </a:r>
          </a:p>
          <a:p>
            <a:pPr marL="118695" indent="-118695">
              <a:buFont typeface="Arial" panose="020B0604020202020204" pitchFamily="34" charset="0"/>
              <a:buChar char="•"/>
              <a:defRPr/>
            </a:pPr>
            <a:r>
              <a:rPr lang="en-AU" sz="900" dirty="0"/>
              <a:t>Linked progress and consequence countdowns</a:t>
            </a:r>
          </a:p>
          <a:p>
            <a:pPr marL="118695" indent="-118695">
              <a:buFont typeface="Arial" panose="020B0604020202020204" pitchFamily="34" charset="0"/>
              <a:buChar char="•"/>
              <a:defRPr/>
            </a:pPr>
            <a:r>
              <a:rPr lang="en-AU" sz="900" dirty="0"/>
              <a:t>Long-term countdowns that advance after a rest (or some other trigger)</a:t>
            </a:r>
          </a:p>
          <a:p>
            <a:pPr lvl="0">
              <a:defRPr/>
            </a:pPr>
            <a:r>
              <a:rPr lang="en-AU" sz="900" dirty="0"/>
              <a:t>Progress countdowns have positive effects, Consequence countdowns have negative effects</a:t>
            </a:r>
          </a:p>
          <a:p>
            <a:pPr lvl="0">
              <a:defRPr/>
            </a:pPr>
            <a:r>
              <a:rPr lang="en-AU" sz="1100" b="1" dirty="0">
                <a:solidFill>
                  <a:prstClr val="black"/>
                </a:solidFill>
                <a:latin typeface="Congenial"/>
              </a:rPr>
              <a:t>Drowning </a:t>
            </a:r>
            <a:r>
              <a:rPr lang="en-AU" sz="900" b="1" dirty="0">
                <a:solidFill>
                  <a:prstClr val="black"/>
                </a:solidFill>
                <a:latin typeface="Congenial"/>
              </a:rPr>
              <a:t>(p70)</a:t>
            </a:r>
          </a:p>
          <a:p>
            <a:pPr lvl="0">
              <a:defRPr/>
            </a:pPr>
            <a:r>
              <a:rPr lang="en-AU" sz="900" dirty="0">
                <a:solidFill>
                  <a:prstClr val="black"/>
                </a:solidFill>
              </a:rPr>
              <a:t>Attacks made underwater have disadvantage. If a character can’t breathe underwater, start a Countdown (3) that advances whenever they take an action (or advance as a GM move). When triggered, the PC marks Stress when they make an Action roll.</a:t>
            </a:r>
            <a:endParaRPr lang="en-AU" sz="1100" b="1" dirty="0">
              <a:solidFill>
                <a:prstClr val="black"/>
              </a:solidFill>
              <a:latin typeface="Congenial"/>
            </a:endParaRPr>
          </a:p>
          <a:p>
            <a:pPr defTabSz="316520">
              <a:spcBef>
                <a:spcPts val="415"/>
              </a:spcBef>
              <a:defRPr/>
            </a:pPr>
            <a:r>
              <a:rPr lang="en-AU" sz="1100" b="1" dirty="0">
                <a:solidFill>
                  <a:prstClr val="black"/>
                </a:solidFill>
                <a:latin typeface="Congenial"/>
              </a:rPr>
              <a:t>Falling &amp; Collision </a:t>
            </a:r>
            <a:r>
              <a:rPr lang="en-AU" sz="900" b="1" dirty="0">
                <a:solidFill>
                  <a:prstClr val="black"/>
                </a:solidFill>
                <a:latin typeface="Congenial"/>
              </a:rPr>
              <a:t>(p70)</a:t>
            </a:r>
            <a:endParaRPr lang="en-AU" sz="900" dirty="0">
              <a:solidFill>
                <a:prstClr val="black"/>
              </a:solidFill>
              <a:latin typeface="Congenial Light"/>
            </a:endParaRPr>
          </a:p>
          <a:p>
            <a:pPr marL="118695" indent="-118695" defTabSz="316520">
              <a:buFont typeface="Arial" panose="020B0604020202020204" pitchFamily="34" charset="0"/>
              <a:buChar char="•"/>
              <a:defRPr/>
            </a:pPr>
            <a:r>
              <a:rPr lang="en-AU" sz="900" dirty="0">
                <a:solidFill>
                  <a:prstClr val="black"/>
                </a:solidFill>
                <a:latin typeface="Congenial Light"/>
              </a:rPr>
              <a:t>A Very Close fall deals 1d10 + 3 </a:t>
            </a:r>
            <a:r>
              <a:rPr lang="en-AU" sz="900" dirty="0" err="1">
                <a:solidFill>
                  <a:prstClr val="black"/>
                </a:solidFill>
                <a:latin typeface="Congenial Light"/>
              </a:rPr>
              <a:t>phy</a:t>
            </a:r>
            <a:r>
              <a:rPr lang="en-AU" sz="900" dirty="0">
                <a:solidFill>
                  <a:prstClr val="black"/>
                </a:solidFill>
                <a:latin typeface="Congenial Light"/>
              </a:rPr>
              <a:t> </a:t>
            </a:r>
          </a:p>
          <a:p>
            <a:pPr marL="118695" indent="-118695" defTabSz="316520">
              <a:buFont typeface="Arial" panose="020B0604020202020204" pitchFamily="34" charset="0"/>
              <a:buChar char="•"/>
              <a:defRPr/>
            </a:pPr>
            <a:r>
              <a:rPr lang="en-AU" sz="900" dirty="0">
                <a:solidFill>
                  <a:prstClr val="black"/>
                </a:solidFill>
                <a:latin typeface="Congenial Light"/>
              </a:rPr>
              <a:t>A Close fall deals 1d20 + 5 </a:t>
            </a:r>
            <a:r>
              <a:rPr lang="en-AU" sz="900" dirty="0" err="1">
                <a:solidFill>
                  <a:prstClr val="black"/>
                </a:solidFill>
                <a:latin typeface="Congenial Light"/>
              </a:rPr>
              <a:t>phy</a:t>
            </a:r>
            <a:endParaRPr lang="en-AU" sz="900" dirty="0">
              <a:solidFill>
                <a:prstClr val="black"/>
              </a:solidFill>
              <a:latin typeface="Congenial Light"/>
            </a:endParaRPr>
          </a:p>
          <a:p>
            <a:pPr marL="118695" indent="-118695" defTabSz="316520">
              <a:buFont typeface="Arial" panose="020B0604020202020204" pitchFamily="34" charset="0"/>
              <a:buChar char="•"/>
              <a:defRPr/>
            </a:pPr>
            <a:r>
              <a:rPr lang="en-AU" sz="900" dirty="0">
                <a:solidFill>
                  <a:prstClr val="black"/>
                </a:solidFill>
                <a:latin typeface="Congenial Light"/>
              </a:rPr>
              <a:t>A Far or Very Far fall deals 1d100 + 15 </a:t>
            </a:r>
            <a:r>
              <a:rPr lang="en-AU" sz="900" dirty="0" err="1">
                <a:solidFill>
                  <a:prstClr val="black"/>
                </a:solidFill>
                <a:latin typeface="Congenial Light"/>
              </a:rPr>
              <a:t>phy</a:t>
            </a:r>
            <a:r>
              <a:rPr lang="en-AU" sz="900" dirty="0">
                <a:solidFill>
                  <a:prstClr val="black"/>
                </a:solidFill>
                <a:latin typeface="Congenial Light"/>
              </a:rPr>
              <a:t>, or death at the GM’s discretion</a:t>
            </a:r>
          </a:p>
          <a:p>
            <a:pPr marL="118695" indent="-118695" defTabSz="316520">
              <a:buFont typeface="Arial" panose="020B0604020202020204" pitchFamily="34" charset="0"/>
              <a:buChar char="•"/>
              <a:defRPr/>
            </a:pPr>
            <a:r>
              <a:rPr lang="en-AU" sz="900" dirty="0">
                <a:solidFill>
                  <a:prstClr val="black"/>
                </a:solidFill>
                <a:latin typeface="Congenial Light"/>
              </a:rPr>
              <a:t>Colliding with an object, wall, or another character at dangerous speed, they take 1d20 + 5 direct </a:t>
            </a:r>
            <a:r>
              <a:rPr lang="en-AU" sz="900" dirty="0" err="1">
                <a:solidFill>
                  <a:prstClr val="black"/>
                </a:solidFill>
                <a:latin typeface="Congenial Light"/>
              </a:rPr>
              <a:t>phy</a:t>
            </a:r>
            <a:r>
              <a:rPr lang="en-AU" sz="900" dirty="0">
                <a:solidFill>
                  <a:prstClr val="black"/>
                </a:solidFill>
                <a:latin typeface="Congenial Light"/>
              </a:rPr>
              <a:t> damage</a:t>
            </a:r>
          </a:p>
          <a:p>
            <a:pPr defTabSz="316520">
              <a:spcBef>
                <a:spcPts val="415"/>
              </a:spcBef>
              <a:defRPr/>
            </a:pPr>
            <a:r>
              <a:rPr lang="en-AU" sz="1100" b="1" dirty="0">
                <a:solidFill>
                  <a:prstClr val="black"/>
                </a:solidFill>
                <a:latin typeface="Congenial" panose="02000503040000020004" pitchFamily="2" charset="0"/>
              </a:rPr>
              <a:t>Fate Rolls </a:t>
            </a:r>
            <a:r>
              <a:rPr lang="en-AU" sz="900" b="1" dirty="0">
                <a:solidFill>
                  <a:prstClr val="black"/>
                </a:solidFill>
                <a:latin typeface="Congenial" panose="02000503040000020004" pitchFamily="2" charset="0"/>
              </a:rPr>
              <a:t>(p70) </a:t>
            </a:r>
            <a:r>
              <a:rPr lang="en-AU" sz="900" dirty="0">
                <a:solidFill>
                  <a:prstClr val="black"/>
                </a:solidFill>
                <a:latin typeface="Congenial Light" panose="02000503040000020004" pitchFamily="2" charset="0"/>
              </a:rPr>
              <a:t>  </a:t>
            </a:r>
          </a:p>
          <a:p>
            <a:pPr defTabSz="316520">
              <a:defRPr/>
            </a:pPr>
            <a:r>
              <a:rPr lang="en-AU" sz="900" dirty="0">
                <a:solidFill>
                  <a:prstClr val="black"/>
                </a:solidFill>
                <a:latin typeface="Congenial Light" panose="02000503040000020004" pitchFamily="2" charset="0"/>
              </a:rPr>
              <a:t>When you want to leave an outcome entirely to chance, tell the players what’s at stake and have them roll one of their duality dice (e.g. “on a 4 or less, the fire spreads”)</a:t>
            </a:r>
            <a:endParaRPr lang="en-AU" sz="1100" b="1" dirty="0">
              <a:solidFill>
                <a:prstClr val="black"/>
              </a:solidFill>
              <a:latin typeface="Congenial" panose="02000503040000020004" pitchFamily="2" charset="0"/>
            </a:endParaRPr>
          </a:p>
          <a:p>
            <a:pPr>
              <a:spcBef>
                <a:spcPts val="415"/>
              </a:spcBef>
              <a:defRPr/>
            </a:pPr>
            <a:r>
              <a:rPr lang="en-AU" sz="1100" b="1" dirty="0">
                <a:solidFill>
                  <a:prstClr val="black"/>
                </a:solidFill>
                <a:latin typeface="Congenial" panose="02000503040000020004" pitchFamily="2" charset="0"/>
              </a:rPr>
              <a:t>GM NPCs </a:t>
            </a:r>
            <a:r>
              <a:rPr lang="en-AU" sz="900" b="1" dirty="0">
                <a:solidFill>
                  <a:prstClr val="black"/>
                </a:solidFill>
                <a:latin typeface="Congenial" panose="02000503040000020004" pitchFamily="2" charset="0"/>
              </a:rPr>
              <a:t>(p69) </a:t>
            </a:r>
            <a:r>
              <a:rPr lang="en-AU" sz="900" dirty="0">
                <a:solidFill>
                  <a:prstClr val="black"/>
                </a:solidFill>
                <a:latin typeface="Congenial Light" panose="02000503040000020004" pitchFamily="2" charset="0"/>
              </a:rPr>
              <a:t>  </a:t>
            </a:r>
          </a:p>
          <a:p>
            <a:pPr lvl="0">
              <a:defRPr/>
            </a:pPr>
            <a:r>
              <a:rPr lang="en-AU" sz="900" dirty="0">
                <a:solidFill>
                  <a:prstClr val="black"/>
                </a:solidFill>
                <a:latin typeface="Congenial Light" panose="02000503040000020004" pitchFamily="2" charset="0"/>
              </a:rPr>
              <a:t>Regular NPCs should embody GM principles, but they only need a Name, Description, and Motives. In combat, use the spotlight to describe their action (without necessarily needing a </a:t>
            </a:r>
            <a:r>
              <a:rPr lang="en-AU" sz="900" dirty="0" err="1">
                <a:solidFill>
                  <a:prstClr val="black"/>
                </a:solidFill>
                <a:latin typeface="Congenial Light" panose="02000503040000020004" pitchFamily="2" charset="0"/>
              </a:rPr>
              <a:t>statblock</a:t>
            </a:r>
            <a:r>
              <a:rPr lang="en-AU" sz="900" dirty="0">
                <a:solidFill>
                  <a:prstClr val="black"/>
                </a:solidFill>
                <a:latin typeface="Congenial Light" panose="02000503040000020004" pitchFamily="2" charset="0"/>
              </a:rPr>
              <a:t>). If you like, you can give them features (with a Trigger and Effect) </a:t>
            </a:r>
          </a:p>
          <a:p>
            <a:pPr>
              <a:spcBef>
                <a:spcPts val="415"/>
              </a:spcBef>
              <a:defRPr/>
            </a:pPr>
            <a:r>
              <a:rPr lang="en-AU" sz="1100" b="1" dirty="0">
                <a:solidFill>
                  <a:prstClr val="black"/>
                </a:solidFill>
                <a:latin typeface="Congenial"/>
              </a:rPr>
              <a:t>Gold &amp; Loot </a:t>
            </a:r>
            <a:r>
              <a:rPr lang="en-AU" sz="900" b="1" dirty="0">
                <a:solidFill>
                  <a:prstClr val="black"/>
                </a:solidFill>
                <a:latin typeface="Congenial"/>
              </a:rPr>
              <a:t>(p69)</a:t>
            </a:r>
          </a:p>
          <a:p>
            <a:pPr lvl="0">
              <a:defRPr/>
            </a:pPr>
            <a:r>
              <a:rPr lang="en-AU" sz="900" dirty="0">
                <a:solidFill>
                  <a:prstClr val="black"/>
                </a:solidFill>
                <a:latin typeface="Congenial Light" panose="02000503040000020004" pitchFamily="2" charset="0"/>
              </a:rPr>
              <a:t>Reward players at the end of a session with </a:t>
            </a:r>
            <a:r>
              <a:rPr lang="en-AU" sz="900" b="1" i="1" dirty="0">
                <a:solidFill>
                  <a:prstClr val="black"/>
                </a:solidFill>
                <a:latin typeface="Congenial Light" panose="02000503040000020004" pitchFamily="2" charset="0"/>
              </a:rPr>
              <a:t>information</a:t>
            </a:r>
            <a:r>
              <a:rPr lang="en-AU" sz="900" dirty="0">
                <a:solidFill>
                  <a:prstClr val="black"/>
                </a:solidFill>
                <a:latin typeface="Congenial Light" panose="02000503040000020004" pitchFamily="2" charset="0"/>
              </a:rPr>
              <a:t>, </a:t>
            </a:r>
            <a:r>
              <a:rPr lang="en-AU" sz="900" b="1" i="1" dirty="0">
                <a:solidFill>
                  <a:prstClr val="black"/>
                </a:solidFill>
                <a:latin typeface="Congenial Light" panose="02000503040000020004" pitchFamily="2" charset="0"/>
              </a:rPr>
              <a:t>story hooks, loot, gold, or enhancements. </a:t>
            </a:r>
            <a:r>
              <a:rPr lang="en-AU" sz="900" dirty="0">
                <a:solidFill>
                  <a:prstClr val="black"/>
                </a:solidFill>
                <a:latin typeface="Congenial Light" panose="02000503040000020004" pitchFamily="2" charset="0"/>
              </a:rPr>
              <a:t>Gold is abstracted into handfuls, bags and chests. You can only carry 1 chest at a time.</a:t>
            </a:r>
          </a:p>
          <a:p>
            <a:pPr marL="118695" indent="-118695">
              <a:spcBef>
                <a:spcPts val="208"/>
              </a:spcBef>
              <a:buFont typeface="Arial" panose="020B0604020202020204" pitchFamily="34" charset="0"/>
              <a:buChar char="•"/>
              <a:defRPr/>
            </a:pPr>
            <a:r>
              <a:rPr lang="en-AU" sz="900" dirty="0">
                <a:solidFill>
                  <a:prstClr val="black"/>
                </a:solidFill>
                <a:latin typeface="Congenial Light" panose="02000503040000020004" pitchFamily="2" charset="0"/>
              </a:rPr>
              <a:t>1 Chest = 10 Bags </a:t>
            </a:r>
          </a:p>
          <a:p>
            <a:pPr marL="118695" indent="-118695">
              <a:buFont typeface="Arial" panose="020B0604020202020204" pitchFamily="34" charset="0"/>
              <a:buChar char="•"/>
              <a:defRPr/>
            </a:pPr>
            <a:r>
              <a:rPr lang="en-AU" sz="900" dirty="0">
                <a:solidFill>
                  <a:prstClr val="black"/>
                </a:solidFill>
                <a:latin typeface="Congenial Light" panose="02000503040000020004" pitchFamily="2" charset="0"/>
              </a:rPr>
              <a:t>1 Bag = 10 Handfuls</a:t>
            </a:r>
          </a:p>
          <a:p>
            <a:pPr marL="118695" indent="-118695">
              <a:spcAft>
                <a:spcPts val="208"/>
              </a:spcAft>
              <a:buFont typeface="Arial" panose="020B0604020202020204" pitchFamily="34" charset="0"/>
              <a:buChar char="•"/>
              <a:defRPr/>
            </a:pPr>
            <a:r>
              <a:rPr lang="en-AU" sz="900" dirty="0">
                <a:solidFill>
                  <a:prstClr val="black"/>
                </a:solidFill>
                <a:latin typeface="Congenial Light" panose="02000503040000020004" pitchFamily="2" charset="0"/>
              </a:rPr>
              <a:t>(optional) 1 Handful = 10 Coins</a:t>
            </a:r>
          </a:p>
          <a:p>
            <a:pPr lvl="0">
              <a:defRPr/>
            </a:pPr>
            <a:r>
              <a:rPr lang="en-AU" sz="900" dirty="0">
                <a:solidFill>
                  <a:prstClr val="black"/>
                </a:solidFill>
                <a:latin typeface="Congenial Light" panose="02000503040000020004" pitchFamily="2" charset="0"/>
              </a:rPr>
              <a:t>The table is only a guide. You can change prices to better reflect your game:</a:t>
            </a: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defRPr/>
            </a:pPr>
            <a:endParaRPr lang="en-AU" sz="900" dirty="0">
              <a:solidFill>
                <a:prstClr val="black"/>
              </a:solidFill>
              <a:latin typeface="Congenial Light" panose="02000503040000020004" pitchFamily="2" charset="0"/>
            </a:endParaRPr>
          </a:p>
          <a:p>
            <a:pPr lvl="0">
              <a:spcAft>
                <a:spcPts val="600"/>
              </a:spcAft>
              <a:defRPr/>
            </a:pPr>
            <a:endParaRPr lang="en-AU" sz="900" dirty="0">
              <a:solidFill>
                <a:prstClr val="black"/>
              </a:solidFill>
              <a:latin typeface="Congenial Light" panose="02000503040000020004" pitchFamily="2" charset="0"/>
            </a:endParaRPr>
          </a:p>
          <a:p>
            <a:pPr marL="0" marR="0" lvl="0" indent="0" algn="l" defTabSz="316520" rtl="0" eaLnBrk="1" fontAlgn="auto" latinLnBrk="0" hangingPunct="1">
              <a:lnSpc>
                <a:spcPct val="100000"/>
              </a:lnSpc>
              <a:spcBef>
                <a:spcPts val="0"/>
              </a:spcBef>
              <a:spcAft>
                <a:spcPts val="0"/>
              </a:spcAft>
              <a:buClrTx/>
              <a:buSzTx/>
              <a:buFontTx/>
              <a:buNone/>
              <a:tabLst/>
              <a:defRPr/>
            </a:pPr>
            <a:r>
              <a:rPr kumimoji="0" lang="en-AU" sz="1100" b="1" i="0" u="none" strike="noStrike" kern="1200" cap="none" spc="0" normalizeH="0" baseline="0" noProof="0" dirty="0">
                <a:ln>
                  <a:noFill/>
                </a:ln>
                <a:solidFill>
                  <a:prstClr val="black"/>
                </a:solidFill>
                <a:effectLst/>
                <a:uLnTx/>
                <a:uFillTx/>
                <a:latin typeface="Congenial"/>
                <a:ea typeface="+mn-ea"/>
                <a:cs typeface="+mn-cs"/>
              </a:rPr>
              <a:t>Leveling Up </a:t>
            </a:r>
            <a:r>
              <a:rPr kumimoji="0" lang="en-AU" sz="900" b="1" i="0" u="none" strike="noStrike" kern="1200" cap="none" spc="0" normalizeH="0" baseline="0" noProof="0" dirty="0">
                <a:ln>
                  <a:noFill/>
                </a:ln>
                <a:solidFill>
                  <a:prstClr val="black"/>
                </a:solidFill>
                <a:effectLst/>
                <a:uLnTx/>
                <a:uFillTx/>
                <a:latin typeface="Congenial"/>
                <a:ea typeface="+mn-ea"/>
                <a:cs typeface="+mn-cs"/>
              </a:rPr>
              <a:t>(p42)</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0" marR="0" lvl="0" indent="0" algn="l" defTabSz="316520" rtl="0" eaLnBrk="1" fontAlgn="auto" latinLnBrk="0" hangingPunct="1">
              <a:lnSpc>
                <a:spcPct val="100000"/>
              </a:lnSpc>
              <a:spcBef>
                <a:spcPts val="0"/>
              </a:spcBef>
              <a:spcAft>
                <a:spcPts val="208"/>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The back of the  character sheet has the procedure for leveling up. The PCs should level up about every 3 sessions, or when you reach a narrative milestone.</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Tier Advancements. At Level 2, 5 &amp; 8, gain a new +2 Experience, increase your Proficiency by 1, and clear any marked traits.</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mark any two advancements slots from your new tier or below.</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Increase your damage thresholds by 1</a:t>
            </a:r>
          </a:p>
          <a:p>
            <a:pPr marL="125289" marR="0" lvl="0" indent="-125289" algn="l" defTabSz="31652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You can choose a new domain card of your Level or below. You can have a maximum of 5 in your Loadout.</a:t>
            </a:r>
          </a:p>
          <a:p>
            <a:pPr lvl="0">
              <a:defRPr/>
            </a:pPr>
            <a:endParaRPr lang="en-AU" sz="900" dirty="0">
              <a:solidFill>
                <a:prstClr val="black"/>
              </a:solidFill>
              <a:latin typeface="Congenial Light" panose="02000503040000020004" pitchFamily="2" charset="0"/>
            </a:endParaRPr>
          </a:p>
        </p:txBody>
      </p:sp>
      <p:graphicFrame>
        <p:nvGraphicFramePr>
          <p:cNvPr id="4" name="Table 3">
            <a:extLst>
              <a:ext uri="{FF2B5EF4-FFF2-40B4-BE49-F238E27FC236}">
                <a16:creationId xmlns:a16="http://schemas.microsoft.com/office/drawing/2014/main" id="{E43D8101-03D2-87B9-7C96-1FBA2CAB5E7D}"/>
              </a:ext>
            </a:extLst>
          </p:cNvPr>
          <p:cNvGraphicFramePr>
            <a:graphicFrameLocks noGrp="1"/>
          </p:cNvGraphicFramePr>
          <p:nvPr>
            <p:extLst>
              <p:ext uri="{D42A27DB-BD31-4B8C-83A1-F6EECF244321}">
                <p14:modId xmlns:p14="http://schemas.microsoft.com/office/powerpoint/2010/main" val="4213717979"/>
              </p:ext>
            </p:extLst>
          </p:nvPr>
        </p:nvGraphicFramePr>
        <p:xfrm>
          <a:off x="4543425" y="2939233"/>
          <a:ext cx="2250831" cy="2542728"/>
        </p:xfrm>
        <a:graphic>
          <a:graphicData uri="http://schemas.openxmlformats.org/drawingml/2006/table">
            <a:tbl>
              <a:tblPr firstRow="1" bandRow="1">
                <a:tableStyleId>{9D7B26C5-4107-4FEC-AEDC-1716B250A1EF}</a:tableStyleId>
              </a:tblPr>
              <a:tblGrid>
                <a:gridCol w="1113109">
                  <a:extLst>
                    <a:ext uri="{9D8B030D-6E8A-4147-A177-3AD203B41FA5}">
                      <a16:colId xmlns:a16="http://schemas.microsoft.com/office/drawing/2014/main" val="2468675230"/>
                    </a:ext>
                  </a:extLst>
                </a:gridCol>
                <a:gridCol w="1137722">
                  <a:extLst>
                    <a:ext uri="{9D8B030D-6E8A-4147-A177-3AD203B41FA5}">
                      <a16:colId xmlns:a16="http://schemas.microsoft.com/office/drawing/2014/main" val="4214104677"/>
                    </a:ext>
                  </a:extLst>
                </a:gridCol>
              </a:tblGrid>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0" dirty="0"/>
                        <a:t>Meals for the party</a:t>
                      </a:r>
                    </a:p>
                  </a:txBody>
                  <a:tcPr marL="63305" marR="63305" marT="31652" marB="31652">
                    <a:lnB w="12700" cap="flat" cmpd="sng" algn="ctr">
                      <a:noFill/>
                      <a:prstDash val="solid"/>
                      <a:round/>
                      <a:headEnd type="none" w="med" len="med"/>
                      <a:tailEnd type="none" w="med" len="med"/>
                    </a:lnB>
                  </a:tcPr>
                </a:tc>
                <a:tc>
                  <a:txBody>
                    <a:bodyPr/>
                    <a:lstStyle/>
                    <a:p>
                      <a:r>
                        <a:rPr lang="en-AU" sz="900" b="0" dirty="0"/>
                        <a:t>1 Handful per night</a:t>
                      </a:r>
                    </a:p>
                  </a:txBody>
                  <a:tcPr marL="63305" marR="63305" marT="31652" marB="31652">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104624784"/>
                  </a:ext>
                </a:extLst>
              </a:tr>
              <a:tr h="158262">
                <a:tc>
                  <a:txBody>
                    <a:bodyPr/>
                    <a:lstStyle/>
                    <a:p>
                      <a:r>
                        <a:rPr lang="en-AU" sz="900" dirty="0"/>
                        <a:t>Inn room per night</a:t>
                      </a:r>
                    </a:p>
                  </a:txBody>
                  <a:tcPr marL="63305" marR="63305" marT="31652" marB="31652">
                    <a:lnT w="12700" cap="flat" cmpd="sng" algn="ctr">
                      <a:noFill/>
                      <a:prstDash val="solid"/>
                      <a:round/>
                      <a:headEnd type="none" w="med" len="med"/>
                      <a:tailEnd type="none" w="med" len="med"/>
                    </a:lnT>
                  </a:tcPr>
                </a:tc>
                <a:tc>
                  <a:txBody>
                    <a:bodyPr/>
                    <a:lstStyle/>
                    <a:p>
                      <a:r>
                        <a:rPr lang="en-AU" sz="900" dirty="0"/>
                        <a:t>1 Handful </a:t>
                      </a:r>
                      <a:r>
                        <a:rPr lang="en-AU" sz="900" b="0" dirty="0"/>
                        <a:t>per night</a:t>
                      </a:r>
                      <a:endParaRPr lang="en-AU" sz="900" dirty="0"/>
                    </a:p>
                  </a:txBody>
                  <a:tcPr marL="63305" marR="63305" marT="31652" marB="31652">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51732908"/>
                  </a:ext>
                </a:extLst>
              </a:tr>
              <a:tr h="158262">
                <a:tc>
                  <a:txBody>
                    <a:bodyPr/>
                    <a:lstStyle/>
                    <a:p>
                      <a:r>
                        <a:rPr lang="en-AU" sz="900" dirty="0"/>
                        <a:t>Luxury inn room</a:t>
                      </a:r>
                    </a:p>
                  </a:txBody>
                  <a:tcPr marL="63305" marR="63305" marT="31652" marB="31652"/>
                </a:tc>
                <a:tc>
                  <a:txBody>
                    <a:bodyPr/>
                    <a:lstStyle/>
                    <a:p>
                      <a:r>
                        <a:rPr lang="en-AU" sz="900" dirty="0"/>
                        <a:t>1 Bag </a:t>
                      </a:r>
                      <a:r>
                        <a:rPr lang="en-AU" sz="900" b="0" dirty="0"/>
                        <a:t>per night</a:t>
                      </a:r>
                      <a:endParaRPr lang="en-AU" sz="900" dirty="0"/>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926150846"/>
                  </a:ext>
                </a:extLst>
              </a:tr>
              <a:tr h="158262">
                <a:tc>
                  <a:txBody>
                    <a:bodyPr/>
                    <a:lstStyle/>
                    <a:p>
                      <a:r>
                        <a:rPr lang="en-AU" sz="900" dirty="0"/>
                        <a:t>Carriage Ride</a:t>
                      </a:r>
                    </a:p>
                  </a:txBody>
                  <a:tcPr marL="63305" marR="63305" marT="31652" marB="31652"/>
                </a:tc>
                <a:tc>
                  <a:txBody>
                    <a:bodyPr/>
                    <a:lstStyle/>
                    <a:p>
                      <a:r>
                        <a:rPr lang="en-AU" sz="900" dirty="0"/>
                        <a:t>2 Handfuls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01434462"/>
                  </a:ext>
                </a:extLst>
              </a:tr>
              <a:tr h="253218">
                <a:tc>
                  <a:txBody>
                    <a:bodyPr/>
                    <a:lstStyle/>
                    <a:p>
                      <a:r>
                        <a:rPr lang="en-AU" sz="900" dirty="0"/>
                        <a:t>Mount (horse, mule, etc.)</a:t>
                      </a:r>
                    </a:p>
                  </a:txBody>
                  <a:tcPr marL="63305" marR="63305" marT="31652" marB="31652"/>
                </a:tc>
                <a:tc>
                  <a:txBody>
                    <a:bodyPr/>
                    <a:lstStyle/>
                    <a:p>
                      <a:r>
                        <a:rPr lang="en-AU" sz="900" dirty="0"/>
                        <a:t>2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809946498"/>
                  </a:ext>
                </a:extLst>
              </a:tr>
              <a:tr h="158262">
                <a:tc>
                  <a:txBody>
                    <a:bodyPr/>
                    <a:lstStyle/>
                    <a:p>
                      <a:r>
                        <a:rPr lang="en-AU" sz="900" dirty="0"/>
                        <a:t>Specialised tools</a:t>
                      </a:r>
                    </a:p>
                  </a:txBody>
                  <a:tcPr marL="63305" marR="63305" marT="31652" marB="31652"/>
                </a:tc>
                <a:tc>
                  <a:txBody>
                    <a:bodyPr/>
                    <a:lstStyle/>
                    <a:p>
                      <a:r>
                        <a:rPr lang="en-AU" sz="900" dirty="0"/>
                        <a:t>3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2690175308"/>
                  </a:ext>
                </a:extLst>
              </a:tr>
              <a:tr h="158262">
                <a:tc>
                  <a:txBody>
                    <a:bodyPr/>
                    <a:lstStyle/>
                    <a:p>
                      <a:r>
                        <a:rPr lang="en-AU" sz="900" b="0" dirty="0"/>
                        <a:t>Fine clothing</a:t>
                      </a:r>
                    </a:p>
                  </a:txBody>
                  <a:tcPr marL="63305" marR="63305" marT="31652" marB="31652"/>
                </a:tc>
                <a:tc>
                  <a:txBody>
                    <a:bodyPr/>
                    <a:lstStyle/>
                    <a:p>
                      <a:r>
                        <a:rPr lang="en-AU" sz="900" b="0" dirty="0"/>
                        <a:t>3 Handfuls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3643265725"/>
                  </a:ext>
                </a:extLst>
              </a:tr>
              <a:tr h="158262">
                <a:tc>
                  <a:txBody>
                    <a:bodyPr/>
                    <a:lstStyle/>
                    <a:p>
                      <a:r>
                        <a:rPr lang="en-AU" sz="900" dirty="0"/>
                        <a:t>Luxury clothing</a:t>
                      </a:r>
                    </a:p>
                  </a:txBody>
                  <a:tcPr marL="63305" marR="63305" marT="31652" marB="31652"/>
                </a:tc>
                <a:tc>
                  <a:txBody>
                    <a:bodyPr/>
                    <a:lstStyle/>
                    <a:p>
                      <a:r>
                        <a:rPr lang="en-AU" sz="900" dirty="0"/>
                        <a:t>1 Bag</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745860726"/>
                  </a:ext>
                </a:extLst>
              </a:tr>
              <a:tr h="158262">
                <a:tc>
                  <a:txBody>
                    <a:bodyPr/>
                    <a:lstStyle/>
                    <a:p>
                      <a:r>
                        <a:rPr lang="en-AU" sz="900" dirty="0"/>
                        <a:t>Tier 1 equipment</a:t>
                      </a:r>
                    </a:p>
                  </a:txBody>
                  <a:tcPr marL="63305" marR="63305" marT="31652" marB="31652"/>
                </a:tc>
                <a:tc>
                  <a:txBody>
                    <a:bodyPr/>
                    <a:lstStyle/>
                    <a:p>
                      <a:r>
                        <a:rPr lang="en-AU" sz="900" dirty="0"/>
                        <a:t>1-5 Handfuls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2205861002"/>
                  </a:ext>
                </a:extLst>
              </a:tr>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2 equipment</a:t>
                      </a:r>
                    </a:p>
                  </a:txBody>
                  <a:tcPr marL="63305" marR="63305" marT="31652" marB="31652"/>
                </a:tc>
                <a:tc>
                  <a:txBody>
                    <a:bodyPr/>
                    <a:lstStyle/>
                    <a:p>
                      <a:r>
                        <a:rPr lang="en-AU" sz="900" dirty="0"/>
                        <a:t>1-2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895733790"/>
                  </a:ext>
                </a:extLst>
              </a:tr>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3 equipment</a:t>
                      </a:r>
                    </a:p>
                  </a:txBody>
                  <a:tcPr marL="63305" marR="63305" marT="31652" marB="31652"/>
                </a:tc>
                <a:tc>
                  <a:txBody>
                    <a:bodyPr/>
                    <a:lstStyle/>
                    <a:p>
                      <a:r>
                        <a:rPr lang="en-AU" sz="900" dirty="0"/>
                        <a:t>5-10 Bags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1788406711"/>
                  </a:ext>
                </a:extLst>
              </a:tr>
              <a:tr h="158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4 equipment</a:t>
                      </a:r>
                    </a:p>
                  </a:txBody>
                  <a:tcPr marL="63305" marR="63305" marT="31652" marB="31652"/>
                </a:tc>
                <a:tc>
                  <a:txBody>
                    <a:bodyPr/>
                    <a:lstStyle/>
                    <a:p>
                      <a:r>
                        <a:rPr lang="en-AU" sz="900" dirty="0"/>
                        <a:t>1-2 Chests</a:t>
                      </a:r>
                    </a:p>
                  </a:txBody>
                  <a:tcPr marL="63305" marR="63305" marT="31652" marB="31652">
                    <a:lnR w="12700" cap="flat" cmpd="sng" algn="ctr">
                      <a:noFill/>
                      <a:prstDash val="solid"/>
                      <a:round/>
                      <a:headEnd type="none" w="med" len="med"/>
                      <a:tailEnd type="none" w="med" len="med"/>
                    </a:lnR>
                  </a:tcPr>
                </a:tc>
                <a:extLst>
                  <a:ext uri="{0D108BD9-81ED-4DB2-BD59-A6C34878D82A}">
                    <a16:rowId xmlns:a16="http://schemas.microsoft.com/office/drawing/2014/main" val="4250889315"/>
                  </a:ext>
                </a:extLst>
              </a:tr>
            </a:tbl>
          </a:graphicData>
        </a:graphic>
      </p:graphicFrame>
    </p:spTree>
    <p:extLst>
      <p:ext uri="{BB962C8B-B14F-4D97-AF65-F5344CB8AC3E}">
        <p14:creationId xmlns:p14="http://schemas.microsoft.com/office/powerpoint/2010/main" val="266677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94B1E-001F-0F02-7D3A-9A050FC1A66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783C5C9-D7D2-74C3-869E-9169628EFDCB}"/>
              </a:ext>
            </a:extLst>
          </p:cNvPr>
          <p:cNvSpPr/>
          <p:nvPr/>
        </p:nvSpPr>
        <p:spPr>
          <a:xfrm>
            <a:off x="4698000" y="-66676"/>
            <a:ext cx="2160000" cy="10334626"/>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5" name="TextBox 4">
            <a:extLst>
              <a:ext uri="{FF2B5EF4-FFF2-40B4-BE49-F238E27FC236}">
                <a16:creationId xmlns:a16="http://schemas.microsoft.com/office/drawing/2014/main" id="{7587E3D0-CF34-7EF0-E4B9-9C1EC502F388}"/>
              </a:ext>
            </a:extLst>
          </p:cNvPr>
          <p:cNvSpPr txBox="1"/>
          <p:nvPr/>
        </p:nvSpPr>
        <p:spPr>
          <a:xfrm>
            <a:off x="2611615" y="106508"/>
            <a:ext cx="2077153" cy="2780248"/>
          </a:xfrm>
          <a:prstGeom prst="rect">
            <a:avLst/>
          </a:prstGeom>
          <a:noFill/>
        </p:spPr>
        <p:txBody>
          <a:bodyPr wrap="square">
            <a:spAutoFit/>
          </a:bodyPr>
          <a:lstStyle/>
          <a:p>
            <a:pPr>
              <a:spcAft>
                <a:spcPts val="208"/>
              </a:spcAft>
              <a:defRPr/>
            </a:pPr>
            <a:endParaRPr lang="en-AU" sz="1400" dirty="0">
              <a:solidFill>
                <a:prstClr val="black"/>
              </a:solidFill>
            </a:endParaRPr>
          </a:p>
          <a:p>
            <a:pPr marL="123825" indent="-123825">
              <a:spcAft>
                <a:spcPts val="208"/>
              </a:spcAft>
              <a:buFont typeface="+mj-lt"/>
              <a:buAutoNum type="arabicPeriod" startAt="3"/>
              <a:defRPr/>
            </a:pPr>
            <a:r>
              <a:rPr lang="en-AU" sz="900" dirty="0">
                <a:solidFill>
                  <a:prstClr val="black"/>
                </a:solidFill>
              </a:rPr>
              <a:t>Assign any other modifiers to the roll:</a:t>
            </a:r>
          </a:p>
          <a:p>
            <a:pPr marL="123825" indent="-123825">
              <a:buFont typeface="Arial" panose="020B0604020202020204" pitchFamily="34" charset="0"/>
              <a:buChar char="•"/>
            </a:pPr>
            <a:r>
              <a:rPr lang="en-US" sz="900" b="1" i="1" dirty="0"/>
              <a:t>Experiences</a:t>
            </a:r>
            <a:r>
              <a:rPr lang="en-US" sz="900" dirty="0"/>
              <a:t>: </a:t>
            </a:r>
            <a:r>
              <a:rPr lang="en-US" sz="900" b="1" dirty="0"/>
              <a:t>Spend 1 Hope</a:t>
            </a:r>
            <a:r>
              <a:rPr lang="en-US" sz="900" dirty="0"/>
              <a:t> to add a relevant experience (e.g. “</a:t>
            </a:r>
            <a:r>
              <a:rPr lang="en-US" sz="900" i="1" dirty="0"/>
              <a:t>Gotta Go Fast! +2”</a:t>
            </a:r>
            <a:r>
              <a:rPr lang="en-US" sz="900" dirty="0"/>
              <a:t>)</a:t>
            </a:r>
          </a:p>
          <a:p>
            <a:pPr marL="123825" indent="-123825">
              <a:buFont typeface="Arial" panose="020B0604020202020204" pitchFamily="34" charset="0"/>
              <a:buChar char="•"/>
            </a:pPr>
            <a:r>
              <a:rPr lang="en-US" sz="900" b="1" i="1" dirty="0"/>
              <a:t>Advantage: </a:t>
            </a:r>
            <a:r>
              <a:rPr lang="en-US" sz="900" dirty="0"/>
              <a:t>add a </a:t>
            </a:r>
            <a:r>
              <a:rPr lang="en-US" sz="900" b="1" dirty="0"/>
              <a:t>d6</a:t>
            </a:r>
            <a:r>
              <a:rPr lang="en-US" sz="900" dirty="0"/>
              <a:t> to your total (e.g. </a:t>
            </a:r>
            <a:r>
              <a:rPr lang="en-US" sz="900" b="1" dirty="0"/>
              <a:t>Help</a:t>
            </a:r>
            <a:r>
              <a:rPr lang="en-US" sz="900" dirty="0"/>
              <a:t> from an Ally)</a:t>
            </a:r>
          </a:p>
          <a:p>
            <a:pPr marL="123825" indent="-123825">
              <a:spcAft>
                <a:spcPts val="415"/>
              </a:spcAft>
              <a:buFont typeface="Arial" panose="020B0604020202020204" pitchFamily="34" charset="0"/>
              <a:buChar char="•"/>
            </a:pPr>
            <a:r>
              <a:rPr lang="en-US" sz="900" b="1" i="1" dirty="0"/>
              <a:t>Disadvantage: </a:t>
            </a:r>
            <a:r>
              <a:rPr lang="en-US" sz="900" dirty="0"/>
              <a:t>subtract a </a:t>
            </a:r>
            <a:r>
              <a:rPr lang="en-US" sz="900" b="1" dirty="0"/>
              <a:t>d6</a:t>
            </a:r>
            <a:r>
              <a:rPr lang="en-US" sz="900" dirty="0"/>
              <a:t> from your total (e.g. being </a:t>
            </a:r>
            <a:r>
              <a:rPr lang="en-US" sz="900" b="1" dirty="0"/>
              <a:t>Vulnerable</a:t>
            </a:r>
            <a:r>
              <a:rPr lang="en-US" sz="900" dirty="0"/>
              <a:t>)</a:t>
            </a:r>
          </a:p>
          <a:p>
            <a:pPr marL="715963" indent="-123825" defTabSz="309925">
              <a:spcBef>
                <a:spcPts val="415"/>
              </a:spcBef>
              <a:spcAft>
                <a:spcPts val="831"/>
              </a:spcAft>
              <a:buFont typeface="+mj-lt"/>
              <a:buAutoNum type="arabicPeriod" startAt="4"/>
            </a:pPr>
            <a:r>
              <a:rPr lang="en-US" sz="900" b="1" dirty="0"/>
              <a:t>Roll the Duality dice </a:t>
            </a:r>
            <a:r>
              <a:rPr lang="en-US" sz="900" dirty="0"/>
              <a:t>and add them with the modifiers. Say the total and which die (</a:t>
            </a:r>
            <a:r>
              <a:rPr lang="en-US" sz="900" i="1" dirty="0"/>
              <a:t>Fear</a:t>
            </a:r>
            <a:r>
              <a:rPr lang="en-US" sz="900" dirty="0"/>
              <a:t> or </a:t>
            </a:r>
            <a:r>
              <a:rPr lang="en-US" sz="900" i="1" dirty="0"/>
              <a:t>Hope</a:t>
            </a:r>
            <a:r>
              <a:rPr lang="en-US" sz="900" dirty="0"/>
              <a:t>) was higher. </a:t>
            </a:r>
            <a:endParaRPr lang="en-AU" sz="900" dirty="0">
              <a:solidFill>
                <a:prstClr val="black"/>
              </a:solidFill>
            </a:endParaRPr>
          </a:p>
          <a:p>
            <a:pPr marL="186834" indent="-125289" defTabSz="309925">
              <a:buFont typeface="+mj-lt"/>
              <a:buAutoNum type="arabicPeriod" startAt="4"/>
            </a:pPr>
            <a:r>
              <a:rPr lang="en-AU" sz="900" dirty="0">
                <a:solidFill>
                  <a:prstClr val="black"/>
                </a:solidFill>
              </a:rPr>
              <a:t>Interpret the Results:</a:t>
            </a:r>
          </a:p>
        </p:txBody>
      </p:sp>
      <p:sp>
        <p:nvSpPr>
          <p:cNvPr id="6" name="TextBox 5">
            <a:extLst>
              <a:ext uri="{FF2B5EF4-FFF2-40B4-BE49-F238E27FC236}">
                <a16:creationId xmlns:a16="http://schemas.microsoft.com/office/drawing/2014/main" id="{F36D4A16-34CA-A965-F178-4D84336E5B74}"/>
              </a:ext>
            </a:extLst>
          </p:cNvPr>
          <p:cNvSpPr txBox="1"/>
          <p:nvPr/>
        </p:nvSpPr>
        <p:spPr>
          <a:xfrm>
            <a:off x="63500" y="106508"/>
            <a:ext cx="2548115" cy="2957220"/>
          </a:xfrm>
          <a:prstGeom prst="rect">
            <a:avLst/>
          </a:prstGeom>
          <a:noFill/>
        </p:spPr>
        <p:txBody>
          <a:bodyPr wrap="square" rtlCol="0">
            <a:spAutoFit/>
          </a:bodyPr>
          <a:lstStyle/>
          <a:p>
            <a:pPr marL="64843"/>
            <a:r>
              <a:rPr lang="en-AU" sz="1100" b="1" dirty="0">
                <a:latin typeface="+mj-lt"/>
              </a:rPr>
              <a:t>Action Rolls </a:t>
            </a:r>
            <a:r>
              <a:rPr lang="en-AU" sz="900" b="1" dirty="0">
                <a:latin typeface="+mj-lt"/>
              </a:rPr>
              <a:t>(p36)</a:t>
            </a:r>
          </a:p>
          <a:p>
            <a:pPr marL="64843">
              <a:spcAft>
                <a:spcPts val="208"/>
              </a:spcAft>
            </a:pPr>
            <a:r>
              <a:rPr lang="en-AU" sz="900" dirty="0"/>
              <a:t>Describe your actions in the fiction. If needed the GM can engage the mechanics and call for an Action roll.</a:t>
            </a:r>
          </a:p>
          <a:p>
            <a:pPr marL="186834" indent="-121992">
              <a:buFont typeface="+mj-lt"/>
              <a:buAutoNum type="arabicPeriod"/>
              <a:tabLst>
                <a:tab pos="433016" algn="l"/>
              </a:tabLst>
            </a:pPr>
            <a:r>
              <a:rPr lang="en-AU" sz="900" b="1" dirty="0">
                <a:solidFill>
                  <a:prstClr val="black"/>
                </a:solidFill>
              </a:rPr>
              <a:t>Pick a Trait </a:t>
            </a:r>
            <a:r>
              <a:rPr lang="en-AU" sz="900" dirty="0">
                <a:solidFill>
                  <a:prstClr val="black"/>
                </a:solidFill>
              </a:rPr>
              <a:t>relevant to the Action </a:t>
            </a:r>
          </a:p>
          <a:p>
            <a:pPr marL="804863" indent="-123825">
              <a:buFont typeface="Arial" panose="020B0604020202020204" pitchFamily="34" charset="0"/>
              <a:buChar char="•"/>
              <a:tabLst>
                <a:tab pos="742942" algn="l"/>
              </a:tabLst>
            </a:pPr>
            <a:r>
              <a:rPr lang="en-AU" sz="900" b="1" dirty="0"/>
              <a:t>Agility</a:t>
            </a:r>
            <a:r>
              <a:rPr lang="en-AU" sz="900" dirty="0"/>
              <a:t> (</a:t>
            </a:r>
            <a:r>
              <a:rPr lang="en-AU" sz="900" i="1" dirty="0"/>
              <a:t>Sprint, Leap, Manoeuvre</a:t>
            </a:r>
            <a:r>
              <a:rPr lang="en-AU" sz="900" dirty="0"/>
              <a:t>)</a:t>
            </a:r>
          </a:p>
          <a:p>
            <a:pPr marL="804863" indent="-123825">
              <a:buFont typeface="Arial" panose="020B0604020202020204" pitchFamily="34" charset="0"/>
              <a:buChar char="•"/>
              <a:tabLst>
                <a:tab pos="742942" algn="l"/>
              </a:tabLst>
            </a:pPr>
            <a:r>
              <a:rPr lang="en-AU" sz="900" b="1" dirty="0"/>
              <a:t>Strength</a:t>
            </a:r>
            <a:r>
              <a:rPr lang="en-AU" sz="900" dirty="0"/>
              <a:t> (</a:t>
            </a:r>
            <a:r>
              <a:rPr lang="en-AU" sz="900" i="1" dirty="0"/>
              <a:t>Lift, Smash, Grapple</a:t>
            </a:r>
            <a:r>
              <a:rPr lang="en-AU" sz="900" dirty="0"/>
              <a:t>)</a:t>
            </a:r>
          </a:p>
          <a:p>
            <a:pPr marL="804863" indent="-123825">
              <a:buFont typeface="Arial" panose="020B0604020202020204" pitchFamily="34" charset="0"/>
              <a:buChar char="•"/>
              <a:tabLst>
                <a:tab pos="742942" algn="l"/>
              </a:tabLst>
            </a:pPr>
            <a:r>
              <a:rPr lang="en-AU" sz="900" b="1" dirty="0"/>
              <a:t>Finesse</a:t>
            </a:r>
            <a:r>
              <a:rPr lang="en-AU" sz="900" dirty="0"/>
              <a:t> (</a:t>
            </a:r>
            <a:r>
              <a:rPr lang="en-AU" sz="900" i="1" dirty="0"/>
              <a:t>Control, Hide, Tinker</a:t>
            </a:r>
            <a:r>
              <a:rPr lang="en-AU" sz="900" dirty="0"/>
              <a:t>)</a:t>
            </a:r>
          </a:p>
          <a:p>
            <a:pPr marL="804863" indent="-123825">
              <a:buFont typeface="Arial" panose="020B0604020202020204" pitchFamily="34" charset="0"/>
              <a:buChar char="•"/>
              <a:tabLst>
                <a:tab pos="742942" algn="l"/>
              </a:tabLst>
            </a:pPr>
            <a:r>
              <a:rPr lang="en-AU" sz="900" b="1" dirty="0"/>
              <a:t>Instinct</a:t>
            </a:r>
            <a:r>
              <a:rPr lang="en-AU" sz="900" dirty="0"/>
              <a:t> (</a:t>
            </a:r>
            <a:r>
              <a:rPr lang="en-AU" sz="900" i="1" dirty="0"/>
              <a:t>Perceive, Sense, Navigate</a:t>
            </a:r>
            <a:r>
              <a:rPr lang="en-AU" sz="900" dirty="0"/>
              <a:t>)</a:t>
            </a:r>
          </a:p>
          <a:p>
            <a:pPr marL="804863" indent="-123825">
              <a:buFont typeface="Arial" panose="020B0604020202020204" pitchFamily="34" charset="0"/>
              <a:buChar char="•"/>
              <a:tabLst>
                <a:tab pos="742942" algn="l"/>
              </a:tabLst>
            </a:pPr>
            <a:r>
              <a:rPr lang="en-AU" sz="900" b="1" dirty="0"/>
              <a:t>Presence</a:t>
            </a:r>
            <a:r>
              <a:rPr lang="en-AU" sz="900" dirty="0"/>
              <a:t> (</a:t>
            </a:r>
            <a:r>
              <a:rPr lang="en-AU" sz="900" i="1" dirty="0"/>
              <a:t>Charm, Perform, Deceive</a:t>
            </a:r>
            <a:r>
              <a:rPr lang="en-AU" sz="900" dirty="0"/>
              <a:t>)</a:t>
            </a:r>
          </a:p>
          <a:p>
            <a:pPr marL="804863" indent="-123825">
              <a:spcAft>
                <a:spcPts val="300"/>
              </a:spcAft>
              <a:buFont typeface="Arial" panose="020B0604020202020204" pitchFamily="34" charset="0"/>
              <a:buChar char="•"/>
              <a:tabLst>
                <a:tab pos="742942" algn="l"/>
              </a:tabLst>
            </a:pPr>
            <a:r>
              <a:rPr lang="en-AU" sz="900" b="1" dirty="0"/>
              <a:t>Knowledge</a:t>
            </a:r>
            <a:r>
              <a:rPr lang="en-AU" sz="900" dirty="0"/>
              <a:t> (</a:t>
            </a:r>
            <a:r>
              <a:rPr lang="en-AU" sz="900" i="1" dirty="0"/>
              <a:t>Recall, Analyse, Comprehend</a:t>
            </a:r>
            <a:r>
              <a:rPr lang="en-AU" sz="900" dirty="0"/>
              <a:t>) </a:t>
            </a:r>
          </a:p>
          <a:p>
            <a:pPr marL="182563" indent="-130175">
              <a:buFont typeface="+mj-lt"/>
              <a:buAutoNum type="arabicPeriod" startAt="2"/>
              <a:tabLst>
                <a:tab pos="742942" algn="l"/>
              </a:tabLst>
            </a:pPr>
            <a:r>
              <a:rPr lang="en-AU" sz="900" dirty="0">
                <a:solidFill>
                  <a:prstClr val="black"/>
                </a:solidFill>
              </a:rPr>
              <a:t>The GM </a:t>
            </a:r>
            <a:r>
              <a:rPr lang="en-AU" sz="900" b="1" dirty="0">
                <a:solidFill>
                  <a:prstClr val="black"/>
                </a:solidFill>
              </a:rPr>
              <a:t>sets the Difficulty</a:t>
            </a:r>
            <a:r>
              <a:rPr lang="en-AU" sz="900" dirty="0">
                <a:solidFill>
                  <a:prstClr val="black"/>
                </a:solidFill>
              </a:rPr>
              <a:t>, or uses an Adversary’s Difficulty, and clearly establishes the stakes of the roll.</a:t>
            </a:r>
          </a:p>
          <a:p>
            <a:pPr marL="804863" indent="-123825">
              <a:buFont typeface="Arial" panose="020B0604020202020204" pitchFamily="34" charset="0"/>
              <a:buChar char="•"/>
              <a:tabLst>
                <a:tab pos="742942" algn="l"/>
              </a:tabLst>
            </a:pPr>
            <a:endParaRPr lang="en-AU" sz="900" dirty="0">
              <a:solidFill>
                <a:prstClr val="black"/>
              </a:solidFill>
            </a:endParaRPr>
          </a:p>
        </p:txBody>
      </p:sp>
      <p:grpSp>
        <p:nvGrpSpPr>
          <p:cNvPr id="9" name="Group 8">
            <a:extLst>
              <a:ext uri="{FF2B5EF4-FFF2-40B4-BE49-F238E27FC236}">
                <a16:creationId xmlns:a16="http://schemas.microsoft.com/office/drawing/2014/main" id="{2A1F6FCB-CD58-C512-531B-B96A8DE1BC6E}"/>
              </a:ext>
            </a:extLst>
          </p:cNvPr>
          <p:cNvGrpSpPr/>
          <p:nvPr/>
        </p:nvGrpSpPr>
        <p:grpSpPr>
          <a:xfrm>
            <a:off x="2836560" y="1790629"/>
            <a:ext cx="423692" cy="423692"/>
            <a:chOff x="3388320" y="1089279"/>
            <a:chExt cx="612000" cy="611999"/>
          </a:xfrm>
        </p:grpSpPr>
        <p:grpSp>
          <p:nvGrpSpPr>
            <p:cNvPr id="10" name="Group 9">
              <a:extLst>
                <a:ext uri="{FF2B5EF4-FFF2-40B4-BE49-F238E27FC236}">
                  <a16:creationId xmlns:a16="http://schemas.microsoft.com/office/drawing/2014/main" id="{571E4C20-EFE8-FBAC-F539-62F7CF964538}"/>
                </a:ext>
              </a:extLst>
            </p:cNvPr>
            <p:cNvGrpSpPr>
              <a:grpSpLocks noChangeAspect="1"/>
            </p:cNvGrpSpPr>
            <p:nvPr/>
          </p:nvGrpSpPr>
          <p:grpSpPr>
            <a:xfrm rot="900000">
              <a:off x="3388320" y="1089279"/>
              <a:ext cx="612000" cy="611999"/>
              <a:chOff x="5571545" y="3531202"/>
              <a:chExt cx="2430027" cy="2406762"/>
            </a:xfrm>
          </p:grpSpPr>
          <p:sp>
            <p:nvSpPr>
              <p:cNvPr id="12" name="Decagon 11">
                <a:extLst>
                  <a:ext uri="{FF2B5EF4-FFF2-40B4-BE49-F238E27FC236}">
                    <a16:creationId xmlns:a16="http://schemas.microsoft.com/office/drawing/2014/main" id="{98AB5CAD-B5A4-EF7C-9EEA-4617D17A2E30}"/>
                  </a:ext>
                </a:extLst>
              </p:cNvPr>
              <p:cNvSpPr/>
              <p:nvPr/>
            </p:nvSpPr>
            <p:spPr>
              <a:xfrm rot="1080000">
                <a:off x="5571545" y="3589757"/>
                <a:ext cx="2430027" cy="2348207"/>
              </a:xfrm>
              <a:prstGeom prst="decagon">
                <a:avLst/>
              </a:prstGeom>
              <a:solidFill>
                <a:schemeClr val="tx1">
                  <a:lumMod val="50000"/>
                  <a:lumOff val="50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13" name="Pentagon 12">
                <a:extLst>
                  <a:ext uri="{FF2B5EF4-FFF2-40B4-BE49-F238E27FC236}">
                    <a16:creationId xmlns:a16="http://schemas.microsoft.com/office/drawing/2014/main" id="{2A064A54-0F07-2381-BDC5-522DFB717B28}"/>
                  </a:ext>
                </a:extLst>
              </p:cNvPr>
              <p:cNvSpPr/>
              <p:nvPr/>
            </p:nvSpPr>
            <p:spPr>
              <a:xfrm>
                <a:off x="6025845" y="3914161"/>
                <a:ext cx="1521435" cy="1510723"/>
              </a:xfrm>
              <a:prstGeom prst="pentagon">
                <a:avLst/>
              </a:prstGeom>
              <a:solidFill>
                <a:schemeClr val="tx1">
                  <a:lumMod val="75000"/>
                  <a:lumOff val="2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cxnSp>
            <p:nvCxnSpPr>
              <p:cNvPr id="14" name="Straight Connector 13">
                <a:extLst>
                  <a:ext uri="{FF2B5EF4-FFF2-40B4-BE49-F238E27FC236}">
                    <a16:creationId xmlns:a16="http://schemas.microsoft.com/office/drawing/2014/main" id="{ADDA20B7-E54D-F780-7B45-395AAF4F04B4}"/>
                  </a:ext>
                </a:extLst>
              </p:cNvPr>
              <p:cNvCxnSpPr>
                <a:cxnSpLocks/>
                <a:stCxn id="13" idx="0"/>
                <a:endCxn id="12" idx="8"/>
              </p:cNvCxnSpPr>
              <p:nvPr/>
            </p:nvCxnSpPr>
            <p:spPr>
              <a:xfrm flipV="1">
                <a:off x="6786563" y="3531202"/>
                <a:ext cx="5736" cy="38295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B1A78C7-C657-A0B1-7EE3-91EB4BD50100}"/>
                  </a:ext>
                </a:extLst>
              </p:cNvPr>
              <p:cNvCxnSpPr>
                <a:cxnSpLocks/>
                <a:stCxn id="13" idx="1"/>
                <a:endCxn id="12" idx="6"/>
              </p:cNvCxnSpPr>
              <p:nvPr/>
            </p:nvCxnSpPr>
            <p:spPr>
              <a:xfrm flipH="1" flipV="1">
                <a:off x="5631017" y="4388404"/>
                <a:ext cx="394831" cy="10279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A8E466-1B8A-9388-242C-7103A5442435}"/>
                  </a:ext>
                </a:extLst>
              </p:cNvPr>
              <p:cNvCxnSpPr>
                <a:cxnSpLocks/>
                <a:stCxn id="13" idx="2"/>
                <a:endCxn id="12" idx="4"/>
              </p:cNvCxnSpPr>
              <p:nvPr/>
            </p:nvCxnSpPr>
            <p:spPr>
              <a:xfrm flipH="1">
                <a:off x="6066663" y="5424879"/>
                <a:ext cx="249750" cy="33959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0E4B6D2-B857-BBAE-29B9-7CD33A403C4F}"/>
                  </a:ext>
                </a:extLst>
              </p:cNvPr>
              <p:cNvCxnSpPr>
                <a:cxnSpLocks/>
                <a:stCxn id="13" idx="4"/>
                <a:endCxn id="12" idx="2"/>
              </p:cNvCxnSpPr>
              <p:nvPr/>
            </p:nvCxnSpPr>
            <p:spPr>
              <a:xfrm>
                <a:off x="7256712" y="5424879"/>
                <a:ext cx="240474" cy="33285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5E7DDB8-A975-64FB-E1A0-C2F8FA99F0E7}"/>
                  </a:ext>
                </a:extLst>
              </p:cNvPr>
              <p:cNvCxnSpPr>
                <a:cxnSpLocks/>
                <a:stCxn id="12" idx="0"/>
                <a:endCxn id="13" idx="5"/>
              </p:cNvCxnSpPr>
              <p:nvPr/>
            </p:nvCxnSpPr>
            <p:spPr>
              <a:xfrm flipH="1">
                <a:off x="7547278" y="4377497"/>
                <a:ext cx="398375" cy="113706"/>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1" name="TextBox 10">
              <a:extLst>
                <a:ext uri="{FF2B5EF4-FFF2-40B4-BE49-F238E27FC236}">
                  <a16:creationId xmlns:a16="http://schemas.microsoft.com/office/drawing/2014/main" id="{CDEDAA5A-E83A-0475-2766-35E1C634B090}"/>
                </a:ext>
              </a:extLst>
            </p:cNvPr>
            <p:cNvSpPr txBox="1"/>
            <p:nvPr/>
          </p:nvSpPr>
          <p:spPr>
            <a:xfrm rot="900000">
              <a:off x="3511830" y="1206322"/>
              <a:ext cx="396405" cy="410297"/>
            </a:xfrm>
            <a:prstGeom prst="rect">
              <a:avLst/>
            </a:prstGeom>
            <a:noFill/>
            <a:ln>
              <a:noFill/>
            </a:ln>
          </p:spPr>
          <p:txBody>
            <a:bodyPr wrap="none" rtlCol="0">
              <a:spAutoFit/>
            </a:bodyPr>
            <a:lstStyle/>
            <a:p>
              <a:r>
                <a:rPr lang="en-US" sz="1246" dirty="0">
                  <a:solidFill>
                    <a:schemeClr val="bg1"/>
                  </a:solidFill>
                  <a:latin typeface="Congenial" panose="02000503040000020004" pitchFamily="2" charset="0"/>
                </a:rPr>
                <a:t>7</a:t>
              </a:r>
              <a:endParaRPr lang="en-AU" sz="1246" dirty="0">
                <a:solidFill>
                  <a:schemeClr val="bg1"/>
                </a:solidFill>
                <a:latin typeface="Congenial" panose="02000503040000020004" pitchFamily="2" charset="0"/>
              </a:endParaRPr>
            </a:p>
          </p:txBody>
        </p:sp>
      </p:grpSp>
      <p:grpSp>
        <p:nvGrpSpPr>
          <p:cNvPr id="29" name="Group 28">
            <a:extLst>
              <a:ext uri="{FF2B5EF4-FFF2-40B4-BE49-F238E27FC236}">
                <a16:creationId xmlns:a16="http://schemas.microsoft.com/office/drawing/2014/main" id="{EF483B6E-1DB7-8E44-46D6-9AB9AD97B4CE}"/>
              </a:ext>
            </a:extLst>
          </p:cNvPr>
          <p:cNvGrpSpPr/>
          <p:nvPr/>
        </p:nvGrpSpPr>
        <p:grpSpPr>
          <a:xfrm rot="20700000">
            <a:off x="2623691" y="2050384"/>
            <a:ext cx="423692" cy="423692"/>
            <a:chOff x="2858794" y="1013466"/>
            <a:chExt cx="612000" cy="612000"/>
          </a:xfrm>
        </p:grpSpPr>
        <p:grpSp>
          <p:nvGrpSpPr>
            <p:cNvPr id="30" name="Group 29">
              <a:extLst>
                <a:ext uri="{FF2B5EF4-FFF2-40B4-BE49-F238E27FC236}">
                  <a16:creationId xmlns:a16="http://schemas.microsoft.com/office/drawing/2014/main" id="{63336369-C430-66DF-0199-84072F6FC5A4}"/>
                </a:ext>
              </a:extLst>
            </p:cNvPr>
            <p:cNvGrpSpPr>
              <a:grpSpLocks noChangeAspect="1"/>
            </p:cNvGrpSpPr>
            <p:nvPr/>
          </p:nvGrpSpPr>
          <p:grpSpPr>
            <a:xfrm rot="20700000">
              <a:off x="2858794" y="1013466"/>
              <a:ext cx="612000" cy="612000"/>
              <a:chOff x="5571550" y="3531202"/>
              <a:chExt cx="2430028" cy="2406765"/>
            </a:xfrm>
          </p:grpSpPr>
          <p:sp>
            <p:nvSpPr>
              <p:cNvPr id="33" name="Decagon 32">
                <a:extLst>
                  <a:ext uri="{FF2B5EF4-FFF2-40B4-BE49-F238E27FC236}">
                    <a16:creationId xmlns:a16="http://schemas.microsoft.com/office/drawing/2014/main" id="{36C39A0F-231D-62AE-AD0B-B8D6206E56E7}"/>
                  </a:ext>
                </a:extLst>
              </p:cNvPr>
              <p:cNvSpPr/>
              <p:nvPr/>
            </p:nvSpPr>
            <p:spPr>
              <a:xfrm rot="1080000">
                <a:off x="5571550" y="3589759"/>
                <a:ext cx="2430028" cy="2348208"/>
              </a:xfrm>
              <a:prstGeom prst="decagon">
                <a:avLst/>
              </a:prstGeom>
              <a:solidFill>
                <a:schemeClr val="bg1">
                  <a:lumMod val="6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34" name="Pentagon 33">
                <a:extLst>
                  <a:ext uri="{FF2B5EF4-FFF2-40B4-BE49-F238E27FC236}">
                    <a16:creationId xmlns:a16="http://schemas.microsoft.com/office/drawing/2014/main" id="{9CCAA228-5EF9-A547-07EB-3DEF215B18F8}"/>
                  </a:ext>
                </a:extLst>
              </p:cNvPr>
              <p:cNvSpPr/>
              <p:nvPr/>
            </p:nvSpPr>
            <p:spPr>
              <a:xfrm>
                <a:off x="6025845" y="3914161"/>
                <a:ext cx="1521435" cy="1510723"/>
              </a:xfrm>
              <a:prstGeom prst="pentagon">
                <a:avLst/>
              </a:prstGeom>
              <a:solidFill>
                <a:schemeClr val="tx1">
                  <a:lumMod val="65000"/>
                  <a:lumOff val="3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cxnSp>
            <p:nvCxnSpPr>
              <p:cNvPr id="35" name="Straight Connector 34">
                <a:extLst>
                  <a:ext uri="{FF2B5EF4-FFF2-40B4-BE49-F238E27FC236}">
                    <a16:creationId xmlns:a16="http://schemas.microsoft.com/office/drawing/2014/main" id="{1DC05921-8C93-A1ED-4DE2-8632465959AC}"/>
                  </a:ext>
                </a:extLst>
              </p:cNvPr>
              <p:cNvCxnSpPr>
                <a:cxnSpLocks/>
                <a:stCxn id="34" idx="0"/>
                <a:endCxn id="33" idx="8"/>
              </p:cNvCxnSpPr>
              <p:nvPr/>
            </p:nvCxnSpPr>
            <p:spPr>
              <a:xfrm flipV="1">
                <a:off x="6786563" y="3531202"/>
                <a:ext cx="5736" cy="38295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A25DF48-29D6-D58A-BC2B-7D4C7BE4E2FA}"/>
                  </a:ext>
                </a:extLst>
              </p:cNvPr>
              <p:cNvCxnSpPr>
                <a:cxnSpLocks/>
                <a:stCxn id="34" idx="1"/>
                <a:endCxn id="33" idx="6"/>
              </p:cNvCxnSpPr>
              <p:nvPr/>
            </p:nvCxnSpPr>
            <p:spPr>
              <a:xfrm flipH="1" flipV="1">
                <a:off x="5631017" y="4388404"/>
                <a:ext cx="394831" cy="10279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B713F07-F38B-9709-D48C-5FC5E28E8215}"/>
                  </a:ext>
                </a:extLst>
              </p:cNvPr>
              <p:cNvCxnSpPr>
                <a:cxnSpLocks/>
                <a:stCxn id="34" idx="2"/>
                <a:endCxn id="33" idx="4"/>
              </p:cNvCxnSpPr>
              <p:nvPr/>
            </p:nvCxnSpPr>
            <p:spPr>
              <a:xfrm flipH="1">
                <a:off x="6066663" y="5424879"/>
                <a:ext cx="249750" cy="33959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9E43A525-FAD1-49C7-6705-CACFAFB5D502}"/>
                  </a:ext>
                </a:extLst>
              </p:cNvPr>
              <p:cNvCxnSpPr>
                <a:cxnSpLocks/>
                <a:stCxn id="34" idx="4"/>
                <a:endCxn id="33" idx="2"/>
              </p:cNvCxnSpPr>
              <p:nvPr/>
            </p:nvCxnSpPr>
            <p:spPr>
              <a:xfrm>
                <a:off x="7256712" y="5424879"/>
                <a:ext cx="240474" cy="33285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780454C-9C8B-A442-423C-F0927A09E15F}"/>
                  </a:ext>
                </a:extLst>
              </p:cNvPr>
              <p:cNvCxnSpPr>
                <a:cxnSpLocks/>
                <a:stCxn id="33" idx="0"/>
                <a:endCxn id="34" idx="5"/>
              </p:cNvCxnSpPr>
              <p:nvPr/>
            </p:nvCxnSpPr>
            <p:spPr>
              <a:xfrm flipH="1">
                <a:off x="7547278" y="4377497"/>
                <a:ext cx="398375" cy="113706"/>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31" name="TextBox 30">
              <a:extLst>
                <a:ext uri="{FF2B5EF4-FFF2-40B4-BE49-F238E27FC236}">
                  <a16:creationId xmlns:a16="http://schemas.microsoft.com/office/drawing/2014/main" id="{A32276D1-56A1-4421-AE7E-2569788B82D2}"/>
                </a:ext>
              </a:extLst>
            </p:cNvPr>
            <p:cNvSpPr txBox="1"/>
            <p:nvPr/>
          </p:nvSpPr>
          <p:spPr>
            <a:xfrm rot="20700000">
              <a:off x="2959701" y="1134907"/>
              <a:ext cx="424190" cy="410298"/>
            </a:xfrm>
            <a:prstGeom prst="rect">
              <a:avLst/>
            </a:prstGeom>
            <a:noFill/>
            <a:ln>
              <a:noFill/>
            </a:ln>
          </p:spPr>
          <p:txBody>
            <a:bodyPr wrap="none" rtlCol="0">
              <a:spAutoFit/>
            </a:bodyPr>
            <a:lstStyle/>
            <a:p>
              <a:r>
                <a:rPr lang="en-US" sz="1246" dirty="0">
                  <a:solidFill>
                    <a:schemeClr val="bg1"/>
                  </a:solidFill>
                  <a:latin typeface="Congenial" panose="02000503040000020004" pitchFamily="2" charset="0"/>
                </a:rPr>
                <a:t>11</a:t>
              </a:r>
              <a:endParaRPr lang="en-AU" sz="1246" dirty="0">
                <a:solidFill>
                  <a:schemeClr val="bg1"/>
                </a:solidFill>
                <a:latin typeface="Congenial" panose="02000503040000020004" pitchFamily="2" charset="0"/>
              </a:endParaRPr>
            </a:p>
          </p:txBody>
        </p:sp>
      </p:grpSp>
      <p:grpSp>
        <p:nvGrpSpPr>
          <p:cNvPr id="41" name="Group 40">
            <a:extLst>
              <a:ext uri="{FF2B5EF4-FFF2-40B4-BE49-F238E27FC236}">
                <a16:creationId xmlns:a16="http://schemas.microsoft.com/office/drawing/2014/main" id="{579CCBD3-13E8-BA0B-D792-E8BEEE22F52E}"/>
              </a:ext>
            </a:extLst>
          </p:cNvPr>
          <p:cNvGrpSpPr/>
          <p:nvPr/>
        </p:nvGrpSpPr>
        <p:grpSpPr>
          <a:xfrm>
            <a:off x="123689" y="1014619"/>
            <a:ext cx="641686" cy="561940"/>
            <a:chOff x="4126153" y="710153"/>
            <a:chExt cx="715014" cy="626155"/>
          </a:xfrm>
        </p:grpSpPr>
        <p:grpSp>
          <p:nvGrpSpPr>
            <p:cNvPr id="42" name="Group 41">
              <a:extLst>
                <a:ext uri="{FF2B5EF4-FFF2-40B4-BE49-F238E27FC236}">
                  <a16:creationId xmlns:a16="http://schemas.microsoft.com/office/drawing/2014/main" id="{90B1A0B0-BAF4-8610-34C4-DB36C63A9AF6}"/>
                </a:ext>
              </a:extLst>
            </p:cNvPr>
            <p:cNvGrpSpPr/>
            <p:nvPr/>
          </p:nvGrpSpPr>
          <p:grpSpPr>
            <a:xfrm>
              <a:off x="4126153" y="710153"/>
              <a:ext cx="715014" cy="539693"/>
              <a:chOff x="4126153" y="710153"/>
              <a:chExt cx="715014" cy="539693"/>
            </a:xfrm>
          </p:grpSpPr>
          <p:sp>
            <p:nvSpPr>
              <p:cNvPr id="45" name="Octagon 44">
                <a:extLst>
                  <a:ext uri="{FF2B5EF4-FFF2-40B4-BE49-F238E27FC236}">
                    <a16:creationId xmlns:a16="http://schemas.microsoft.com/office/drawing/2014/main" id="{4DA92854-4D26-14C6-FB92-850F837B559B}"/>
                  </a:ext>
                </a:extLst>
              </p:cNvPr>
              <p:cNvSpPr/>
              <p:nvPr/>
            </p:nvSpPr>
            <p:spPr>
              <a:xfrm>
                <a:off x="4179940" y="710153"/>
                <a:ext cx="612000" cy="449535"/>
              </a:xfrm>
              <a:prstGeom prst="octagon">
                <a:avLst>
                  <a:gd name="adj" fmla="val 16576"/>
                </a:avLst>
              </a:prstGeom>
              <a:solidFill>
                <a:schemeClr val="tx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56" name="TextBox 55">
                <a:extLst>
                  <a:ext uri="{FF2B5EF4-FFF2-40B4-BE49-F238E27FC236}">
                    <a16:creationId xmlns:a16="http://schemas.microsoft.com/office/drawing/2014/main" id="{5F9F067A-F8C3-D779-D969-9B21D896981B}"/>
                  </a:ext>
                </a:extLst>
              </p:cNvPr>
              <p:cNvSpPr txBox="1"/>
              <p:nvPr/>
            </p:nvSpPr>
            <p:spPr>
              <a:xfrm>
                <a:off x="4126153" y="716367"/>
                <a:ext cx="715014" cy="533479"/>
              </a:xfrm>
              <a:prstGeom prst="rect">
                <a:avLst/>
              </a:prstGeom>
              <a:noFill/>
              <a:ln>
                <a:solidFill>
                  <a:schemeClr val="bg1"/>
                </a:solidFill>
              </a:ln>
            </p:spPr>
            <p:txBody>
              <a:bodyPr wrap="square">
                <a:spAutoFit/>
              </a:bodyPr>
              <a:lstStyle/>
              <a:p>
                <a:pPr algn="ctr"/>
                <a:r>
                  <a:rPr lang="en-US" sz="900" i="1" dirty="0">
                    <a:solidFill>
                      <a:schemeClr val="bg1"/>
                    </a:solidFill>
                    <a:latin typeface="+mj-lt"/>
                  </a:rPr>
                  <a:t>AGILITY</a:t>
                </a:r>
              </a:p>
            </p:txBody>
          </p:sp>
        </p:grpSp>
        <p:sp>
          <p:nvSpPr>
            <p:cNvPr id="43" name="Plaque 42">
              <a:extLst>
                <a:ext uri="{FF2B5EF4-FFF2-40B4-BE49-F238E27FC236}">
                  <a16:creationId xmlns:a16="http://schemas.microsoft.com/office/drawing/2014/main" id="{C2C98A90-E3DE-6B62-59B0-F979771AE2A9}"/>
                </a:ext>
              </a:extLst>
            </p:cNvPr>
            <p:cNvSpPr/>
            <p:nvPr/>
          </p:nvSpPr>
          <p:spPr>
            <a:xfrm>
              <a:off x="4237658" y="939777"/>
              <a:ext cx="492004" cy="396531"/>
            </a:xfrm>
            <a:prstGeom prst="plaque">
              <a:avLst>
                <a:gd name="adj" fmla="val 25313"/>
              </a:avLst>
            </a:prstGeom>
            <a:solidFill>
              <a:schemeClr val="tx1">
                <a:lumMod val="85000"/>
                <a:lumOff val="1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24923" tIns="288000" rIns="24923" rtlCol="0" anchor="b"/>
            <a:lstStyle/>
            <a:p>
              <a:pPr algn="ctr"/>
              <a:r>
                <a:rPr lang="en-US" sz="1400" dirty="0">
                  <a:latin typeface="+mj-lt"/>
                </a:rPr>
                <a:t>+2</a:t>
              </a:r>
              <a:endParaRPr lang="en-AU" sz="1400" dirty="0">
                <a:latin typeface="+mj-lt"/>
              </a:endParaRPr>
            </a:p>
          </p:txBody>
        </p:sp>
      </p:grpSp>
      <p:sp>
        <p:nvSpPr>
          <p:cNvPr id="57" name="TextBox 56">
            <a:extLst>
              <a:ext uri="{FF2B5EF4-FFF2-40B4-BE49-F238E27FC236}">
                <a16:creationId xmlns:a16="http://schemas.microsoft.com/office/drawing/2014/main" id="{2B1F48A3-ECC5-52E6-9BC7-77BB90474E53}"/>
              </a:ext>
            </a:extLst>
          </p:cNvPr>
          <p:cNvSpPr txBox="1"/>
          <p:nvPr/>
        </p:nvSpPr>
        <p:spPr>
          <a:xfrm>
            <a:off x="63500" y="4455004"/>
            <a:ext cx="4642538" cy="5539978"/>
          </a:xfrm>
          <a:prstGeom prst="rect">
            <a:avLst/>
          </a:prstGeom>
          <a:noFill/>
        </p:spPr>
        <p:txBody>
          <a:bodyPr wrap="square" numCol="2" spcCol="180000" rtlCol="0">
            <a:spAutoFit/>
          </a:bodyPr>
          <a:lstStyle/>
          <a:p>
            <a:pPr defTabSz="316520">
              <a:defRPr/>
            </a:pPr>
            <a:r>
              <a:rPr lang="en-AU" sz="1100" b="1" dirty="0">
                <a:latin typeface="Congenial"/>
              </a:rPr>
              <a:t>Reaction Rolls </a:t>
            </a:r>
            <a:r>
              <a:rPr lang="en-AU" sz="900" b="1" dirty="0">
                <a:latin typeface="Congenial"/>
              </a:rPr>
              <a:t>(p37) </a:t>
            </a:r>
          </a:p>
          <a:p>
            <a:pPr defTabSz="316520">
              <a:defRPr/>
            </a:pPr>
            <a:r>
              <a:rPr lang="en-AU" sz="900" dirty="0">
                <a:latin typeface="Congenial Light"/>
              </a:rPr>
              <a:t>Reaction rolls do not generate Hope, Fear, or GM Moves. A </a:t>
            </a:r>
            <a:r>
              <a:rPr lang="en-AU" sz="900" b="1" dirty="0">
                <a:latin typeface="Congenial Light"/>
              </a:rPr>
              <a:t>Critical Success </a:t>
            </a:r>
            <a:r>
              <a:rPr lang="en-AU" sz="900" dirty="0">
                <a:latin typeface="Congenial Light"/>
              </a:rPr>
              <a:t>ignores </a:t>
            </a:r>
            <a:r>
              <a:rPr lang="en-AU" sz="900" b="1" i="1" dirty="0">
                <a:latin typeface="Congenial Light"/>
              </a:rPr>
              <a:t>all </a:t>
            </a:r>
            <a:r>
              <a:rPr lang="en-AU" sz="900" dirty="0">
                <a:latin typeface="Congenial Light"/>
              </a:rPr>
              <a:t>negative consequences</a:t>
            </a:r>
          </a:p>
          <a:p>
            <a:pPr defTabSz="316520">
              <a:spcBef>
                <a:spcPts val="415"/>
              </a:spcBef>
              <a:defRPr/>
            </a:pPr>
            <a:r>
              <a:rPr lang="en-AU" sz="1100" b="1" dirty="0">
                <a:latin typeface="Congenial"/>
              </a:rPr>
              <a:t>Attack &amp; Damage </a:t>
            </a:r>
            <a:r>
              <a:rPr lang="en-AU" sz="900" b="1" dirty="0">
                <a:latin typeface="Congenial"/>
              </a:rPr>
              <a:t>(p39) </a:t>
            </a:r>
            <a:endParaRPr lang="en-AU" sz="900" dirty="0">
              <a:latin typeface="Congenial Light"/>
            </a:endParaRPr>
          </a:p>
          <a:p>
            <a:pPr defTabSz="316520">
              <a:spcAft>
                <a:spcPts val="208"/>
              </a:spcAft>
              <a:defRPr/>
            </a:pPr>
            <a:r>
              <a:rPr lang="en-AU" sz="900" dirty="0">
                <a:latin typeface="Congenial Light"/>
              </a:rPr>
              <a:t>Attack rolls use the adversary's difficulty. If you get a </a:t>
            </a:r>
            <a:r>
              <a:rPr lang="en-AU" sz="900" b="1" dirty="0">
                <a:latin typeface="Congenial Light"/>
              </a:rPr>
              <a:t>Critical Success</a:t>
            </a:r>
            <a:r>
              <a:rPr lang="en-AU" sz="900" dirty="0">
                <a:latin typeface="Congenial Light"/>
              </a:rPr>
              <a:t>, you deal extra damage.</a:t>
            </a:r>
            <a:endParaRPr lang="en-AU" sz="900" b="1" dirty="0">
              <a:latin typeface="Congenial"/>
            </a:endParaRPr>
          </a:p>
          <a:p>
            <a:pPr marL="118695" indent="-118695" defTabSz="316520">
              <a:buFont typeface="Arial" panose="020B0604020202020204" pitchFamily="34" charset="0"/>
              <a:buChar char="•"/>
              <a:defRPr/>
            </a:pPr>
            <a:r>
              <a:rPr lang="en-AU" sz="900" dirty="0">
                <a:latin typeface="Congenial Light"/>
              </a:rPr>
              <a:t>You roll your weapon’s damage dice a number of times equal to your Proficiency (e.g. 2d10 + 3, when your weapon deals d10 + 3, and your Proficiency is 2)</a:t>
            </a:r>
          </a:p>
          <a:p>
            <a:pPr marL="125289" indent="-125289" defTabSz="309925">
              <a:spcAft>
                <a:spcPts val="208"/>
              </a:spcAft>
              <a:buFont typeface="Arial" panose="020B0604020202020204" pitchFamily="34" charset="0"/>
              <a:buChar char="•"/>
              <a:defRPr/>
            </a:pPr>
            <a:r>
              <a:rPr lang="en-AU" sz="900" dirty="0">
                <a:latin typeface="Congenial Light"/>
              </a:rPr>
              <a:t>On a </a:t>
            </a:r>
            <a:r>
              <a:rPr lang="en-AU" sz="900" b="1" dirty="0">
                <a:latin typeface="Congenial Light"/>
              </a:rPr>
              <a:t>Critical Success</a:t>
            </a:r>
            <a:r>
              <a:rPr lang="en-AU" sz="900" dirty="0">
                <a:latin typeface="Congenial Light"/>
              </a:rPr>
              <a:t>, you take the maximum possible result of your damage dice and then add your damage dice roll </a:t>
            </a:r>
            <a:r>
              <a:rPr lang="en-AU" sz="900" dirty="0">
                <a:solidFill>
                  <a:prstClr val="black"/>
                </a:solidFill>
              </a:rPr>
              <a:t>(e.g. if your weapon deals 3d8 + 1, you deal 24 + 3d8 + 1)</a:t>
            </a:r>
          </a:p>
          <a:p>
            <a:pPr marL="125289" indent="-125289">
              <a:spcBef>
                <a:spcPts val="415"/>
              </a:spcBef>
            </a:pPr>
            <a:r>
              <a:rPr lang="en-AU" sz="1100" b="1" dirty="0">
                <a:latin typeface="Congenial" panose="02000503040000020004" pitchFamily="2" charset="0"/>
              </a:rPr>
              <a:t>Making Experiences </a:t>
            </a:r>
            <a:r>
              <a:rPr lang="en-AU" sz="900" b="1" dirty="0">
                <a:latin typeface="Congenial" panose="02000503040000020004" pitchFamily="2" charset="0"/>
              </a:rPr>
              <a:t>(p38)</a:t>
            </a:r>
          </a:p>
          <a:p>
            <a:pPr>
              <a:spcAft>
                <a:spcPts val="208"/>
              </a:spcAft>
            </a:pPr>
            <a:r>
              <a:rPr lang="en-AU" sz="900" dirty="0">
                <a:latin typeface="Congenial Light" panose="02000503040000020004" pitchFamily="2" charset="0"/>
              </a:rPr>
              <a:t>Use a catchphrase or evocative word to capture a specific set of skills, personality traits, or special aptitudes. </a:t>
            </a:r>
          </a:p>
          <a:p>
            <a:pPr marL="125289" indent="-125289">
              <a:buFont typeface="Arial" panose="020B0604020202020204" pitchFamily="34" charset="0"/>
              <a:buChar char="•"/>
            </a:pPr>
            <a:r>
              <a:rPr lang="en-AU" sz="900" b="1" dirty="0">
                <a:latin typeface="Congenial Light" panose="02000503040000020004" pitchFamily="2" charset="0"/>
              </a:rPr>
              <a:t>Backgrounds</a:t>
            </a:r>
            <a:r>
              <a:rPr lang="en-AU" sz="900" dirty="0">
                <a:latin typeface="Congenial Light" panose="02000503040000020004" pitchFamily="2" charset="0"/>
              </a:rPr>
              <a:t> (e.g. Thief, Field Medic, Priestess, Merchant)</a:t>
            </a:r>
          </a:p>
          <a:p>
            <a:pPr marL="125289" indent="-125289">
              <a:buFont typeface="Arial" panose="020B0604020202020204" pitchFamily="34" charset="0"/>
              <a:buChar char="•"/>
            </a:pPr>
            <a:r>
              <a:rPr lang="en-AU" sz="900" b="1" dirty="0">
                <a:latin typeface="Congenial Light" panose="02000503040000020004" pitchFamily="2" charset="0"/>
              </a:rPr>
              <a:t>Characteristics </a:t>
            </a:r>
            <a:r>
              <a:rPr lang="en-AU" sz="900" dirty="0">
                <a:latin typeface="Congenial Light" panose="02000503040000020004" pitchFamily="2" charset="0"/>
              </a:rPr>
              <a:t>(e.g. Know-it-all, Stubborn, Charming)</a:t>
            </a:r>
          </a:p>
          <a:p>
            <a:pPr marL="125289" indent="-125289">
              <a:buFont typeface="Arial" panose="020B0604020202020204" pitchFamily="34" charset="0"/>
              <a:buChar char="•"/>
            </a:pPr>
            <a:r>
              <a:rPr lang="en-AU" sz="900" b="1" dirty="0">
                <a:latin typeface="Congenial Light" panose="02000503040000020004" pitchFamily="2" charset="0"/>
              </a:rPr>
              <a:t>Specialties</a:t>
            </a:r>
            <a:r>
              <a:rPr lang="en-AU" sz="900" dirty="0">
                <a:latin typeface="Congenial Light" panose="02000503040000020004" pitchFamily="2" charset="0"/>
              </a:rPr>
              <a:t> (e.g. Social Chameleon, Inventor, Survivalist)</a:t>
            </a:r>
          </a:p>
          <a:p>
            <a:pPr marL="125289" indent="-125289">
              <a:buFont typeface="Arial" panose="020B0604020202020204" pitchFamily="34" charset="0"/>
              <a:buChar char="•"/>
            </a:pPr>
            <a:r>
              <a:rPr lang="en-AU" sz="900" b="1" dirty="0">
                <a:latin typeface="Congenial Light" panose="02000503040000020004" pitchFamily="2" charset="0"/>
              </a:rPr>
              <a:t>Skills</a:t>
            </a:r>
            <a:r>
              <a:rPr lang="en-AU" sz="900" dirty="0">
                <a:latin typeface="Congenial Light" panose="02000503040000020004" pitchFamily="2" charset="0"/>
              </a:rPr>
              <a:t> (e.g. Eye for Detail, Scavenger, Quiet, Liar)</a:t>
            </a:r>
          </a:p>
          <a:p>
            <a:pPr marL="125289" indent="-125289">
              <a:buFont typeface="Arial" panose="020B0604020202020204" pitchFamily="34" charset="0"/>
              <a:buChar char="•"/>
            </a:pPr>
            <a:r>
              <a:rPr lang="en-AU" sz="900" b="1" dirty="0">
                <a:latin typeface="Congenial Light" panose="02000503040000020004" pitchFamily="2" charset="0"/>
              </a:rPr>
              <a:t>Phrases </a:t>
            </a:r>
            <a:r>
              <a:rPr lang="en-AU" sz="900" dirty="0">
                <a:latin typeface="Congenial Light" panose="02000503040000020004" pitchFamily="2" charset="0"/>
              </a:rPr>
              <a:t>(e.g. Gotta go Fast, Stronger together)</a:t>
            </a:r>
          </a:p>
          <a:p>
            <a:pPr marL="125289" indent="-125289">
              <a:buFont typeface="Arial" panose="020B0604020202020204" pitchFamily="34" charset="0"/>
              <a:buChar char="•"/>
            </a:pPr>
            <a:r>
              <a:rPr lang="en-AU" sz="900" dirty="0">
                <a:latin typeface="Congenial Light" panose="02000503040000020004" pitchFamily="2" charset="0"/>
              </a:rPr>
              <a:t>Don’t go too broad (e.g. Lucky), or give your character abilities they don’t have (e.g. magic wings)</a:t>
            </a:r>
          </a:p>
          <a:p>
            <a:pPr marL="125289" indent="-125289">
              <a:buFont typeface="Arial" panose="020B0604020202020204" pitchFamily="34" charset="0"/>
              <a:buChar char="•"/>
            </a:pPr>
            <a:endParaRPr lang="en-AU" sz="900" dirty="0">
              <a:latin typeface="Congenial Light" panose="02000503040000020004" pitchFamily="2" charset="0"/>
            </a:endParaRPr>
          </a:p>
          <a:p>
            <a:pPr marL="125289" indent="-125289">
              <a:buFont typeface="Arial" panose="020B0604020202020204" pitchFamily="34" charset="0"/>
              <a:buChar char="•"/>
            </a:pPr>
            <a:endParaRPr lang="en-AU" sz="900" dirty="0">
              <a:latin typeface="Congenial Light" panose="02000503040000020004" pitchFamily="2" charset="0"/>
            </a:endParaRPr>
          </a:p>
          <a:p>
            <a:pPr defTabSz="309925">
              <a:defRPr/>
            </a:pPr>
            <a:r>
              <a:rPr lang="en-AU" sz="1100" b="1" dirty="0">
                <a:latin typeface="Congenial" panose="02000503040000020004" pitchFamily="2" charset="0"/>
              </a:rPr>
              <a:t>Group Action Rolls</a:t>
            </a:r>
            <a:r>
              <a:rPr lang="en-AU" sz="1000" b="1" dirty="0">
                <a:latin typeface="Congenial" panose="02000503040000020004" pitchFamily="2" charset="0"/>
              </a:rPr>
              <a:t> </a:t>
            </a:r>
            <a:r>
              <a:rPr lang="en-AU" sz="900" b="1" dirty="0">
                <a:latin typeface="Congenial" panose="02000503040000020004" pitchFamily="2" charset="0"/>
              </a:rPr>
              <a:t>(p38)</a:t>
            </a:r>
          </a:p>
          <a:p>
            <a:pPr>
              <a:spcAft>
                <a:spcPts val="208"/>
              </a:spcAft>
            </a:pPr>
            <a:r>
              <a:rPr lang="en-AU" sz="900" dirty="0">
                <a:latin typeface="Congenial Light" panose="02000503040000020004" pitchFamily="2" charset="0"/>
              </a:rPr>
              <a:t>When characters acts as a group, the party chooses one PC to lead the action. Other players describe how they help the leader and make reaction rolls. </a:t>
            </a:r>
          </a:p>
          <a:p>
            <a:r>
              <a:rPr lang="en-AU" sz="900" dirty="0">
                <a:latin typeface="Congenial Light" panose="02000503040000020004" pitchFamily="2" charset="0"/>
              </a:rPr>
              <a:t>The leader makes an Action roll, with +1 for every success, and -1 for every failed reaction roll from the other players.</a:t>
            </a:r>
          </a:p>
          <a:p>
            <a:pPr marL="125289" indent="-125289">
              <a:spcBef>
                <a:spcPts val="415"/>
              </a:spcBef>
            </a:pPr>
            <a:r>
              <a:rPr lang="en-AU" sz="1100" b="1" dirty="0">
                <a:latin typeface="Congenial" panose="02000503040000020004" pitchFamily="2" charset="0"/>
              </a:rPr>
              <a:t>Tag Team Rolls </a:t>
            </a:r>
            <a:r>
              <a:rPr lang="en-AU" sz="900" b="1" dirty="0">
                <a:latin typeface="Congenial" panose="02000503040000020004" pitchFamily="2" charset="0"/>
              </a:rPr>
              <a:t>(p38)</a:t>
            </a:r>
          </a:p>
          <a:p>
            <a:pPr>
              <a:spcAft>
                <a:spcPts val="208"/>
              </a:spcAft>
            </a:pPr>
            <a:r>
              <a:rPr lang="en-AU" sz="900" dirty="0">
                <a:latin typeface="Congenial Light" panose="02000503040000020004" pitchFamily="2" charset="0"/>
              </a:rPr>
              <a:t>Once per session, you can spend 3 Hope to initiate a Tag Team roll with another player. Work together to describe how you combine your Actions, and each make separate Action rolls. Choose one of the rolls to apply to both actions.</a:t>
            </a:r>
          </a:p>
          <a:p>
            <a:pPr marL="125289" indent="-125289">
              <a:buFont typeface="Arial" panose="020B0604020202020204" pitchFamily="34" charset="0"/>
              <a:buChar char="•"/>
            </a:pPr>
            <a:r>
              <a:rPr lang="en-AU" sz="900" dirty="0">
                <a:latin typeface="Congenial Light" panose="02000503040000020004" pitchFamily="2" charset="0"/>
              </a:rPr>
              <a:t>On a roll with Hope, each PC gain 1 Hope</a:t>
            </a:r>
          </a:p>
          <a:p>
            <a:pPr marL="125289" indent="-125289">
              <a:buFont typeface="Arial" panose="020B0604020202020204" pitchFamily="34" charset="0"/>
              <a:buChar char="•"/>
            </a:pPr>
            <a:r>
              <a:rPr lang="en-AU" sz="900" dirty="0">
                <a:latin typeface="Congenial Light" panose="02000503040000020004" pitchFamily="2" charset="0"/>
              </a:rPr>
              <a:t>On a roll with Fear, the GM gains 1 Fear for each PC</a:t>
            </a:r>
          </a:p>
          <a:p>
            <a:pPr marL="125289" indent="-125289">
              <a:spcAft>
                <a:spcPts val="208"/>
              </a:spcAft>
              <a:buFont typeface="Arial" panose="020B0604020202020204" pitchFamily="34" charset="0"/>
              <a:buChar char="•"/>
            </a:pPr>
            <a:r>
              <a:rPr lang="en-AU" sz="900" dirty="0">
                <a:latin typeface="Congenial Light" panose="02000503040000020004" pitchFamily="2" charset="0"/>
              </a:rPr>
              <a:t>If the Tag Team roll is an Attack roll, both players combine their damage dice together. </a:t>
            </a:r>
          </a:p>
          <a:p>
            <a:r>
              <a:rPr lang="en-AU" sz="900" dirty="0">
                <a:latin typeface="Congenial Light" panose="02000503040000020004" pitchFamily="2" charset="0"/>
              </a:rPr>
              <a:t>A tag team roll counts as a single action, and a single attack action. A PC can be involved in multiple Tag Team rolls but initiate only one.</a:t>
            </a:r>
          </a:p>
        </p:txBody>
      </p:sp>
      <p:sp>
        <p:nvSpPr>
          <p:cNvPr id="58" name="TextBox 57">
            <a:extLst>
              <a:ext uri="{FF2B5EF4-FFF2-40B4-BE49-F238E27FC236}">
                <a16:creationId xmlns:a16="http://schemas.microsoft.com/office/drawing/2014/main" id="{F0873C3C-EC1C-CA6B-C9B3-92321F20A9CB}"/>
              </a:ext>
            </a:extLst>
          </p:cNvPr>
          <p:cNvSpPr txBox="1"/>
          <p:nvPr/>
        </p:nvSpPr>
        <p:spPr>
          <a:xfrm>
            <a:off x="5370092" y="9690556"/>
            <a:ext cx="1487908" cy="215444"/>
          </a:xfrm>
          <a:prstGeom prst="rect">
            <a:avLst/>
          </a:prstGeom>
          <a:noFill/>
        </p:spPr>
        <p:txBody>
          <a:bodyPr wrap="none" rtlCol="0">
            <a:spAutoFit/>
          </a:bodyPr>
          <a:lstStyle/>
          <a:p>
            <a:r>
              <a:rPr lang="en-AU" sz="800" dirty="0">
                <a:solidFill>
                  <a:schemeClr val="bg1"/>
                </a:solidFill>
              </a:rPr>
              <a:t>Player Sheet A: Rolling Basics</a:t>
            </a:r>
          </a:p>
        </p:txBody>
      </p:sp>
      <p:sp>
        <p:nvSpPr>
          <p:cNvPr id="59" name="TextBox 58">
            <a:extLst>
              <a:ext uri="{FF2B5EF4-FFF2-40B4-BE49-F238E27FC236}">
                <a16:creationId xmlns:a16="http://schemas.microsoft.com/office/drawing/2014/main" id="{1F3FD24B-2673-91CE-22DD-71E8570A08C1}"/>
              </a:ext>
            </a:extLst>
          </p:cNvPr>
          <p:cNvSpPr txBox="1"/>
          <p:nvPr/>
        </p:nvSpPr>
        <p:spPr>
          <a:xfrm>
            <a:off x="4706038" y="1295589"/>
            <a:ext cx="2088217" cy="7314823"/>
          </a:xfrm>
          <a:prstGeom prst="rect">
            <a:avLst/>
          </a:prstGeom>
          <a:noFill/>
        </p:spPr>
        <p:txBody>
          <a:bodyPr wrap="square" lIns="62308" rIns="62308" rtlCol="0" anchor="t">
            <a:spAutoFit/>
          </a:bodyPr>
          <a:lstStyle/>
          <a:p>
            <a:pPr marL="59347"/>
            <a:r>
              <a:rPr lang="en-AU" sz="1400" b="1" dirty="0">
                <a:solidFill>
                  <a:schemeClr val="bg1"/>
                </a:solidFill>
                <a:latin typeface="+mj-lt"/>
              </a:rPr>
              <a:t>USING HOPE </a:t>
            </a:r>
            <a:r>
              <a:rPr lang="en-AU" sz="900" b="1" dirty="0">
                <a:solidFill>
                  <a:schemeClr val="bg1"/>
                </a:solidFill>
                <a:latin typeface="+mj-lt"/>
              </a:rPr>
              <a:t>(p37) </a:t>
            </a:r>
          </a:p>
          <a:p>
            <a:pPr marL="59347"/>
            <a:r>
              <a:rPr lang="en-AU" sz="900" dirty="0">
                <a:solidFill>
                  <a:schemeClr val="bg1"/>
                </a:solidFill>
              </a:rPr>
              <a:t>You get 1 Hope every time you roll with Hope (max 6). Spend a Hope to:</a:t>
            </a:r>
          </a:p>
          <a:p>
            <a:pPr marL="125289" indent="-65942">
              <a:spcBef>
                <a:spcPts val="208"/>
              </a:spcBef>
              <a:buFont typeface="Arial" panose="020B0604020202020204" pitchFamily="34" charset="0"/>
              <a:buChar char="•"/>
              <a:defRPr/>
            </a:pPr>
            <a:r>
              <a:rPr lang="en-US" sz="900" b="1" i="1" dirty="0">
                <a:solidFill>
                  <a:schemeClr val="bg1"/>
                </a:solidFill>
                <a:latin typeface="Congenial Light" panose="02000503040000020004" pitchFamily="2" charset="0"/>
              </a:rPr>
              <a:t>Help an Ally:</a:t>
            </a:r>
            <a:r>
              <a:rPr lang="en-US" sz="900" dirty="0">
                <a:solidFill>
                  <a:schemeClr val="bg1"/>
                </a:solidFill>
                <a:latin typeface="Congenial Light" panose="02000503040000020004" pitchFamily="2" charset="0"/>
              </a:rPr>
              <a:t> describe how you help another player's action roll. Roll an Advantage d6. If multiple players Help, you only keep the highest roll.</a:t>
            </a:r>
          </a:p>
          <a:p>
            <a:pPr marL="125289" indent="-65942">
              <a:buFont typeface="Arial" panose="020B0604020202020204" pitchFamily="34" charset="0"/>
              <a:buChar char="•"/>
              <a:defRPr/>
            </a:pPr>
            <a:r>
              <a:rPr lang="en-US" sz="900" b="1" i="1" dirty="0">
                <a:solidFill>
                  <a:schemeClr val="bg1"/>
                </a:solidFill>
                <a:latin typeface="Congenial Light" panose="02000503040000020004" pitchFamily="2" charset="0"/>
              </a:rPr>
              <a:t>Utilize an Experience: </a:t>
            </a:r>
            <a:r>
              <a:rPr lang="en-US" sz="900" dirty="0">
                <a:solidFill>
                  <a:schemeClr val="bg1"/>
                </a:solidFill>
                <a:latin typeface="Congenial Light" panose="02000503040000020004" pitchFamily="2" charset="0"/>
              </a:rPr>
              <a:t>Before you make a trait roll, you can add a relevant experience</a:t>
            </a:r>
          </a:p>
          <a:p>
            <a:pPr marL="125289" indent="-65942">
              <a:buFont typeface="Arial" panose="020B0604020202020204" pitchFamily="34" charset="0"/>
              <a:buChar char="•"/>
              <a:defRPr/>
            </a:pPr>
            <a:r>
              <a:rPr lang="en-US" sz="900" b="1" i="1" dirty="0">
                <a:solidFill>
                  <a:schemeClr val="bg1"/>
                </a:solidFill>
                <a:latin typeface="Congenial Light" panose="02000503040000020004" pitchFamily="2" charset="0"/>
              </a:rPr>
              <a:t>Initiate a Tag Team Roll: </a:t>
            </a:r>
            <a:r>
              <a:rPr lang="en-US" sz="900" dirty="0">
                <a:solidFill>
                  <a:schemeClr val="bg1"/>
                </a:solidFill>
                <a:latin typeface="Congenial Light" panose="02000503040000020004" pitchFamily="2" charset="0"/>
              </a:rPr>
              <a:t>Spend 3 Hope to have you and another PC team up. </a:t>
            </a:r>
          </a:p>
          <a:p>
            <a:pPr marL="125289" indent="-65942">
              <a:buFont typeface="Arial" panose="020B0604020202020204" pitchFamily="34" charset="0"/>
              <a:buChar char="•"/>
              <a:defRPr/>
            </a:pPr>
            <a:r>
              <a:rPr lang="en-US" sz="900" b="1" i="1" dirty="0">
                <a:solidFill>
                  <a:schemeClr val="bg1"/>
                </a:solidFill>
                <a:latin typeface="Congenial Light" panose="02000503040000020004" pitchFamily="2" charset="0"/>
              </a:rPr>
              <a:t>Activate a Hope Feature: </a:t>
            </a:r>
            <a:r>
              <a:rPr lang="en-US" sz="900" dirty="0">
                <a:solidFill>
                  <a:schemeClr val="bg1"/>
                </a:solidFill>
                <a:latin typeface="Congenial Light" panose="02000503040000020004" pitchFamily="2" charset="0"/>
              </a:rPr>
              <a:t>some abilities and features cost Hope to activate.</a:t>
            </a:r>
          </a:p>
          <a:p>
            <a:pPr marL="184636" indent="-125289">
              <a:spcBef>
                <a:spcPts val="415"/>
              </a:spcBef>
            </a:pPr>
            <a:r>
              <a:rPr lang="en-AU" sz="1400" b="1" dirty="0">
                <a:solidFill>
                  <a:schemeClr val="bg1"/>
                </a:solidFill>
                <a:latin typeface="Congenial" panose="02000503040000020004" pitchFamily="2" charset="0"/>
              </a:rPr>
              <a:t>ADVANTAGE &amp; DISADVANTAGE </a:t>
            </a:r>
            <a:r>
              <a:rPr lang="en-AU" sz="900" b="1" dirty="0">
                <a:solidFill>
                  <a:schemeClr val="bg1"/>
                </a:solidFill>
                <a:latin typeface="Congenial" panose="02000503040000020004" pitchFamily="2" charset="0"/>
              </a:rPr>
              <a:t>(p38)</a:t>
            </a:r>
          </a:p>
          <a:p>
            <a:pPr marL="59347"/>
            <a:r>
              <a:rPr lang="en-US" sz="900" dirty="0">
                <a:solidFill>
                  <a:schemeClr val="bg1"/>
                </a:solidFill>
                <a:latin typeface="Congenial Light" panose="02000503040000020004" pitchFamily="2" charset="0"/>
              </a:rPr>
              <a:t>Advantage or Disadvantage can be given at the GM’s discretion, or mechanical triggers. </a:t>
            </a:r>
          </a:p>
          <a:p>
            <a:pPr marL="125289" indent="-65942">
              <a:spcBef>
                <a:spcPts val="208"/>
              </a:spcBef>
              <a:buFont typeface="Arial" panose="020B0604020202020204" pitchFamily="34" charset="0"/>
              <a:buChar char="•"/>
            </a:pPr>
            <a:r>
              <a:rPr lang="en-US" sz="900" b="1" i="1" dirty="0">
                <a:solidFill>
                  <a:schemeClr val="bg1"/>
                </a:solidFill>
                <a:latin typeface="Congenial Light" panose="02000503040000020004" pitchFamily="2" charset="0"/>
              </a:rPr>
              <a:t>Advantage:</a:t>
            </a:r>
            <a:r>
              <a:rPr lang="en-US" sz="900" dirty="0">
                <a:solidFill>
                  <a:schemeClr val="bg1"/>
                </a:solidFill>
                <a:latin typeface="Congenial Light" panose="02000503040000020004" pitchFamily="2" charset="0"/>
              </a:rPr>
              <a:t> add a d6</a:t>
            </a:r>
          </a:p>
          <a:p>
            <a:pPr marL="125289" indent="-65942">
              <a:spcAft>
                <a:spcPts val="208"/>
              </a:spcAft>
              <a:buFont typeface="Arial" panose="020B0604020202020204" pitchFamily="34" charset="0"/>
              <a:buChar char="•"/>
            </a:pPr>
            <a:r>
              <a:rPr lang="en-US" sz="900" b="1" i="1" dirty="0">
                <a:solidFill>
                  <a:schemeClr val="bg1"/>
                </a:solidFill>
                <a:latin typeface="Congenial Light" panose="02000503040000020004" pitchFamily="2" charset="0"/>
              </a:rPr>
              <a:t>Disadvantage:</a:t>
            </a:r>
            <a:r>
              <a:rPr lang="en-US" sz="900" dirty="0">
                <a:solidFill>
                  <a:schemeClr val="bg1"/>
                </a:solidFill>
                <a:latin typeface="Congenial Light" panose="02000503040000020004" pitchFamily="2" charset="0"/>
              </a:rPr>
              <a:t> subtract a d6</a:t>
            </a:r>
          </a:p>
          <a:p>
            <a:pPr marL="59347"/>
            <a:r>
              <a:rPr lang="en-US" sz="900" dirty="0">
                <a:solidFill>
                  <a:schemeClr val="bg1"/>
                </a:solidFill>
                <a:latin typeface="Congenial Light" panose="02000503040000020004" pitchFamily="2" charset="0"/>
              </a:rPr>
              <a:t>Advantage and Disadvantage cancel each other out 1-for-1.. If you have multiple Advantage or Disadvantage dice, roll them and keep the highest result.</a:t>
            </a:r>
          </a:p>
          <a:p>
            <a:pPr marL="125289" indent="-125289" defTabSz="309925">
              <a:buFont typeface="Arial" panose="020B0604020202020204" pitchFamily="34" charset="0"/>
              <a:buChar char="•"/>
            </a:pPr>
            <a:endParaRPr lang="en-AU" sz="900" dirty="0">
              <a:solidFill>
                <a:schemeClr val="bg1"/>
              </a:solidFill>
              <a:latin typeface="+mj-lt"/>
            </a:endParaRPr>
          </a:p>
          <a:p>
            <a:pPr marL="59347"/>
            <a:r>
              <a:rPr lang="en-US" sz="1400" b="1" dirty="0">
                <a:solidFill>
                  <a:schemeClr val="bg1"/>
                </a:solidFill>
                <a:latin typeface="+mj-lt"/>
              </a:rPr>
              <a:t>CONDITIONS</a:t>
            </a:r>
            <a:r>
              <a:rPr lang="en-US" sz="900" b="1" dirty="0">
                <a:solidFill>
                  <a:schemeClr val="bg1"/>
                </a:solidFill>
                <a:latin typeface="+mj-lt"/>
              </a:rPr>
              <a:t> (p41)</a:t>
            </a:r>
          </a:p>
          <a:p>
            <a:pPr marL="125289" indent="-59347">
              <a:buFont typeface="Arial" panose="020B0604020202020204" pitchFamily="34" charset="0"/>
              <a:buChar char="•"/>
            </a:pPr>
            <a:r>
              <a:rPr lang="en-US" sz="900" b="1" i="1" dirty="0">
                <a:solidFill>
                  <a:schemeClr val="bg1"/>
                </a:solidFill>
              </a:rPr>
              <a:t>Vulnerable:</a:t>
            </a:r>
            <a:r>
              <a:rPr lang="en-US" sz="900" dirty="0">
                <a:solidFill>
                  <a:schemeClr val="bg1"/>
                </a:solidFill>
              </a:rPr>
              <a:t> When a creature has the </a:t>
            </a:r>
            <a:r>
              <a:rPr lang="en-US" sz="900" i="1" dirty="0">
                <a:solidFill>
                  <a:schemeClr val="bg1"/>
                </a:solidFill>
              </a:rPr>
              <a:t>Vulnerable </a:t>
            </a:r>
            <a:r>
              <a:rPr lang="en-US" sz="900" dirty="0">
                <a:solidFill>
                  <a:schemeClr val="bg1"/>
                </a:solidFill>
              </a:rPr>
              <a:t>condition, all rolls against them have advantage. </a:t>
            </a:r>
          </a:p>
          <a:p>
            <a:pPr marL="125289" indent="-59347">
              <a:buFont typeface="Arial" panose="020B0604020202020204" pitchFamily="34" charset="0"/>
              <a:buChar char="•"/>
            </a:pPr>
            <a:r>
              <a:rPr lang="en-US" sz="900" b="1" i="1" dirty="0">
                <a:solidFill>
                  <a:schemeClr val="bg1"/>
                </a:solidFill>
              </a:rPr>
              <a:t>Restrained:</a:t>
            </a:r>
            <a:r>
              <a:rPr lang="en-US" sz="900" dirty="0">
                <a:solidFill>
                  <a:schemeClr val="bg1"/>
                </a:solidFill>
              </a:rPr>
              <a:t> When a creature has the </a:t>
            </a:r>
            <a:r>
              <a:rPr lang="en-US" sz="900" i="1" dirty="0">
                <a:solidFill>
                  <a:schemeClr val="bg1"/>
                </a:solidFill>
              </a:rPr>
              <a:t>Restrained </a:t>
            </a:r>
            <a:r>
              <a:rPr lang="en-US" sz="900" dirty="0">
                <a:solidFill>
                  <a:schemeClr val="bg1"/>
                </a:solidFill>
              </a:rPr>
              <a:t>condition, they can’t move, but they can still take actions from their current position.</a:t>
            </a:r>
          </a:p>
          <a:p>
            <a:pPr marL="125289" indent="-59347">
              <a:buFont typeface="Arial" panose="020B0604020202020204" pitchFamily="34" charset="0"/>
              <a:buChar char="•"/>
            </a:pPr>
            <a:r>
              <a:rPr lang="en-US" sz="900" b="1" i="1" dirty="0">
                <a:solidFill>
                  <a:schemeClr val="bg1"/>
                </a:solidFill>
              </a:rPr>
              <a:t>Hidden: </a:t>
            </a:r>
            <a:r>
              <a:rPr lang="en-US" sz="900" dirty="0">
                <a:solidFill>
                  <a:schemeClr val="bg1"/>
                </a:solidFill>
              </a:rPr>
              <a:t>While you’re out of sight from all foes and they don’t know where you are, you gain the </a:t>
            </a:r>
            <a:r>
              <a:rPr lang="en-US" sz="900" i="1" dirty="0">
                <a:solidFill>
                  <a:schemeClr val="bg1"/>
                </a:solidFill>
              </a:rPr>
              <a:t>Hidden </a:t>
            </a:r>
            <a:r>
              <a:rPr lang="en-AU" sz="900" dirty="0">
                <a:solidFill>
                  <a:schemeClr val="bg1"/>
                </a:solidFill>
              </a:rPr>
              <a:t>condition. While </a:t>
            </a:r>
            <a:r>
              <a:rPr lang="en-US" sz="900" dirty="0">
                <a:solidFill>
                  <a:schemeClr val="bg1"/>
                </a:solidFill>
              </a:rPr>
              <a:t>you’re </a:t>
            </a:r>
            <a:r>
              <a:rPr lang="en-US" sz="900" i="1" dirty="0">
                <a:solidFill>
                  <a:schemeClr val="bg1"/>
                </a:solidFill>
              </a:rPr>
              <a:t>Hidden</a:t>
            </a:r>
            <a:r>
              <a:rPr lang="en-US" sz="900" dirty="0">
                <a:solidFill>
                  <a:schemeClr val="bg1"/>
                </a:solidFill>
              </a:rPr>
              <a:t>, any rolls against you </a:t>
            </a:r>
            <a:r>
              <a:rPr lang="en-AU" sz="900" dirty="0">
                <a:solidFill>
                  <a:schemeClr val="bg1"/>
                </a:solidFill>
              </a:rPr>
              <a:t>have disadvantage.</a:t>
            </a:r>
          </a:p>
          <a:p>
            <a:pPr marL="125289" indent="-59347">
              <a:buFont typeface="Arial" panose="020B0604020202020204" pitchFamily="34" charset="0"/>
              <a:buChar char="•"/>
            </a:pPr>
            <a:r>
              <a:rPr lang="en-AU" sz="900" b="1" i="1" dirty="0">
                <a:solidFill>
                  <a:schemeClr val="bg1"/>
                </a:solidFill>
              </a:rPr>
              <a:t>Temporary Conditions:</a:t>
            </a:r>
            <a:r>
              <a:rPr lang="en-AU" sz="900" dirty="0">
                <a:solidFill>
                  <a:schemeClr val="bg1"/>
                </a:solidFill>
              </a:rPr>
              <a:t> If a condition is affecting a PC, they usually need to make an Action roll to clear it. Some conditions have special requirements before they can be cleared.</a:t>
            </a:r>
            <a:endParaRPr lang="en-AU" sz="900" b="1" i="1" dirty="0">
              <a:solidFill>
                <a:schemeClr val="bg1"/>
              </a:solidFill>
            </a:endParaRPr>
          </a:p>
        </p:txBody>
      </p:sp>
      <p:graphicFrame>
        <p:nvGraphicFramePr>
          <p:cNvPr id="60" name="Table 59">
            <a:extLst>
              <a:ext uri="{FF2B5EF4-FFF2-40B4-BE49-F238E27FC236}">
                <a16:creationId xmlns:a16="http://schemas.microsoft.com/office/drawing/2014/main" id="{A3720E39-4B99-AA47-A91F-243A9672D806}"/>
              </a:ext>
            </a:extLst>
          </p:cNvPr>
          <p:cNvGraphicFramePr>
            <a:graphicFrameLocks noGrp="1"/>
          </p:cNvGraphicFramePr>
          <p:nvPr>
            <p:extLst>
              <p:ext uri="{D42A27DB-BD31-4B8C-83A1-F6EECF244321}">
                <p14:modId xmlns:p14="http://schemas.microsoft.com/office/powerpoint/2010/main" val="699289106"/>
              </p:ext>
            </p:extLst>
          </p:nvPr>
        </p:nvGraphicFramePr>
        <p:xfrm>
          <a:off x="153597" y="2914880"/>
          <a:ext cx="4435309" cy="1512000"/>
        </p:xfrm>
        <a:graphic>
          <a:graphicData uri="http://schemas.openxmlformats.org/drawingml/2006/table">
            <a:tbl>
              <a:tblPr firstRow="1" bandRow="1">
                <a:tableStyleId>{9D7B26C5-4107-4FEC-AEDC-1716B250A1EF}</a:tableStyleId>
              </a:tblPr>
              <a:tblGrid>
                <a:gridCol w="1104560">
                  <a:extLst>
                    <a:ext uri="{9D8B030D-6E8A-4147-A177-3AD203B41FA5}">
                      <a16:colId xmlns:a16="http://schemas.microsoft.com/office/drawing/2014/main" val="2194993472"/>
                    </a:ext>
                  </a:extLst>
                </a:gridCol>
                <a:gridCol w="1725776">
                  <a:extLst>
                    <a:ext uri="{9D8B030D-6E8A-4147-A177-3AD203B41FA5}">
                      <a16:colId xmlns:a16="http://schemas.microsoft.com/office/drawing/2014/main" val="399393810"/>
                    </a:ext>
                  </a:extLst>
                </a:gridCol>
                <a:gridCol w="1604973">
                  <a:extLst>
                    <a:ext uri="{9D8B030D-6E8A-4147-A177-3AD203B41FA5}">
                      <a16:colId xmlns:a16="http://schemas.microsoft.com/office/drawing/2014/main" val="1865737384"/>
                    </a:ext>
                  </a:extLst>
                </a:gridCol>
              </a:tblGrid>
              <a:tr h="216000">
                <a:tc>
                  <a:txBody>
                    <a:bodyPr/>
                    <a:lstStyle/>
                    <a:p>
                      <a:r>
                        <a:rPr lang="en-AU" sz="1000" b="1" dirty="0">
                          <a:solidFill>
                            <a:sysClr val="windowText" lastClr="000000"/>
                          </a:solidFill>
                          <a:latin typeface="+mj-lt"/>
                        </a:rPr>
                        <a:t>Duality Dice</a:t>
                      </a:r>
                      <a:endParaRPr lang="en-AU" sz="900" b="1" dirty="0">
                        <a:solidFill>
                          <a:sysClr val="windowText" lastClr="000000"/>
                        </a:solidFill>
                        <a:latin typeface="+mj-lt"/>
                      </a:endParaRPr>
                    </a:p>
                  </a:txBody>
                  <a:tcPr marL="52338" marR="0" marT="0" marB="0" anchor="ctr"/>
                </a:tc>
                <a:tc>
                  <a:txBody>
                    <a:bodyPr/>
                    <a:lstStyle/>
                    <a:p>
                      <a:pPr algn="ctr"/>
                      <a:r>
                        <a:rPr lang="en-US" sz="1000" b="1" dirty="0">
                          <a:solidFill>
                            <a:sysClr val="windowText" lastClr="000000"/>
                          </a:solidFill>
                          <a:latin typeface="+mj-lt"/>
                        </a:rPr>
                        <a:t>≥ DIFFICULTY</a:t>
                      </a:r>
                      <a:endParaRPr lang="en-AU" sz="1000" b="1" dirty="0">
                        <a:solidFill>
                          <a:sysClr val="windowText" lastClr="000000"/>
                        </a:solidFill>
                        <a:latin typeface="+mj-lt"/>
                      </a:endParaRPr>
                    </a:p>
                  </a:txBody>
                  <a:tcPr marL="52338" marR="0" marT="0" marB="0" anchor="ctr"/>
                </a:tc>
                <a:tc>
                  <a:txBody>
                    <a:bodyPr/>
                    <a:lstStyle/>
                    <a:p>
                      <a:pPr algn="ctr"/>
                      <a:r>
                        <a:rPr lang="en-US" sz="1000" b="1" dirty="0">
                          <a:solidFill>
                            <a:sysClr val="windowText" lastClr="000000"/>
                          </a:solidFill>
                          <a:latin typeface="+mj-lt"/>
                        </a:rPr>
                        <a:t>&lt; DIFFICULTY</a:t>
                      </a:r>
                      <a:endParaRPr lang="en-AU" sz="1000" b="1" dirty="0">
                        <a:solidFill>
                          <a:sysClr val="windowText" lastClr="000000"/>
                        </a:solidFill>
                        <a:latin typeface="+mj-lt"/>
                      </a:endParaRPr>
                    </a:p>
                  </a:txBody>
                  <a:tcPr marL="52338" marR="0" marT="0" marB="0" anchor="ctr"/>
                </a:tc>
                <a:extLst>
                  <a:ext uri="{0D108BD9-81ED-4DB2-BD59-A6C34878D82A}">
                    <a16:rowId xmlns:a16="http://schemas.microsoft.com/office/drawing/2014/main" val="500285988"/>
                  </a:ext>
                </a:extLst>
              </a:tr>
              <a:tr h="360000">
                <a:tc>
                  <a:txBody>
                    <a:bodyPr/>
                    <a:lstStyle/>
                    <a:p>
                      <a:pPr algn="ctr"/>
                      <a:r>
                        <a:rPr lang="en-US" sz="1000" b="1" dirty="0"/>
                        <a:t>Hope = Fear</a:t>
                      </a:r>
                      <a:endParaRPr lang="en-AU" sz="1000" b="1" i="0" dirty="0">
                        <a:latin typeface="+mj-lt"/>
                      </a:endParaRPr>
                    </a:p>
                  </a:txBody>
                  <a:tcPr marL="52338" marR="49846" marT="0" marB="0" anchor="ctr">
                    <a:lnB>
                      <a:noFill/>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Critical Success. </a:t>
                      </a:r>
                      <a:r>
                        <a:rPr lang="en-AU" sz="900" dirty="0"/>
                        <a:t>You get what you want &amp; more. You gain </a:t>
                      </a:r>
                      <a:r>
                        <a:rPr lang="en-AU" sz="900" b="1" dirty="0"/>
                        <a:t>1 Hope </a:t>
                      </a:r>
                      <a:r>
                        <a:rPr lang="en-AU" sz="900" dirty="0"/>
                        <a:t>&amp; clear </a:t>
                      </a:r>
                      <a:r>
                        <a:rPr lang="en-AU" sz="900" b="1" dirty="0"/>
                        <a:t>1 Stress</a:t>
                      </a:r>
                      <a:r>
                        <a:rPr lang="en-AU" sz="900" dirty="0"/>
                        <a:t>. </a:t>
                      </a:r>
                      <a:endParaRPr lang="en-AU" sz="900" b="1" dirty="0"/>
                    </a:p>
                  </a:txBody>
                  <a:tcPr marL="432000" marR="432000" marT="0" marB="0" anchor="ctr">
                    <a:lnB>
                      <a:noFill/>
                    </a:lnB>
                  </a:tcPr>
                </a:tc>
                <a:tc hMerge="1">
                  <a:txBody>
                    <a:bodyPr/>
                    <a:lstStyle/>
                    <a:p>
                      <a:endParaRPr lang="en-AU" sz="1050" dirty="0"/>
                    </a:p>
                  </a:txBody>
                  <a:tcPr>
                    <a:lnB w="12700" cap="flat" cmpd="sng" algn="ctr">
                      <a:solidFill>
                        <a:schemeClr val="accent2"/>
                      </a:solidFill>
                      <a:prstDash val="solid"/>
                      <a:round/>
                      <a:headEnd type="none" w="med" len="med"/>
                      <a:tailEnd type="none" w="med" len="med"/>
                    </a:lnB>
                    <a:solidFill>
                      <a:schemeClr val="accent2">
                        <a:alpha val="20000"/>
                      </a:schemeClr>
                    </a:solidFill>
                  </a:tcPr>
                </a:tc>
                <a:extLst>
                  <a:ext uri="{0D108BD9-81ED-4DB2-BD59-A6C34878D82A}">
                    <a16:rowId xmlns:a16="http://schemas.microsoft.com/office/drawing/2014/main" val="575771792"/>
                  </a:ext>
                </a:extLst>
              </a:tr>
              <a:tr h="468000">
                <a:tc>
                  <a:txBody>
                    <a:bodyPr/>
                    <a:lstStyle/>
                    <a:p>
                      <a:pPr algn="ctr"/>
                      <a:r>
                        <a:rPr lang="en-US" sz="1000" b="1" dirty="0"/>
                        <a:t>Hope &gt; Fear</a:t>
                      </a:r>
                      <a:endParaRPr lang="en-AU" sz="1000" b="1" i="0" dirty="0">
                        <a:latin typeface="+mj-lt"/>
                      </a:endParaRPr>
                    </a:p>
                  </a:txBody>
                  <a:tcPr marL="52338" marR="49846"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b="1" dirty="0"/>
                        <a:t>Success with Hope. </a:t>
                      </a:r>
                      <a:r>
                        <a:rPr lang="en-AU" sz="900" dirty="0"/>
                        <a:t>You triumph &amp; gain </a:t>
                      </a:r>
                      <a:r>
                        <a:rPr lang="en-AU" sz="900" b="1" dirty="0"/>
                        <a:t>1 Hope</a:t>
                      </a:r>
                    </a:p>
                  </a:txBody>
                  <a:tcPr marL="108000" marR="10800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Failure with Hope. </a:t>
                      </a:r>
                      <a:r>
                        <a:rPr lang="en-AU" sz="900" dirty="0"/>
                        <a:t>You falter but gain </a:t>
                      </a:r>
                      <a:r>
                        <a:rPr lang="en-AU" sz="900" b="1" dirty="0"/>
                        <a:t>1 Hope, t</a:t>
                      </a:r>
                      <a:r>
                        <a:rPr lang="en-AU" sz="900" dirty="0"/>
                        <a:t>he GM makes a Move </a:t>
                      </a:r>
                    </a:p>
                  </a:txBody>
                  <a:tcPr marL="108000" marR="10800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055446742"/>
                  </a:ext>
                </a:extLst>
              </a:tr>
              <a:tr h="468000">
                <a:tc>
                  <a:txBody>
                    <a:bodyPr/>
                    <a:lstStyle/>
                    <a:p>
                      <a:pPr algn="ctr"/>
                      <a:r>
                        <a:rPr lang="en-US" sz="1000" b="1" dirty="0">
                          <a:solidFill>
                            <a:sysClr val="windowText" lastClr="000000"/>
                          </a:solidFill>
                        </a:rPr>
                        <a:t>Fear &gt; Hope</a:t>
                      </a:r>
                      <a:endParaRPr lang="en-AU" sz="1000" b="1" i="0" dirty="0">
                        <a:solidFill>
                          <a:sysClr val="windowText" lastClr="000000"/>
                        </a:solidFill>
                        <a:latin typeface="+mj-lt"/>
                      </a:endParaRPr>
                    </a:p>
                  </a:txBody>
                  <a:tcPr marL="52338" marR="49846" marT="0" marB="0" anchor="ctr">
                    <a:lnT>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Success</a:t>
                      </a:r>
                      <a:r>
                        <a:rPr lang="en-US" sz="900" dirty="0">
                          <a:solidFill>
                            <a:sysClr val="windowText" lastClr="000000"/>
                          </a:solidFill>
                        </a:rPr>
                        <a:t> with </a:t>
                      </a:r>
                      <a:r>
                        <a:rPr lang="en-US" sz="900" b="1" dirty="0">
                          <a:solidFill>
                            <a:sysClr val="windowText" lastClr="000000"/>
                          </a:solidFill>
                        </a:rPr>
                        <a:t>Fear. </a:t>
                      </a:r>
                      <a:r>
                        <a:rPr lang="en-AU" sz="900" dirty="0">
                          <a:solidFill>
                            <a:sysClr val="windowText" lastClr="000000"/>
                          </a:solidFill>
                        </a:rPr>
                        <a:t>You prevail, but the GM </a:t>
                      </a:r>
                      <a:r>
                        <a:rPr lang="en-AU" sz="900" b="0" dirty="0">
                          <a:solidFill>
                            <a:sysClr val="windowText" lastClr="000000"/>
                          </a:solidFill>
                        </a:rPr>
                        <a:t>makes a Move &amp; </a:t>
                      </a:r>
                      <a:r>
                        <a:rPr lang="en-AU" sz="900" dirty="0">
                          <a:solidFill>
                            <a:sysClr val="windowText" lastClr="000000"/>
                          </a:solidFill>
                        </a:rPr>
                        <a:t>gains </a:t>
                      </a:r>
                      <a:r>
                        <a:rPr lang="en-AU" sz="900" b="1" dirty="0">
                          <a:solidFill>
                            <a:sysClr val="windowText" lastClr="000000"/>
                          </a:solidFill>
                        </a:rPr>
                        <a:t>1 Fear</a:t>
                      </a:r>
                      <a:r>
                        <a:rPr lang="en-AU" sz="900" dirty="0">
                          <a:solidFill>
                            <a:sysClr val="windowText" lastClr="000000"/>
                          </a:solidFill>
                        </a:rPr>
                        <a:t>.</a:t>
                      </a:r>
                    </a:p>
                  </a:txBody>
                  <a:tcPr marL="108000" marR="108000" marT="0" marB="0" anchor="ctr">
                    <a:lnT>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Failure with Fear. </a:t>
                      </a:r>
                      <a:r>
                        <a:rPr lang="en-AU" sz="900" dirty="0">
                          <a:solidFill>
                            <a:sysClr val="windowText" lastClr="000000"/>
                          </a:solidFill>
                        </a:rPr>
                        <a:t>You botch it, the GM </a:t>
                      </a:r>
                      <a:r>
                        <a:rPr lang="en-AU" sz="900" b="0" dirty="0">
                          <a:solidFill>
                            <a:sysClr val="windowText" lastClr="000000"/>
                          </a:solidFill>
                        </a:rPr>
                        <a:t>makes a Move &amp; gets </a:t>
                      </a:r>
                      <a:r>
                        <a:rPr lang="en-AU" sz="900" b="1" dirty="0">
                          <a:solidFill>
                            <a:sysClr val="windowText" lastClr="000000"/>
                          </a:solidFill>
                        </a:rPr>
                        <a:t>1 Fear</a:t>
                      </a:r>
                      <a:r>
                        <a:rPr lang="en-AU" sz="900" dirty="0">
                          <a:solidFill>
                            <a:sysClr val="windowText" lastClr="000000"/>
                          </a:solidFill>
                        </a:rPr>
                        <a:t>.</a:t>
                      </a:r>
                    </a:p>
                  </a:txBody>
                  <a:tcPr marL="108000" marR="108000" marT="0" marB="0" anchor="ctr">
                    <a:lnT>
                      <a:noFill/>
                    </a:lnT>
                  </a:tcPr>
                </a:tc>
                <a:extLst>
                  <a:ext uri="{0D108BD9-81ED-4DB2-BD59-A6C34878D82A}">
                    <a16:rowId xmlns:a16="http://schemas.microsoft.com/office/drawing/2014/main" val="2522314628"/>
                  </a:ext>
                </a:extLst>
              </a:tr>
            </a:tbl>
          </a:graphicData>
        </a:graphic>
      </p:graphicFrame>
      <p:grpSp>
        <p:nvGrpSpPr>
          <p:cNvPr id="61" name="Group 60">
            <a:extLst>
              <a:ext uri="{FF2B5EF4-FFF2-40B4-BE49-F238E27FC236}">
                <a16:creationId xmlns:a16="http://schemas.microsoft.com/office/drawing/2014/main" id="{BC824B12-869A-7BD9-1F3C-8DC1B947386D}"/>
              </a:ext>
            </a:extLst>
          </p:cNvPr>
          <p:cNvGrpSpPr/>
          <p:nvPr/>
        </p:nvGrpSpPr>
        <p:grpSpPr>
          <a:xfrm>
            <a:off x="105632" y="1806817"/>
            <a:ext cx="677798" cy="561940"/>
            <a:chOff x="4106034" y="710153"/>
            <a:chExt cx="755253" cy="626155"/>
          </a:xfrm>
        </p:grpSpPr>
        <p:grpSp>
          <p:nvGrpSpPr>
            <p:cNvPr id="62" name="Group 61">
              <a:extLst>
                <a:ext uri="{FF2B5EF4-FFF2-40B4-BE49-F238E27FC236}">
                  <a16:creationId xmlns:a16="http://schemas.microsoft.com/office/drawing/2014/main" id="{C4FA381C-696B-88B6-B738-1AF52292B0F3}"/>
                </a:ext>
              </a:extLst>
            </p:cNvPr>
            <p:cNvGrpSpPr/>
            <p:nvPr/>
          </p:nvGrpSpPr>
          <p:grpSpPr>
            <a:xfrm>
              <a:off x="4106034" y="710153"/>
              <a:ext cx="755253" cy="449535"/>
              <a:chOff x="4106034" y="710153"/>
              <a:chExt cx="755253" cy="449535"/>
            </a:xfrm>
          </p:grpSpPr>
          <p:sp>
            <p:nvSpPr>
              <p:cNvPr id="64" name="Octagon 63">
                <a:extLst>
                  <a:ext uri="{FF2B5EF4-FFF2-40B4-BE49-F238E27FC236}">
                    <a16:creationId xmlns:a16="http://schemas.microsoft.com/office/drawing/2014/main" id="{AC5E028D-42BA-8EBE-5326-C27B6691A34D}"/>
                  </a:ext>
                </a:extLst>
              </p:cNvPr>
              <p:cNvSpPr/>
              <p:nvPr/>
            </p:nvSpPr>
            <p:spPr>
              <a:xfrm>
                <a:off x="4179940" y="710153"/>
                <a:ext cx="612000" cy="449535"/>
              </a:xfrm>
              <a:prstGeom prst="octagon">
                <a:avLst>
                  <a:gd name="adj" fmla="val 16576"/>
                </a:avLst>
              </a:prstGeom>
              <a:solidFill>
                <a:schemeClr val="tx1">
                  <a:lumMod val="50000"/>
                  <a:lumOff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65" name="TextBox 64">
                <a:extLst>
                  <a:ext uri="{FF2B5EF4-FFF2-40B4-BE49-F238E27FC236}">
                    <a16:creationId xmlns:a16="http://schemas.microsoft.com/office/drawing/2014/main" id="{91407B0C-9556-2E79-E114-E06732389103}"/>
                  </a:ext>
                </a:extLst>
              </p:cNvPr>
              <p:cNvSpPr txBox="1"/>
              <p:nvPr/>
            </p:nvSpPr>
            <p:spPr>
              <a:xfrm>
                <a:off x="4106034" y="716367"/>
                <a:ext cx="755253" cy="257210"/>
              </a:xfrm>
              <a:prstGeom prst="rect">
                <a:avLst/>
              </a:prstGeom>
              <a:noFill/>
              <a:ln>
                <a:noFill/>
              </a:ln>
            </p:spPr>
            <p:txBody>
              <a:bodyPr wrap="square">
                <a:spAutoFit/>
              </a:bodyPr>
              <a:lstStyle/>
              <a:p>
                <a:pPr algn="ctr"/>
                <a:r>
                  <a:rPr lang="en-US" sz="900" i="1" dirty="0">
                    <a:solidFill>
                      <a:schemeClr val="bg1"/>
                    </a:solidFill>
                    <a:latin typeface="+mj-lt"/>
                  </a:rPr>
                  <a:t>INSTINCT</a:t>
                </a:r>
              </a:p>
            </p:txBody>
          </p:sp>
        </p:grpSp>
        <p:sp>
          <p:nvSpPr>
            <p:cNvPr id="63" name="Plaque 62">
              <a:extLst>
                <a:ext uri="{FF2B5EF4-FFF2-40B4-BE49-F238E27FC236}">
                  <a16:creationId xmlns:a16="http://schemas.microsoft.com/office/drawing/2014/main" id="{C628F0A2-73B6-7B13-52D9-DEBD65D8F326}"/>
                </a:ext>
              </a:extLst>
            </p:cNvPr>
            <p:cNvSpPr/>
            <p:nvPr/>
          </p:nvSpPr>
          <p:spPr>
            <a:xfrm>
              <a:off x="4237658" y="939777"/>
              <a:ext cx="492005" cy="396531"/>
            </a:xfrm>
            <a:prstGeom prst="plaque">
              <a:avLst>
                <a:gd name="adj" fmla="val 25313"/>
              </a:avLst>
            </a:prstGeom>
            <a:solidFill>
              <a:schemeClr val="tx1">
                <a:lumMod val="85000"/>
                <a:lumOff val="1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24923" tIns="288000" rIns="24923" rtlCol="0" anchor="b"/>
            <a:lstStyle/>
            <a:p>
              <a:pPr algn="ctr"/>
              <a:r>
                <a:rPr lang="en-US" sz="1400" dirty="0">
                  <a:latin typeface="+mj-lt"/>
                </a:rPr>
                <a:t>-1</a:t>
              </a:r>
              <a:endParaRPr lang="en-AU" sz="1400" dirty="0">
                <a:latin typeface="+mj-lt"/>
              </a:endParaRPr>
            </a:p>
          </p:txBody>
        </p:sp>
      </p:grpSp>
    </p:spTree>
    <p:extLst>
      <p:ext uri="{BB962C8B-B14F-4D97-AF65-F5344CB8AC3E}">
        <p14:creationId xmlns:p14="http://schemas.microsoft.com/office/powerpoint/2010/main" val="235974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8BDDA-C3E9-2308-3DFF-A926AD9EACF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5C8DF60-8BDD-4302-8EB7-E7129D515383}"/>
              </a:ext>
            </a:extLst>
          </p:cNvPr>
          <p:cNvSpPr/>
          <p:nvPr/>
        </p:nvSpPr>
        <p:spPr>
          <a:xfrm>
            <a:off x="0" y="-66676"/>
            <a:ext cx="2160000" cy="10334626"/>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34" name="TextBox 33">
            <a:extLst>
              <a:ext uri="{FF2B5EF4-FFF2-40B4-BE49-F238E27FC236}">
                <a16:creationId xmlns:a16="http://schemas.microsoft.com/office/drawing/2014/main" id="{65779F91-E721-EC9C-D9DF-2D386FE20C05}"/>
              </a:ext>
            </a:extLst>
          </p:cNvPr>
          <p:cNvSpPr txBox="1"/>
          <p:nvPr/>
        </p:nvSpPr>
        <p:spPr>
          <a:xfrm>
            <a:off x="4247999" y="3003484"/>
            <a:ext cx="2546501" cy="6376104"/>
          </a:xfrm>
          <a:prstGeom prst="rect">
            <a:avLst/>
          </a:prstGeom>
          <a:noFill/>
        </p:spPr>
        <p:txBody>
          <a:bodyPr wrap="square" lIns="62308" rIns="62308" numCol="1" anchor="t">
            <a:spAutoFit/>
          </a:bodyPr>
          <a:lstStyle/>
          <a:p>
            <a:pPr marL="59347" defTabSz="316520">
              <a:spcBef>
                <a:spcPts val="415"/>
              </a:spcBef>
              <a:defRPr/>
            </a:pPr>
            <a:r>
              <a:rPr lang="en-AU" sz="1100" b="1" dirty="0">
                <a:solidFill>
                  <a:prstClr val="black"/>
                </a:solidFill>
                <a:latin typeface="Congenial" panose="02000503040000020004" pitchFamily="2" charset="0"/>
              </a:rPr>
              <a:t>The Spotlight </a:t>
            </a:r>
            <a:r>
              <a:rPr lang="en-AU" sz="900" b="1" dirty="0">
                <a:solidFill>
                  <a:prstClr val="black"/>
                </a:solidFill>
                <a:latin typeface="Congenial" panose="02000503040000020004" pitchFamily="2" charset="0"/>
              </a:rPr>
              <a:t>(p35)</a:t>
            </a:r>
          </a:p>
          <a:p>
            <a:pPr marL="59347" defTabSz="316520">
              <a:defRPr/>
            </a:pPr>
            <a:r>
              <a:rPr lang="en-AU" sz="900" dirty="0">
                <a:solidFill>
                  <a:prstClr val="black"/>
                </a:solidFill>
                <a:latin typeface="Congenial Light" panose="02000503040000020004" pitchFamily="2" charset="0"/>
              </a:rPr>
              <a:t>The Spotlight represents the Player or GM who has the focus for a part of the scene, both narratively and mechanically. A player with the Spotlight can make an Action Roll, and then the spotlight swings to whoever:</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panose="02000503040000020004" pitchFamily="2" charset="0"/>
              </a:rPr>
              <a:t>The fiction would naturally turn it toward</a:t>
            </a:r>
          </a:p>
          <a:p>
            <a:pPr marL="184636" indent="-125289">
              <a:buFont typeface="Arial" panose="020B0604020202020204" pitchFamily="34" charset="0"/>
              <a:buChar char="•"/>
              <a:defRPr/>
            </a:pPr>
            <a:r>
              <a:rPr lang="en-AU" sz="900" dirty="0">
                <a:solidFill>
                  <a:prstClr val="black"/>
                </a:solidFill>
                <a:latin typeface="Congenial Light" panose="02000503040000020004" pitchFamily="2" charset="0"/>
              </a:rPr>
              <a:t>Hasn’t had the spotlight in a while (</a:t>
            </a:r>
            <a:r>
              <a:rPr lang="en-AU" sz="900" i="1" dirty="0">
                <a:solidFill>
                  <a:prstClr val="black"/>
                </a:solidFill>
                <a:latin typeface="Congenial Light" panose="02000503040000020004" pitchFamily="2" charset="0"/>
              </a:rPr>
              <a:t>NB: Work to make sure everyone gets the spotlight</a:t>
            </a:r>
            <a:r>
              <a:rPr lang="en-AU" sz="900" dirty="0">
                <a:solidFill>
                  <a:prstClr val="black"/>
                </a:solidFill>
                <a:latin typeface="Congenial Light" panose="02000503040000020004" pitchFamily="2" charset="0"/>
              </a:rPr>
              <a:t>)</a:t>
            </a:r>
          </a:p>
          <a:p>
            <a:pPr marL="184636" indent="-125289" defTabSz="316520">
              <a:spcAft>
                <a:spcPts val="415"/>
              </a:spcAft>
              <a:buFont typeface="Arial" panose="020B0604020202020204" pitchFamily="34" charset="0"/>
              <a:buChar char="•"/>
              <a:defRPr/>
            </a:pPr>
            <a:r>
              <a:rPr lang="en-AU" sz="900" dirty="0">
                <a:solidFill>
                  <a:prstClr val="black"/>
                </a:solidFill>
                <a:latin typeface="Congenial Light" panose="02000503040000020004" pitchFamily="2" charset="0"/>
              </a:rPr>
              <a:t>A triggered mechanic puts it on (e.g. the GM after the players roll with Fear/Failure)</a:t>
            </a:r>
          </a:p>
          <a:p>
            <a:pPr marL="59347" defTabSz="316520">
              <a:defRPr/>
            </a:pPr>
            <a:r>
              <a:rPr lang="en-AU" sz="1100" b="1" dirty="0">
                <a:solidFill>
                  <a:prstClr val="black"/>
                </a:solidFill>
                <a:latin typeface="Congenial" panose="02000503040000020004" pitchFamily="2" charset="0"/>
              </a:rPr>
              <a:t>The Flow of Combat </a:t>
            </a:r>
            <a:r>
              <a:rPr lang="en-AU" sz="900" b="1" dirty="0">
                <a:solidFill>
                  <a:prstClr val="black"/>
                </a:solidFill>
                <a:latin typeface="Congenial" panose="02000503040000020004" pitchFamily="2" charset="0"/>
              </a:rPr>
              <a:t>(p36) </a:t>
            </a:r>
            <a:r>
              <a:rPr lang="en-AU" sz="900" dirty="0">
                <a:solidFill>
                  <a:prstClr val="black"/>
                </a:solidFill>
                <a:latin typeface="Congenial Light" panose="02000503040000020004" pitchFamily="2" charset="0"/>
              </a:rPr>
              <a:t>  </a:t>
            </a:r>
          </a:p>
          <a:p>
            <a:pPr marL="59347" defTabSz="316520">
              <a:defRPr/>
            </a:pPr>
            <a:r>
              <a:rPr lang="en-AU" sz="900" dirty="0">
                <a:solidFill>
                  <a:prstClr val="black"/>
                </a:solidFill>
                <a:latin typeface="Congenial Light" panose="02000503040000020004" pitchFamily="2" charset="0"/>
              </a:rPr>
              <a:t>The PCs can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 </a:t>
            </a:r>
          </a:p>
          <a:p>
            <a:pPr marL="64843">
              <a:spcBef>
                <a:spcPts val="415"/>
              </a:spcBef>
            </a:pPr>
            <a:r>
              <a:rPr lang="en-AU" sz="1100" b="1" dirty="0">
                <a:latin typeface="Congenial" panose="02000503040000020004" pitchFamily="2" charset="0"/>
              </a:rPr>
              <a:t>Range and Movement </a:t>
            </a:r>
            <a:r>
              <a:rPr lang="en-AU" sz="900" b="1" dirty="0">
                <a:latin typeface="Congenial" panose="02000503040000020004" pitchFamily="2" charset="0"/>
              </a:rPr>
              <a:t>(p65)</a:t>
            </a:r>
          </a:p>
          <a:p>
            <a:pPr marL="64843"/>
            <a:r>
              <a:rPr lang="en-AU" sz="900" dirty="0">
                <a:latin typeface="Congenial Light" panose="02000503040000020004" pitchFamily="2" charset="0"/>
              </a:rPr>
              <a:t>Adversaries and Players can move within Close Range when they get the spotlight. </a:t>
            </a:r>
          </a:p>
          <a:p>
            <a:pPr marL="186834" indent="-121992">
              <a:spcBef>
                <a:spcPts val="208"/>
              </a:spcBef>
              <a:buFont typeface="Arial" panose="020B0604020202020204" pitchFamily="34" charset="0"/>
              <a:buChar char="•"/>
            </a:pPr>
            <a:r>
              <a:rPr lang="en-AU" sz="900" b="1" i="1" dirty="0">
                <a:latin typeface="Congenial Light" panose="02000503040000020004" pitchFamily="2" charset="0"/>
              </a:rPr>
              <a:t>Melee. </a:t>
            </a:r>
            <a:r>
              <a:rPr lang="en-AU" sz="900" dirty="0">
                <a:latin typeface="Congenial Light" panose="02000503040000020004" pitchFamily="2" charset="0"/>
              </a:rPr>
              <a:t>A few feet, close enough to touch. 1 square, adjacent minis</a:t>
            </a:r>
          </a:p>
          <a:p>
            <a:pPr marL="186834" indent="-121992">
              <a:buFont typeface="Arial" panose="020B0604020202020204" pitchFamily="34" charset="0"/>
              <a:buChar char="•"/>
            </a:pPr>
            <a:r>
              <a:rPr lang="en-AU" sz="900" b="1" i="1" dirty="0">
                <a:latin typeface="Congenial Light" panose="02000503040000020004" pitchFamily="2" charset="0"/>
              </a:rPr>
              <a:t>Very Close.</a:t>
            </a:r>
            <a:r>
              <a:rPr lang="en-AU" sz="900" dirty="0">
                <a:latin typeface="Congenial Light" panose="02000503040000020004" pitchFamily="2" charset="0"/>
              </a:rPr>
              <a:t> 5-10 feet, 3 squares, 2-3 inches</a:t>
            </a:r>
          </a:p>
          <a:p>
            <a:pPr marL="186834" indent="-121992">
              <a:buFont typeface="Arial" panose="020B0604020202020204" pitchFamily="34" charset="0"/>
              <a:buChar char="•"/>
            </a:pPr>
            <a:r>
              <a:rPr lang="en-AU" sz="900" b="1" i="1" dirty="0">
                <a:latin typeface="Congenial Light" panose="02000503040000020004" pitchFamily="2" charset="0"/>
              </a:rPr>
              <a:t>Close.</a:t>
            </a:r>
            <a:r>
              <a:rPr lang="en-AU" sz="900" dirty="0">
                <a:latin typeface="Congenial Light" panose="02000503040000020004" pitchFamily="2" charset="0"/>
              </a:rPr>
              <a:t> 10-30 feet, 6 squares, 5-6 inches</a:t>
            </a:r>
          </a:p>
          <a:p>
            <a:pPr marL="186834" indent="-121992">
              <a:buFont typeface="Arial" panose="020B0604020202020204" pitchFamily="34" charset="0"/>
              <a:buChar char="•"/>
            </a:pPr>
            <a:r>
              <a:rPr lang="en-AU" sz="900" b="1" i="1" dirty="0">
                <a:latin typeface="Congenial Light" panose="02000503040000020004" pitchFamily="2" charset="0"/>
              </a:rPr>
              <a:t>Far.</a:t>
            </a:r>
            <a:r>
              <a:rPr lang="en-AU" sz="900" dirty="0">
                <a:latin typeface="Congenial Light" panose="02000503040000020004" pitchFamily="2" charset="0"/>
              </a:rPr>
              <a:t> 30-100 feet, 12 squares, 11-12 inches</a:t>
            </a:r>
          </a:p>
          <a:p>
            <a:pPr marL="186834" indent="-121992">
              <a:buFont typeface="Arial" panose="020B0604020202020204" pitchFamily="34" charset="0"/>
              <a:buChar char="•"/>
            </a:pPr>
            <a:r>
              <a:rPr lang="en-AU" sz="900" b="1" i="1" dirty="0">
                <a:latin typeface="Congenial Light" panose="02000503040000020004" pitchFamily="2" charset="0"/>
              </a:rPr>
              <a:t>Very Far.</a:t>
            </a:r>
            <a:r>
              <a:rPr lang="en-AU" sz="900" dirty="0">
                <a:latin typeface="Congenial Light" panose="02000503040000020004" pitchFamily="2" charset="0"/>
              </a:rPr>
              <a:t> 100-300 feet, 13+ squares/inches</a:t>
            </a:r>
          </a:p>
          <a:p>
            <a:pPr marL="186834" indent="-121992">
              <a:buFont typeface="Arial" panose="020B0604020202020204" pitchFamily="34" charset="0"/>
              <a:buChar char="•"/>
            </a:pPr>
            <a:r>
              <a:rPr lang="en-AU" sz="900" b="1" i="1" dirty="0">
                <a:latin typeface="Congenial Light" panose="02000503040000020004" pitchFamily="2" charset="0"/>
              </a:rPr>
              <a:t>Out of Range.</a:t>
            </a:r>
            <a:r>
              <a:rPr lang="en-AU" sz="900" dirty="0">
                <a:latin typeface="Congenial Light" panose="02000503040000020004" pitchFamily="2" charset="0"/>
              </a:rPr>
              <a:t> Beyond Very Far range</a:t>
            </a:r>
          </a:p>
          <a:p>
            <a:pPr marL="59347">
              <a:spcBef>
                <a:spcPts val="415"/>
              </a:spcBef>
              <a:defRPr/>
            </a:pPr>
            <a:r>
              <a:rPr lang="en-AU" sz="1100" b="1" dirty="0">
                <a:solidFill>
                  <a:prstClr val="black"/>
                </a:solidFill>
                <a:latin typeface="Congenial"/>
              </a:rPr>
              <a:t>Leveling Up </a:t>
            </a:r>
            <a:r>
              <a:rPr lang="en-AU" sz="900" b="1" dirty="0">
                <a:solidFill>
                  <a:prstClr val="black"/>
                </a:solidFill>
                <a:latin typeface="Congenial"/>
              </a:rPr>
              <a:t>(p42)</a:t>
            </a:r>
            <a:endParaRPr lang="en-AU" sz="900" dirty="0">
              <a:solidFill>
                <a:prstClr val="black"/>
              </a:solidFill>
            </a:endParaRPr>
          </a:p>
          <a:p>
            <a:pPr marL="59347">
              <a:defRPr/>
            </a:pPr>
            <a:r>
              <a:rPr lang="en-AU" sz="900" dirty="0">
                <a:solidFill>
                  <a:prstClr val="black"/>
                </a:solidFill>
              </a:rPr>
              <a:t>The back of your character sheet has the procedure for leveling up. </a:t>
            </a:r>
          </a:p>
          <a:p>
            <a:pPr marL="217607" indent="-158260">
              <a:buFont typeface="+mj-lt"/>
              <a:buAutoNum type="arabicPeriod"/>
              <a:defRPr/>
            </a:pPr>
            <a:r>
              <a:rPr lang="en-AU" sz="900" dirty="0">
                <a:solidFill>
                  <a:prstClr val="black"/>
                </a:solidFill>
              </a:rPr>
              <a:t>When you advance in Tier (Level 2, 5, 8), you gain a new +2 Experience, increase your Proficiency by 1, and clear any marked traits.</a:t>
            </a:r>
          </a:p>
          <a:p>
            <a:pPr marL="217607" indent="-158260">
              <a:buFont typeface="+mj-lt"/>
              <a:buAutoNum type="arabicPeriod"/>
              <a:defRPr/>
            </a:pPr>
            <a:r>
              <a:rPr lang="en-AU" sz="900" dirty="0">
                <a:solidFill>
                  <a:prstClr val="black"/>
                </a:solidFill>
              </a:rPr>
              <a:t>You can mark any two advancements slots from your tier or below.</a:t>
            </a:r>
          </a:p>
          <a:p>
            <a:pPr marL="217607" indent="-158260">
              <a:buFont typeface="+mj-lt"/>
              <a:buAutoNum type="arabicPeriod"/>
              <a:defRPr/>
            </a:pPr>
            <a:r>
              <a:rPr lang="en-AU" sz="900" dirty="0">
                <a:solidFill>
                  <a:prstClr val="black"/>
                </a:solidFill>
              </a:rPr>
              <a:t>Increase your damage thresholds by 1</a:t>
            </a:r>
          </a:p>
          <a:p>
            <a:pPr marL="217607" indent="-158260">
              <a:buFont typeface="+mj-lt"/>
              <a:buAutoNum type="arabicPeriod"/>
              <a:defRPr/>
            </a:pPr>
            <a:r>
              <a:rPr lang="en-AU" sz="900" dirty="0">
                <a:solidFill>
                  <a:prstClr val="black"/>
                </a:solidFill>
              </a:rPr>
              <a:t>You can choose a new domain card of your Level or below. If you have 5 in your loadout, any others go to your Vault.</a:t>
            </a:r>
          </a:p>
        </p:txBody>
      </p:sp>
      <p:sp>
        <p:nvSpPr>
          <p:cNvPr id="35" name="TextBox 34">
            <a:extLst>
              <a:ext uri="{FF2B5EF4-FFF2-40B4-BE49-F238E27FC236}">
                <a16:creationId xmlns:a16="http://schemas.microsoft.com/office/drawing/2014/main" id="{985D1CA2-AF77-60A5-F891-3066FB4939F7}"/>
              </a:ext>
            </a:extLst>
          </p:cNvPr>
          <p:cNvSpPr txBox="1"/>
          <p:nvPr/>
        </p:nvSpPr>
        <p:spPr>
          <a:xfrm>
            <a:off x="0" y="9728387"/>
            <a:ext cx="1773242" cy="177613"/>
          </a:xfrm>
          <a:prstGeom prst="rect">
            <a:avLst/>
          </a:prstGeom>
          <a:noFill/>
        </p:spPr>
        <p:txBody>
          <a:bodyPr wrap="none" rtlCol="0">
            <a:spAutoFit/>
          </a:bodyPr>
          <a:lstStyle/>
          <a:p>
            <a:r>
              <a:rPr lang="en-AU" sz="554" dirty="0">
                <a:solidFill>
                  <a:schemeClr val="bg1"/>
                </a:solidFill>
              </a:rPr>
              <a:t>Player Sheet B: Combat, Downtime, Advancement</a:t>
            </a:r>
          </a:p>
        </p:txBody>
      </p:sp>
      <p:sp>
        <p:nvSpPr>
          <p:cNvPr id="36" name="TextBox 35">
            <a:extLst>
              <a:ext uri="{FF2B5EF4-FFF2-40B4-BE49-F238E27FC236}">
                <a16:creationId xmlns:a16="http://schemas.microsoft.com/office/drawing/2014/main" id="{2DDC69A1-EC2A-99C9-EBB6-B79349F966EC}"/>
              </a:ext>
            </a:extLst>
          </p:cNvPr>
          <p:cNvSpPr txBox="1"/>
          <p:nvPr/>
        </p:nvSpPr>
        <p:spPr>
          <a:xfrm>
            <a:off x="63744" y="1072451"/>
            <a:ext cx="2096255" cy="7853432"/>
          </a:xfrm>
          <a:prstGeom prst="rect">
            <a:avLst/>
          </a:prstGeom>
          <a:noFill/>
        </p:spPr>
        <p:txBody>
          <a:bodyPr wrap="square" anchor="t">
            <a:spAutoFit/>
          </a:bodyPr>
          <a:lstStyle/>
          <a:p>
            <a:pPr marL="64843">
              <a:spcBef>
                <a:spcPts val="415"/>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000" b="1" dirty="0">
                <a:solidFill>
                  <a:schemeClr val="bg1"/>
                </a:solidFill>
                <a:latin typeface="Congenial"/>
              </a:rPr>
              <a:t> </a:t>
            </a:r>
          </a:p>
          <a:p>
            <a:pPr marL="125289" indent="-63744">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125289" indent="-63744">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than your level, cross out one of your Hope slots and gain a narrative scar.</a:t>
            </a:r>
          </a:p>
          <a:p>
            <a:pPr marL="125289" indent="-63744">
              <a:spcAft>
                <a:spcPts val="415"/>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marL="64843" defTabSz="316520">
              <a:defRPr/>
            </a:pPr>
            <a:r>
              <a:rPr lang="en-AU" sz="1400" b="1" dirty="0">
                <a:solidFill>
                  <a:prstClr val="white"/>
                </a:solidFill>
                <a:latin typeface="Congenial"/>
              </a:rPr>
              <a:t>DOWNTIME</a:t>
            </a:r>
            <a:r>
              <a:rPr lang="en-AU" sz="1100" b="1" dirty="0">
                <a:solidFill>
                  <a:prstClr val="white"/>
                </a:solidFill>
                <a:latin typeface="Congenial"/>
              </a:rPr>
              <a:t> </a:t>
            </a:r>
            <a:r>
              <a:rPr lang="en-AU" sz="900" b="1" dirty="0">
                <a:solidFill>
                  <a:prstClr val="white"/>
                </a:solidFill>
                <a:latin typeface="Congenial"/>
              </a:rPr>
              <a:t>(p41)</a:t>
            </a:r>
            <a:r>
              <a:rPr lang="en-AU" sz="1000" b="1" dirty="0">
                <a:solidFill>
                  <a:prstClr val="white"/>
                </a:solidFill>
                <a:latin typeface="Congenial"/>
              </a:rPr>
              <a:t> </a:t>
            </a:r>
            <a:endParaRPr lang="en-AU" sz="1100" b="1" dirty="0">
              <a:solidFill>
                <a:prstClr val="white"/>
              </a:solidFill>
              <a:latin typeface="Congenial"/>
            </a:endParaRPr>
          </a:p>
          <a:p>
            <a:pPr marL="64843">
              <a:spcAft>
                <a:spcPts val="208"/>
              </a:spcAft>
              <a:defRPr/>
            </a:pPr>
            <a:r>
              <a:rPr lang="en-AU" sz="900" dirty="0">
                <a:solidFill>
                  <a:prstClr val="white"/>
                </a:solidFill>
                <a:latin typeface="Congenial Light"/>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lang="en-AU" sz="900" dirty="0">
                <a:solidFill>
                  <a:prstClr val="white"/>
                </a:solidFill>
                <a:latin typeface="Congenial Light"/>
              </a:rPr>
              <a:t>a rest:</a:t>
            </a:r>
          </a:p>
          <a:p>
            <a:pPr marL="125289" indent="-63744" defTabSz="316520">
              <a:buFont typeface="Arial" panose="020B0604020202020204" pitchFamily="34" charset="0"/>
              <a:buChar char="•"/>
              <a:defRPr/>
            </a:pPr>
            <a:r>
              <a:rPr lang="en-AU" sz="900" dirty="0">
                <a:solidFill>
                  <a:prstClr val="white"/>
                </a:solidFill>
                <a:latin typeface="Congenial Light"/>
              </a:rPr>
              <a:t>the players can move Domain cards between their Vault and Loadout </a:t>
            </a:r>
          </a:p>
          <a:p>
            <a:pPr marL="125289" indent="-63744" defTabSz="316520">
              <a:buFont typeface="Arial" panose="020B0604020202020204" pitchFamily="34" charset="0"/>
              <a:buChar char="•"/>
              <a:defRPr/>
            </a:pPr>
            <a:r>
              <a:rPr lang="en-AU" sz="900" dirty="0">
                <a:solidFill>
                  <a:prstClr val="white"/>
                </a:solidFill>
                <a:latin typeface="Congenial Light"/>
              </a:rPr>
              <a:t>the players make </a:t>
            </a:r>
            <a:r>
              <a:rPr lang="en-AU" sz="900" b="1" dirty="0">
                <a:solidFill>
                  <a:prstClr val="white"/>
                </a:solidFill>
                <a:latin typeface="Congenial Light"/>
              </a:rPr>
              <a:t>two Downtime moves</a:t>
            </a:r>
          </a:p>
          <a:p>
            <a:pPr marL="125289" indent="-63744" defTabSz="316520">
              <a:spcAft>
                <a:spcPts val="208"/>
              </a:spcAft>
              <a:buFont typeface="Arial" panose="020B0604020202020204" pitchFamily="34" charset="0"/>
              <a:buChar char="•"/>
              <a:defRPr/>
            </a:pPr>
            <a:r>
              <a:rPr lang="en-AU" sz="900" dirty="0">
                <a:solidFill>
                  <a:prstClr val="white"/>
                </a:solidFill>
                <a:latin typeface="Congenial Light"/>
              </a:rPr>
              <a:t>the GM gains 1d4 Fear (</a:t>
            </a:r>
            <a:r>
              <a:rPr lang="en-AU" sz="900" b="1" i="1" dirty="0">
                <a:solidFill>
                  <a:prstClr val="white"/>
                </a:solidFill>
                <a:latin typeface="Congenial Light"/>
              </a:rPr>
              <a:t>Long Rest:</a:t>
            </a:r>
            <a:r>
              <a:rPr lang="en-AU" sz="900" dirty="0">
                <a:solidFill>
                  <a:prstClr val="white"/>
                </a:solidFill>
                <a:latin typeface="Congenial Light"/>
              </a:rPr>
              <a:t> + 1 Fear for each PC and can advance a long-term countdown)</a:t>
            </a:r>
          </a:p>
          <a:p>
            <a:pPr marL="64843" defTabSz="316520">
              <a:spcAft>
                <a:spcPts val="208"/>
              </a:spcAft>
              <a:defRPr/>
            </a:pPr>
            <a:r>
              <a:rPr lang="en-AU" sz="900" dirty="0">
                <a:solidFill>
                  <a:prstClr val="white"/>
                </a:solidFill>
                <a:latin typeface="Congenial Light"/>
              </a:rPr>
              <a:t>When you rest, choose two downtime Moves:</a:t>
            </a:r>
          </a:p>
          <a:p>
            <a:pPr marL="125289" indent="-63744" defTabSz="316520">
              <a:buFont typeface="Arial" panose="020B0604020202020204" pitchFamily="34" charset="0"/>
              <a:buChar char="•"/>
              <a:defRPr/>
            </a:pPr>
            <a:r>
              <a:rPr lang="en-AU" sz="900" b="1" i="1" dirty="0">
                <a:solidFill>
                  <a:prstClr val="white"/>
                </a:solidFill>
                <a:latin typeface="Congenial Light"/>
              </a:rPr>
              <a:t>Tend to Wounds. </a:t>
            </a:r>
            <a:r>
              <a:rPr lang="en-AU" sz="900" dirty="0">
                <a:solidFill>
                  <a:prstClr val="white"/>
                </a:solidFill>
                <a:latin typeface="Congenial Light"/>
              </a:rPr>
              <a:t>Clear 1d4 + Tier HP for yourself or an Ally (</a:t>
            </a:r>
            <a:r>
              <a:rPr lang="en-AU" sz="900" b="1" i="1" dirty="0">
                <a:solidFill>
                  <a:prstClr val="white"/>
                </a:solidFill>
                <a:latin typeface="Congenial Light"/>
              </a:rPr>
              <a:t>Long Rest: </a:t>
            </a:r>
            <a:r>
              <a:rPr lang="en-AU" sz="900" dirty="0">
                <a:solidFill>
                  <a:prstClr val="white"/>
                </a:solidFill>
                <a:latin typeface="Congenial Light"/>
              </a:rPr>
              <a:t>Clear all HP)</a:t>
            </a:r>
          </a:p>
          <a:p>
            <a:pPr marL="125289" indent="-63744" defTabSz="316520">
              <a:buFont typeface="Arial" panose="020B0604020202020204" pitchFamily="34" charset="0"/>
              <a:buChar char="•"/>
              <a:defRPr/>
            </a:pPr>
            <a:r>
              <a:rPr lang="en-AU" sz="900" b="1" i="1" dirty="0">
                <a:solidFill>
                  <a:prstClr val="white"/>
                </a:solidFill>
                <a:latin typeface="Congenial Light"/>
              </a:rPr>
              <a:t>Clear Stress. </a:t>
            </a:r>
            <a:r>
              <a:rPr lang="en-AU" sz="900" dirty="0">
                <a:solidFill>
                  <a:prstClr val="white"/>
                </a:solidFill>
                <a:latin typeface="Congenial Light"/>
              </a:rPr>
              <a:t>Clear 1d4 + Tier Stress (</a:t>
            </a:r>
            <a:r>
              <a:rPr lang="en-AU" sz="900" b="1" i="1" dirty="0">
                <a:solidFill>
                  <a:prstClr val="white"/>
                </a:solidFill>
                <a:latin typeface="Congenial Light"/>
              </a:rPr>
              <a:t>Long Rest:</a:t>
            </a:r>
            <a:r>
              <a:rPr lang="en-AU" sz="900" dirty="0">
                <a:solidFill>
                  <a:prstClr val="white"/>
                </a:solidFill>
                <a:latin typeface="Congenial Light"/>
              </a:rPr>
              <a:t> Clear all Stress)</a:t>
            </a:r>
          </a:p>
          <a:p>
            <a:pPr marL="125289" indent="-63744" defTabSz="316520">
              <a:buFont typeface="Arial" panose="020B0604020202020204" pitchFamily="34" charset="0"/>
              <a:buChar char="•"/>
              <a:defRPr/>
            </a:pPr>
            <a:r>
              <a:rPr lang="en-AU" sz="900" b="1" i="1" dirty="0">
                <a:solidFill>
                  <a:prstClr val="white"/>
                </a:solidFill>
                <a:latin typeface="Congenial Light"/>
              </a:rPr>
              <a:t>Repair Armour.</a:t>
            </a:r>
            <a:r>
              <a:rPr lang="en-AU" sz="900" b="1" dirty="0">
                <a:solidFill>
                  <a:prstClr val="white"/>
                </a:solidFill>
                <a:latin typeface="Congenial Light"/>
              </a:rPr>
              <a:t> </a:t>
            </a:r>
            <a:r>
              <a:rPr lang="en-AU" sz="900" dirty="0">
                <a:solidFill>
                  <a:prstClr val="white"/>
                </a:solidFill>
                <a:latin typeface="Congenial Light"/>
              </a:rPr>
              <a:t>Clear 1d4 + Tier Armour slots from yourself or an Ally’s armour (</a:t>
            </a:r>
            <a:r>
              <a:rPr lang="en-AU" sz="900" b="1" i="1" dirty="0">
                <a:solidFill>
                  <a:prstClr val="white"/>
                </a:solidFill>
                <a:latin typeface="Congenial Light"/>
              </a:rPr>
              <a:t>Long Rest:</a:t>
            </a:r>
            <a:r>
              <a:rPr lang="en-AU" sz="900" dirty="0">
                <a:solidFill>
                  <a:prstClr val="white"/>
                </a:solidFill>
                <a:latin typeface="Congenial Light"/>
              </a:rPr>
              <a:t> Clear all Armour slots)</a:t>
            </a:r>
          </a:p>
          <a:p>
            <a:pPr marL="125289" indent="-63744" defTabSz="316520">
              <a:buFont typeface="Arial" panose="020B0604020202020204" pitchFamily="34" charset="0"/>
              <a:buChar char="•"/>
              <a:defRPr/>
            </a:pPr>
            <a:r>
              <a:rPr lang="en-AU" sz="900" b="1" i="1" dirty="0">
                <a:solidFill>
                  <a:prstClr val="white"/>
                </a:solidFill>
                <a:latin typeface="Congenial Light"/>
              </a:rPr>
              <a:t>Prepare. </a:t>
            </a:r>
            <a:r>
              <a:rPr lang="en-AU" sz="900" dirty="0">
                <a:solidFill>
                  <a:prstClr val="white"/>
                </a:solidFill>
                <a:latin typeface="Congenial Light"/>
              </a:rPr>
              <a:t>Gain 1 Hope. If another player also prepares, you each gain 2 Hope.</a:t>
            </a:r>
          </a:p>
          <a:p>
            <a:pPr marL="125289" indent="-63744" defTabSz="316520">
              <a:buFont typeface="Arial" panose="020B0604020202020204" pitchFamily="34" charset="0"/>
              <a:buChar char="•"/>
              <a:defRPr/>
            </a:pPr>
            <a:r>
              <a:rPr lang="en-AU" sz="900" b="1" i="1" dirty="0">
                <a:solidFill>
                  <a:prstClr val="white"/>
                </a:solidFill>
                <a:latin typeface="Congenial Light"/>
              </a:rPr>
              <a:t>Work on a Project (Long Rest only). </a:t>
            </a:r>
            <a:r>
              <a:rPr lang="en-AU" sz="900" dirty="0">
                <a:solidFill>
                  <a:prstClr val="white"/>
                </a:solidFill>
                <a:latin typeface="Congenial Light"/>
              </a:rPr>
              <a:t>Create a countdown for your long-term project. Each time they make this move, they can make an action roll or advance it automatically.</a:t>
            </a:r>
            <a:endParaRPr lang="en-AU" sz="1100" b="1" dirty="0">
              <a:solidFill>
                <a:schemeClr val="bg1"/>
              </a:solidFill>
              <a:latin typeface="Congenial"/>
            </a:endParaRPr>
          </a:p>
        </p:txBody>
      </p:sp>
      <p:sp>
        <p:nvSpPr>
          <p:cNvPr id="37" name="TextBox 36">
            <a:extLst>
              <a:ext uri="{FF2B5EF4-FFF2-40B4-BE49-F238E27FC236}">
                <a16:creationId xmlns:a16="http://schemas.microsoft.com/office/drawing/2014/main" id="{DFCEB705-6EB7-7592-FA80-9577FF5970F7}"/>
              </a:ext>
            </a:extLst>
          </p:cNvPr>
          <p:cNvSpPr txBox="1"/>
          <p:nvPr/>
        </p:nvSpPr>
        <p:spPr>
          <a:xfrm>
            <a:off x="2159999" y="3003482"/>
            <a:ext cx="2088000" cy="6174511"/>
          </a:xfrm>
          <a:prstGeom prst="rect">
            <a:avLst/>
          </a:prstGeom>
          <a:noFill/>
        </p:spPr>
        <p:txBody>
          <a:bodyPr wrap="square" numCol="1">
            <a:spAutoFit/>
          </a:bodyPr>
          <a:lstStyle/>
          <a:p>
            <a:pPr marL="59347" defTabSz="316520">
              <a:spcBef>
                <a:spcPts val="415"/>
              </a:spcBef>
              <a:defRPr/>
            </a:pPr>
            <a:r>
              <a:rPr lang="en-AU" sz="1100" b="1" dirty="0">
                <a:solidFill>
                  <a:prstClr val="black"/>
                </a:solidFill>
                <a:latin typeface="Congenial"/>
              </a:rPr>
              <a:t>HP &amp; Damage</a:t>
            </a:r>
            <a:r>
              <a:rPr lang="en-AU" sz="1000" b="1" dirty="0">
                <a:solidFill>
                  <a:prstClr val="black"/>
                </a:solidFill>
                <a:latin typeface="Congenial"/>
              </a:rPr>
              <a:t> </a:t>
            </a:r>
            <a:r>
              <a:rPr lang="en-AU" sz="900" b="1" dirty="0">
                <a:solidFill>
                  <a:prstClr val="black"/>
                </a:solidFill>
                <a:latin typeface="Congenial"/>
              </a:rPr>
              <a:t>(p39) </a:t>
            </a:r>
          </a:p>
          <a:p>
            <a:pPr marL="59347" defTabSz="316520">
              <a:defRPr/>
            </a:pPr>
            <a:r>
              <a:rPr lang="en-AU" sz="900" dirty="0">
                <a:solidFill>
                  <a:prstClr val="black"/>
                </a:solidFill>
                <a:latin typeface="Congenial Light"/>
              </a:rPr>
              <a:t>Compare the damage to your </a:t>
            </a:r>
            <a:r>
              <a:rPr lang="en-AU" sz="900" b="1" i="1" dirty="0">
                <a:solidFill>
                  <a:prstClr val="black"/>
                </a:solidFill>
                <a:latin typeface="Congenial Light"/>
              </a:rPr>
              <a:t>Damage Thresholds</a:t>
            </a:r>
            <a:r>
              <a:rPr lang="en-AU" sz="900" dirty="0">
                <a:solidFill>
                  <a:prstClr val="black"/>
                </a:solidFill>
                <a:latin typeface="Congenial Light"/>
              </a:rPr>
              <a:t>:</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a:rPr>
              <a:t>≥ Severe threshold, mark </a:t>
            </a:r>
            <a:r>
              <a:rPr lang="en-AU" sz="900" b="1" dirty="0">
                <a:solidFill>
                  <a:prstClr val="black"/>
                </a:solidFill>
                <a:latin typeface="Congenial Light"/>
              </a:rPr>
              <a:t>3 HP</a:t>
            </a:r>
          </a:p>
          <a:p>
            <a:pPr marL="184636" indent="-125289" defTabSz="316520">
              <a:buFont typeface="Arial" panose="020B0604020202020204" pitchFamily="34" charset="0"/>
              <a:buChar char="•"/>
              <a:defRPr/>
            </a:pPr>
            <a:r>
              <a:rPr lang="en-AU" sz="900" dirty="0">
                <a:solidFill>
                  <a:prstClr val="black"/>
                </a:solidFill>
                <a:latin typeface="Congenial Light"/>
              </a:rPr>
              <a:t>≥ Major threshold, but less than your Severe threshold, mark </a:t>
            </a:r>
            <a:r>
              <a:rPr lang="en-AU" sz="900" b="1" dirty="0">
                <a:solidFill>
                  <a:prstClr val="black"/>
                </a:solidFill>
                <a:latin typeface="Congenial Light"/>
              </a:rPr>
              <a:t>2 HP</a:t>
            </a:r>
          </a:p>
          <a:p>
            <a:pPr marL="184636" indent="-125289" defTabSz="316520">
              <a:buFont typeface="Arial" panose="020B0604020202020204" pitchFamily="34" charset="0"/>
              <a:buChar char="•"/>
              <a:defRPr/>
            </a:pPr>
            <a:r>
              <a:rPr lang="en-AU" sz="900" dirty="0">
                <a:solidFill>
                  <a:prstClr val="black"/>
                </a:solidFill>
                <a:latin typeface="Congenial Light"/>
              </a:rPr>
              <a:t>&lt; Major threshold, mark </a:t>
            </a:r>
            <a:r>
              <a:rPr lang="en-AU" sz="900" b="1" dirty="0">
                <a:solidFill>
                  <a:prstClr val="black"/>
                </a:solidFill>
                <a:latin typeface="Congenial Light"/>
              </a:rPr>
              <a:t>1 HP</a:t>
            </a:r>
          </a:p>
          <a:p>
            <a:pPr marL="184636" indent="-125289" defTabSz="316520">
              <a:buFont typeface="Arial" panose="020B0604020202020204" pitchFamily="34" charset="0"/>
              <a:buChar char="•"/>
              <a:defRPr/>
            </a:pPr>
            <a:r>
              <a:rPr lang="en-AU" sz="900" dirty="0">
                <a:solidFill>
                  <a:prstClr val="black"/>
                </a:solidFill>
                <a:latin typeface="Congenial Light"/>
              </a:rPr>
              <a:t>reduced to 0 Damage, mark </a:t>
            </a:r>
            <a:r>
              <a:rPr lang="en-AU" sz="900" b="1" dirty="0">
                <a:solidFill>
                  <a:prstClr val="black"/>
                </a:solidFill>
                <a:latin typeface="Congenial Light"/>
              </a:rPr>
              <a:t>0 HP</a:t>
            </a:r>
          </a:p>
          <a:p>
            <a:pPr marL="184636" indent="-125289" defTabSz="316520">
              <a:spcAft>
                <a:spcPts val="208"/>
              </a:spcAft>
              <a:buFont typeface="Arial" panose="020B0604020202020204" pitchFamily="34" charset="0"/>
              <a:buChar char="•"/>
              <a:defRPr/>
            </a:pPr>
            <a:r>
              <a:rPr lang="en-AU" sz="900" dirty="0">
                <a:solidFill>
                  <a:prstClr val="black"/>
                </a:solidFill>
                <a:latin typeface="Congenial Light"/>
              </a:rPr>
              <a:t>(optional) ≥ 2 x Severe Threshold, mark </a:t>
            </a:r>
            <a:r>
              <a:rPr lang="en-AU" sz="900" b="1" dirty="0">
                <a:solidFill>
                  <a:prstClr val="black"/>
                </a:solidFill>
                <a:latin typeface="Congenial Light"/>
              </a:rPr>
              <a:t>4 HP</a:t>
            </a:r>
          </a:p>
          <a:p>
            <a:pPr marL="59347" defTabSz="316520">
              <a:spcAft>
                <a:spcPts val="208"/>
              </a:spcAft>
              <a:defRPr/>
            </a:pPr>
            <a:r>
              <a:rPr lang="en-AU" sz="900" dirty="0">
                <a:solidFill>
                  <a:prstClr val="black"/>
                </a:solidFill>
                <a:latin typeface="Congenial Light"/>
              </a:rPr>
              <a:t>When you mark last your last HP, you make a Death Move.</a:t>
            </a:r>
          </a:p>
          <a:p>
            <a:pPr marL="59347" defTabSz="316520">
              <a:lnSpc>
                <a:spcPct val="95000"/>
              </a:lnSpc>
              <a:defRPr/>
            </a:pPr>
            <a:r>
              <a:rPr lang="en-AU" sz="1100" b="1" dirty="0">
                <a:solidFill>
                  <a:prstClr val="black"/>
                </a:solidFill>
                <a:latin typeface="Congenial"/>
              </a:rPr>
              <a:t>Resistance, Immunity &amp; Direct Damage </a:t>
            </a:r>
            <a:r>
              <a:rPr lang="en-AU" sz="900" b="1" dirty="0">
                <a:solidFill>
                  <a:prstClr val="black"/>
                </a:solidFill>
                <a:latin typeface="Congenial"/>
              </a:rPr>
              <a:t>(p40)</a:t>
            </a:r>
          </a:p>
          <a:p>
            <a:pPr marL="59347" defTabSz="316520">
              <a:defRPr/>
            </a:pPr>
            <a:r>
              <a:rPr lang="en-AU" sz="900" dirty="0">
                <a:solidFill>
                  <a:prstClr val="black"/>
                </a:solidFill>
                <a:latin typeface="Congenial Light"/>
              </a:rPr>
              <a:t>Damage is either </a:t>
            </a:r>
            <a:r>
              <a:rPr lang="en-AU" sz="900" b="1" dirty="0">
                <a:solidFill>
                  <a:prstClr val="black"/>
                </a:solidFill>
                <a:latin typeface="Congenial Light"/>
              </a:rPr>
              <a:t>physical</a:t>
            </a:r>
            <a:r>
              <a:rPr lang="en-AU" sz="900" dirty="0">
                <a:solidFill>
                  <a:prstClr val="black"/>
                </a:solidFill>
                <a:latin typeface="Congenial Light"/>
              </a:rPr>
              <a:t> or </a:t>
            </a:r>
            <a:r>
              <a:rPr lang="en-AU" sz="900" b="1" dirty="0">
                <a:solidFill>
                  <a:prstClr val="black"/>
                </a:solidFill>
                <a:latin typeface="Congenial Light"/>
              </a:rPr>
              <a:t>magical</a:t>
            </a:r>
            <a:r>
              <a:rPr lang="en-AU" sz="900" dirty="0">
                <a:solidFill>
                  <a:prstClr val="black"/>
                </a:solidFill>
                <a:latin typeface="Congenial Light"/>
              </a:rPr>
              <a:t>.</a:t>
            </a:r>
            <a:endParaRPr lang="en-AU" sz="1000" b="1" dirty="0">
              <a:solidFill>
                <a:prstClr val="black"/>
              </a:solidFill>
              <a:latin typeface="Congenial Light"/>
            </a:endParaRPr>
          </a:p>
          <a:p>
            <a:pPr marL="184636" indent="-125289" defTabSz="316520">
              <a:buFont typeface="Arial" panose="020B0604020202020204" pitchFamily="34" charset="0"/>
              <a:buChar char="•"/>
              <a:defRPr/>
            </a:pPr>
            <a:r>
              <a:rPr lang="en-AU" sz="900" b="1" i="1" dirty="0">
                <a:solidFill>
                  <a:prstClr val="black"/>
                </a:solidFill>
                <a:latin typeface="Congenial Light"/>
              </a:rPr>
              <a:t>Resistance. </a:t>
            </a:r>
            <a:r>
              <a:rPr lang="en-AU" sz="900" dirty="0">
                <a:solidFill>
                  <a:prstClr val="black"/>
                </a:solidFill>
                <a:latin typeface="Congenial Light"/>
              </a:rPr>
              <a:t>Halve the damage before comparing to Thresholds.</a:t>
            </a:r>
          </a:p>
          <a:p>
            <a:pPr marL="184636" indent="-125289" defTabSz="316520">
              <a:buFont typeface="Arial" panose="020B0604020202020204" pitchFamily="34" charset="0"/>
              <a:buChar char="•"/>
              <a:defRPr/>
            </a:pPr>
            <a:r>
              <a:rPr lang="en-AU" sz="900" b="1" i="1" dirty="0">
                <a:solidFill>
                  <a:prstClr val="black"/>
                </a:solidFill>
                <a:latin typeface="Congenial Light"/>
              </a:rPr>
              <a:t>Immunity. </a:t>
            </a:r>
            <a:r>
              <a:rPr lang="en-AU" sz="900" dirty="0">
                <a:solidFill>
                  <a:prstClr val="black"/>
                </a:solidFill>
                <a:latin typeface="Congenial Light"/>
              </a:rPr>
              <a:t>Ignores the damage.</a:t>
            </a:r>
          </a:p>
          <a:p>
            <a:pPr marL="184636" indent="-125289" defTabSz="316520">
              <a:spcAft>
                <a:spcPts val="208"/>
              </a:spcAft>
              <a:buFont typeface="Arial" panose="020B0604020202020204" pitchFamily="34" charset="0"/>
              <a:buChar char="•"/>
              <a:defRPr/>
            </a:pPr>
            <a:r>
              <a:rPr lang="en-AU" sz="900" b="1" i="1" dirty="0">
                <a:solidFill>
                  <a:prstClr val="black"/>
                </a:solidFill>
                <a:latin typeface="Congenial Light"/>
              </a:rPr>
              <a:t>Direct Damage.</a:t>
            </a:r>
            <a:r>
              <a:rPr lang="en-AU" sz="900" dirty="0">
                <a:solidFill>
                  <a:prstClr val="black"/>
                </a:solidFill>
                <a:latin typeface="Congenial Light"/>
              </a:rPr>
              <a:t> Can’t be reduced by marking an Armour Slot</a:t>
            </a:r>
          </a:p>
          <a:p>
            <a:pPr marL="59347">
              <a:defRPr/>
            </a:pPr>
            <a:r>
              <a:rPr lang="en-AU" sz="1100" b="1" dirty="0">
                <a:latin typeface="Congenial"/>
              </a:rPr>
              <a:t>Evasion </a:t>
            </a:r>
            <a:r>
              <a:rPr lang="en-AU" sz="900" b="1" dirty="0">
                <a:latin typeface="Congenial"/>
              </a:rPr>
              <a:t>(p39) </a:t>
            </a:r>
          </a:p>
          <a:p>
            <a:pPr marL="59347">
              <a:defRPr/>
            </a:pPr>
            <a:r>
              <a:rPr lang="en-AU" sz="900" dirty="0"/>
              <a:t>If an adversary’s attack roll </a:t>
            </a:r>
            <a:r>
              <a:rPr lang="en-AU" sz="900" dirty="0">
                <a:solidFill>
                  <a:prstClr val="black"/>
                </a:solidFill>
              </a:rPr>
              <a:t>≥ your </a:t>
            </a:r>
            <a:r>
              <a:rPr lang="en-AU" sz="900" dirty="0"/>
              <a:t>Evasion, they hit and deal damage.</a:t>
            </a:r>
          </a:p>
          <a:p>
            <a:pPr marL="59347" defTabSz="316520">
              <a:defRPr/>
            </a:pPr>
            <a:r>
              <a:rPr lang="en-AU" sz="1100" b="1" dirty="0">
                <a:solidFill>
                  <a:prstClr val="black"/>
                </a:solidFill>
                <a:latin typeface="Congenial"/>
              </a:rPr>
              <a:t>Stress </a:t>
            </a:r>
            <a:r>
              <a:rPr lang="en-AU" sz="900" b="1" dirty="0">
                <a:solidFill>
                  <a:prstClr val="black"/>
                </a:solidFill>
                <a:latin typeface="Congenial"/>
              </a:rPr>
              <a:t>(p39)</a:t>
            </a:r>
            <a:endParaRPr lang="en-AU" sz="900" dirty="0">
              <a:solidFill>
                <a:prstClr val="black"/>
              </a:solidFill>
              <a:latin typeface="Congenial Light"/>
            </a:endParaRPr>
          </a:p>
          <a:p>
            <a:pPr marL="59347" defTabSz="316520">
              <a:defRPr/>
            </a:pPr>
            <a:r>
              <a:rPr lang="en-AU" sz="900" dirty="0">
                <a:solidFill>
                  <a:prstClr val="black"/>
                </a:solidFill>
                <a:latin typeface="Congenial Light"/>
              </a:rPr>
              <a:t>When a character is out of Stress, they become </a:t>
            </a:r>
            <a:r>
              <a:rPr lang="en-AU" sz="900" b="1" dirty="0">
                <a:solidFill>
                  <a:prstClr val="black"/>
                </a:solidFill>
                <a:latin typeface="Congenial Light"/>
              </a:rPr>
              <a:t>Vulnerable</a:t>
            </a:r>
            <a:r>
              <a:rPr lang="en-AU" sz="900" dirty="0">
                <a:solidFill>
                  <a:prstClr val="black"/>
                </a:solidFill>
                <a:latin typeface="Congenial Light"/>
              </a:rPr>
              <a:t> until they regain at least 1 Stress. A character without Stress slots can’t choose to mark Stress. If an effect forces a character to mark Stress, they must mark </a:t>
            </a:r>
            <a:r>
              <a:rPr lang="en-AU" sz="900" b="1" dirty="0">
                <a:solidFill>
                  <a:prstClr val="black"/>
                </a:solidFill>
                <a:latin typeface="Congenial Light"/>
              </a:rPr>
              <a:t>1 HP </a:t>
            </a:r>
            <a:r>
              <a:rPr lang="en-AU" sz="900" dirty="0">
                <a:solidFill>
                  <a:prstClr val="black"/>
                </a:solidFill>
                <a:latin typeface="Congenial Light"/>
              </a:rPr>
              <a:t>instead.</a:t>
            </a:r>
            <a:endParaRPr lang="en-AU" sz="1100" b="1" dirty="0">
              <a:latin typeface="Congenial"/>
            </a:endParaRPr>
          </a:p>
          <a:p>
            <a:pPr marL="59347" defTabSz="316520">
              <a:spcBef>
                <a:spcPts val="415"/>
              </a:spcBef>
              <a:defRPr/>
            </a:pPr>
            <a:r>
              <a:rPr lang="en-AU" sz="1100" b="1" dirty="0">
                <a:latin typeface="Congenial"/>
              </a:rPr>
              <a:t>Using Armour </a:t>
            </a:r>
            <a:r>
              <a:rPr lang="en-AU" sz="900" b="1" dirty="0">
                <a:latin typeface="Congenial"/>
              </a:rPr>
              <a:t>(p56)</a:t>
            </a:r>
            <a:endParaRPr lang="en-AU" sz="900" dirty="0">
              <a:latin typeface="Congenial Light"/>
            </a:endParaRPr>
          </a:p>
          <a:p>
            <a:pPr marL="59347" defTabSz="316520">
              <a:defRPr/>
            </a:pPr>
            <a:r>
              <a:rPr lang="en-AU" sz="900" dirty="0">
                <a:latin typeface="Congenial Light"/>
              </a:rPr>
              <a:t>Armour Score = available Armour Slots.  Once per attack, a player can mark 1 Armour Slot to reduce incoming damage down by a Threshold</a:t>
            </a:r>
          </a:p>
          <a:p>
            <a:pPr marL="59347">
              <a:spcBef>
                <a:spcPts val="415"/>
              </a:spcBef>
              <a:defRPr/>
            </a:pPr>
            <a:r>
              <a:rPr lang="en-AU" sz="1100" b="1" dirty="0">
                <a:latin typeface="Congenial"/>
              </a:rPr>
              <a:t>Using Hope </a:t>
            </a:r>
            <a:r>
              <a:rPr lang="en-AU" sz="900" b="1" dirty="0">
                <a:latin typeface="Congenial"/>
              </a:rPr>
              <a:t>(p56)</a:t>
            </a:r>
            <a:endParaRPr lang="en-AU" sz="900" dirty="0"/>
          </a:p>
          <a:p>
            <a:pPr marL="178042" indent="-118695">
              <a:buFont typeface="Arial" panose="020B0604020202020204" pitchFamily="34" charset="0"/>
              <a:buChar char="•"/>
              <a:defRPr/>
            </a:pPr>
            <a:r>
              <a:rPr lang="en-AU" sz="900" dirty="0"/>
              <a:t>Help an Ally (+d6 Advantage die)</a:t>
            </a:r>
          </a:p>
          <a:p>
            <a:pPr marL="178042" indent="-118695">
              <a:buFont typeface="Arial" panose="020B0604020202020204" pitchFamily="34" charset="0"/>
              <a:buChar char="•"/>
              <a:defRPr/>
            </a:pPr>
            <a:r>
              <a:rPr lang="en-AU" sz="900" dirty="0"/>
              <a:t>Utilise an Experience</a:t>
            </a:r>
          </a:p>
          <a:p>
            <a:pPr marL="178042" indent="-118695">
              <a:buFont typeface="Arial" panose="020B0604020202020204" pitchFamily="34" charset="0"/>
              <a:buChar char="•"/>
              <a:defRPr/>
            </a:pPr>
            <a:r>
              <a:rPr lang="en-AU" sz="900" dirty="0"/>
              <a:t>Initiate a Tag Team Roll (3 Hope, once per session)</a:t>
            </a:r>
          </a:p>
          <a:p>
            <a:pPr marL="178042" indent="-118695">
              <a:buFont typeface="Arial" panose="020B0604020202020204" pitchFamily="34" charset="0"/>
              <a:buChar char="•"/>
              <a:defRPr/>
            </a:pPr>
            <a:r>
              <a:rPr lang="en-AU" sz="900" dirty="0"/>
              <a:t>Use a Hope Feature</a:t>
            </a:r>
          </a:p>
        </p:txBody>
      </p:sp>
      <p:grpSp>
        <p:nvGrpSpPr>
          <p:cNvPr id="38" name="Group 37">
            <a:extLst>
              <a:ext uri="{FF2B5EF4-FFF2-40B4-BE49-F238E27FC236}">
                <a16:creationId xmlns:a16="http://schemas.microsoft.com/office/drawing/2014/main" id="{062A377D-4E32-9291-C502-2A1CE2CA894E}"/>
              </a:ext>
            </a:extLst>
          </p:cNvPr>
          <p:cNvGrpSpPr/>
          <p:nvPr/>
        </p:nvGrpSpPr>
        <p:grpSpPr>
          <a:xfrm>
            <a:off x="2221876" y="162868"/>
            <a:ext cx="4521823" cy="2824662"/>
            <a:chOff x="2931008" y="90529"/>
            <a:chExt cx="4175994" cy="2613105"/>
          </a:xfrm>
        </p:grpSpPr>
        <p:grpSp>
          <p:nvGrpSpPr>
            <p:cNvPr id="39" name="Group 38">
              <a:extLst>
                <a:ext uri="{FF2B5EF4-FFF2-40B4-BE49-F238E27FC236}">
                  <a16:creationId xmlns:a16="http://schemas.microsoft.com/office/drawing/2014/main" id="{ACC772A1-192E-7491-7998-08D006E81EF5}"/>
                </a:ext>
              </a:extLst>
            </p:cNvPr>
            <p:cNvGrpSpPr/>
            <p:nvPr/>
          </p:nvGrpSpPr>
          <p:grpSpPr>
            <a:xfrm>
              <a:off x="3312838" y="90529"/>
              <a:ext cx="3522065" cy="2613105"/>
              <a:chOff x="3312838" y="90529"/>
              <a:chExt cx="3522065" cy="2613105"/>
            </a:xfrm>
          </p:grpSpPr>
          <p:sp>
            <p:nvSpPr>
              <p:cNvPr id="46" name="Rectangle: Rounded Corners 45">
                <a:extLst>
                  <a:ext uri="{FF2B5EF4-FFF2-40B4-BE49-F238E27FC236}">
                    <a16:creationId xmlns:a16="http://schemas.microsoft.com/office/drawing/2014/main" id="{174B87F6-654B-0A81-991A-F2E78C569707}"/>
                  </a:ext>
                </a:extLst>
              </p:cNvPr>
              <p:cNvSpPr/>
              <p:nvPr/>
            </p:nvSpPr>
            <p:spPr>
              <a:xfrm>
                <a:off x="3529808" y="90827"/>
                <a:ext cx="976465"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Success with Hope or Crit Success</a:t>
                </a:r>
              </a:p>
            </p:txBody>
          </p:sp>
          <p:cxnSp>
            <p:nvCxnSpPr>
              <p:cNvPr id="47" name="Connector: Elbow 46">
                <a:extLst>
                  <a:ext uri="{FF2B5EF4-FFF2-40B4-BE49-F238E27FC236}">
                    <a16:creationId xmlns:a16="http://schemas.microsoft.com/office/drawing/2014/main" id="{5A8F0F85-F0E4-8E12-265E-82563599ED87}"/>
                  </a:ext>
                </a:extLst>
              </p:cNvPr>
              <p:cNvCxnSpPr>
                <a:cxnSpLocks/>
                <a:stCxn id="48" idx="3"/>
                <a:endCxn id="41" idx="0"/>
              </p:cNvCxnSpPr>
              <p:nvPr/>
            </p:nvCxnSpPr>
            <p:spPr>
              <a:xfrm>
                <a:off x="6538707" y="252529"/>
                <a:ext cx="296196" cy="437927"/>
              </a:xfrm>
              <a:prstGeom prst="bentConnector2">
                <a:avLst/>
              </a:prstGeom>
              <a:ln w="38100">
                <a:solidFill>
                  <a:schemeClr val="bg1">
                    <a:lumMod val="6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 name="Rectangle: Rounded Corners 47">
                <a:extLst>
                  <a:ext uri="{FF2B5EF4-FFF2-40B4-BE49-F238E27FC236}">
                    <a16:creationId xmlns:a16="http://schemas.microsoft.com/office/drawing/2014/main" id="{BFAD215B-DF43-C578-5DD6-F5EE53ECA7CA}"/>
                  </a:ext>
                </a:extLst>
              </p:cNvPr>
              <p:cNvSpPr/>
              <p:nvPr/>
            </p:nvSpPr>
            <p:spPr>
              <a:xfrm>
                <a:off x="5710707" y="90529"/>
                <a:ext cx="828000"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Pass Spotlight back to PCs</a:t>
                </a:r>
              </a:p>
            </p:txBody>
          </p:sp>
          <p:cxnSp>
            <p:nvCxnSpPr>
              <p:cNvPr id="49" name="Connector: Elbow 48">
                <a:extLst>
                  <a:ext uri="{FF2B5EF4-FFF2-40B4-BE49-F238E27FC236}">
                    <a16:creationId xmlns:a16="http://schemas.microsoft.com/office/drawing/2014/main" id="{191C0FE3-7DE6-0A78-86A8-A942E3819F49}"/>
                  </a:ext>
                </a:extLst>
              </p:cNvPr>
              <p:cNvCxnSpPr>
                <a:cxnSpLocks/>
                <a:stCxn id="403" idx="0"/>
                <a:endCxn id="46" idx="3"/>
              </p:cNvCxnSpPr>
              <p:nvPr/>
            </p:nvCxnSpPr>
            <p:spPr>
              <a:xfrm rot="16200000" flipV="1">
                <a:off x="4583894" y="175207"/>
                <a:ext cx="384569" cy="539810"/>
              </a:xfrm>
              <a:prstGeom prst="bentConnector2">
                <a:avLst/>
              </a:prstGeom>
              <a:ln w="3810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F2B9613C-1210-DE82-766B-F2BE09ADFADA}"/>
                  </a:ext>
                </a:extLst>
              </p:cNvPr>
              <p:cNvCxnSpPr>
                <a:cxnSpLocks/>
                <a:stCxn id="403" idx="0"/>
                <a:endCxn id="48" idx="1"/>
              </p:cNvCxnSpPr>
              <p:nvPr/>
            </p:nvCxnSpPr>
            <p:spPr>
              <a:xfrm rot="5400000" flipH="1" flipV="1">
                <a:off x="5185961" y="112652"/>
                <a:ext cx="384867" cy="664623"/>
              </a:xfrm>
              <a:prstGeom prst="bentConnector2">
                <a:avLst/>
              </a:prstGeom>
              <a:ln w="3810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8A53F62A-D065-510C-E6E0-06F023C185DE}"/>
                  </a:ext>
                </a:extLst>
              </p:cNvPr>
              <p:cNvCxnSpPr>
                <a:cxnSpLocks/>
                <a:stCxn id="46" idx="1"/>
                <a:endCxn id="40" idx="0"/>
              </p:cNvCxnSpPr>
              <p:nvPr/>
            </p:nvCxnSpPr>
            <p:spPr>
              <a:xfrm rot="10800000" flipV="1">
                <a:off x="3314094" y="252827"/>
                <a:ext cx="215715" cy="383550"/>
              </a:xfrm>
              <a:prstGeom prst="bentConnector2">
                <a:avLst/>
              </a:prstGeom>
              <a:ln w="38100">
                <a:solidFill>
                  <a:schemeClr val="bg1">
                    <a:lumMod val="6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02C1CD75-7787-5673-B792-CFDB17899761}"/>
                  </a:ext>
                </a:extLst>
              </p:cNvPr>
              <p:cNvSpPr txBox="1"/>
              <p:nvPr/>
            </p:nvSpPr>
            <p:spPr>
              <a:xfrm>
                <a:off x="4713772" y="1573008"/>
                <a:ext cx="664624" cy="747008"/>
              </a:xfrm>
              <a:prstGeom prst="roundRect">
                <a:avLst/>
              </a:prstGeom>
              <a:solidFill>
                <a:schemeClr val="tx1">
                  <a:lumMod val="75000"/>
                  <a:lumOff val="25000"/>
                </a:schemeClr>
              </a:solidFill>
              <a:ln>
                <a:solidFill>
                  <a:schemeClr val="tx1">
                    <a:lumMod val="75000"/>
                    <a:lumOff val="25000"/>
                  </a:schemeClr>
                </a:solidFill>
              </a:ln>
            </p:spPr>
            <p:txBody>
              <a:bodyPr wrap="square" lIns="24923" tIns="24923" rIns="24923" bIns="24923" rtlCol="0" anchor="ctr">
                <a:spAutoFit/>
              </a:bodyPr>
              <a:lstStyle/>
              <a:p>
                <a:pPr algn="ctr">
                  <a:defRPr/>
                </a:pPr>
                <a:r>
                  <a:rPr lang="en-AU" sz="900" dirty="0">
                    <a:solidFill>
                      <a:schemeClr val="bg1"/>
                    </a:solidFill>
                  </a:rPr>
                  <a:t>GM </a:t>
                </a:r>
                <a:r>
                  <a:rPr lang="en-AU" sz="900" i="1" dirty="0">
                    <a:solidFill>
                      <a:schemeClr val="bg1"/>
                    </a:solidFill>
                  </a:rPr>
                  <a:t>Interrupts</a:t>
                </a:r>
                <a:r>
                  <a:rPr lang="en-AU" sz="900" b="1" dirty="0">
                    <a:solidFill>
                      <a:schemeClr val="bg1"/>
                    </a:solidFill>
                  </a:rPr>
                  <a:t> or </a:t>
                </a:r>
                <a:r>
                  <a:rPr lang="en-AU" sz="900" i="1" dirty="0">
                    <a:solidFill>
                      <a:schemeClr val="bg1"/>
                    </a:solidFill>
                  </a:rPr>
                  <a:t>Keeps    Spotlight</a:t>
                </a:r>
                <a:r>
                  <a:rPr lang="en-AU" sz="900" dirty="0">
                    <a:solidFill>
                      <a:schemeClr val="bg1"/>
                    </a:solidFill>
                  </a:rPr>
                  <a:t> (</a:t>
                </a:r>
                <a:r>
                  <a:rPr lang="en-AU" sz="900" b="1" dirty="0">
                    <a:solidFill>
                      <a:schemeClr val="bg1"/>
                    </a:solidFill>
                  </a:rPr>
                  <a:t>1 Fear</a:t>
                </a:r>
                <a:r>
                  <a:rPr lang="en-AU" sz="900" dirty="0">
                    <a:solidFill>
                      <a:schemeClr val="bg1"/>
                    </a:solidFill>
                  </a:rPr>
                  <a:t>)</a:t>
                </a:r>
              </a:p>
            </p:txBody>
          </p:sp>
          <p:sp>
            <p:nvSpPr>
              <p:cNvPr id="54" name="TextBox 53">
                <a:extLst>
                  <a:ext uri="{FF2B5EF4-FFF2-40B4-BE49-F238E27FC236}">
                    <a16:creationId xmlns:a16="http://schemas.microsoft.com/office/drawing/2014/main" id="{10318F1D-D8DD-D0C4-69F1-644913F1A98F}"/>
                  </a:ext>
                </a:extLst>
              </p:cNvPr>
              <p:cNvSpPr txBox="1"/>
              <p:nvPr/>
            </p:nvSpPr>
            <p:spPr>
              <a:xfrm>
                <a:off x="3498853" y="2368604"/>
                <a:ext cx="828000" cy="335030"/>
              </a:xfrm>
              <a:prstGeom prst="roundRect">
                <a:avLst/>
              </a:prstGeom>
              <a:solidFill>
                <a:schemeClr val="tx1">
                  <a:lumMod val="75000"/>
                  <a:lumOff val="25000"/>
                </a:schemeClr>
              </a:solidFill>
              <a:ln>
                <a:solidFill>
                  <a:schemeClr val="tx1">
                    <a:lumMod val="75000"/>
                    <a:lumOff val="25000"/>
                  </a:schemeClr>
                </a:solidFill>
              </a:ln>
            </p:spPr>
            <p:txBody>
              <a:bodyPr wrap="square" lIns="24923" tIns="24923" rIns="24923" bIns="24923" rtlCol="0" anchor="ctr">
                <a:spAutoFit/>
              </a:bodyPr>
              <a:lstStyle/>
              <a:p>
                <a:pPr algn="ctr">
                  <a:defRPr/>
                </a:pPr>
                <a:r>
                  <a:rPr lang="en-AU" sz="900" b="1" dirty="0">
                    <a:solidFill>
                      <a:schemeClr val="bg1"/>
                    </a:solidFill>
                  </a:rPr>
                  <a:t>Failure or Roll with Fear</a:t>
                </a:r>
              </a:p>
            </p:txBody>
          </p:sp>
          <p:cxnSp>
            <p:nvCxnSpPr>
              <p:cNvPr id="55" name="Connector: Elbow 54">
                <a:extLst>
                  <a:ext uri="{FF2B5EF4-FFF2-40B4-BE49-F238E27FC236}">
                    <a16:creationId xmlns:a16="http://schemas.microsoft.com/office/drawing/2014/main" id="{7BE124D6-8A8B-05F2-C857-C0C82BE87E3B}"/>
                  </a:ext>
                </a:extLst>
              </p:cNvPr>
              <p:cNvCxnSpPr>
                <a:cxnSpLocks/>
                <a:stCxn id="43" idx="2"/>
                <a:endCxn id="54" idx="3"/>
              </p:cNvCxnSpPr>
              <p:nvPr/>
            </p:nvCxnSpPr>
            <p:spPr>
              <a:xfrm rot="5400000">
                <a:off x="5448776" y="1149992"/>
                <a:ext cx="264204" cy="2508049"/>
              </a:xfrm>
              <a:prstGeom prst="bentConnector2">
                <a:avLst/>
              </a:prstGeom>
              <a:solidFill>
                <a:schemeClr val="tx1">
                  <a:lumMod val="75000"/>
                  <a:lumOff val="25000"/>
                </a:schemeClr>
              </a:solidFill>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9" name="Connector: Elbow 398">
                <a:extLst>
                  <a:ext uri="{FF2B5EF4-FFF2-40B4-BE49-F238E27FC236}">
                    <a16:creationId xmlns:a16="http://schemas.microsoft.com/office/drawing/2014/main" id="{734B4B1B-C4E6-64E2-6AB3-9B3E980D073D}"/>
                  </a:ext>
                </a:extLst>
              </p:cNvPr>
              <p:cNvCxnSpPr>
                <a:cxnSpLocks/>
                <a:stCxn id="43" idx="2"/>
                <a:endCxn id="52" idx="2"/>
              </p:cNvCxnSpPr>
              <p:nvPr/>
            </p:nvCxnSpPr>
            <p:spPr>
              <a:xfrm rot="5400000">
                <a:off x="5916443" y="1401556"/>
                <a:ext cx="48102" cy="1788819"/>
              </a:xfrm>
              <a:prstGeom prst="bentConnector3">
                <a:avLst>
                  <a:gd name="adj1" fmla="val 539649"/>
                </a:avLst>
              </a:prstGeom>
              <a:solidFill>
                <a:schemeClr val="tx1">
                  <a:lumMod val="75000"/>
                  <a:lumOff val="25000"/>
                </a:schemeClr>
              </a:solidFill>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0" name="Connector: Elbow 399">
                <a:extLst>
                  <a:ext uri="{FF2B5EF4-FFF2-40B4-BE49-F238E27FC236}">
                    <a16:creationId xmlns:a16="http://schemas.microsoft.com/office/drawing/2014/main" id="{2E327DDE-F9D4-4844-6A03-EF91B9C9C9CF}"/>
                  </a:ext>
                </a:extLst>
              </p:cNvPr>
              <p:cNvCxnSpPr>
                <a:cxnSpLocks/>
                <a:stCxn id="54" idx="1"/>
                <a:endCxn id="42" idx="2"/>
              </p:cNvCxnSpPr>
              <p:nvPr/>
            </p:nvCxnSpPr>
            <p:spPr>
              <a:xfrm rot="10800000">
                <a:off x="3312838" y="2246974"/>
                <a:ext cx="186016" cy="289146"/>
              </a:xfrm>
              <a:prstGeom prst="bentConnector2">
                <a:avLst/>
              </a:prstGeom>
              <a:solidFill>
                <a:schemeClr val="tx1">
                  <a:lumMod val="75000"/>
                  <a:lumOff val="25000"/>
                </a:schemeClr>
              </a:solidFill>
              <a:ln w="38100">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E0CCDDFD-8791-60A9-9661-A685CB552F2D}"/>
                  </a:ext>
                </a:extLst>
              </p:cNvPr>
              <p:cNvCxnSpPr>
                <a:cxnSpLocks/>
                <a:endCxn id="52" idx="0"/>
              </p:cNvCxnSpPr>
              <p:nvPr/>
            </p:nvCxnSpPr>
            <p:spPr>
              <a:xfrm>
                <a:off x="5043703" y="998871"/>
                <a:ext cx="2381" cy="574135"/>
              </a:xfrm>
              <a:prstGeom prst="straightConnector1">
                <a:avLst/>
              </a:prstGeom>
              <a:solidFill>
                <a:schemeClr val="tx1">
                  <a:lumMod val="75000"/>
                  <a:lumOff val="25000"/>
                </a:schemeClr>
              </a:solidFill>
              <a:ln w="34925">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2" name="Connector: Elbow 401">
                <a:extLst>
                  <a:ext uri="{FF2B5EF4-FFF2-40B4-BE49-F238E27FC236}">
                    <a16:creationId xmlns:a16="http://schemas.microsoft.com/office/drawing/2014/main" id="{05001B38-3A24-0C97-B7C9-7CD36E464456}"/>
                  </a:ext>
                </a:extLst>
              </p:cNvPr>
              <p:cNvCxnSpPr>
                <a:cxnSpLocks/>
                <a:endCxn id="403" idx="2"/>
              </p:cNvCxnSpPr>
              <p:nvPr/>
            </p:nvCxnSpPr>
            <p:spPr>
              <a:xfrm flipV="1">
                <a:off x="4487969" y="997397"/>
                <a:ext cx="558115" cy="251404"/>
              </a:xfrm>
              <a:prstGeom prst="bentConnector2">
                <a:avLst/>
              </a:prstGeom>
              <a:ln w="38100">
                <a:solidFill>
                  <a:schemeClr val="bg1">
                    <a:lumMod val="65000"/>
                  </a:schemeClr>
                </a:solidFill>
                <a:headEnd type="triangle" w="med" len="med"/>
                <a:tailEnd type="oval" w="med" len="med"/>
              </a:ln>
            </p:spPr>
            <p:style>
              <a:lnRef idx="2">
                <a:schemeClr val="accent1"/>
              </a:lnRef>
              <a:fillRef idx="0">
                <a:schemeClr val="accent1"/>
              </a:fillRef>
              <a:effectRef idx="1">
                <a:schemeClr val="accent1"/>
              </a:effectRef>
              <a:fontRef idx="minor">
                <a:schemeClr val="tx1"/>
              </a:fontRef>
            </p:style>
          </p:cxnSp>
          <p:sp>
            <p:nvSpPr>
              <p:cNvPr id="403" name="Rectangle: Rounded Corners 402">
                <a:extLst>
                  <a:ext uri="{FF2B5EF4-FFF2-40B4-BE49-F238E27FC236}">
                    <a16:creationId xmlns:a16="http://schemas.microsoft.com/office/drawing/2014/main" id="{A0207145-32BD-4292-E645-B0C4CEDFE12D}"/>
                  </a:ext>
                </a:extLst>
              </p:cNvPr>
              <p:cNvSpPr/>
              <p:nvPr/>
            </p:nvSpPr>
            <p:spPr>
              <a:xfrm>
                <a:off x="4776006" y="637397"/>
                <a:ext cx="540156" cy="360000"/>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4923" tIns="27415" rIns="24923" bIns="24923" rtlCol="0" anchor="ctr"/>
              <a:lstStyle/>
              <a:p>
                <a:pPr algn="ctr"/>
                <a:r>
                  <a:rPr lang="en-AU" sz="900" b="1" dirty="0"/>
                  <a:t>Combat</a:t>
                </a:r>
              </a:p>
              <a:p>
                <a:pPr algn="ctr"/>
                <a:r>
                  <a:rPr lang="en-AU" sz="900" b="1" dirty="0"/>
                  <a:t>Start! </a:t>
                </a:r>
              </a:p>
            </p:txBody>
          </p:sp>
        </p:grpSp>
        <p:sp>
          <p:nvSpPr>
            <p:cNvPr id="40" name="Rectangle 39">
              <a:extLst>
                <a:ext uri="{FF2B5EF4-FFF2-40B4-BE49-F238E27FC236}">
                  <a16:creationId xmlns:a16="http://schemas.microsoft.com/office/drawing/2014/main" id="{E6979FFB-22A1-4DAF-A80A-89F6190FE979}"/>
                </a:ext>
              </a:extLst>
            </p:cNvPr>
            <p:cNvSpPr/>
            <p:nvPr/>
          </p:nvSpPr>
          <p:spPr>
            <a:xfrm>
              <a:off x="3188391" y="636377"/>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a:extLst>
                <a:ext uri="{FF2B5EF4-FFF2-40B4-BE49-F238E27FC236}">
                  <a16:creationId xmlns:a16="http://schemas.microsoft.com/office/drawing/2014/main" id="{9D715541-99F5-7059-BFE7-D2F558714B9B}"/>
                </a:ext>
              </a:extLst>
            </p:cNvPr>
            <p:cNvSpPr/>
            <p:nvPr/>
          </p:nvSpPr>
          <p:spPr>
            <a:xfrm>
              <a:off x="6709201" y="69045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Rectangle 41">
              <a:extLst>
                <a:ext uri="{FF2B5EF4-FFF2-40B4-BE49-F238E27FC236}">
                  <a16:creationId xmlns:a16="http://schemas.microsoft.com/office/drawing/2014/main" id="{7B990F1F-593C-59C4-F001-B8DD6169CAD7}"/>
                </a:ext>
              </a:extLst>
            </p:cNvPr>
            <p:cNvSpPr/>
            <p:nvPr/>
          </p:nvSpPr>
          <p:spPr>
            <a:xfrm>
              <a:off x="3185878" y="1995569"/>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ectangle 42">
              <a:extLst>
                <a:ext uri="{FF2B5EF4-FFF2-40B4-BE49-F238E27FC236}">
                  <a16:creationId xmlns:a16="http://schemas.microsoft.com/office/drawing/2014/main" id="{C40F1E2B-A465-5CF9-006D-9575F959E807}"/>
                </a:ext>
              </a:extLst>
            </p:cNvPr>
            <p:cNvSpPr/>
            <p:nvPr/>
          </p:nvSpPr>
          <p:spPr>
            <a:xfrm>
              <a:off x="6709201" y="2020511"/>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ctagon 43">
              <a:extLst>
                <a:ext uri="{FF2B5EF4-FFF2-40B4-BE49-F238E27FC236}">
                  <a16:creationId xmlns:a16="http://schemas.microsoft.com/office/drawing/2014/main" id="{B131508D-6E19-15E2-3501-50ECD0B50F14}"/>
                </a:ext>
              </a:extLst>
            </p:cNvPr>
            <p:cNvSpPr/>
            <p:nvPr/>
          </p:nvSpPr>
          <p:spPr>
            <a:xfrm>
              <a:off x="5531394" y="510147"/>
              <a:ext cx="1575608" cy="1761767"/>
            </a:xfrm>
            <a:prstGeom prst="octagon">
              <a:avLst>
                <a:gd name="adj" fmla="val 6208"/>
              </a:avLst>
            </a:prstGeom>
            <a:solidFill>
              <a:schemeClr val="tx1">
                <a:lumMod val="75000"/>
                <a:lumOff val="2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pPr marL="0" lvl="1"/>
              <a:r>
                <a:rPr lang="en-AU" sz="1100" b="1" dirty="0">
                  <a:latin typeface="+mj-lt"/>
                </a:rPr>
                <a:t>GM Spotlight</a:t>
              </a:r>
            </a:p>
            <a:p>
              <a:pPr marL="0" lvl="1"/>
              <a:r>
                <a:rPr lang="en-AU" sz="900" dirty="0"/>
                <a:t>The GM makes a GM Move. Adversaries can only be spotlighted once per GM Spotlight, and can:</a:t>
              </a:r>
            </a:p>
            <a:p>
              <a:pPr marL="125289" lvl="2" indent="-125289">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25289" lvl="2" indent="-125289">
                <a:buFont typeface="Arial" panose="020B0604020202020204" pitchFamily="34" charset="0"/>
                <a:buChar char="•"/>
              </a:pPr>
              <a:r>
                <a:rPr lang="en-AU" sz="900" dirty="0"/>
                <a:t>Clear a </a:t>
              </a:r>
              <a:r>
                <a:rPr lang="en-AU" sz="900" b="1" dirty="0"/>
                <a:t>Condition</a:t>
              </a:r>
            </a:p>
            <a:p>
              <a:pPr marL="125289" lvl="2" indent="-125289">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25289" lvl="2" indent="-125289">
                <a:buFont typeface="Arial" panose="020B0604020202020204" pitchFamily="34" charset="0"/>
                <a:buChar char="•"/>
              </a:pPr>
              <a:r>
                <a:rPr lang="en-AU" sz="900" dirty="0"/>
                <a:t>Do anything else the fiction demands</a:t>
              </a:r>
            </a:p>
          </p:txBody>
        </p:sp>
        <p:sp>
          <p:nvSpPr>
            <p:cNvPr id="45" name="Octagon 44">
              <a:extLst>
                <a:ext uri="{FF2B5EF4-FFF2-40B4-BE49-F238E27FC236}">
                  <a16:creationId xmlns:a16="http://schemas.microsoft.com/office/drawing/2014/main" id="{DEB965ED-34B4-FBCB-F14D-F4B3704F1319}"/>
                </a:ext>
              </a:extLst>
            </p:cNvPr>
            <p:cNvSpPr/>
            <p:nvPr/>
          </p:nvSpPr>
          <p:spPr>
            <a:xfrm>
              <a:off x="2931008" y="510147"/>
              <a:ext cx="1575266" cy="1763138"/>
            </a:xfrm>
            <a:prstGeom prst="octagon">
              <a:avLst>
                <a:gd name="adj" fmla="val 6208"/>
              </a:avLst>
            </a:prstGeom>
            <a:solidFill>
              <a:schemeClr val="bg1">
                <a:lumMod val="85000"/>
              </a:schemeClr>
            </a:solidFill>
            <a:ln w="381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r>
                <a:rPr lang="en-AU" sz="1100" b="1" dirty="0">
                  <a:solidFill>
                    <a:schemeClr val="tx1"/>
                  </a:solidFill>
                  <a:latin typeface="+mj-lt"/>
                </a:rPr>
                <a:t>Player Spotlight</a:t>
              </a:r>
            </a:p>
            <a:p>
              <a:pPr marL="0" lvl="1"/>
              <a:r>
                <a:rPr lang="en-AU" sz="900" dirty="0">
                  <a:solidFill>
                    <a:schemeClr val="tx1"/>
                  </a:solidFill>
                </a:rPr>
                <a:t>A spotlighted player can:</a:t>
              </a:r>
            </a:p>
            <a:p>
              <a:pPr marL="125289" lvl="1" indent="-125289">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25289" lvl="1" indent="-125289">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25289" lvl="1" indent="-125289">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25289" lvl="1" indent="-125289">
                <a:buFont typeface="Arial" panose="020B0604020202020204" pitchFamily="34" charset="0"/>
                <a:buChar char="•"/>
              </a:pPr>
              <a:r>
                <a:rPr lang="en-AU" sz="900" dirty="0">
                  <a:solidFill>
                    <a:schemeClr val="tx1"/>
                  </a:solidFill>
                </a:rPr>
                <a:t>Minor actions (use a consumable, shout)</a:t>
              </a:r>
            </a:p>
          </p:txBody>
        </p:sp>
      </p:grpSp>
    </p:spTree>
    <p:extLst>
      <p:ext uri="{BB962C8B-B14F-4D97-AF65-F5344CB8AC3E}">
        <p14:creationId xmlns:p14="http://schemas.microsoft.com/office/powerpoint/2010/main" val="63904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CDF9F-0931-9E04-5510-3626C8670BB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ADBEA8D-4E40-667E-C6EF-BD85CE2388AE}"/>
              </a:ext>
            </a:extLst>
          </p:cNvPr>
          <p:cNvSpPr/>
          <p:nvPr/>
        </p:nvSpPr>
        <p:spPr>
          <a:xfrm>
            <a:off x="0" y="-66676"/>
            <a:ext cx="2160000" cy="10334626"/>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7" name="TextBox 6">
            <a:extLst>
              <a:ext uri="{FF2B5EF4-FFF2-40B4-BE49-F238E27FC236}">
                <a16:creationId xmlns:a16="http://schemas.microsoft.com/office/drawing/2014/main" id="{6E6A8ADE-FC8C-AD43-AF30-FE8C3930F1F5}"/>
              </a:ext>
            </a:extLst>
          </p:cNvPr>
          <p:cNvSpPr txBox="1"/>
          <p:nvPr/>
        </p:nvSpPr>
        <p:spPr>
          <a:xfrm>
            <a:off x="2160001" y="53132"/>
            <a:ext cx="4634500" cy="9607758"/>
          </a:xfrm>
          <a:prstGeom prst="rect">
            <a:avLst/>
          </a:prstGeom>
          <a:noFill/>
        </p:spPr>
        <p:txBody>
          <a:bodyPr wrap="square" numCol="2" spcCol="180000" rtlCol="0" anchor="t">
            <a:spAutoFit/>
          </a:bodyPr>
          <a:lstStyle/>
          <a:p>
            <a:pPr marL="125289" indent="-125289" defTabSz="316520">
              <a:defRPr/>
            </a:pPr>
            <a:r>
              <a:rPr lang="en-AU" sz="1100" b="1" dirty="0">
                <a:latin typeface="Congenial" panose="02000503040000020004" pitchFamily="2" charset="0"/>
              </a:rPr>
              <a:t>GM Principles </a:t>
            </a:r>
            <a:r>
              <a:rPr lang="en-AU" sz="900" b="1" dirty="0">
                <a:latin typeface="Congenial" panose="02000503040000020004" pitchFamily="2" charset="0"/>
              </a:rPr>
              <a:t>(p63)</a:t>
            </a:r>
          </a:p>
          <a:p>
            <a:pPr marL="59347" indent="-59347" defTabSz="316520">
              <a:buFont typeface="Arial" panose="020B0604020202020204" pitchFamily="34" charset="0"/>
              <a:buChar char="•"/>
              <a:defRPr/>
            </a:pPr>
            <a:r>
              <a:rPr lang="en-US" sz="900" dirty="0">
                <a:latin typeface="Congenial Light" panose="02000503040000020004" pitchFamily="2" charset="0"/>
              </a:rPr>
              <a:t>Begin and end with the </a:t>
            </a:r>
            <a:r>
              <a:rPr lang="en-US" sz="900" b="1" i="1" dirty="0">
                <a:latin typeface="Congenial Light" panose="02000503040000020004" pitchFamily="2" charset="0"/>
              </a:rPr>
              <a:t>fiction</a:t>
            </a:r>
          </a:p>
          <a:p>
            <a:pPr marL="59347" indent="-59347" defTabSz="316520">
              <a:buFont typeface="Arial" panose="020B0604020202020204" pitchFamily="34" charset="0"/>
              <a:buChar char="•"/>
              <a:defRPr/>
            </a:pPr>
            <a:r>
              <a:rPr lang="en-US" sz="900" b="1" i="1" dirty="0">
                <a:latin typeface="Congenial Light" panose="02000503040000020004" pitchFamily="2" charset="0"/>
              </a:rPr>
              <a:t>Collaborate</a:t>
            </a:r>
            <a:r>
              <a:rPr lang="en-US" sz="900" dirty="0">
                <a:latin typeface="Congenial Light" panose="02000503040000020004" pitchFamily="2" charset="0"/>
              </a:rPr>
              <a:t> at all times, especially </a:t>
            </a:r>
            <a:r>
              <a:rPr lang="en-AU" sz="900" dirty="0">
                <a:latin typeface="Congenial Light" panose="02000503040000020004" pitchFamily="2" charset="0"/>
              </a:rPr>
              <a:t>during </a:t>
            </a:r>
            <a:r>
              <a:rPr lang="en-AU" sz="900" b="1" i="1" dirty="0">
                <a:latin typeface="Congenial Light" panose="02000503040000020004" pitchFamily="2" charset="0"/>
              </a:rPr>
              <a:t>conflict</a:t>
            </a:r>
          </a:p>
          <a:p>
            <a:pPr marL="59347" indent="-59347" defTabSz="316520">
              <a:buFont typeface="Arial" panose="020B0604020202020204" pitchFamily="34" charset="0"/>
              <a:buChar char="•"/>
              <a:defRPr/>
            </a:pPr>
            <a:r>
              <a:rPr lang="en-US" sz="900" dirty="0">
                <a:latin typeface="Congenial Light" panose="02000503040000020004" pitchFamily="2" charset="0"/>
              </a:rPr>
              <a:t>Fill the world with </a:t>
            </a:r>
            <a:r>
              <a:rPr lang="en-US" sz="900" b="1" i="1" dirty="0">
                <a:latin typeface="Congenial Light" panose="02000503040000020004" pitchFamily="2" charset="0"/>
              </a:rPr>
              <a:t>life</a:t>
            </a:r>
            <a:r>
              <a:rPr lang="en-US" sz="900" dirty="0">
                <a:latin typeface="Congenial Light" panose="02000503040000020004" pitchFamily="2" charset="0"/>
              </a:rPr>
              <a:t>, </a:t>
            </a:r>
            <a:r>
              <a:rPr lang="en-US" sz="900" b="1" i="1" dirty="0">
                <a:latin typeface="Congenial Light" panose="02000503040000020004" pitchFamily="2" charset="0"/>
              </a:rPr>
              <a:t>wonder</a:t>
            </a:r>
            <a:r>
              <a:rPr lang="en-US" sz="900" dirty="0">
                <a:latin typeface="Congenial Light" panose="02000503040000020004" pitchFamily="2" charset="0"/>
              </a:rPr>
              <a:t>, and </a:t>
            </a:r>
            <a:r>
              <a:rPr lang="en-AU" sz="900" b="1" i="1" dirty="0">
                <a:latin typeface="Congenial Light" panose="02000503040000020004" pitchFamily="2" charset="0"/>
              </a:rPr>
              <a:t>danger</a:t>
            </a:r>
          </a:p>
          <a:p>
            <a:pPr marL="59347" indent="-59347" defTabSz="316520">
              <a:buFont typeface="Arial" panose="020B0604020202020204" pitchFamily="34" charset="0"/>
              <a:buChar char="•"/>
              <a:defRPr/>
            </a:pPr>
            <a:r>
              <a:rPr lang="en-US" sz="900" dirty="0">
                <a:latin typeface="Congenial Light" panose="02000503040000020004" pitchFamily="2" charset="0"/>
              </a:rPr>
              <a:t>Ask </a:t>
            </a:r>
            <a:r>
              <a:rPr lang="en-US" sz="900" b="1" i="1" dirty="0">
                <a:latin typeface="Congenial Light" panose="02000503040000020004" pitchFamily="2" charset="0"/>
              </a:rPr>
              <a:t>questions</a:t>
            </a:r>
            <a:r>
              <a:rPr lang="en-US" sz="900" dirty="0">
                <a:latin typeface="Congenial Light" panose="02000503040000020004" pitchFamily="2" charset="0"/>
              </a:rPr>
              <a:t> and work in the </a:t>
            </a:r>
            <a:r>
              <a:rPr lang="en-AU" sz="900" b="1" i="1" dirty="0">
                <a:latin typeface="Congenial Light" panose="02000503040000020004" pitchFamily="2" charset="0"/>
              </a:rPr>
              <a:t>answers</a:t>
            </a:r>
          </a:p>
          <a:p>
            <a:pPr marL="59347" indent="-59347" defTabSz="316520">
              <a:buFont typeface="Arial" panose="020B0604020202020204" pitchFamily="34" charset="0"/>
              <a:buChar char="•"/>
              <a:defRPr/>
            </a:pPr>
            <a:r>
              <a:rPr lang="en-AU" sz="900" dirty="0">
                <a:latin typeface="Congenial Light" panose="02000503040000020004" pitchFamily="2" charset="0"/>
              </a:rPr>
              <a:t>Give </a:t>
            </a:r>
            <a:r>
              <a:rPr lang="en-AU" sz="900" b="1" i="1" dirty="0">
                <a:latin typeface="Congenial Light" panose="02000503040000020004" pitchFamily="2" charset="0"/>
              </a:rPr>
              <a:t>every roll impact</a:t>
            </a:r>
          </a:p>
          <a:p>
            <a:pPr marL="59347" indent="-59347" defTabSz="316520">
              <a:buFont typeface="Arial" panose="020B0604020202020204" pitchFamily="34" charset="0"/>
              <a:buChar char="•"/>
              <a:defRPr/>
            </a:pPr>
            <a:r>
              <a:rPr lang="en-US" sz="900" b="1" i="1" dirty="0">
                <a:latin typeface="Congenial Light" panose="02000503040000020004" pitchFamily="2" charset="0"/>
              </a:rPr>
              <a:t>Play to find out </a:t>
            </a:r>
            <a:r>
              <a:rPr lang="en-US" sz="900" dirty="0">
                <a:latin typeface="Congenial Light" panose="02000503040000020004" pitchFamily="2" charset="0"/>
              </a:rPr>
              <a:t>what happens</a:t>
            </a:r>
          </a:p>
          <a:p>
            <a:pPr marL="59347" indent="-59347" defTabSz="316520">
              <a:buFont typeface="Arial" panose="020B0604020202020204" pitchFamily="34" charset="0"/>
              <a:buChar char="•"/>
              <a:defRPr/>
            </a:pPr>
            <a:r>
              <a:rPr lang="en-AU" sz="900" b="1" i="1" dirty="0">
                <a:latin typeface="Congenial Light" panose="02000503040000020004" pitchFamily="2" charset="0"/>
              </a:rPr>
              <a:t>Hold on gently</a:t>
            </a:r>
          </a:p>
          <a:p>
            <a:pPr marL="125289" indent="-125289" defTabSz="316520">
              <a:spcBef>
                <a:spcPts val="415"/>
              </a:spcBef>
              <a:defRPr/>
            </a:pPr>
            <a:r>
              <a:rPr lang="en-AU" sz="1100" b="1" dirty="0">
                <a:latin typeface="Congenial" panose="02000503040000020004" pitchFamily="2" charset="0"/>
              </a:rPr>
              <a:t>GM Practices </a:t>
            </a:r>
            <a:r>
              <a:rPr lang="en-AU" sz="900" b="1" dirty="0">
                <a:latin typeface="Congenial" panose="02000503040000020004" pitchFamily="2" charset="0"/>
              </a:rPr>
              <a:t>(p63)</a:t>
            </a:r>
          </a:p>
          <a:p>
            <a:pPr marL="59347" indent="-59347" defTabSz="316520">
              <a:buFont typeface="Arial" panose="020B0604020202020204" pitchFamily="34" charset="0"/>
              <a:buChar char="•"/>
              <a:defRPr/>
            </a:pPr>
            <a:r>
              <a:rPr lang="en-AU" sz="900" dirty="0">
                <a:latin typeface="Congenial Light" panose="02000503040000020004" pitchFamily="2" charset="0"/>
              </a:rPr>
              <a:t>Cultivate a </a:t>
            </a:r>
            <a:r>
              <a:rPr lang="en-AU" sz="900" b="1" i="1" dirty="0">
                <a:latin typeface="Congenial Light" panose="02000503040000020004" pitchFamily="2" charset="0"/>
              </a:rPr>
              <a:t>curious table</a:t>
            </a:r>
          </a:p>
          <a:p>
            <a:pPr marL="59347" indent="-59347" defTabSz="316520">
              <a:buFont typeface="Arial" panose="020B0604020202020204" pitchFamily="34" charset="0"/>
              <a:buChar char="•"/>
              <a:defRPr/>
            </a:pPr>
            <a:r>
              <a:rPr lang="en-AU" sz="900" dirty="0">
                <a:latin typeface="Congenial Light" panose="02000503040000020004" pitchFamily="2" charset="0"/>
              </a:rPr>
              <a:t>Gain your </a:t>
            </a:r>
            <a:r>
              <a:rPr lang="en-AU" sz="900" b="1" i="1" dirty="0">
                <a:latin typeface="Congenial Light" panose="02000503040000020004" pitchFamily="2" charset="0"/>
              </a:rPr>
              <a:t>players’ trust</a:t>
            </a:r>
          </a:p>
          <a:p>
            <a:pPr marL="59347" indent="-59347" defTabSz="316520">
              <a:buFont typeface="Arial" panose="020B0604020202020204" pitchFamily="34" charset="0"/>
              <a:buChar char="•"/>
              <a:defRPr/>
            </a:pPr>
            <a:r>
              <a:rPr lang="en-US" sz="900" dirty="0">
                <a:latin typeface="Congenial Light" panose="02000503040000020004" pitchFamily="2" charset="0"/>
              </a:rPr>
              <a:t>Keep the </a:t>
            </a:r>
            <a:r>
              <a:rPr lang="en-US" sz="900" b="1" i="1" dirty="0">
                <a:latin typeface="Congenial Light" panose="02000503040000020004" pitchFamily="2" charset="0"/>
              </a:rPr>
              <a:t>story moving forward</a:t>
            </a:r>
          </a:p>
          <a:p>
            <a:pPr marL="59347" indent="-59347" defTabSz="316520">
              <a:buFont typeface="Arial" panose="020B0604020202020204" pitchFamily="34" charset="0"/>
              <a:buChar char="•"/>
              <a:defRPr/>
            </a:pPr>
            <a:r>
              <a:rPr lang="en-AU" sz="900" dirty="0">
                <a:latin typeface="Congenial Light" panose="02000503040000020004" pitchFamily="2" charset="0"/>
              </a:rPr>
              <a:t>Cut to the </a:t>
            </a:r>
            <a:r>
              <a:rPr lang="en-AU" sz="900" b="1" i="1" dirty="0">
                <a:latin typeface="Congenial Light" panose="02000503040000020004" pitchFamily="2" charset="0"/>
              </a:rPr>
              <a:t>action</a:t>
            </a:r>
          </a:p>
          <a:p>
            <a:pPr marL="59347" indent="-59347" defTabSz="316520">
              <a:buFont typeface="Arial" panose="020B0604020202020204" pitchFamily="34" charset="0"/>
              <a:buChar char="•"/>
              <a:defRPr/>
            </a:pPr>
            <a:r>
              <a:rPr lang="en-US" sz="900" b="1" i="1" dirty="0">
                <a:latin typeface="Congenial Light" panose="02000503040000020004" pitchFamily="2" charset="0"/>
              </a:rPr>
              <a:t>Help the players </a:t>
            </a:r>
            <a:r>
              <a:rPr lang="en-US" sz="900" dirty="0">
                <a:latin typeface="Congenial Light" panose="02000503040000020004" pitchFamily="2" charset="0"/>
              </a:rPr>
              <a:t>use the game</a:t>
            </a:r>
          </a:p>
          <a:p>
            <a:pPr marL="59347" indent="-59347" defTabSz="316520">
              <a:buFont typeface="Arial" panose="020B0604020202020204" pitchFamily="34" charset="0"/>
              <a:buChar char="•"/>
              <a:defRPr/>
            </a:pPr>
            <a:r>
              <a:rPr lang="en-AU" sz="900" dirty="0">
                <a:latin typeface="Congenial Light" panose="02000503040000020004" pitchFamily="2" charset="0"/>
              </a:rPr>
              <a:t>Create a </a:t>
            </a:r>
            <a:r>
              <a:rPr lang="en-AU" sz="900" b="1" i="1" dirty="0">
                <a:latin typeface="Congenial Light" panose="02000503040000020004" pitchFamily="2" charset="0"/>
              </a:rPr>
              <a:t>meta conversation</a:t>
            </a:r>
          </a:p>
          <a:p>
            <a:pPr marL="59347" indent="-59347" defTabSz="316520">
              <a:buFont typeface="Arial" panose="020B0604020202020204" pitchFamily="34" charset="0"/>
              <a:buChar char="•"/>
              <a:defRPr/>
            </a:pPr>
            <a:r>
              <a:rPr lang="en-US" sz="900" dirty="0">
                <a:latin typeface="Congenial Light" panose="02000503040000020004" pitchFamily="2" charset="0"/>
              </a:rPr>
              <a:t>Tell them what </a:t>
            </a:r>
            <a:r>
              <a:rPr lang="en-US" sz="900" b="1" i="1" dirty="0">
                <a:latin typeface="Congenial Light" panose="02000503040000020004" pitchFamily="2" charset="0"/>
              </a:rPr>
              <a:t>they would know</a:t>
            </a:r>
          </a:p>
          <a:p>
            <a:pPr marL="59347" indent="-59347" defTabSz="316520">
              <a:buFont typeface="Arial" panose="020B0604020202020204" pitchFamily="34" charset="0"/>
              <a:buChar char="•"/>
              <a:defRPr/>
            </a:pPr>
            <a:r>
              <a:rPr lang="en-US" sz="900" dirty="0">
                <a:latin typeface="Congenial Light" panose="02000503040000020004" pitchFamily="2" charset="0"/>
              </a:rPr>
              <a:t>Ground the world in </a:t>
            </a:r>
            <a:r>
              <a:rPr lang="en-US" sz="900" b="1" i="1" dirty="0">
                <a:latin typeface="Congenial Light" panose="02000503040000020004" pitchFamily="2" charset="0"/>
              </a:rPr>
              <a:t>motive</a:t>
            </a:r>
          </a:p>
          <a:p>
            <a:pPr marL="59347" indent="-59347" defTabSz="316520">
              <a:buFont typeface="Arial" panose="020B0604020202020204" pitchFamily="34" charset="0"/>
              <a:buChar char="•"/>
              <a:defRPr/>
            </a:pPr>
            <a:r>
              <a:rPr lang="en-US" sz="900" dirty="0">
                <a:latin typeface="Congenial Light" panose="02000503040000020004" pitchFamily="2" charset="0"/>
              </a:rPr>
              <a:t>Bring the game’s </a:t>
            </a:r>
            <a:r>
              <a:rPr lang="en-US" sz="900" b="1" i="1" dirty="0">
                <a:latin typeface="Congenial Light" panose="02000503040000020004" pitchFamily="2" charset="0"/>
              </a:rPr>
              <a:t>mechanics to life</a:t>
            </a:r>
          </a:p>
          <a:p>
            <a:pPr marL="59347" indent="-59347" defTabSz="316520">
              <a:buFont typeface="Arial" panose="020B0604020202020204" pitchFamily="34" charset="0"/>
              <a:buChar char="•"/>
              <a:defRPr/>
            </a:pPr>
            <a:r>
              <a:rPr lang="en-AU" sz="900" b="1" i="1" dirty="0">
                <a:latin typeface="Congenial Light" panose="02000503040000020004" pitchFamily="2" charset="0"/>
              </a:rPr>
              <a:t>Reframe</a:t>
            </a:r>
            <a:r>
              <a:rPr lang="en-AU" sz="900" dirty="0">
                <a:latin typeface="Congenial Light" panose="02000503040000020004" pitchFamily="2" charset="0"/>
              </a:rPr>
              <a:t> rather than reject</a:t>
            </a:r>
          </a:p>
          <a:p>
            <a:pPr marL="59347" indent="-59347" defTabSz="316520">
              <a:buFont typeface="Arial" panose="020B0604020202020204" pitchFamily="34" charset="0"/>
              <a:buChar char="•"/>
              <a:defRPr/>
            </a:pPr>
            <a:r>
              <a:rPr lang="en-US" sz="900" dirty="0">
                <a:latin typeface="Congenial Light" panose="02000503040000020004" pitchFamily="2" charset="0"/>
              </a:rPr>
              <a:t>Work in </a:t>
            </a:r>
            <a:r>
              <a:rPr lang="en-US" sz="900" b="1" i="1" dirty="0">
                <a:latin typeface="Congenial Light" panose="02000503040000020004" pitchFamily="2" charset="0"/>
              </a:rPr>
              <a:t>moments and montages</a:t>
            </a:r>
          </a:p>
          <a:p>
            <a:pPr marL="125289" indent="-125289" defTabSz="316520">
              <a:spcBef>
                <a:spcPts val="415"/>
              </a:spcBef>
              <a:defRPr/>
            </a:pPr>
            <a:r>
              <a:rPr lang="en-AU" sz="1100" b="1" dirty="0">
                <a:latin typeface="Congenial" panose="02000503040000020004" pitchFamily="2" charset="0"/>
              </a:rPr>
              <a:t>GM Pitfalls </a:t>
            </a:r>
            <a:r>
              <a:rPr lang="en-AU" sz="900" b="1" dirty="0">
                <a:latin typeface="Congenial" panose="02000503040000020004" pitchFamily="2" charset="0"/>
              </a:rPr>
              <a:t>(p63)</a:t>
            </a:r>
          </a:p>
          <a:p>
            <a:pPr marL="59347" indent="-59347" defTabSz="316520">
              <a:buFont typeface="Arial" panose="020B0604020202020204" pitchFamily="34" charset="0"/>
              <a:buChar char="•"/>
              <a:defRPr/>
            </a:pPr>
            <a:r>
              <a:rPr lang="en-AU" sz="900" b="1" i="1" dirty="0">
                <a:latin typeface="Congenial Light" panose="02000503040000020004" pitchFamily="2" charset="0"/>
              </a:rPr>
              <a:t>Undermining</a:t>
            </a:r>
            <a:r>
              <a:rPr lang="en-AU" sz="900" dirty="0">
                <a:latin typeface="Congenial Light" panose="02000503040000020004" pitchFamily="2" charset="0"/>
              </a:rPr>
              <a:t> the heroes</a:t>
            </a:r>
          </a:p>
          <a:p>
            <a:pPr marL="59347" indent="-59347" defTabSz="316520">
              <a:buFont typeface="Arial" panose="020B0604020202020204" pitchFamily="34" charset="0"/>
              <a:buChar char="•"/>
              <a:defRPr/>
            </a:pPr>
            <a:r>
              <a:rPr lang="en-US" sz="900" b="1" i="1" dirty="0">
                <a:latin typeface="Congenial Light" panose="02000503040000020004" pitchFamily="2" charset="0"/>
              </a:rPr>
              <a:t>Always</a:t>
            </a:r>
            <a:r>
              <a:rPr lang="en-US" sz="900" i="1" dirty="0">
                <a:latin typeface="Congenial Light" panose="02000503040000020004" pitchFamily="2" charset="0"/>
              </a:rPr>
              <a:t> </a:t>
            </a:r>
            <a:r>
              <a:rPr lang="en-US" sz="900" b="1" i="1" dirty="0">
                <a:latin typeface="Congenial Light" panose="02000503040000020004" pitchFamily="2" charset="0"/>
              </a:rPr>
              <a:t>telling</a:t>
            </a:r>
            <a:r>
              <a:rPr lang="en-US" sz="900" dirty="0">
                <a:latin typeface="Congenial Light" panose="02000503040000020004" pitchFamily="2" charset="0"/>
              </a:rPr>
              <a:t> the players what to </a:t>
            </a:r>
            <a:r>
              <a:rPr lang="en-AU" sz="900" b="1" i="1" dirty="0">
                <a:latin typeface="Congenial Light" panose="02000503040000020004" pitchFamily="2" charset="0"/>
              </a:rPr>
              <a:t>roll</a:t>
            </a:r>
          </a:p>
          <a:p>
            <a:pPr marL="59347" indent="-59347" defTabSz="316520">
              <a:buFont typeface="Arial" panose="020B0604020202020204" pitchFamily="34" charset="0"/>
              <a:buChar char="•"/>
              <a:defRPr/>
            </a:pPr>
            <a:r>
              <a:rPr lang="en-AU" sz="900" dirty="0">
                <a:latin typeface="Congenial Light" panose="02000503040000020004" pitchFamily="2" charset="0"/>
              </a:rPr>
              <a:t>Letting scenes </a:t>
            </a:r>
            <a:r>
              <a:rPr lang="en-AU" sz="900" b="1" i="1" dirty="0">
                <a:latin typeface="Congenial Light" panose="02000503040000020004" pitchFamily="2" charset="0"/>
              </a:rPr>
              <a:t>drag</a:t>
            </a:r>
          </a:p>
          <a:p>
            <a:pPr marL="59347" indent="-59347" defTabSz="316520">
              <a:buFont typeface="Arial" panose="020B0604020202020204" pitchFamily="34" charset="0"/>
              <a:buChar char="•"/>
              <a:defRPr/>
            </a:pPr>
            <a:r>
              <a:rPr lang="en-AU" sz="900" b="1" i="1" dirty="0">
                <a:latin typeface="Congenial Light" panose="02000503040000020004" pitchFamily="2" charset="0"/>
              </a:rPr>
              <a:t>Singular</a:t>
            </a:r>
            <a:r>
              <a:rPr lang="en-AU" sz="900" i="1" dirty="0">
                <a:latin typeface="Congenial Light" panose="02000503040000020004" pitchFamily="2" charset="0"/>
              </a:rPr>
              <a:t> </a:t>
            </a:r>
            <a:r>
              <a:rPr lang="en-AU" sz="900" b="1" i="1" dirty="0">
                <a:latin typeface="Congenial Light" panose="02000503040000020004" pitchFamily="2" charset="0"/>
              </a:rPr>
              <a:t>solutions</a:t>
            </a:r>
          </a:p>
          <a:p>
            <a:pPr marL="59347" indent="-59347" defTabSz="316520">
              <a:buFont typeface="Arial" panose="020B0604020202020204" pitchFamily="34" charset="0"/>
              <a:buChar char="•"/>
              <a:defRPr/>
            </a:pPr>
            <a:r>
              <a:rPr lang="en-AU" sz="900" b="1" i="1" dirty="0">
                <a:latin typeface="Congenial Light" panose="02000503040000020004" pitchFamily="2" charset="0"/>
              </a:rPr>
              <a:t>Overplanning</a:t>
            </a:r>
          </a:p>
          <a:p>
            <a:pPr marL="59347" indent="-59347" defTabSz="316520">
              <a:buFont typeface="Arial" panose="020B0604020202020204" pitchFamily="34" charset="0"/>
              <a:buChar char="•"/>
              <a:defRPr/>
            </a:pPr>
            <a:r>
              <a:rPr lang="en-AU" sz="900" b="1" i="1" dirty="0">
                <a:latin typeface="Congenial Light" panose="02000503040000020004" pitchFamily="2" charset="0"/>
              </a:rPr>
              <a:t>Hoarding fear</a:t>
            </a:r>
          </a:p>
          <a:p>
            <a:pPr>
              <a:spcBef>
                <a:spcPts val="415"/>
              </a:spcBef>
              <a:defRPr/>
            </a:pPr>
            <a:r>
              <a:rPr lang="en-AU" sz="1100" b="1" dirty="0">
                <a:latin typeface="Congenial" panose="02000503040000020004" pitchFamily="2" charset="0"/>
              </a:rPr>
              <a:t>Making GM Moves </a:t>
            </a:r>
            <a:r>
              <a:rPr lang="en-AU" sz="900" b="1" dirty="0">
                <a:latin typeface="Congenial" panose="02000503040000020004" pitchFamily="2" charset="0"/>
              </a:rPr>
              <a:t>(p64)</a:t>
            </a:r>
            <a:endParaRPr lang="en-AU" sz="1100" b="1" dirty="0">
              <a:latin typeface="Congenial" panose="02000503040000020004" pitchFamily="2" charset="0"/>
            </a:endParaRPr>
          </a:p>
          <a:p>
            <a:pPr>
              <a:spcAft>
                <a:spcPts val="208"/>
              </a:spcAft>
              <a:defRPr/>
            </a:pPr>
            <a:r>
              <a:rPr lang="en-AU" sz="900" dirty="0"/>
              <a:t>The GM should consider making a GM Move when the Players:</a:t>
            </a:r>
            <a:endParaRPr lang="en-AU" sz="1600" dirty="0"/>
          </a:p>
          <a:p>
            <a:pPr marL="74734" indent="-74734">
              <a:buFont typeface="Arial" panose="020B0604020202020204" pitchFamily="34" charset="0"/>
              <a:buChar char="•"/>
              <a:defRPr/>
            </a:pPr>
            <a:r>
              <a:rPr lang="en-AU" sz="900" dirty="0">
                <a:latin typeface="Congenial Light" panose="02000503040000020004" pitchFamily="2" charset="0"/>
              </a:rPr>
              <a:t>Roll with </a:t>
            </a:r>
            <a:r>
              <a:rPr lang="en-AU" sz="900" b="1" i="1" dirty="0">
                <a:latin typeface="Congenial Light" panose="02000503040000020004" pitchFamily="2" charset="0"/>
              </a:rPr>
              <a:t>Fear</a:t>
            </a:r>
          </a:p>
          <a:p>
            <a:pPr marL="74734" indent="-74734">
              <a:buFont typeface="Arial" panose="020B0604020202020204" pitchFamily="34" charset="0"/>
              <a:buChar char="•"/>
              <a:defRPr/>
            </a:pPr>
            <a:r>
              <a:rPr lang="en-AU" sz="900" b="1" i="1" dirty="0">
                <a:latin typeface="Congenial Light" panose="02000503040000020004" pitchFamily="2" charset="0"/>
              </a:rPr>
              <a:t>Fail</a:t>
            </a:r>
            <a:r>
              <a:rPr lang="en-AU" sz="900" dirty="0">
                <a:latin typeface="Congenial Light" panose="02000503040000020004" pitchFamily="2" charset="0"/>
              </a:rPr>
              <a:t> an Action Roll</a:t>
            </a:r>
          </a:p>
          <a:p>
            <a:pPr marL="74734" indent="-74734">
              <a:buFont typeface="Arial" panose="020B0604020202020204" pitchFamily="34" charset="0"/>
              <a:buChar char="•"/>
              <a:defRPr/>
            </a:pPr>
            <a:r>
              <a:rPr lang="en-AU" sz="900" dirty="0">
                <a:latin typeface="Congenial Light" panose="02000503040000020004" pitchFamily="2" charset="0"/>
              </a:rPr>
              <a:t>Do something with </a:t>
            </a:r>
            <a:r>
              <a:rPr lang="en-AU" sz="900" b="1" i="1" dirty="0">
                <a:latin typeface="Congenial Light" panose="02000503040000020004" pitchFamily="2" charset="0"/>
              </a:rPr>
              <a:t>unavoidable</a:t>
            </a:r>
            <a:r>
              <a:rPr lang="en-AU" sz="900" dirty="0">
                <a:latin typeface="Congenial Light" panose="02000503040000020004" pitchFamily="2" charset="0"/>
              </a:rPr>
              <a:t> </a:t>
            </a:r>
            <a:r>
              <a:rPr lang="en-AU" sz="900" b="1" i="1" dirty="0">
                <a:latin typeface="Congenial Light" panose="02000503040000020004" pitchFamily="2" charset="0"/>
              </a:rPr>
              <a:t>consequences</a:t>
            </a:r>
          </a:p>
          <a:p>
            <a:pPr marL="74734" indent="-74734">
              <a:buFont typeface="Arial" panose="020B0604020202020204" pitchFamily="34" charset="0"/>
              <a:buChar char="•"/>
              <a:defRPr/>
            </a:pPr>
            <a:r>
              <a:rPr lang="en-AU" sz="900" dirty="0">
                <a:latin typeface="Congenial Light" panose="02000503040000020004" pitchFamily="2" charset="0"/>
              </a:rPr>
              <a:t>Give you a “</a:t>
            </a:r>
            <a:r>
              <a:rPr lang="en-AU" sz="900" b="1" i="1" dirty="0">
                <a:latin typeface="Congenial Light" panose="02000503040000020004" pitchFamily="2" charset="0"/>
              </a:rPr>
              <a:t>golden opportunity</a:t>
            </a:r>
            <a:r>
              <a:rPr lang="en-AU" sz="900" dirty="0">
                <a:latin typeface="Congenial Light" panose="02000503040000020004" pitchFamily="2" charset="0"/>
              </a:rPr>
              <a:t>” (that demands a response)</a:t>
            </a:r>
          </a:p>
          <a:p>
            <a:pPr marL="74734" indent="-74734">
              <a:spcAft>
                <a:spcPts val="208"/>
              </a:spcAft>
              <a:buFont typeface="Arial" panose="020B0604020202020204" pitchFamily="34" charset="0"/>
              <a:buChar char="•"/>
              <a:defRPr/>
            </a:pPr>
            <a:r>
              <a:rPr lang="en-AU" sz="900" b="1" i="1" dirty="0">
                <a:latin typeface="Congenial Light" panose="02000503040000020004" pitchFamily="2" charset="0"/>
              </a:rPr>
              <a:t>Look to you </a:t>
            </a:r>
            <a:r>
              <a:rPr lang="en-AU" sz="900" dirty="0">
                <a:latin typeface="Congenial Light" panose="02000503040000020004" pitchFamily="2" charset="0"/>
              </a:rPr>
              <a:t>for what happens next</a:t>
            </a:r>
          </a:p>
          <a:p>
            <a:pPr lvl="0">
              <a:defRPr/>
            </a:pPr>
            <a:r>
              <a:rPr lang="en-US" sz="900" dirty="0"/>
              <a:t>Consider Softer Moves for Successes with Fear, and Harder Moves for Failures with Fear</a:t>
            </a:r>
          </a:p>
          <a:p>
            <a:pPr>
              <a:spcBef>
                <a:spcPts val="415"/>
              </a:spcBef>
              <a:defRPr/>
            </a:pPr>
            <a:r>
              <a:rPr lang="en-AU" sz="1100" b="1" dirty="0">
                <a:latin typeface="Congenial" panose="02000503040000020004" pitchFamily="2" charset="0"/>
              </a:rPr>
              <a:t>Using Fear </a:t>
            </a:r>
            <a:r>
              <a:rPr lang="en-AU" sz="900" b="1" dirty="0">
                <a:latin typeface="Congenial" panose="02000503040000020004" pitchFamily="2" charset="0"/>
              </a:rPr>
              <a:t>(p65)</a:t>
            </a:r>
            <a:endParaRPr lang="en-AU" sz="1000" b="1" dirty="0">
              <a:latin typeface="Congenial" panose="02000503040000020004" pitchFamily="2" charset="0"/>
            </a:endParaRPr>
          </a:p>
          <a:p>
            <a:pPr>
              <a:spcAft>
                <a:spcPts val="208"/>
              </a:spcAft>
              <a:defRPr/>
            </a:pPr>
            <a:r>
              <a:rPr lang="en-AU" sz="900" dirty="0">
                <a:latin typeface="Congenial Light" panose="02000503040000020004" pitchFamily="2" charset="0"/>
              </a:rPr>
              <a:t>The GM gains 1 Fear when the Players roll with Fear (max 12). They can use this to: </a:t>
            </a:r>
          </a:p>
          <a:p>
            <a:pPr marL="74734" indent="-74734">
              <a:buFont typeface="Arial" panose="020B0604020202020204" pitchFamily="34" charset="0"/>
              <a:buChar char="•"/>
              <a:defRPr/>
            </a:pPr>
            <a:r>
              <a:rPr lang="en-AU" sz="900" dirty="0">
                <a:latin typeface="Congenial Light" panose="02000503040000020004" pitchFamily="2" charset="0"/>
              </a:rPr>
              <a:t>Steal the spotlight and make a Move</a:t>
            </a:r>
          </a:p>
          <a:p>
            <a:pPr marL="74734" indent="-74734">
              <a:buFont typeface="Arial" panose="020B0604020202020204" pitchFamily="34" charset="0"/>
              <a:buChar char="•"/>
              <a:defRPr/>
            </a:pPr>
            <a:r>
              <a:rPr lang="en-AU" sz="900" dirty="0">
                <a:latin typeface="Congenial Light" panose="02000503040000020004" pitchFamily="2" charset="0"/>
              </a:rPr>
              <a:t>Keep the spotlight and make a Move </a:t>
            </a:r>
          </a:p>
          <a:p>
            <a:pPr marL="74734" indent="-74734">
              <a:buFont typeface="Arial" panose="020B0604020202020204" pitchFamily="34" charset="0"/>
              <a:buChar char="•"/>
              <a:defRPr/>
            </a:pPr>
            <a:r>
              <a:rPr lang="en-AU" sz="900" dirty="0">
                <a:latin typeface="Congenial Light" panose="02000503040000020004" pitchFamily="2" charset="0"/>
              </a:rPr>
              <a:t>use an adversary’s Fear feature, </a:t>
            </a:r>
          </a:p>
          <a:p>
            <a:pPr marL="74734" indent="-74734">
              <a:spcAft>
                <a:spcPts val="208"/>
              </a:spcAft>
              <a:buFont typeface="Arial" panose="020B0604020202020204" pitchFamily="34" charset="0"/>
              <a:buChar char="•"/>
              <a:defRPr/>
            </a:pPr>
            <a:r>
              <a:rPr lang="en-AU" sz="900" dirty="0">
                <a:latin typeface="Congenial Light" panose="02000503040000020004" pitchFamily="2" charset="0"/>
              </a:rPr>
              <a:t>add an Adversary’s Experience to their difficulty or a roll.</a:t>
            </a:r>
          </a:p>
          <a:p>
            <a:pPr marL="6594">
              <a:spcAft>
                <a:spcPts val="208"/>
              </a:spcAft>
              <a:defRPr/>
            </a:pPr>
            <a:r>
              <a:rPr lang="en-AU" sz="900" dirty="0">
                <a:latin typeface="Congenial Light" panose="02000503040000020004" pitchFamily="2" charset="0"/>
              </a:rPr>
              <a:t>Use more fear to increase the stakes:</a:t>
            </a:r>
          </a:p>
          <a:p>
            <a:pPr marL="74734" indent="-74734">
              <a:buFont typeface="Arial" panose="020B0604020202020204" pitchFamily="34" charset="0"/>
              <a:buChar char="•"/>
              <a:defRPr/>
            </a:pPr>
            <a:r>
              <a:rPr lang="en-AU" sz="900" b="1" i="1" dirty="0">
                <a:latin typeface="Congenial Light" panose="02000503040000020004" pitchFamily="2" charset="0"/>
              </a:rPr>
              <a:t>Incidental (0-1 Fear). </a:t>
            </a:r>
            <a:r>
              <a:rPr lang="en-AU" sz="900" dirty="0">
                <a:latin typeface="Congenial Light" panose="02000503040000020004" pitchFamily="2" charset="0"/>
              </a:rPr>
              <a:t>A catch-up after a high-stakes scene, resting, resupplying</a:t>
            </a:r>
          </a:p>
          <a:p>
            <a:pPr marL="74734" indent="-74734">
              <a:buFont typeface="Arial" panose="020B0604020202020204" pitchFamily="34" charset="0"/>
              <a:buChar char="•"/>
              <a:defRPr/>
            </a:pPr>
            <a:r>
              <a:rPr lang="en-AU" sz="900" b="1" i="1" dirty="0">
                <a:latin typeface="Congenial Light" panose="02000503040000020004" pitchFamily="2" charset="0"/>
              </a:rPr>
              <a:t>Minor (1-3 Fear). </a:t>
            </a:r>
            <a:r>
              <a:rPr lang="en-AU" sz="900" dirty="0">
                <a:latin typeface="Congenial Light" panose="02000503040000020004" pitchFamily="2" charset="0"/>
              </a:rPr>
              <a:t>A travel scene, a minor fight, a negotiation</a:t>
            </a:r>
          </a:p>
          <a:p>
            <a:pPr marL="74734" indent="-74734">
              <a:buFont typeface="Arial" panose="020B0604020202020204" pitchFamily="34" charset="0"/>
              <a:buChar char="•"/>
              <a:defRPr/>
            </a:pPr>
            <a:r>
              <a:rPr lang="en-AU" sz="900" b="1" i="1" dirty="0">
                <a:latin typeface="Congenial Light" panose="02000503040000020004" pitchFamily="2" charset="0"/>
              </a:rPr>
              <a:t>Standard (2-4 Fear). </a:t>
            </a:r>
            <a:r>
              <a:rPr lang="en-AU" sz="900" dirty="0">
                <a:latin typeface="Congenial Light" panose="02000503040000020004" pitchFamily="2" charset="0"/>
              </a:rPr>
              <a:t>A major battle with a crucial objective, a tense social encounter</a:t>
            </a:r>
          </a:p>
          <a:p>
            <a:pPr marL="74734" indent="-74734">
              <a:buFont typeface="Arial" panose="020B0604020202020204" pitchFamily="34" charset="0"/>
              <a:buChar char="•"/>
              <a:defRPr/>
            </a:pPr>
            <a:r>
              <a:rPr lang="en-AU" sz="900" b="1" i="1" dirty="0">
                <a:latin typeface="Congenial Light" panose="02000503040000020004" pitchFamily="2" charset="0"/>
              </a:rPr>
              <a:t>Major (4-8 Fear). </a:t>
            </a:r>
            <a:r>
              <a:rPr lang="en-AU" sz="900" dirty="0">
                <a:latin typeface="Congenial Light" panose="02000503040000020004" pitchFamily="2" charset="0"/>
              </a:rPr>
              <a:t>A large battle with a solo or leader, a character defining scene</a:t>
            </a:r>
          </a:p>
          <a:p>
            <a:pPr marL="74734" indent="-74734">
              <a:spcAft>
                <a:spcPts val="208"/>
              </a:spcAft>
              <a:buFont typeface="Arial" panose="020B0604020202020204" pitchFamily="34" charset="0"/>
              <a:buChar char="•"/>
              <a:defRPr/>
            </a:pPr>
            <a:r>
              <a:rPr lang="en-AU" sz="900" b="1" i="1" dirty="0">
                <a:latin typeface="Congenial Light" panose="02000503040000020004" pitchFamily="2" charset="0"/>
              </a:rPr>
              <a:t>Climactic (6-12 Fear). </a:t>
            </a:r>
            <a:r>
              <a:rPr lang="en-AU" sz="900" dirty="0">
                <a:latin typeface="Congenial Light" panose="02000503040000020004" pitchFamily="2" charset="0"/>
              </a:rPr>
              <a:t>A final confrontation</a:t>
            </a:r>
          </a:p>
          <a:p>
            <a:pPr lvl="0">
              <a:defRPr/>
            </a:pPr>
            <a:r>
              <a:rPr lang="en-AU" sz="900" dirty="0">
                <a:latin typeface="Congenial Light" panose="02000503040000020004" pitchFamily="2" charset="0"/>
              </a:rPr>
              <a:t>Spend Fast, Spend Often, Spend Big</a:t>
            </a:r>
          </a:p>
          <a:p>
            <a:pPr lvl="0">
              <a:defRPr/>
            </a:pPr>
            <a:r>
              <a:rPr lang="en-AU" sz="900" dirty="0">
                <a:latin typeface="Congenial Light" panose="02000503040000020004" pitchFamily="2" charset="0"/>
              </a:rPr>
              <a:t> </a:t>
            </a:r>
          </a:p>
          <a:p>
            <a:pPr>
              <a:spcBef>
                <a:spcPts val="415"/>
              </a:spcBef>
              <a:defRPr/>
            </a:pPr>
            <a:r>
              <a:rPr lang="en-AU" sz="1100" b="1" dirty="0">
                <a:solidFill>
                  <a:prstClr val="black"/>
                </a:solidFill>
                <a:latin typeface="Congenial" panose="02000503040000020004" pitchFamily="2" charset="0"/>
              </a:rPr>
              <a:t>Balanced Encounters </a:t>
            </a:r>
            <a:r>
              <a:rPr lang="en-AU" sz="900" b="1" dirty="0">
                <a:solidFill>
                  <a:prstClr val="black"/>
                </a:solidFill>
                <a:latin typeface="Congenial" panose="02000503040000020004" pitchFamily="2" charset="0"/>
              </a:rPr>
              <a:t>(p72)</a:t>
            </a:r>
            <a:endParaRPr lang="en-AU" sz="1000" b="1" dirty="0">
              <a:solidFill>
                <a:prstClr val="black"/>
              </a:solidFill>
              <a:latin typeface="Congenial" panose="02000503040000020004" pitchFamily="2" charset="0"/>
            </a:endParaRPr>
          </a:p>
          <a:p>
            <a:pPr>
              <a:spcAft>
                <a:spcPts val="208"/>
              </a:spcAft>
              <a:defRPr/>
            </a:pPr>
            <a:r>
              <a:rPr lang="en-AU" sz="900" dirty="0">
                <a:solidFill>
                  <a:prstClr val="black"/>
                </a:solidFill>
                <a:latin typeface="Congenial Light" panose="02000503040000020004" pitchFamily="2" charset="0"/>
              </a:rPr>
              <a:t>Starting Battle points = 2 + (3 x # of PCs)</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for easier or shorter fight</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to use 2 or more Solo adversaries</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to add +1d4 or +2 to adversaries’ damage</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for an adversary from a lower tier</a:t>
            </a:r>
          </a:p>
          <a:p>
            <a:pPr marL="74734" indent="-74734">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if you don’t have any Bruisers, Hordes, Leaders or Solos</a:t>
            </a:r>
          </a:p>
          <a:p>
            <a:pPr marL="74734" indent="-74734">
              <a:spcAft>
                <a:spcPts val="208"/>
              </a:spcAft>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for a harder or longer fight</a:t>
            </a:r>
          </a:p>
          <a:p>
            <a:pPr marL="6594">
              <a:spcAft>
                <a:spcPts val="208"/>
              </a:spcAft>
              <a:defRPr/>
            </a:pPr>
            <a:r>
              <a:rPr lang="en-AU" sz="900" dirty="0">
                <a:solidFill>
                  <a:prstClr val="black"/>
                </a:solidFill>
                <a:latin typeface="Congenial Light" panose="02000503040000020004" pitchFamily="2" charset="0"/>
              </a:rPr>
              <a:t>Spend battle points for each adversary: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1 point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Social</a:t>
            </a:r>
            <a:r>
              <a:rPr lang="en-AU" sz="900" dirty="0">
                <a:solidFill>
                  <a:prstClr val="black"/>
                </a:solidFill>
                <a:latin typeface="Congenial Light" panose="02000503040000020004" pitchFamily="2" charset="0"/>
              </a:rPr>
              <a:t> or </a:t>
            </a:r>
            <a:r>
              <a:rPr lang="en-AU" sz="900" b="1" dirty="0">
                <a:solidFill>
                  <a:prstClr val="black"/>
                </a:solidFill>
                <a:latin typeface="Congenial Light" panose="02000503040000020004" pitchFamily="2" charset="0"/>
              </a:rPr>
              <a:t>Support</a:t>
            </a:r>
            <a:r>
              <a:rPr lang="en-AU" sz="900" dirty="0">
                <a:solidFill>
                  <a:prstClr val="black"/>
                </a:solidFill>
                <a:latin typeface="Congenial Light" panose="02000503040000020004" pitchFamily="2" charset="0"/>
              </a:rPr>
              <a:t> adversary, or group of </a:t>
            </a:r>
            <a:r>
              <a:rPr lang="en-AU" sz="900" b="1" dirty="0">
                <a:solidFill>
                  <a:prstClr val="black"/>
                </a:solidFill>
                <a:latin typeface="Congenial Light" panose="02000503040000020004" pitchFamily="2" charset="0"/>
              </a:rPr>
              <a:t>Minions</a:t>
            </a:r>
            <a:r>
              <a:rPr lang="en-AU" sz="900" dirty="0">
                <a:solidFill>
                  <a:prstClr val="black"/>
                </a:solidFill>
                <a:latin typeface="Congenial Light" panose="02000503040000020004" pitchFamily="2" charset="0"/>
              </a:rPr>
              <a:t> equal to the size of the party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2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Horde</a:t>
            </a:r>
            <a:r>
              <a:rPr lang="en-AU" sz="900" dirty="0">
                <a:solidFill>
                  <a:prstClr val="black"/>
                </a:solidFill>
                <a:latin typeface="Congenial Light" panose="02000503040000020004" pitchFamily="2" charset="0"/>
              </a:rPr>
              <a:t>, </a:t>
            </a:r>
            <a:r>
              <a:rPr lang="en-AU" sz="900" b="1" dirty="0">
                <a:solidFill>
                  <a:prstClr val="black"/>
                </a:solidFill>
                <a:latin typeface="Congenial Light" panose="02000503040000020004" pitchFamily="2" charset="0"/>
              </a:rPr>
              <a:t>Ranged</a:t>
            </a:r>
            <a:r>
              <a:rPr lang="en-AU" sz="900" dirty="0">
                <a:solidFill>
                  <a:prstClr val="black"/>
                </a:solidFill>
                <a:latin typeface="Congenial Light" panose="02000503040000020004" pitchFamily="2" charset="0"/>
              </a:rPr>
              <a:t>, </a:t>
            </a:r>
            <a:r>
              <a:rPr lang="en-AU" sz="900" b="1" dirty="0">
                <a:solidFill>
                  <a:prstClr val="black"/>
                </a:solidFill>
                <a:latin typeface="Congenial Light" panose="02000503040000020004" pitchFamily="2" charset="0"/>
              </a:rPr>
              <a:t>Skulk</a:t>
            </a:r>
            <a:r>
              <a:rPr lang="en-AU" sz="900" dirty="0">
                <a:solidFill>
                  <a:prstClr val="black"/>
                </a:solidFill>
                <a:latin typeface="Congenial Light" panose="02000503040000020004" pitchFamily="2" charset="0"/>
              </a:rPr>
              <a:t>, or </a:t>
            </a:r>
            <a:r>
              <a:rPr lang="en-AU" sz="900" b="1" dirty="0">
                <a:solidFill>
                  <a:prstClr val="black"/>
                </a:solidFill>
                <a:latin typeface="Congenial Light" panose="02000503040000020004" pitchFamily="2" charset="0"/>
              </a:rPr>
              <a:t>Standard</a:t>
            </a:r>
            <a:r>
              <a:rPr lang="en-AU" sz="900" dirty="0">
                <a:solidFill>
                  <a:prstClr val="black"/>
                </a:solidFill>
                <a:latin typeface="Congenial Light" panose="02000503040000020004" pitchFamily="2" charset="0"/>
              </a:rPr>
              <a:t> adversary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3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Leader</a:t>
            </a:r>
            <a:r>
              <a:rPr lang="en-AU" sz="900" dirty="0">
                <a:solidFill>
                  <a:prstClr val="black"/>
                </a:solidFill>
                <a:latin typeface="Congenial Light" panose="02000503040000020004" pitchFamily="2" charset="0"/>
              </a:rPr>
              <a:t> adversary</a:t>
            </a:r>
          </a:p>
          <a:p>
            <a:pPr marL="74734" indent="-74734">
              <a:buFont typeface="Arial" panose="020B0604020202020204" pitchFamily="34" charset="0"/>
              <a:buChar char="•"/>
              <a:defRPr/>
            </a:pPr>
            <a:r>
              <a:rPr lang="en-AU" sz="900" b="1" i="1" dirty="0">
                <a:solidFill>
                  <a:prstClr val="black"/>
                </a:solidFill>
                <a:latin typeface="Congenial Light" panose="02000503040000020004" pitchFamily="2" charset="0"/>
              </a:rPr>
              <a:t>4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Bruiser</a:t>
            </a:r>
            <a:r>
              <a:rPr lang="en-AU" sz="900" dirty="0">
                <a:solidFill>
                  <a:prstClr val="black"/>
                </a:solidFill>
                <a:latin typeface="Congenial Light" panose="02000503040000020004" pitchFamily="2" charset="0"/>
              </a:rPr>
              <a:t> adversary</a:t>
            </a:r>
          </a:p>
          <a:p>
            <a:pPr marL="74734" indent="-74734">
              <a:spcAft>
                <a:spcPts val="208"/>
              </a:spcAft>
              <a:buFont typeface="Arial" panose="020B0604020202020204" pitchFamily="34" charset="0"/>
              <a:buChar char="•"/>
              <a:defRPr/>
            </a:pPr>
            <a:r>
              <a:rPr lang="en-AU" sz="900" b="1" i="1" dirty="0">
                <a:solidFill>
                  <a:prstClr val="black"/>
                </a:solidFill>
                <a:latin typeface="Congenial Light" panose="02000503040000020004" pitchFamily="2" charset="0"/>
              </a:rPr>
              <a:t>5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Solo</a:t>
            </a:r>
          </a:p>
          <a:p>
            <a:pPr marL="74734" indent="-74734">
              <a:spcAft>
                <a:spcPts val="208"/>
              </a:spcAft>
              <a:buFont typeface="Arial" panose="020B0604020202020204" pitchFamily="34" charset="0"/>
              <a:buChar char="•"/>
              <a:defRPr/>
            </a:pPr>
            <a:endParaRPr lang="en-AU" sz="900" dirty="0">
              <a:latin typeface="Congenial Light" panose="02000503040000020004" pitchFamily="2" charset="0"/>
            </a:endParaRPr>
          </a:p>
          <a:p>
            <a:pPr defTabSz="316520">
              <a:spcBef>
                <a:spcPts val="415"/>
              </a:spcBef>
              <a:defRPr/>
            </a:pPr>
            <a:r>
              <a:rPr lang="en-AU" sz="1100" b="1" dirty="0">
                <a:solidFill>
                  <a:prstClr val="black"/>
                </a:solidFill>
                <a:latin typeface="Congenial"/>
              </a:rPr>
              <a:t>PC Action Rolls </a:t>
            </a:r>
            <a:r>
              <a:rPr lang="en-AU" sz="900" b="1" dirty="0">
                <a:solidFill>
                  <a:prstClr val="black"/>
                </a:solidFill>
                <a:latin typeface="Congenial" panose="02000503040000020004" pitchFamily="2" charset="0"/>
              </a:rPr>
              <a:t>(p36)</a:t>
            </a:r>
          </a:p>
          <a:p>
            <a:pPr marL="125289" indent="-125289" defTabSz="316520">
              <a:buFont typeface="+mj-lt"/>
              <a:buAutoNum type="arabicPeriod"/>
              <a:defRPr/>
            </a:pPr>
            <a:r>
              <a:rPr lang="en-AU" sz="900" b="1" dirty="0">
                <a:solidFill>
                  <a:prstClr val="black"/>
                </a:solidFill>
                <a:latin typeface="Congenial Light"/>
              </a:rPr>
              <a:t>Pick a </a:t>
            </a:r>
            <a:r>
              <a:rPr lang="en-AU" sz="900" dirty="0">
                <a:solidFill>
                  <a:prstClr val="black"/>
                </a:solidFill>
                <a:latin typeface="Congenial Light"/>
              </a:rPr>
              <a:t>relevant </a:t>
            </a:r>
            <a:r>
              <a:rPr lang="en-AU" sz="900" b="1" dirty="0">
                <a:solidFill>
                  <a:prstClr val="black"/>
                </a:solidFill>
                <a:latin typeface="Congenial Light"/>
              </a:rPr>
              <a:t>Trait </a:t>
            </a:r>
          </a:p>
          <a:p>
            <a:pPr marL="125289" indent="-125289" defTabSz="316520">
              <a:buFont typeface="+mj-lt"/>
              <a:buAutoNum type="arabicPeriod"/>
              <a:defRPr/>
            </a:pPr>
            <a:r>
              <a:rPr lang="en-AU" sz="900" b="1" dirty="0">
                <a:solidFill>
                  <a:prstClr val="black"/>
                </a:solidFill>
                <a:latin typeface="Congenial Light"/>
              </a:rPr>
              <a:t>Set Difficulty </a:t>
            </a:r>
            <a:r>
              <a:rPr lang="en-AU" sz="900" dirty="0">
                <a:solidFill>
                  <a:prstClr val="black"/>
                </a:solidFill>
                <a:latin typeface="Congenial Light"/>
              </a:rPr>
              <a:t>or use an Adversary’s Difficulty.</a:t>
            </a:r>
          </a:p>
          <a:p>
            <a:pPr marL="125289" indent="-125289" defTabSz="316520">
              <a:buFont typeface="+mj-lt"/>
              <a:buAutoNum type="arabicPeriod" startAt="3"/>
              <a:defRPr/>
            </a:pPr>
            <a:r>
              <a:rPr lang="en-AU" sz="900" dirty="0">
                <a:solidFill>
                  <a:prstClr val="black"/>
                </a:solidFill>
                <a:latin typeface="Congenial Light"/>
              </a:rPr>
              <a:t>Assign any other modifiers to the roll (e.g. Experiences, Advantage, Disadvantage) </a:t>
            </a:r>
          </a:p>
          <a:p>
            <a:pPr marL="125289" indent="-125289" defTabSz="316520">
              <a:spcAft>
                <a:spcPts val="208"/>
              </a:spcAft>
              <a:buFont typeface="+mj-lt"/>
              <a:buAutoNum type="arabicPeriod" startAt="3"/>
              <a:defRPr/>
            </a:pPr>
            <a:r>
              <a:rPr lang="en-US" sz="900" b="1" dirty="0">
                <a:solidFill>
                  <a:prstClr val="black"/>
                </a:solidFill>
                <a:latin typeface="Congenial Light"/>
              </a:rPr>
              <a:t>Roll the Duality dice </a:t>
            </a:r>
            <a:r>
              <a:rPr lang="en-US" sz="900" dirty="0">
                <a:solidFill>
                  <a:prstClr val="black"/>
                </a:solidFill>
                <a:latin typeface="Congenial Light"/>
              </a:rPr>
              <a:t>and add them with the modifiers to get the result:</a:t>
            </a:r>
            <a:endParaRPr lang="en-AU" sz="900" dirty="0">
              <a:solidFill>
                <a:prstClr val="black"/>
              </a:solidFill>
              <a:latin typeface="Congenial Light"/>
            </a:endParaRPr>
          </a:p>
          <a:p>
            <a:pPr marL="74734" indent="-74734" defTabSz="316520">
              <a:buFont typeface="Arial" panose="020B0604020202020204" pitchFamily="34" charset="0"/>
              <a:buChar char="•"/>
              <a:defRPr/>
            </a:pPr>
            <a:r>
              <a:rPr lang="en-US" sz="900" b="1" dirty="0">
                <a:solidFill>
                  <a:prstClr val="black"/>
                </a:solidFill>
                <a:latin typeface="Congenial Light"/>
              </a:rPr>
              <a:t>Critical Success (Match). </a:t>
            </a:r>
            <a:r>
              <a:rPr lang="en-AU" sz="900" dirty="0">
                <a:solidFill>
                  <a:prstClr val="black"/>
                </a:solidFill>
                <a:latin typeface="Congenial Light"/>
              </a:rPr>
              <a:t>You gain 1 Hope &amp; clear 1 Stress (Yes, and…!)</a:t>
            </a:r>
            <a:endParaRPr lang="en-AU" sz="900" b="1" dirty="0">
              <a:solidFill>
                <a:prstClr val="black"/>
              </a:solidFill>
              <a:latin typeface="Congenial Light"/>
            </a:endParaRPr>
          </a:p>
          <a:p>
            <a:pPr marL="74734" indent="-74734" defTabSz="316520">
              <a:buFont typeface="Arial" panose="020B0604020202020204" pitchFamily="34" charset="0"/>
              <a:buChar char="•"/>
              <a:defRPr/>
            </a:pPr>
            <a:r>
              <a:rPr lang="en-US" sz="900" b="1" dirty="0">
                <a:solidFill>
                  <a:prstClr val="black"/>
                </a:solidFill>
                <a:latin typeface="Congenial Light"/>
              </a:rPr>
              <a:t>Success with Hope. </a:t>
            </a:r>
            <a:r>
              <a:rPr lang="en-AU" sz="900" dirty="0">
                <a:solidFill>
                  <a:prstClr val="black"/>
                </a:solidFill>
                <a:latin typeface="Congenial Light"/>
              </a:rPr>
              <a:t>PC gains </a:t>
            </a:r>
            <a:r>
              <a:rPr lang="en-AU" sz="900" b="1" dirty="0">
                <a:solidFill>
                  <a:prstClr val="black"/>
                </a:solidFill>
                <a:latin typeface="Congenial Light"/>
              </a:rPr>
              <a:t>1 Hope </a:t>
            </a:r>
            <a:r>
              <a:rPr lang="en-AU" sz="900" dirty="0">
                <a:solidFill>
                  <a:prstClr val="black"/>
                </a:solidFill>
                <a:latin typeface="Congenial Light"/>
              </a:rPr>
              <a:t>(Yes, and…)</a:t>
            </a:r>
            <a:endParaRPr lang="en-AU" sz="900" b="1" dirty="0">
              <a:solidFill>
                <a:prstClr val="black"/>
              </a:solidFill>
              <a:latin typeface="Congenial Light"/>
            </a:endParaRPr>
          </a:p>
          <a:p>
            <a:pPr marL="74734" indent="-74734" defTabSz="316520">
              <a:buFont typeface="Arial" panose="020B0604020202020204" pitchFamily="34" charset="0"/>
              <a:buChar char="•"/>
              <a:defRPr/>
            </a:pPr>
            <a:r>
              <a:rPr lang="en-US" sz="900" b="1" dirty="0">
                <a:solidFill>
                  <a:sysClr val="windowText" lastClr="000000"/>
                </a:solidFill>
                <a:latin typeface="Congenial Light"/>
              </a:rPr>
              <a:t>Success</a:t>
            </a:r>
            <a:r>
              <a:rPr lang="en-US" sz="900" dirty="0">
                <a:solidFill>
                  <a:sysClr val="windowText" lastClr="000000"/>
                </a:solidFill>
                <a:latin typeface="Congenial Light"/>
              </a:rPr>
              <a:t> with </a:t>
            </a:r>
            <a:r>
              <a:rPr lang="en-US" sz="900" b="1" dirty="0">
                <a:solidFill>
                  <a:sysClr val="windowText" lastClr="000000"/>
                </a:solidFill>
                <a:latin typeface="Congenial Light"/>
              </a:rPr>
              <a:t>Fear. </a:t>
            </a:r>
            <a:r>
              <a:rPr lang="en-AU" sz="900" dirty="0">
                <a:solidFill>
                  <a:sysClr val="windowText" lastClr="000000"/>
                </a:solidFill>
                <a:latin typeface="Congenial Light"/>
              </a:rPr>
              <a:t>GM makes a Move &amp; gains </a:t>
            </a:r>
            <a:r>
              <a:rPr lang="en-AU" sz="900" b="1" dirty="0">
                <a:solidFill>
                  <a:sysClr val="windowText" lastClr="000000"/>
                </a:solidFill>
                <a:latin typeface="Congenial Light"/>
              </a:rPr>
              <a:t>1 Fear </a:t>
            </a:r>
            <a:r>
              <a:rPr lang="en-AU" sz="900" dirty="0">
                <a:solidFill>
                  <a:sysClr val="windowText" lastClr="000000"/>
                </a:solidFill>
                <a:latin typeface="Congenial Light"/>
              </a:rPr>
              <a:t>(Yes, but…)</a:t>
            </a:r>
          </a:p>
          <a:p>
            <a:pPr marL="74734" indent="-74734" defTabSz="316520">
              <a:buFont typeface="Arial" panose="020B0604020202020204" pitchFamily="34" charset="0"/>
              <a:buChar char="•"/>
              <a:defRPr/>
            </a:pPr>
            <a:r>
              <a:rPr lang="en-US" sz="900" b="1" dirty="0">
                <a:solidFill>
                  <a:prstClr val="black"/>
                </a:solidFill>
                <a:latin typeface="Congenial Light"/>
              </a:rPr>
              <a:t>Failure with Hope. </a:t>
            </a:r>
            <a:r>
              <a:rPr lang="en-AU" sz="900" dirty="0">
                <a:solidFill>
                  <a:prstClr val="black"/>
                </a:solidFill>
                <a:latin typeface="Congenial Light"/>
              </a:rPr>
              <a:t>GM makes a Move, PC gains </a:t>
            </a:r>
            <a:r>
              <a:rPr lang="en-AU" sz="900" b="1" dirty="0">
                <a:solidFill>
                  <a:prstClr val="black"/>
                </a:solidFill>
                <a:latin typeface="Congenial Light"/>
              </a:rPr>
              <a:t>1 Hope </a:t>
            </a:r>
            <a:r>
              <a:rPr lang="en-AU" sz="900" dirty="0">
                <a:solidFill>
                  <a:prstClr val="black"/>
                </a:solidFill>
                <a:latin typeface="Congenial Light"/>
              </a:rPr>
              <a:t>(No, but…)</a:t>
            </a:r>
          </a:p>
          <a:p>
            <a:pPr marL="74734" indent="-74734" defTabSz="316520">
              <a:buFont typeface="Arial" panose="020B0604020202020204" pitchFamily="34" charset="0"/>
              <a:buChar char="•"/>
              <a:defRPr/>
            </a:pPr>
            <a:r>
              <a:rPr lang="en-US" sz="900" b="1" dirty="0">
                <a:solidFill>
                  <a:sysClr val="windowText" lastClr="000000"/>
                </a:solidFill>
                <a:latin typeface="Congenial Light"/>
              </a:rPr>
              <a:t>Failure with Fear. </a:t>
            </a:r>
            <a:r>
              <a:rPr lang="en-AU" sz="900" dirty="0">
                <a:solidFill>
                  <a:sysClr val="windowText" lastClr="000000"/>
                </a:solidFill>
                <a:latin typeface="Congenial Light"/>
              </a:rPr>
              <a:t>GM makes a Move &amp; gains </a:t>
            </a:r>
            <a:r>
              <a:rPr lang="en-AU" sz="900" b="1" dirty="0">
                <a:solidFill>
                  <a:sysClr val="windowText" lastClr="000000"/>
                </a:solidFill>
                <a:latin typeface="Congenial Light"/>
              </a:rPr>
              <a:t>1 Fear </a:t>
            </a:r>
            <a:r>
              <a:rPr lang="en-AU" sz="900" dirty="0">
                <a:solidFill>
                  <a:sysClr val="windowText" lastClr="000000"/>
                </a:solidFill>
                <a:latin typeface="Congenial Light"/>
              </a:rPr>
              <a:t>(No, and…)</a:t>
            </a:r>
          </a:p>
          <a:p>
            <a:pPr defTabSz="316520">
              <a:defRPr/>
            </a:pPr>
            <a:endParaRPr lang="en-AU" sz="900" dirty="0">
              <a:solidFill>
                <a:sysClr val="windowText" lastClr="000000"/>
              </a:solidFill>
              <a:latin typeface="Congenial Light"/>
            </a:endParaRPr>
          </a:p>
          <a:p>
            <a:pPr defTabSz="316520">
              <a:defRPr/>
            </a:pPr>
            <a:endParaRPr lang="en-AU" sz="900" dirty="0">
              <a:solidFill>
                <a:sysClr val="windowText" lastClr="000000"/>
              </a:solidFill>
              <a:latin typeface="Congenial Light"/>
            </a:endParaRPr>
          </a:p>
          <a:p>
            <a:pPr defTabSz="316520">
              <a:defRPr/>
            </a:pPr>
            <a:endParaRPr lang="en-AU" sz="900" dirty="0">
              <a:solidFill>
                <a:sysClr val="windowText" lastClr="000000"/>
              </a:solidFill>
              <a:latin typeface="Congenial Light"/>
            </a:endParaRPr>
          </a:p>
          <a:p>
            <a:pPr defTabSz="316520">
              <a:spcAft>
                <a:spcPts val="277"/>
              </a:spcAft>
              <a:defRPr/>
            </a:pPr>
            <a:endParaRPr lang="en-AU" sz="900" dirty="0">
              <a:solidFill>
                <a:sysClr val="windowText" lastClr="000000"/>
              </a:solidFill>
              <a:latin typeface="Congenial Light"/>
            </a:endParaRPr>
          </a:p>
          <a:p>
            <a:pPr defTabSz="316520">
              <a:defRPr/>
            </a:pPr>
            <a:r>
              <a:rPr lang="en-AU" sz="1100" b="1" dirty="0">
                <a:solidFill>
                  <a:prstClr val="black"/>
                </a:solidFill>
                <a:latin typeface="Congenial"/>
              </a:rPr>
              <a:t>Reaction Rolls </a:t>
            </a:r>
            <a:r>
              <a:rPr lang="en-AU" sz="900" b="1" dirty="0">
                <a:solidFill>
                  <a:prstClr val="black"/>
                </a:solidFill>
                <a:latin typeface="Congenial"/>
              </a:rPr>
              <a:t>(p37) </a:t>
            </a:r>
          </a:p>
          <a:p>
            <a:pPr defTabSz="316520">
              <a:defRPr/>
            </a:pPr>
            <a:r>
              <a:rPr lang="en-AU" sz="900" dirty="0">
                <a:solidFill>
                  <a:prstClr val="black"/>
                </a:solidFill>
                <a:latin typeface="Congenial Light"/>
              </a:rPr>
              <a:t>Reaction rolls don’t generate Hope, Fear, or GM Moves. A </a:t>
            </a:r>
            <a:r>
              <a:rPr lang="en-AU" sz="900" b="1" dirty="0">
                <a:solidFill>
                  <a:prstClr val="black"/>
                </a:solidFill>
                <a:latin typeface="Congenial Light"/>
              </a:rPr>
              <a:t>Critical Success </a:t>
            </a:r>
            <a:r>
              <a:rPr lang="en-AU" sz="900" dirty="0">
                <a:solidFill>
                  <a:prstClr val="black"/>
                </a:solidFill>
                <a:latin typeface="Congenial Light"/>
              </a:rPr>
              <a:t>reaction roll ignores all consequences, even those that trigger on a success</a:t>
            </a:r>
          </a:p>
          <a:p>
            <a:pPr defTabSz="316520">
              <a:spcBef>
                <a:spcPts val="415"/>
              </a:spcBef>
              <a:defRPr/>
            </a:pPr>
            <a:r>
              <a:rPr lang="en-AU" sz="1100" b="1" dirty="0">
                <a:solidFill>
                  <a:prstClr val="black"/>
                </a:solidFill>
                <a:latin typeface="Congenial"/>
              </a:rPr>
              <a:t>Attacks &amp; Damage </a:t>
            </a:r>
            <a:r>
              <a:rPr lang="en-AU" sz="900" b="1" dirty="0">
                <a:solidFill>
                  <a:prstClr val="black"/>
                </a:solidFill>
                <a:latin typeface="Congenial"/>
              </a:rPr>
              <a:t>(p39) </a:t>
            </a:r>
            <a:endParaRPr lang="en-AU" sz="900" dirty="0">
              <a:solidFill>
                <a:prstClr val="black"/>
              </a:solidFill>
              <a:latin typeface="Congenial Light"/>
            </a:endParaRPr>
          </a:p>
          <a:p>
            <a:pPr defTabSz="316520">
              <a:spcAft>
                <a:spcPts val="415"/>
              </a:spcAft>
              <a:defRPr/>
            </a:pPr>
            <a:r>
              <a:rPr lang="en-AU" sz="900" dirty="0">
                <a:solidFill>
                  <a:prstClr val="black"/>
                </a:solidFill>
                <a:latin typeface="Congenial Light"/>
              </a:rPr>
              <a:t>Attack rolls use the adversary's difficulty, or PC evasion. Adversaries roll with a d20. If you get a </a:t>
            </a:r>
            <a:r>
              <a:rPr lang="en-AU" sz="900" b="1" dirty="0">
                <a:solidFill>
                  <a:prstClr val="black"/>
                </a:solidFill>
                <a:latin typeface="Congenial Light"/>
              </a:rPr>
              <a:t>Critical Success</a:t>
            </a:r>
            <a:r>
              <a:rPr lang="en-AU" sz="900" dirty="0">
                <a:solidFill>
                  <a:prstClr val="black"/>
                </a:solidFill>
                <a:latin typeface="Congenial Light"/>
              </a:rPr>
              <a:t>, you deal Critical damage.</a:t>
            </a:r>
            <a:endParaRPr lang="en-AU" sz="900" b="1" dirty="0">
              <a:solidFill>
                <a:prstClr val="black"/>
              </a:solidFill>
              <a:latin typeface="Congenial"/>
            </a:endParaRPr>
          </a:p>
          <a:p>
            <a:pPr defTabSz="316520">
              <a:spcAft>
                <a:spcPts val="208"/>
              </a:spcAft>
              <a:defRPr/>
            </a:pPr>
            <a:r>
              <a:rPr lang="en-AU" sz="900" dirty="0">
                <a:solidFill>
                  <a:prstClr val="black"/>
                </a:solidFill>
                <a:latin typeface="Congenial Light"/>
              </a:rPr>
              <a:t>When you hit, you roll your weapon’s damage dice a Proficiency number of times (e.g. if your Proficiency is 3, and your weapon is d8 + 1 physical, you would deal 3d8 + 1 physical)</a:t>
            </a:r>
          </a:p>
          <a:p>
            <a:pPr marL="74734" indent="-74734" defTabSz="309925">
              <a:buFont typeface="Arial" panose="020B0604020202020204" pitchFamily="34" charset="0"/>
              <a:buChar char="•"/>
              <a:defRPr/>
            </a:pPr>
            <a:r>
              <a:rPr lang="en-AU" sz="900" b="1" dirty="0">
                <a:solidFill>
                  <a:prstClr val="black"/>
                </a:solidFill>
                <a:latin typeface="Congenial Light"/>
              </a:rPr>
              <a:t>Critical Damage. </a:t>
            </a:r>
            <a:r>
              <a:rPr lang="en-AU" sz="900" dirty="0">
                <a:solidFill>
                  <a:prstClr val="black"/>
                </a:solidFill>
                <a:latin typeface="Congenial Light"/>
              </a:rPr>
              <a:t>Take the maximum possible result of your damage dice and then add your damage dice roll (e.g. if your weapon deals 3d8 + 1, you would deal 24 + 3d8 + 1)</a:t>
            </a:r>
          </a:p>
          <a:p>
            <a:pPr lvl="0">
              <a:defRPr/>
            </a:pPr>
            <a:endParaRPr lang="en-AU" sz="900" dirty="0">
              <a:latin typeface="Congenial Light" panose="02000503040000020004" pitchFamily="2" charset="0"/>
            </a:endParaRPr>
          </a:p>
        </p:txBody>
      </p:sp>
      <p:grpSp>
        <p:nvGrpSpPr>
          <p:cNvPr id="8" name="Group 7">
            <a:extLst>
              <a:ext uri="{FF2B5EF4-FFF2-40B4-BE49-F238E27FC236}">
                <a16:creationId xmlns:a16="http://schemas.microsoft.com/office/drawing/2014/main" id="{055AE18D-ACFD-8D6F-01E4-A75774B00325}"/>
              </a:ext>
            </a:extLst>
          </p:cNvPr>
          <p:cNvGrpSpPr/>
          <p:nvPr/>
        </p:nvGrpSpPr>
        <p:grpSpPr>
          <a:xfrm>
            <a:off x="4543425" y="5681750"/>
            <a:ext cx="2215718" cy="622078"/>
            <a:chOff x="5056065" y="2773719"/>
            <a:chExt cx="2104944" cy="594905"/>
          </a:xfrm>
        </p:grpSpPr>
        <p:grpSp>
          <p:nvGrpSpPr>
            <p:cNvPr id="15" name="Group 14">
              <a:extLst>
                <a:ext uri="{FF2B5EF4-FFF2-40B4-BE49-F238E27FC236}">
                  <a16:creationId xmlns:a16="http://schemas.microsoft.com/office/drawing/2014/main" id="{F76352B5-05E4-5CC0-BCBB-61E842ACBF3F}"/>
                </a:ext>
              </a:extLst>
            </p:cNvPr>
            <p:cNvGrpSpPr/>
            <p:nvPr/>
          </p:nvGrpSpPr>
          <p:grpSpPr>
            <a:xfrm>
              <a:off x="5059672" y="2773719"/>
              <a:ext cx="2101337" cy="423286"/>
              <a:chOff x="7311468" y="1582978"/>
              <a:chExt cx="2510542" cy="423286"/>
            </a:xfrm>
          </p:grpSpPr>
          <p:sp>
            <p:nvSpPr>
              <p:cNvPr id="22" name="Flowchart: Manual Input 4">
                <a:extLst>
                  <a:ext uri="{FF2B5EF4-FFF2-40B4-BE49-F238E27FC236}">
                    <a16:creationId xmlns:a16="http://schemas.microsoft.com/office/drawing/2014/main" id="{1DFE71B3-857C-1D72-1D67-D5D5DA2067FA}"/>
                  </a:ext>
                </a:extLst>
              </p:cNvPr>
              <p:cNvSpPr/>
              <p:nvPr/>
            </p:nvSpPr>
            <p:spPr>
              <a:xfrm>
                <a:off x="7311468" y="1831413"/>
                <a:ext cx="369648" cy="174851"/>
              </a:xfrm>
              <a:prstGeom prst="rect">
                <a:avLst/>
              </a:prstGeom>
              <a:solidFill>
                <a:schemeClr val="bg1">
                  <a:lumMod val="65000"/>
                </a:schemeClr>
              </a:solidFill>
              <a:ln w="38100">
                <a:noFill/>
                <a:extLst>
                  <a:ext uri="{C807C97D-BFC1-408E-A445-0C87EB9F89A2}">
                    <ask:lineSketchStyleProps xmlns:ask="http://schemas.microsoft.com/office/drawing/2018/sketchyshapes" sd="1219033472">
                      <a:custGeom>
                        <a:avLst/>
                        <a:gdLst>
                          <a:gd name="connsiteX0" fmla="*/ 0 w 369646"/>
                          <a:gd name="connsiteY0" fmla="*/ 21828 h 223423"/>
                          <a:gd name="connsiteX1" fmla="*/ 369646 w 369646"/>
                          <a:gd name="connsiteY1" fmla="*/ 0 h 223423"/>
                          <a:gd name="connsiteX2" fmla="*/ 369646 w 369646"/>
                          <a:gd name="connsiteY2" fmla="*/ 223423 h 223423"/>
                          <a:gd name="connsiteX3" fmla="*/ 0 w 369646"/>
                          <a:gd name="connsiteY3" fmla="*/ 223423 h 223423"/>
                          <a:gd name="connsiteX4" fmla="*/ 0 w 369646"/>
                          <a:gd name="connsiteY4" fmla="*/ 21828 h 22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23423" fill="none" extrusionOk="0">
                            <a:moveTo>
                              <a:pt x="0" y="21828"/>
                            </a:moveTo>
                            <a:cubicBezTo>
                              <a:pt x="89249" y="-24469"/>
                              <a:pt x="289905" y="18305"/>
                              <a:pt x="369646" y="0"/>
                            </a:cubicBezTo>
                            <a:cubicBezTo>
                              <a:pt x="374473" y="92197"/>
                              <a:pt x="349369" y="126229"/>
                              <a:pt x="369646" y="223423"/>
                            </a:cubicBezTo>
                            <a:cubicBezTo>
                              <a:pt x="192047" y="267064"/>
                              <a:pt x="140588" y="187087"/>
                              <a:pt x="0" y="223423"/>
                            </a:cubicBezTo>
                            <a:cubicBezTo>
                              <a:pt x="-2857" y="178893"/>
                              <a:pt x="20342" y="86740"/>
                              <a:pt x="0" y="21828"/>
                            </a:cubicBezTo>
                            <a:close/>
                          </a:path>
                          <a:path w="369646" h="223423" stroke="0" extrusionOk="0">
                            <a:moveTo>
                              <a:pt x="0" y="21828"/>
                            </a:moveTo>
                            <a:cubicBezTo>
                              <a:pt x="81843" y="7460"/>
                              <a:pt x="202968" y="40568"/>
                              <a:pt x="369646" y="0"/>
                            </a:cubicBezTo>
                            <a:cubicBezTo>
                              <a:pt x="376495" y="57891"/>
                              <a:pt x="360967" y="137434"/>
                              <a:pt x="369646" y="223423"/>
                            </a:cubicBezTo>
                            <a:cubicBezTo>
                              <a:pt x="275348" y="260272"/>
                              <a:pt x="140911" y="213298"/>
                              <a:pt x="0" y="223423"/>
                            </a:cubicBezTo>
                            <a:cubicBezTo>
                              <a:pt x="-24078" y="177801"/>
                              <a:pt x="8729" y="111806"/>
                              <a:pt x="0" y="2182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14954" rIns="49846" bIns="0" rtlCol="0" anchor="ctr"/>
              <a:lstStyle/>
              <a:p>
                <a:pPr algn="ctr"/>
                <a:r>
                  <a:rPr lang="en-AU" sz="1000" dirty="0">
                    <a:latin typeface="+mj-lt"/>
                  </a:rPr>
                  <a:t>5</a:t>
                </a:r>
              </a:p>
            </p:txBody>
          </p:sp>
          <p:sp>
            <p:nvSpPr>
              <p:cNvPr id="24" name="Flowchart: Manual Input 8">
                <a:extLst>
                  <a:ext uri="{FF2B5EF4-FFF2-40B4-BE49-F238E27FC236}">
                    <a16:creationId xmlns:a16="http://schemas.microsoft.com/office/drawing/2014/main" id="{0444D7D4-6B7D-B0AA-191C-C2F7B8753CA0}"/>
                  </a:ext>
                </a:extLst>
              </p:cNvPr>
              <p:cNvSpPr/>
              <p:nvPr/>
            </p:nvSpPr>
            <p:spPr>
              <a:xfrm>
                <a:off x="7739647" y="1808628"/>
                <a:ext cx="369648" cy="1971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894 h 8894"/>
                  <a:gd name="connsiteX1" fmla="*/ 10000 w 10000"/>
                  <a:gd name="connsiteY1" fmla="*/ 0 h 8894"/>
                  <a:gd name="connsiteX2" fmla="*/ 10000 w 10000"/>
                  <a:gd name="connsiteY2" fmla="*/ 8894 h 8894"/>
                  <a:gd name="connsiteX3" fmla="*/ 0 w 10000"/>
                  <a:gd name="connsiteY3" fmla="*/ 8894 h 8894"/>
                  <a:gd name="connsiteX4" fmla="*/ 0 w 10000"/>
                  <a:gd name="connsiteY4" fmla="*/ 894 h 8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894">
                    <a:moveTo>
                      <a:pt x="0" y="894"/>
                    </a:moveTo>
                    <a:lnTo>
                      <a:pt x="10000" y="0"/>
                    </a:lnTo>
                    <a:lnTo>
                      <a:pt x="10000" y="8894"/>
                    </a:lnTo>
                    <a:lnTo>
                      <a:pt x="0" y="8894"/>
                    </a:lnTo>
                    <a:lnTo>
                      <a:pt x="0" y="894"/>
                    </a:lnTo>
                    <a:close/>
                  </a:path>
                </a:pathLst>
              </a:custGeom>
              <a:solidFill>
                <a:schemeClr val="tx1">
                  <a:lumMod val="50000"/>
                  <a:lumOff val="50000"/>
                </a:schemeClr>
              </a:solidFill>
              <a:ln w="38100">
                <a:noFill/>
                <a:extLst>
                  <a:ext uri="{C807C97D-BFC1-408E-A445-0C87EB9F89A2}">
                    <ask:lineSketchStyleProps xmlns:ask="http://schemas.microsoft.com/office/drawing/2018/sketchyshapes" sd="981765707">
                      <a:custGeom>
                        <a:avLst/>
                        <a:gdLst>
                          <a:gd name="connsiteX0" fmla="*/ 0 w 369646"/>
                          <a:gd name="connsiteY0" fmla="*/ 25008 h 248844"/>
                          <a:gd name="connsiteX1" fmla="*/ 369646 w 369646"/>
                          <a:gd name="connsiteY1" fmla="*/ 0 h 248844"/>
                          <a:gd name="connsiteX2" fmla="*/ 369646 w 369646"/>
                          <a:gd name="connsiteY2" fmla="*/ 248844 h 248844"/>
                          <a:gd name="connsiteX3" fmla="*/ 0 w 369646"/>
                          <a:gd name="connsiteY3" fmla="*/ 248844 h 248844"/>
                          <a:gd name="connsiteX4" fmla="*/ 0 w 369646"/>
                          <a:gd name="connsiteY4" fmla="*/ 25008 h 24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48844" fill="none" extrusionOk="0">
                            <a:moveTo>
                              <a:pt x="0" y="25008"/>
                            </a:moveTo>
                            <a:cubicBezTo>
                              <a:pt x="93455" y="-12586"/>
                              <a:pt x="239403" y="25716"/>
                              <a:pt x="369646" y="0"/>
                            </a:cubicBezTo>
                            <a:cubicBezTo>
                              <a:pt x="399174" y="104013"/>
                              <a:pt x="347200" y="171430"/>
                              <a:pt x="369646" y="248844"/>
                            </a:cubicBezTo>
                            <a:cubicBezTo>
                              <a:pt x="272170" y="249335"/>
                              <a:pt x="167689" y="239942"/>
                              <a:pt x="0" y="248844"/>
                            </a:cubicBezTo>
                            <a:cubicBezTo>
                              <a:pt x="-4213" y="202448"/>
                              <a:pt x="14291" y="72678"/>
                              <a:pt x="0" y="25008"/>
                            </a:cubicBezTo>
                            <a:close/>
                          </a:path>
                          <a:path w="369646" h="248844" stroke="0" extrusionOk="0">
                            <a:moveTo>
                              <a:pt x="0" y="25008"/>
                            </a:moveTo>
                            <a:cubicBezTo>
                              <a:pt x="126321" y="-17540"/>
                              <a:pt x="290983" y="47012"/>
                              <a:pt x="369646" y="0"/>
                            </a:cubicBezTo>
                            <a:cubicBezTo>
                              <a:pt x="372100" y="55276"/>
                              <a:pt x="369214" y="185937"/>
                              <a:pt x="369646" y="248844"/>
                            </a:cubicBezTo>
                            <a:cubicBezTo>
                              <a:pt x="231917" y="253136"/>
                              <a:pt x="117271" y="211660"/>
                              <a:pt x="0" y="248844"/>
                            </a:cubicBezTo>
                            <a:cubicBezTo>
                              <a:pt x="-9485" y="150248"/>
                              <a:pt x="24054" y="132105"/>
                              <a:pt x="0" y="2500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32400" rIns="49846" bIns="0" rtlCol="0" anchor="ctr"/>
              <a:lstStyle/>
              <a:p>
                <a:pPr algn="ctr"/>
                <a:r>
                  <a:rPr lang="en-AU" sz="1000" dirty="0">
                    <a:latin typeface="+mj-lt"/>
                  </a:rPr>
                  <a:t>10</a:t>
                </a:r>
              </a:p>
            </p:txBody>
          </p:sp>
          <p:sp>
            <p:nvSpPr>
              <p:cNvPr id="25" name="Flowchart: Manual Input 9">
                <a:extLst>
                  <a:ext uri="{FF2B5EF4-FFF2-40B4-BE49-F238E27FC236}">
                    <a16:creationId xmlns:a16="http://schemas.microsoft.com/office/drawing/2014/main" id="{D12C02EC-827D-68B8-3A4C-7CF629AA4B91}"/>
                  </a:ext>
                </a:extLst>
              </p:cNvPr>
              <p:cNvSpPr/>
              <p:nvPr/>
            </p:nvSpPr>
            <p:spPr>
              <a:xfrm>
                <a:off x="8167826" y="1785972"/>
                <a:ext cx="369648" cy="21977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26 h 9026"/>
                  <a:gd name="connsiteX1" fmla="*/ 10000 w 10000"/>
                  <a:gd name="connsiteY1" fmla="*/ 0 h 9026"/>
                  <a:gd name="connsiteX2" fmla="*/ 10000 w 10000"/>
                  <a:gd name="connsiteY2" fmla="*/ 9026 h 9026"/>
                  <a:gd name="connsiteX3" fmla="*/ 0 w 10000"/>
                  <a:gd name="connsiteY3" fmla="*/ 9026 h 9026"/>
                  <a:gd name="connsiteX4" fmla="*/ 0 w 10000"/>
                  <a:gd name="connsiteY4" fmla="*/ 1026 h 9026"/>
                  <a:gd name="connsiteX0" fmla="*/ 0 w 10000"/>
                  <a:gd name="connsiteY0" fmla="*/ 847 h 9710"/>
                  <a:gd name="connsiteX1" fmla="*/ 10000 w 10000"/>
                  <a:gd name="connsiteY1" fmla="*/ 0 h 9710"/>
                  <a:gd name="connsiteX2" fmla="*/ 10000 w 10000"/>
                  <a:gd name="connsiteY2" fmla="*/ 9710 h 9710"/>
                  <a:gd name="connsiteX3" fmla="*/ 0 w 10000"/>
                  <a:gd name="connsiteY3" fmla="*/ 9710 h 9710"/>
                  <a:gd name="connsiteX4" fmla="*/ 0 w 10000"/>
                  <a:gd name="connsiteY4" fmla="*/ 847 h 9710"/>
                  <a:gd name="connsiteX0" fmla="*/ 0 w 10000"/>
                  <a:gd name="connsiteY0" fmla="*/ 1171 h 10299"/>
                  <a:gd name="connsiteX1" fmla="*/ 10000 w 10000"/>
                  <a:gd name="connsiteY1" fmla="*/ 0 h 10299"/>
                  <a:gd name="connsiteX2" fmla="*/ 10000 w 10000"/>
                  <a:gd name="connsiteY2" fmla="*/ 10299 h 10299"/>
                  <a:gd name="connsiteX3" fmla="*/ 0 w 10000"/>
                  <a:gd name="connsiteY3" fmla="*/ 10299 h 10299"/>
                  <a:gd name="connsiteX4" fmla="*/ 0 w 10000"/>
                  <a:gd name="connsiteY4" fmla="*/ 1171 h 10299"/>
                  <a:gd name="connsiteX0" fmla="*/ 0 w 10000"/>
                  <a:gd name="connsiteY0" fmla="*/ 972 h 10100"/>
                  <a:gd name="connsiteX1" fmla="*/ 10000 w 10000"/>
                  <a:gd name="connsiteY1" fmla="*/ 0 h 10100"/>
                  <a:gd name="connsiteX2" fmla="*/ 10000 w 10000"/>
                  <a:gd name="connsiteY2" fmla="*/ 10100 h 10100"/>
                  <a:gd name="connsiteX3" fmla="*/ 0 w 10000"/>
                  <a:gd name="connsiteY3" fmla="*/ 10100 h 10100"/>
                  <a:gd name="connsiteX4" fmla="*/ 0 w 10000"/>
                  <a:gd name="connsiteY4" fmla="*/ 972 h 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00">
                    <a:moveTo>
                      <a:pt x="0" y="972"/>
                    </a:moveTo>
                    <a:lnTo>
                      <a:pt x="10000" y="0"/>
                    </a:lnTo>
                    <a:lnTo>
                      <a:pt x="10000" y="10100"/>
                    </a:lnTo>
                    <a:lnTo>
                      <a:pt x="0" y="10100"/>
                    </a:lnTo>
                    <a:lnTo>
                      <a:pt x="0" y="972"/>
                    </a:lnTo>
                    <a:close/>
                  </a:path>
                </a:pathLst>
              </a:custGeom>
              <a:solidFill>
                <a:schemeClr val="tx1">
                  <a:lumMod val="65000"/>
                  <a:lumOff val="35000"/>
                </a:schemeClr>
              </a:solidFill>
              <a:ln w="38100">
                <a:noFill/>
                <a:extLst>
                  <a:ext uri="{C807C97D-BFC1-408E-A445-0C87EB9F89A2}">
                    <ask:lineSketchStyleProps xmlns:ask="http://schemas.microsoft.com/office/drawing/2018/sketchyshapes" sd="3978248048">
                      <a:custGeom>
                        <a:avLst/>
                        <a:gdLst>
                          <a:gd name="connsiteX0" fmla="*/ 0 w 369646"/>
                          <a:gd name="connsiteY0" fmla="*/ 32623 h 286927"/>
                          <a:gd name="connsiteX1" fmla="*/ 369646 w 369646"/>
                          <a:gd name="connsiteY1" fmla="*/ 0 h 286927"/>
                          <a:gd name="connsiteX2" fmla="*/ 369646 w 369646"/>
                          <a:gd name="connsiteY2" fmla="*/ 286927 h 286927"/>
                          <a:gd name="connsiteX3" fmla="*/ 0 w 369646"/>
                          <a:gd name="connsiteY3" fmla="*/ 286927 h 286927"/>
                          <a:gd name="connsiteX4" fmla="*/ 0 w 369646"/>
                          <a:gd name="connsiteY4" fmla="*/ 32623 h 286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86927" fill="none" extrusionOk="0">
                            <a:moveTo>
                              <a:pt x="0" y="32623"/>
                            </a:moveTo>
                            <a:cubicBezTo>
                              <a:pt x="77480" y="-11790"/>
                              <a:pt x="215296" y="22221"/>
                              <a:pt x="369646" y="0"/>
                            </a:cubicBezTo>
                            <a:cubicBezTo>
                              <a:pt x="380682" y="123873"/>
                              <a:pt x="366493" y="214606"/>
                              <a:pt x="369646" y="286927"/>
                            </a:cubicBezTo>
                            <a:cubicBezTo>
                              <a:pt x="198356" y="306018"/>
                              <a:pt x="92197" y="250668"/>
                              <a:pt x="0" y="286927"/>
                            </a:cubicBezTo>
                            <a:cubicBezTo>
                              <a:pt x="-10794" y="228563"/>
                              <a:pt x="22922" y="118771"/>
                              <a:pt x="0" y="32623"/>
                            </a:cubicBezTo>
                            <a:close/>
                          </a:path>
                          <a:path w="369646" h="286927" stroke="0" extrusionOk="0">
                            <a:moveTo>
                              <a:pt x="0" y="32623"/>
                            </a:moveTo>
                            <a:cubicBezTo>
                              <a:pt x="117438" y="-16609"/>
                              <a:pt x="232257" y="20427"/>
                              <a:pt x="369646" y="0"/>
                            </a:cubicBezTo>
                            <a:cubicBezTo>
                              <a:pt x="377057" y="72469"/>
                              <a:pt x="360816" y="199854"/>
                              <a:pt x="369646" y="286927"/>
                            </a:cubicBezTo>
                            <a:cubicBezTo>
                              <a:pt x="268116" y="326306"/>
                              <a:pt x="96621" y="259571"/>
                              <a:pt x="0" y="286927"/>
                            </a:cubicBezTo>
                            <a:cubicBezTo>
                              <a:pt x="-25045" y="202917"/>
                              <a:pt x="20558" y="84701"/>
                              <a:pt x="0" y="32623"/>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49846" rIns="49846" bIns="0" rtlCol="0" anchor="ctr"/>
              <a:lstStyle/>
              <a:p>
                <a:pPr algn="ctr"/>
                <a:r>
                  <a:rPr lang="en-AU" sz="1000" dirty="0">
                    <a:latin typeface="+mj-lt"/>
                  </a:rPr>
                  <a:t>15</a:t>
                </a:r>
              </a:p>
            </p:txBody>
          </p:sp>
          <p:sp>
            <p:nvSpPr>
              <p:cNvPr id="26" name="Flowchart: Manual Input 10">
                <a:extLst>
                  <a:ext uri="{FF2B5EF4-FFF2-40B4-BE49-F238E27FC236}">
                    <a16:creationId xmlns:a16="http://schemas.microsoft.com/office/drawing/2014/main" id="{A658E0A8-1F04-E627-B7DD-AD78C7FD2014}"/>
                  </a:ext>
                </a:extLst>
              </p:cNvPr>
              <p:cNvSpPr/>
              <p:nvPr/>
            </p:nvSpPr>
            <p:spPr>
              <a:xfrm>
                <a:off x="8596005" y="1755350"/>
                <a:ext cx="369648" cy="2509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958 h 8958"/>
                  <a:gd name="connsiteX1" fmla="*/ 10000 w 10000"/>
                  <a:gd name="connsiteY1" fmla="*/ 0 h 8958"/>
                  <a:gd name="connsiteX2" fmla="*/ 10000 w 10000"/>
                  <a:gd name="connsiteY2" fmla="*/ 8958 h 8958"/>
                  <a:gd name="connsiteX3" fmla="*/ 0 w 10000"/>
                  <a:gd name="connsiteY3" fmla="*/ 8958 h 8958"/>
                  <a:gd name="connsiteX4" fmla="*/ 0 w 10000"/>
                  <a:gd name="connsiteY4" fmla="*/ 958 h 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958">
                    <a:moveTo>
                      <a:pt x="0" y="958"/>
                    </a:moveTo>
                    <a:lnTo>
                      <a:pt x="10000" y="0"/>
                    </a:lnTo>
                    <a:lnTo>
                      <a:pt x="10000" y="8958"/>
                    </a:lnTo>
                    <a:lnTo>
                      <a:pt x="0" y="8958"/>
                    </a:lnTo>
                    <a:lnTo>
                      <a:pt x="0" y="958"/>
                    </a:lnTo>
                    <a:close/>
                  </a:path>
                </a:pathLst>
              </a:custGeom>
              <a:solidFill>
                <a:schemeClr val="tx1">
                  <a:lumMod val="75000"/>
                  <a:lumOff val="25000"/>
                </a:schemeClr>
              </a:solidFill>
              <a:ln w="38100">
                <a:noFill/>
                <a:extLst>
                  <a:ext uri="{C807C97D-BFC1-408E-A445-0C87EB9F89A2}">
                    <ask:lineSketchStyleProps xmlns:ask="http://schemas.microsoft.com/office/drawing/2018/sketchyshapes" sd="1617256088">
                      <a:custGeom>
                        <a:avLst/>
                        <a:gdLst>
                          <a:gd name="connsiteX0" fmla="*/ 0 w 369646"/>
                          <a:gd name="connsiteY0" fmla="*/ 35001 h 327427"/>
                          <a:gd name="connsiteX1" fmla="*/ 369646 w 369646"/>
                          <a:gd name="connsiteY1" fmla="*/ 0 h 327427"/>
                          <a:gd name="connsiteX2" fmla="*/ 369646 w 369646"/>
                          <a:gd name="connsiteY2" fmla="*/ 327427 h 327427"/>
                          <a:gd name="connsiteX3" fmla="*/ 0 w 369646"/>
                          <a:gd name="connsiteY3" fmla="*/ 327427 h 327427"/>
                          <a:gd name="connsiteX4" fmla="*/ 0 w 369646"/>
                          <a:gd name="connsiteY4" fmla="*/ 35001 h 327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327427" fill="none" extrusionOk="0">
                            <a:moveTo>
                              <a:pt x="0" y="35001"/>
                            </a:moveTo>
                            <a:cubicBezTo>
                              <a:pt x="89168" y="26427"/>
                              <a:pt x="199017" y="31909"/>
                              <a:pt x="369646" y="0"/>
                            </a:cubicBezTo>
                            <a:cubicBezTo>
                              <a:pt x="381775" y="148254"/>
                              <a:pt x="331840" y="166166"/>
                              <a:pt x="369646" y="327427"/>
                            </a:cubicBezTo>
                            <a:cubicBezTo>
                              <a:pt x="256934" y="327873"/>
                              <a:pt x="101922" y="289069"/>
                              <a:pt x="0" y="327427"/>
                            </a:cubicBezTo>
                            <a:cubicBezTo>
                              <a:pt x="-23052" y="198567"/>
                              <a:pt x="1473" y="175719"/>
                              <a:pt x="0" y="35001"/>
                            </a:cubicBezTo>
                            <a:close/>
                          </a:path>
                          <a:path w="369646" h="327427" stroke="0" extrusionOk="0">
                            <a:moveTo>
                              <a:pt x="0" y="35001"/>
                            </a:moveTo>
                            <a:cubicBezTo>
                              <a:pt x="111511" y="-2224"/>
                              <a:pt x="238746" y="12411"/>
                              <a:pt x="369646" y="0"/>
                            </a:cubicBezTo>
                            <a:cubicBezTo>
                              <a:pt x="376591" y="163096"/>
                              <a:pt x="353101" y="165122"/>
                              <a:pt x="369646" y="327427"/>
                            </a:cubicBezTo>
                            <a:cubicBezTo>
                              <a:pt x="198144" y="364897"/>
                              <a:pt x="89175" y="287014"/>
                              <a:pt x="0" y="327427"/>
                            </a:cubicBezTo>
                            <a:cubicBezTo>
                              <a:pt x="-10278" y="213810"/>
                              <a:pt x="6857" y="147359"/>
                              <a:pt x="0" y="35001"/>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69785" rIns="49846" bIns="0" rtlCol="0" anchor="ctr"/>
              <a:lstStyle/>
              <a:p>
                <a:pPr algn="ctr"/>
                <a:r>
                  <a:rPr lang="en-AU" sz="1000" dirty="0">
                    <a:latin typeface="+mj-lt"/>
                  </a:rPr>
                  <a:t>20</a:t>
                </a:r>
              </a:p>
            </p:txBody>
          </p:sp>
          <p:sp>
            <p:nvSpPr>
              <p:cNvPr id="27" name="Flowchart: Manual Input 26">
                <a:extLst>
                  <a:ext uri="{FF2B5EF4-FFF2-40B4-BE49-F238E27FC236}">
                    <a16:creationId xmlns:a16="http://schemas.microsoft.com/office/drawing/2014/main" id="{CF3BE116-D4F6-B612-9E0C-F412A00D6E3C}"/>
                  </a:ext>
                </a:extLst>
              </p:cNvPr>
              <p:cNvSpPr/>
              <p:nvPr/>
            </p:nvSpPr>
            <p:spPr>
              <a:xfrm>
                <a:off x="9024184" y="1686928"/>
                <a:ext cx="369648" cy="318817"/>
              </a:xfrm>
              <a:prstGeom prst="flowChartManualInput">
                <a:avLst/>
              </a:prstGeom>
              <a:solidFill>
                <a:schemeClr val="tx1">
                  <a:lumMod val="85000"/>
                  <a:lumOff val="15000"/>
                </a:schemeClr>
              </a:solidFill>
              <a:ln w="38100">
                <a:noFill/>
                <a:extLst>
                  <a:ext uri="{C807C97D-BFC1-408E-A445-0C87EB9F89A2}">
                    <ask:lineSketchStyleProps xmlns:ask="http://schemas.microsoft.com/office/drawing/2018/sketchyshapes" sd="3809068511">
                      <a:custGeom>
                        <a:avLst/>
                        <a:gdLst>
                          <a:gd name="connsiteX0" fmla="*/ 0 w 369646"/>
                          <a:gd name="connsiteY0" fmla="*/ 83580 h 417901"/>
                          <a:gd name="connsiteX1" fmla="*/ 369646 w 369646"/>
                          <a:gd name="connsiteY1" fmla="*/ 0 h 417901"/>
                          <a:gd name="connsiteX2" fmla="*/ 369646 w 369646"/>
                          <a:gd name="connsiteY2" fmla="*/ 417901 h 417901"/>
                          <a:gd name="connsiteX3" fmla="*/ 0 w 369646"/>
                          <a:gd name="connsiteY3" fmla="*/ 417901 h 417901"/>
                          <a:gd name="connsiteX4" fmla="*/ 0 w 369646"/>
                          <a:gd name="connsiteY4" fmla="*/ 83580 h 417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417901" fill="none" extrusionOk="0">
                            <a:moveTo>
                              <a:pt x="0" y="83580"/>
                            </a:moveTo>
                            <a:cubicBezTo>
                              <a:pt x="171941" y="8538"/>
                              <a:pt x="207688" y="39690"/>
                              <a:pt x="369646" y="0"/>
                            </a:cubicBezTo>
                            <a:cubicBezTo>
                              <a:pt x="408658" y="126326"/>
                              <a:pt x="343002" y="252695"/>
                              <a:pt x="369646" y="417901"/>
                            </a:cubicBezTo>
                            <a:cubicBezTo>
                              <a:pt x="215529" y="423489"/>
                              <a:pt x="173051" y="402507"/>
                              <a:pt x="0" y="417901"/>
                            </a:cubicBezTo>
                            <a:cubicBezTo>
                              <a:pt x="-18545" y="335372"/>
                              <a:pt x="29214" y="221040"/>
                              <a:pt x="0" y="83580"/>
                            </a:cubicBezTo>
                            <a:close/>
                          </a:path>
                          <a:path w="369646" h="417901" stroke="0" extrusionOk="0">
                            <a:moveTo>
                              <a:pt x="0" y="83580"/>
                            </a:moveTo>
                            <a:cubicBezTo>
                              <a:pt x="116712" y="14426"/>
                              <a:pt x="219678" y="37114"/>
                              <a:pt x="369646" y="0"/>
                            </a:cubicBezTo>
                            <a:cubicBezTo>
                              <a:pt x="403192" y="104494"/>
                              <a:pt x="331155" y="212885"/>
                              <a:pt x="369646" y="417901"/>
                            </a:cubicBezTo>
                            <a:cubicBezTo>
                              <a:pt x="259210" y="459190"/>
                              <a:pt x="111875" y="398194"/>
                              <a:pt x="0" y="417901"/>
                            </a:cubicBezTo>
                            <a:cubicBezTo>
                              <a:pt x="-32492" y="294324"/>
                              <a:pt x="13698" y="203198"/>
                              <a:pt x="0" y="8358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72277" rIns="49846" bIns="0" rtlCol="0" anchor="ctr"/>
              <a:lstStyle/>
              <a:p>
                <a:pPr algn="ctr"/>
                <a:r>
                  <a:rPr lang="en-AU" sz="1000" dirty="0">
                    <a:latin typeface="+mj-lt"/>
                  </a:rPr>
                  <a:t>25</a:t>
                </a:r>
              </a:p>
            </p:txBody>
          </p:sp>
          <p:sp>
            <p:nvSpPr>
              <p:cNvPr id="28" name="Flowchart: Manual Input 27">
                <a:extLst>
                  <a:ext uri="{FF2B5EF4-FFF2-40B4-BE49-F238E27FC236}">
                    <a16:creationId xmlns:a16="http://schemas.microsoft.com/office/drawing/2014/main" id="{CE70870D-142B-5E7A-C4EE-318FC231B077}"/>
                  </a:ext>
                </a:extLst>
              </p:cNvPr>
              <p:cNvSpPr/>
              <p:nvPr/>
            </p:nvSpPr>
            <p:spPr>
              <a:xfrm>
                <a:off x="9452362" y="1582978"/>
                <a:ext cx="369648" cy="422767"/>
              </a:xfrm>
              <a:prstGeom prst="flowChartManualInput">
                <a:avLst/>
              </a:prstGeom>
              <a:solidFill>
                <a:schemeClr val="tx1"/>
              </a:solidFill>
              <a:ln w="38100">
                <a:noFill/>
                <a:extLst>
                  <a:ext uri="{C807C97D-BFC1-408E-A445-0C87EB9F89A2}">
                    <ask:lineSketchStyleProps xmlns:ask="http://schemas.microsoft.com/office/drawing/2018/sketchyshapes" sd="1808761005">
                      <a:custGeom>
                        <a:avLst/>
                        <a:gdLst>
                          <a:gd name="connsiteX0" fmla="*/ 0 w 369646"/>
                          <a:gd name="connsiteY0" fmla="*/ 110726 h 553632"/>
                          <a:gd name="connsiteX1" fmla="*/ 369646 w 369646"/>
                          <a:gd name="connsiteY1" fmla="*/ 0 h 553632"/>
                          <a:gd name="connsiteX2" fmla="*/ 369646 w 369646"/>
                          <a:gd name="connsiteY2" fmla="*/ 553632 h 553632"/>
                          <a:gd name="connsiteX3" fmla="*/ 0 w 369646"/>
                          <a:gd name="connsiteY3" fmla="*/ 553632 h 553632"/>
                          <a:gd name="connsiteX4" fmla="*/ 0 w 369646"/>
                          <a:gd name="connsiteY4" fmla="*/ 110726 h 55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553632" fill="none" extrusionOk="0">
                            <a:moveTo>
                              <a:pt x="0" y="110726"/>
                            </a:moveTo>
                            <a:cubicBezTo>
                              <a:pt x="91359" y="41893"/>
                              <a:pt x="290446" y="41590"/>
                              <a:pt x="369646" y="0"/>
                            </a:cubicBezTo>
                            <a:cubicBezTo>
                              <a:pt x="383826" y="126092"/>
                              <a:pt x="339823" y="372801"/>
                              <a:pt x="369646" y="553632"/>
                            </a:cubicBezTo>
                            <a:cubicBezTo>
                              <a:pt x="212215" y="592711"/>
                              <a:pt x="144280" y="549326"/>
                              <a:pt x="0" y="553632"/>
                            </a:cubicBezTo>
                            <a:cubicBezTo>
                              <a:pt x="-40333" y="440107"/>
                              <a:pt x="48318" y="240447"/>
                              <a:pt x="0" y="110726"/>
                            </a:cubicBezTo>
                            <a:close/>
                          </a:path>
                          <a:path w="369646" h="553632" stroke="0" extrusionOk="0">
                            <a:moveTo>
                              <a:pt x="0" y="110726"/>
                            </a:moveTo>
                            <a:cubicBezTo>
                              <a:pt x="111310" y="35611"/>
                              <a:pt x="260486" y="55079"/>
                              <a:pt x="369646" y="0"/>
                            </a:cubicBezTo>
                            <a:cubicBezTo>
                              <a:pt x="422556" y="237034"/>
                              <a:pt x="308732" y="378352"/>
                              <a:pt x="369646" y="553632"/>
                            </a:cubicBezTo>
                            <a:cubicBezTo>
                              <a:pt x="225774" y="568101"/>
                              <a:pt x="75713" y="536722"/>
                              <a:pt x="0" y="553632"/>
                            </a:cubicBezTo>
                            <a:cubicBezTo>
                              <a:pt x="-37688" y="372905"/>
                              <a:pt x="29298" y="242421"/>
                              <a:pt x="0" y="110726"/>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49846" tIns="127108" rIns="49846" bIns="0" rtlCol="0" anchor="ctr"/>
              <a:lstStyle/>
              <a:p>
                <a:pPr algn="ctr"/>
                <a:r>
                  <a:rPr lang="en-AU" sz="1000" dirty="0">
                    <a:latin typeface="+mj-lt"/>
                  </a:rPr>
                  <a:t>30</a:t>
                </a:r>
              </a:p>
            </p:txBody>
          </p:sp>
        </p:grpSp>
        <p:grpSp>
          <p:nvGrpSpPr>
            <p:cNvPr id="18" name="Group 17">
              <a:extLst>
                <a:ext uri="{FF2B5EF4-FFF2-40B4-BE49-F238E27FC236}">
                  <a16:creationId xmlns:a16="http://schemas.microsoft.com/office/drawing/2014/main" id="{B449F62F-E09A-EBF4-BDEF-A3BECB476316}"/>
                </a:ext>
              </a:extLst>
            </p:cNvPr>
            <p:cNvGrpSpPr/>
            <p:nvPr/>
          </p:nvGrpSpPr>
          <p:grpSpPr>
            <a:xfrm>
              <a:off x="5056065" y="3196486"/>
              <a:ext cx="2104942" cy="172138"/>
              <a:chOff x="5056065" y="3442533"/>
              <a:chExt cx="2104942" cy="172138"/>
            </a:xfrm>
          </p:grpSpPr>
          <p:sp>
            <p:nvSpPr>
              <p:cNvPr id="19" name="TextBox 18">
                <a:extLst>
                  <a:ext uri="{FF2B5EF4-FFF2-40B4-BE49-F238E27FC236}">
                    <a16:creationId xmlns:a16="http://schemas.microsoft.com/office/drawing/2014/main" id="{F79EA885-1109-BED1-05EE-39DF5D9FC39F}"/>
                  </a:ext>
                </a:extLst>
              </p:cNvPr>
              <p:cNvSpPr txBox="1"/>
              <p:nvPr/>
            </p:nvSpPr>
            <p:spPr>
              <a:xfrm>
                <a:off x="5648785" y="3442533"/>
                <a:ext cx="564721" cy="172138"/>
              </a:xfrm>
              <a:prstGeom prst="rect">
                <a:avLst/>
              </a:prstGeom>
              <a:noFill/>
            </p:spPr>
            <p:txBody>
              <a:bodyPr vert="horz" wrap="square" lIns="24923" tIns="12462" rIns="24923" bIns="12462" rtlCol="0">
                <a:spAutoFit/>
              </a:bodyPr>
              <a:lstStyle/>
              <a:p>
                <a:pPr algn="ctr">
                  <a:spcBef>
                    <a:spcPts val="415"/>
                  </a:spcBef>
                  <a:spcAft>
                    <a:spcPts val="1454"/>
                  </a:spcAft>
                </a:pPr>
                <a:r>
                  <a:rPr lang="en-AU" sz="900" dirty="0">
                    <a:latin typeface="+mj-lt"/>
                  </a:rPr>
                  <a:t>Average</a:t>
                </a:r>
              </a:p>
            </p:txBody>
          </p:sp>
          <p:sp>
            <p:nvSpPr>
              <p:cNvPr id="20" name="TextBox 19">
                <a:extLst>
                  <a:ext uri="{FF2B5EF4-FFF2-40B4-BE49-F238E27FC236}">
                    <a16:creationId xmlns:a16="http://schemas.microsoft.com/office/drawing/2014/main" id="{1A1026B3-8144-8E41-6559-D5F16FD4A8C8}"/>
                  </a:ext>
                </a:extLst>
              </p:cNvPr>
              <p:cNvSpPr txBox="1"/>
              <p:nvPr/>
            </p:nvSpPr>
            <p:spPr>
              <a:xfrm>
                <a:off x="5056065" y="3442533"/>
                <a:ext cx="578743" cy="172138"/>
              </a:xfrm>
              <a:prstGeom prst="rect">
                <a:avLst/>
              </a:prstGeom>
              <a:noFill/>
            </p:spPr>
            <p:txBody>
              <a:bodyPr vert="horz" wrap="square" lIns="24923" tIns="12462" rIns="24923" bIns="12462" rtlCol="0">
                <a:spAutoFit/>
              </a:bodyPr>
              <a:lstStyle/>
              <a:p>
                <a:pPr>
                  <a:spcBef>
                    <a:spcPts val="415"/>
                  </a:spcBef>
                  <a:spcAft>
                    <a:spcPts val="1454"/>
                  </a:spcAft>
                </a:pPr>
                <a:r>
                  <a:rPr lang="en-AU" sz="900" dirty="0">
                    <a:latin typeface="+mj-lt"/>
                  </a:rPr>
                  <a:t>Easiest</a:t>
                </a:r>
              </a:p>
            </p:txBody>
          </p:sp>
          <p:sp>
            <p:nvSpPr>
              <p:cNvPr id="21" name="TextBox 20">
                <a:extLst>
                  <a:ext uri="{FF2B5EF4-FFF2-40B4-BE49-F238E27FC236}">
                    <a16:creationId xmlns:a16="http://schemas.microsoft.com/office/drawing/2014/main" id="{BB392B00-F4AA-17AF-134C-EF1EC0E5BA5A}"/>
                  </a:ext>
                </a:extLst>
              </p:cNvPr>
              <p:cNvSpPr txBox="1"/>
              <p:nvPr/>
            </p:nvSpPr>
            <p:spPr>
              <a:xfrm>
                <a:off x="6596286" y="3442533"/>
                <a:ext cx="564721" cy="172138"/>
              </a:xfrm>
              <a:prstGeom prst="rect">
                <a:avLst/>
              </a:prstGeom>
              <a:noFill/>
            </p:spPr>
            <p:txBody>
              <a:bodyPr vert="horz" wrap="square" lIns="24923" tIns="12462" rIns="24923" bIns="12462" rtlCol="0">
                <a:spAutoFit/>
              </a:bodyPr>
              <a:lstStyle/>
              <a:p>
                <a:pPr algn="r">
                  <a:spcBef>
                    <a:spcPts val="415"/>
                  </a:spcBef>
                  <a:spcAft>
                    <a:spcPts val="1454"/>
                  </a:spcAft>
                </a:pPr>
                <a:r>
                  <a:rPr lang="en-AU" sz="900" dirty="0">
                    <a:latin typeface="+mj-lt"/>
                  </a:rPr>
                  <a:t>Hardest</a:t>
                </a:r>
              </a:p>
            </p:txBody>
          </p:sp>
        </p:grpSp>
      </p:grpSp>
      <p:sp>
        <p:nvSpPr>
          <p:cNvPr id="30" name="TextBox 29">
            <a:extLst>
              <a:ext uri="{FF2B5EF4-FFF2-40B4-BE49-F238E27FC236}">
                <a16:creationId xmlns:a16="http://schemas.microsoft.com/office/drawing/2014/main" id="{BD5635AB-9E66-38F1-2B68-8401BA262034}"/>
              </a:ext>
            </a:extLst>
          </p:cNvPr>
          <p:cNvSpPr txBox="1"/>
          <p:nvPr/>
        </p:nvSpPr>
        <p:spPr>
          <a:xfrm>
            <a:off x="0" y="9728387"/>
            <a:ext cx="2151551" cy="215444"/>
          </a:xfrm>
          <a:prstGeom prst="rect">
            <a:avLst/>
          </a:prstGeom>
          <a:noFill/>
        </p:spPr>
        <p:txBody>
          <a:bodyPr wrap="none" rtlCol="0">
            <a:spAutoFit/>
          </a:bodyPr>
          <a:lstStyle/>
          <a:p>
            <a:r>
              <a:rPr lang="en-AU" sz="800" dirty="0">
                <a:solidFill>
                  <a:schemeClr val="bg1"/>
                </a:solidFill>
              </a:rPr>
              <a:t>GM Sheet A: Principles, Moves &amp; Roll Basics</a:t>
            </a:r>
          </a:p>
        </p:txBody>
      </p:sp>
      <p:sp>
        <p:nvSpPr>
          <p:cNvPr id="31" name="TextBox 30">
            <a:extLst>
              <a:ext uri="{FF2B5EF4-FFF2-40B4-BE49-F238E27FC236}">
                <a16:creationId xmlns:a16="http://schemas.microsoft.com/office/drawing/2014/main" id="{693D6E9D-5248-E832-8682-19D0E1306BB6}"/>
              </a:ext>
            </a:extLst>
          </p:cNvPr>
          <p:cNvSpPr txBox="1"/>
          <p:nvPr/>
        </p:nvSpPr>
        <p:spPr>
          <a:xfrm>
            <a:off x="66918" y="1588233"/>
            <a:ext cx="2093082" cy="6729535"/>
          </a:xfrm>
          <a:prstGeom prst="rect">
            <a:avLst/>
          </a:prstGeom>
          <a:noFill/>
        </p:spPr>
        <p:txBody>
          <a:bodyPr wrap="square">
            <a:spAutoFit/>
          </a:bodyPr>
          <a:lstStyle/>
          <a:p>
            <a:pPr>
              <a:spcBef>
                <a:spcPts val="415"/>
              </a:spcBef>
              <a:defRPr/>
            </a:pPr>
            <a:r>
              <a:rPr lang="en-AU" sz="1400" b="1" dirty="0">
                <a:solidFill>
                  <a:schemeClr val="bg1"/>
                </a:solidFill>
                <a:latin typeface="Congenial"/>
              </a:rPr>
              <a:t>GM MOVES </a:t>
            </a:r>
            <a:r>
              <a:rPr lang="en-AU" sz="900" b="1" dirty="0">
                <a:solidFill>
                  <a:schemeClr val="bg1"/>
                </a:solidFill>
                <a:latin typeface="Congenial" panose="02000503040000020004" pitchFamily="2" charset="0"/>
              </a:rPr>
              <a:t>(p65)</a:t>
            </a:r>
          </a:p>
          <a:p>
            <a:pPr marL="309925" indent="-73635" defTabSz="316520">
              <a:spcBef>
                <a:spcPts val="208"/>
              </a:spcBef>
              <a:spcAft>
                <a:spcPts val="138"/>
              </a:spcAft>
              <a:buFont typeface="Arial" panose="020B0604020202020204" pitchFamily="34" charset="0"/>
              <a:buChar char="•"/>
              <a:defRPr/>
            </a:pPr>
            <a:r>
              <a:rPr lang="en-US" sz="900" dirty="0">
                <a:solidFill>
                  <a:schemeClr val="bg1"/>
                </a:solidFill>
                <a:latin typeface="Congenial Light"/>
              </a:rPr>
              <a:t>Show how </a:t>
            </a:r>
            <a:r>
              <a:rPr lang="en-US" sz="900" b="1" dirty="0">
                <a:solidFill>
                  <a:schemeClr val="bg1"/>
                </a:solidFill>
                <a:latin typeface="Congenial Light"/>
              </a:rPr>
              <a:t>the world reacts </a:t>
            </a:r>
          </a:p>
          <a:p>
            <a:pPr marL="309925" indent="-73635" algn="ctr" defTabSz="316520">
              <a:lnSpc>
                <a:spcPct val="80000"/>
              </a:lnSpc>
              <a:defRPr/>
            </a:pPr>
            <a:r>
              <a:rPr lang="en-US" sz="900" spc="55" dirty="0">
                <a:solidFill>
                  <a:schemeClr val="bg1"/>
                </a:solidFill>
                <a:latin typeface="Congenial Light"/>
              </a:rPr>
              <a:t>••••••••••••••••••••••••••••••••</a:t>
            </a: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Ask a </a:t>
            </a:r>
            <a:r>
              <a:rPr lang="en-US" sz="900" b="1" dirty="0">
                <a:solidFill>
                  <a:schemeClr val="bg1"/>
                </a:solidFill>
                <a:latin typeface="Congenial Light"/>
              </a:rPr>
              <a:t>question</a:t>
            </a:r>
            <a:r>
              <a:rPr lang="en-US" sz="900" dirty="0">
                <a:solidFill>
                  <a:schemeClr val="bg1"/>
                </a:solidFill>
                <a:latin typeface="Congenial Light"/>
              </a:rPr>
              <a:t> and build on the </a:t>
            </a:r>
            <a:r>
              <a:rPr lang="en-US" sz="900" b="1" dirty="0">
                <a:solidFill>
                  <a:schemeClr val="bg1"/>
                </a:solidFill>
                <a:latin typeface="Congenial Light"/>
              </a:rPr>
              <a:t>answer</a:t>
            </a:r>
            <a:r>
              <a:rPr lang="en-US" sz="900" dirty="0">
                <a:solidFill>
                  <a:schemeClr val="bg1"/>
                </a:solidFill>
                <a:latin typeface="Congenial Light"/>
              </a:rPr>
              <a:t> </a:t>
            </a:r>
          </a:p>
          <a:p>
            <a:pPr marL="309925" indent="-73635" algn="ctr">
              <a:lnSpc>
                <a:spcPct val="80000"/>
              </a:lnSpc>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Make an NPC act in accordance </a:t>
            </a:r>
            <a:r>
              <a:rPr lang="en-US" sz="900" b="1" dirty="0">
                <a:solidFill>
                  <a:schemeClr val="bg1"/>
                </a:solidFill>
                <a:latin typeface="Congenial Light"/>
              </a:rPr>
              <a:t>with their motive </a:t>
            </a:r>
          </a:p>
          <a:p>
            <a:pPr marL="309925" indent="-73635" algn="ctr">
              <a:lnSpc>
                <a:spcPct val="80000"/>
              </a:lnSpc>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Drive a PC to take action by </a:t>
            </a:r>
            <a:r>
              <a:rPr lang="en-US" sz="900" b="1" dirty="0">
                <a:solidFill>
                  <a:schemeClr val="bg1"/>
                </a:solidFill>
                <a:latin typeface="Congenial Light"/>
              </a:rPr>
              <a:t>dangling their goals </a:t>
            </a:r>
            <a:r>
              <a:rPr lang="en-US" sz="900" dirty="0">
                <a:solidFill>
                  <a:schemeClr val="bg1"/>
                </a:solidFill>
                <a:latin typeface="Congenial Light"/>
              </a:rPr>
              <a:t>in </a:t>
            </a:r>
            <a:r>
              <a:rPr lang="en-AU" sz="900" dirty="0">
                <a:solidFill>
                  <a:schemeClr val="bg1"/>
                </a:solidFill>
                <a:latin typeface="Congenial Light"/>
              </a:rPr>
              <a:t>front of them </a:t>
            </a:r>
          </a:p>
          <a:p>
            <a:pPr marL="309925" indent="-73635" algn="ctr">
              <a:lnSpc>
                <a:spcPct val="80000"/>
              </a:lnSpc>
              <a:spcAft>
                <a:spcPts val="138"/>
              </a:spcAft>
              <a:defRPr/>
            </a:pPr>
            <a:r>
              <a:rPr lang="en-US" sz="900" spc="55" dirty="0">
                <a:solidFill>
                  <a:schemeClr val="bg1"/>
                </a:solidFill>
              </a:rPr>
              <a:t>••••••••••••••••••••••••••••••••</a:t>
            </a:r>
            <a:endParaRPr lang="en-AU"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Signal an </a:t>
            </a:r>
            <a:r>
              <a:rPr lang="en-US" sz="900" b="1" dirty="0">
                <a:solidFill>
                  <a:schemeClr val="bg1"/>
                </a:solidFill>
                <a:latin typeface="Congenial Light"/>
              </a:rPr>
              <a:t>imminent off-screen threat </a:t>
            </a:r>
          </a:p>
          <a:p>
            <a:pPr marL="309925" indent="-73635" algn="ctr">
              <a:lnSpc>
                <a:spcPct val="80000"/>
              </a:lnSpc>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Reveal an </a:t>
            </a:r>
            <a:r>
              <a:rPr lang="en-US" sz="900" b="1" dirty="0">
                <a:solidFill>
                  <a:schemeClr val="bg1"/>
                </a:solidFill>
                <a:latin typeface="Congenial Light"/>
              </a:rPr>
              <a:t>unwelcome truth </a:t>
            </a:r>
            <a:r>
              <a:rPr lang="en-US" sz="900" dirty="0">
                <a:solidFill>
                  <a:schemeClr val="bg1"/>
                </a:solidFill>
                <a:latin typeface="Congenial Light"/>
              </a:rPr>
              <a:t>or unexpected danger </a:t>
            </a:r>
          </a:p>
          <a:p>
            <a:pPr marL="309925" indent="-73635" algn="ctr">
              <a:lnSpc>
                <a:spcPct val="80000"/>
              </a:lnSpc>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defTabSz="316520">
              <a:spcAft>
                <a:spcPts val="138"/>
              </a:spcAft>
              <a:buFont typeface="Arial" panose="020B0604020202020204" pitchFamily="34" charset="0"/>
              <a:buChar char="•"/>
              <a:defRPr/>
            </a:pPr>
            <a:r>
              <a:rPr lang="en-US" sz="900" dirty="0">
                <a:solidFill>
                  <a:schemeClr val="bg1"/>
                </a:solidFill>
                <a:latin typeface="Congenial Light"/>
              </a:rPr>
              <a:t>Force the group to </a:t>
            </a:r>
            <a:r>
              <a:rPr lang="en-US" sz="900" b="1" dirty="0">
                <a:solidFill>
                  <a:schemeClr val="bg1"/>
                </a:solidFill>
                <a:latin typeface="Congenial Light"/>
              </a:rPr>
              <a:t>split up</a:t>
            </a:r>
          </a:p>
          <a:p>
            <a:pPr marL="309925" indent="-73635" algn="ctr">
              <a:spcAft>
                <a:spcPts val="138"/>
              </a:spcAft>
              <a:defRPr/>
            </a:pPr>
            <a:r>
              <a:rPr lang="en-US" sz="900" spc="55" dirty="0">
                <a:solidFill>
                  <a:schemeClr val="bg1"/>
                </a:solidFill>
              </a:rPr>
              <a:t>••••••••••••••••••••••••••••••••</a:t>
            </a:r>
            <a:endParaRPr lang="en-US" sz="900" dirty="0">
              <a:solidFill>
                <a:schemeClr val="bg1"/>
              </a:solidFill>
              <a:latin typeface="Congenial Light"/>
            </a:endParaRPr>
          </a:p>
          <a:p>
            <a:pPr marL="309925" indent="-73635">
              <a:spcAft>
                <a:spcPts val="138"/>
              </a:spcAft>
              <a:buFont typeface="Arial" panose="020B0604020202020204" pitchFamily="34" charset="0"/>
              <a:buChar char="•"/>
              <a:defRPr/>
            </a:pPr>
            <a:r>
              <a:rPr lang="en-US" sz="900" dirty="0">
                <a:solidFill>
                  <a:schemeClr val="bg1"/>
                </a:solidFill>
              </a:rPr>
              <a:t>Make a PC </a:t>
            </a:r>
            <a:r>
              <a:rPr lang="en-US" sz="900" b="1" dirty="0">
                <a:solidFill>
                  <a:schemeClr val="bg1"/>
                </a:solidFill>
              </a:rPr>
              <a:t>mark Stress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138"/>
              </a:spcAft>
              <a:buFont typeface="Arial" panose="020B0604020202020204" pitchFamily="34" charset="0"/>
              <a:buChar char="•"/>
              <a:defRPr/>
            </a:pPr>
            <a:r>
              <a:rPr lang="en-US" sz="900" dirty="0">
                <a:solidFill>
                  <a:schemeClr val="bg1"/>
                </a:solidFill>
              </a:rPr>
              <a:t>Make a move </a:t>
            </a:r>
            <a:r>
              <a:rPr lang="en-US" sz="900" b="1" dirty="0">
                <a:solidFill>
                  <a:schemeClr val="bg1"/>
                </a:solidFill>
              </a:rPr>
              <a:t>the characters don’t see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138"/>
              </a:spcAft>
              <a:buFont typeface="Arial" panose="020B0604020202020204" pitchFamily="34" charset="0"/>
              <a:buChar char="•"/>
              <a:defRPr/>
            </a:pPr>
            <a:r>
              <a:rPr lang="en-AU" sz="900" dirty="0">
                <a:solidFill>
                  <a:schemeClr val="bg1"/>
                </a:solidFill>
              </a:rPr>
              <a:t>Show the </a:t>
            </a:r>
            <a:r>
              <a:rPr lang="en-AU" sz="900" b="1" dirty="0">
                <a:solidFill>
                  <a:schemeClr val="bg1"/>
                </a:solidFill>
              </a:rPr>
              <a:t>collateral damage</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AU" sz="900" b="1" dirty="0">
                <a:solidFill>
                  <a:schemeClr val="bg1"/>
                </a:solidFill>
              </a:rPr>
              <a:t>Clear</a:t>
            </a:r>
            <a:r>
              <a:rPr lang="en-AU" sz="900" dirty="0">
                <a:solidFill>
                  <a:schemeClr val="bg1"/>
                </a:solidFill>
              </a:rPr>
              <a:t> an adversary’s </a:t>
            </a:r>
            <a:r>
              <a:rPr lang="en-AU" sz="900" b="1" dirty="0">
                <a:solidFill>
                  <a:schemeClr val="bg1"/>
                </a:solidFill>
              </a:rPr>
              <a:t>condition</a:t>
            </a:r>
            <a:r>
              <a:rPr lang="en-AU" sz="900" dirty="0">
                <a:solidFill>
                  <a:schemeClr val="bg1"/>
                </a:solidFill>
              </a:rPr>
              <a:t> </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AU" sz="900" b="1" dirty="0">
                <a:solidFill>
                  <a:schemeClr val="bg1"/>
                </a:solidFill>
              </a:rPr>
              <a:t>Shift the environment </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AU" sz="900" b="1" dirty="0">
                <a:solidFill>
                  <a:schemeClr val="bg1"/>
                </a:solidFill>
              </a:rPr>
              <a:t>Spotlight an adversary </a:t>
            </a:r>
          </a:p>
          <a:p>
            <a:pPr marL="309925" indent="-73635" algn="ctr">
              <a:lnSpc>
                <a:spcPct val="80000"/>
              </a:lnSpc>
              <a:defRPr/>
            </a:pPr>
            <a:r>
              <a:rPr lang="en-US" sz="900" spc="55" dirty="0">
                <a:solidFill>
                  <a:schemeClr val="bg1"/>
                </a:solidFill>
              </a:rPr>
              <a:t>••••••••••••••••••••••••••••••••</a:t>
            </a:r>
            <a:endParaRPr lang="en-AU" sz="900" dirty="0">
              <a:solidFill>
                <a:schemeClr val="bg1"/>
              </a:solidFill>
            </a:endParaRPr>
          </a:p>
          <a:p>
            <a:pPr marL="309925" indent="-73635">
              <a:spcAft>
                <a:spcPts val="138"/>
              </a:spcAft>
              <a:buFont typeface="Arial" panose="020B0604020202020204" pitchFamily="34" charset="0"/>
              <a:buChar char="•"/>
              <a:defRPr/>
            </a:pPr>
            <a:r>
              <a:rPr lang="en-US" sz="900" b="1" dirty="0">
                <a:solidFill>
                  <a:schemeClr val="bg1"/>
                </a:solidFill>
              </a:rPr>
              <a:t>Capture someone </a:t>
            </a:r>
            <a:r>
              <a:rPr lang="en-US" sz="900" dirty="0">
                <a:solidFill>
                  <a:schemeClr val="bg1"/>
                </a:solidFill>
              </a:rPr>
              <a:t>or something important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138"/>
              </a:spcAft>
              <a:buFont typeface="Arial" panose="020B0604020202020204" pitchFamily="34" charset="0"/>
              <a:buChar char="•"/>
              <a:defRPr/>
            </a:pPr>
            <a:r>
              <a:rPr lang="en-US" sz="900" dirty="0">
                <a:solidFill>
                  <a:schemeClr val="bg1"/>
                </a:solidFill>
              </a:rPr>
              <a:t>Use a PC’s </a:t>
            </a:r>
            <a:r>
              <a:rPr lang="en-US" sz="900" b="1" dirty="0">
                <a:solidFill>
                  <a:schemeClr val="bg1"/>
                </a:solidFill>
              </a:rPr>
              <a:t>backstory against them </a:t>
            </a:r>
          </a:p>
          <a:p>
            <a:pPr marL="309925" indent="-73635" algn="ctr">
              <a:lnSpc>
                <a:spcPct val="80000"/>
              </a:lnSpc>
              <a:defRPr/>
            </a:pPr>
            <a:r>
              <a:rPr lang="en-US" sz="900" spc="55" dirty="0">
                <a:solidFill>
                  <a:schemeClr val="bg1"/>
                </a:solidFill>
              </a:rPr>
              <a:t>••••••••••••••••••••••••••••••••</a:t>
            </a:r>
            <a:endParaRPr lang="en-US" sz="900" dirty="0">
              <a:solidFill>
                <a:schemeClr val="bg1"/>
              </a:solidFill>
            </a:endParaRPr>
          </a:p>
          <a:p>
            <a:pPr marL="309925" indent="-73635">
              <a:spcAft>
                <a:spcPts val="415"/>
              </a:spcAft>
              <a:buFont typeface="Arial" panose="020B0604020202020204" pitchFamily="34" charset="0"/>
              <a:buChar char="•"/>
              <a:defRPr/>
            </a:pPr>
            <a:r>
              <a:rPr lang="en-US" sz="900" b="1" dirty="0">
                <a:solidFill>
                  <a:schemeClr val="bg1"/>
                </a:solidFill>
              </a:rPr>
              <a:t>Take away an opportunity </a:t>
            </a:r>
            <a:r>
              <a:rPr lang="en-US" sz="900" dirty="0">
                <a:solidFill>
                  <a:schemeClr val="bg1"/>
                </a:solidFill>
              </a:rPr>
              <a:t>permanently</a:t>
            </a:r>
            <a:endParaRPr lang="en-AU" sz="900" i="1" dirty="0">
              <a:solidFill>
                <a:schemeClr val="bg1"/>
              </a:solidFill>
            </a:endParaRPr>
          </a:p>
          <a:p>
            <a:pPr defTabSz="124190">
              <a:spcAft>
                <a:spcPts val="138"/>
              </a:spcAft>
              <a:defRPr/>
            </a:pPr>
            <a:r>
              <a:rPr lang="en-AU" sz="900" i="1" dirty="0">
                <a:solidFill>
                  <a:schemeClr val="bg1"/>
                </a:solidFill>
              </a:rPr>
              <a:t>NB: Harder moves are more immediate, dangerous, and don’t give a chance to react. Softer moves foreshadow threats or give an opportunity to react.</a:t>
            </a:r>
          </a:p>
          <a:p>
            <a:pPr marL="64843" indent="-64843" defTabSz="316520">
              <a:spcAft>
                <a:spcPts val="138"/>
              </a:spcAft>
              <a:buFont typeface="Arial" panose="020B0604020202020204" pitchFamily="34" charset="0"/>
              <a:buChar char="•"/>
              <a:defRPr/>
            </a:pPr>
            <a:endParaRPr lang="en-US" sz="900" dirty="0">
              <a:solidFill>
                <a:prstClr val="black"/>
              </a:solidFill>
              <a:latin typeface="Congenial Light"/>
            </a:endParaRPr>
          </a:p>
        </p:txBody>
      </p:sp>
      <p:grpSp>
        <p:nvGrpSpPr>
          <p:cNvPr id="33" name="Group 32">
            <a:extLst>
              <a:ext uri="{FF2B5EF4-FFF2-40B4-BE49-F238E27FC236}">
                <a16:creationId xmlns:a16="http://schemas.microsoft.com/office/drawing/2014/main" id="{F0DC7272-4674-DDD7-644B-1349E6F8EE64}"/>
              </a:ext>
            </a:extLst>
          </p:cNvPr>
          <p:cNvGrpSpPr/>
          <p:nvPr/>
        </p:nvGrpSpPr>
        <p:grpSpPr>
          <a:xfrm>
            <a:off x="98857" y="1905000"/>
            <a:ext cx="204223" cy="5454650"/>
            <a:chOff x="2773693" y="454760"/>
            <a:chExt cx="294989" cy="5133262"/>
          </a:xfrm>
        </p:grpSpPr>
        <p:cxnSp>
          <p:nvCxnSpPr>
            <p:cNvPr id="34" name="Straight Arrow Connector 33">
              <a:extLst>
                <a:ext uri="{FF2B5EF4-FFF2-40B4-BE49-F238E27FC236}">
                  <a16:creationId xmlns:a16="http://schemas.microsoft.com/office/drawing/2014/main" id="{6A85EADA-C3BF-E9CC-554C-35155BC6C212}"/>
                </a:ext>
              </a:extLst>
            </p:cNvPr>
            <p:cNvCxnSpPr>
              <a:cxnSpLocks/>
            </p:cNvCxnSpPr>
            <p:nvPr/>
          </p:nvCxnSpPr>
          <p:spPr>
            <a:xfrm>
              <a:off x="3066829" y="454760"/>
              <a:ext cx="0" cy="5133260"/>
            </a:xfrm>
            <a:prstGeom prst="straightConnector1">
              <a:avLst/>
            </a:prstGeom>
            <a:ln w="38100">
              <a:gradFill flip="none" rotWithShape="1">
                <a:gsLst>
                  <a:gs pos="0">
                    <a:schemeClr val="bg1"/>
                  </a:gs>
                  <a:gs pos="72000">
                    <a:schemeClr val="tx1">
                      <a:lumMod val="75000"/>
                      <a:lumOff val="25000"/>
                    </a:schemeClr>
                  </a:gs>
                  <a:gs pos="100000">
                    <a:schemeClr val="tx1"/>
                  </a:gs>
                </a:gsLst>
                <a:lin ang="5400000" scaled="1"/>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463BE675-0B8E-8660-8925-8C45F8353470}"/>
                </a:ext>
              </a:extLst>
            </p:cNvPr>
            <p:cNvSpPr txBox="1"/>
            <p:nvPr/>
          </p:nvSpPr>
          <p:spPr>
            <a:xfrm rot="16200000">
              <a:off x="354557" y="2873896"/>
              <a:ext cx="5133262" cy="294989"/>
            </a:xfrm>
            <a:prstGeom prst="rect">
              <a:avLst/>
            </a:prstGeom>
            <a:noFill/>
          </p:spPr>
          <p:txBody>
            <a:bodyPr wrap="square" rtlCol="0">
              <a:spAutoFit/>
            </a:bodyPr>
            <a:lstStyle/>
            <a:p>
              <a:pPr algn="ctr" defTabSz="496760">
                <a:tabLst>
                  <a:tab pos="745140" algn="l"/>
                  <a:tab pos="1180354" algn="l"/>
                </a:tabLst>
              </a:pPr>
              <a:r>
                <a:rPr lang="en-US" sz="727" b="1" dirty="0">
                  <a:solidFill>
                    <a:schemeClr val="bg1"/>
                  </a:solidFill>
                  <a:latin typeface="+mj-lt"/>
                </a:rPr>
                <a:t>HARDER  								                                       SOFTER</a:t>
              </a:r>
              <a:endParaRPr lang="en-AU" sz="727" b="1" dirty="0">
                <a:solidFill>
                  <a:schemeClr val="bg1"/>
                </a:solidFill>
                <a:latin typeface="+mj-lt"/>
              </a:endParaRPr>
            </a:p>
          </p:txBody>
        </p:sp>
      </p:grpSp>
      <p:cxnSp>
        <p:nvCxnSpPr>
          <p:cNvPr id="36" name="Connector: Elbow 35">
            <a:extLst>
              <a:ext uri="{FF2B5EF4-FFF2-40B4-BE49-F238E27FC236}">
                <a16:creationId xmlns:a16="http://schemas.microsoft.com/office/drawing/2014/main" id="{8DE6308D-3CC1-A5A3-19F8-0A2B6180FEA4}"/>
              </a:ext>
            </a:extLst>
          </p:cNvPr>
          <p:cNvCxnSpPr>
            <a:cxnSpLocks/>
          </p:cNvCxnSpPr>
          <p:nvPr/>
        </p:nvCxnSpPr>
        <p:spPr>
          <a:xfrm rot="5400000">
            <a:off x="2183072" y="5154604"/>
            <a:ext cx="7054333" cy="2524125"/>
          </a:xfrm>
          <a:prstGeom prst="bentConnector3">
            <a:avLst>
              <a:gd name="adj1" fmla="val 1256"/>
            </a:avLst>
          </a:prstGeom>
          <a:ln w="38100">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49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4E69-B07E-D2B7-B967-487CFD41123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45F23F4-4E0F-5D71-DA51-CF09D588C7F0}"/>
              </a:ext>
            </a:extLst>
          </p:cNvPr>
          <p:cNvSpPr/>
          <p:nvPr/>
        </p:nvSpPr>
        <p:spPr>
          <a:xfrm>
            <a:off x="4698000" y="-66676"/>
            <a:ext cx="2160000" cy="10334626"/>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46"/>
          </a:p>
        </p:txBody>
      </p:sp>
      <p:sp>
        <p:nvSpPr>
          <p:cNvPr id="7" name="TextBox 6">
            <a:extLst>
              <a:ext uri="{FF2B5EF4-FFF2-40B4-BE49-F238E27FC236}">
                <a16:creationId xmlns:a16="http://schemas.microsoft.com/office/drawing/2014/main" id="{6CEFB238-70AD-2C76-475C-4789BCC042B7}"/>
              </a:ext>
            </a:extLst>
          </p:cNvPr>
          <p:cNvSpPr txBox="1"/>
          <p:nvPr/>
        </p:nvSpPr>
        <p:spPr>
          <a:xfrm>
            <a:off x="63744" y="3003482"/>
            <a:ext cx="2546255" cy="6596678"/>
          </a:xfrm>
          <a:prstGeom prst="rect">
            <a:avLst/>
          </a:prstGeom>
          <a:noFill/>
        </p:spPr>
        <p:txBody>
          <a:bodyPr wrap="square" lIns="62308" rIns="62308">
            <a:spAutoFit/>
          </a:bodyPr>
          <a:lstStyle/>
          <a:p>
            <a:pPr marL="59347" defTabSz="316520">
              <a:spcBef>
                <a:spcPts val="415"/>
              </a:spcBef>
              <a:defRPr/>
            </a:pPr>
            <a:r>
              <a:rPr lang="en-AU" sz="1100" b="1" dirty="0">
                <a:solidFill>
                  <a:prstClr val="black"/>
                </a:solidFill>
                <a:latin typeface="Congenial" panose="02000503040000020004" pitchFamily="2" charset="0"/>
              </a:rPr>
              <a:t>The Spotlight </a:t>
            </a:r>
            <a:r>
              <a:rPr lang="en-AU" sz="900" b="1" dirty="0">
                <a:solidFill>
                  <a:prstClr val="black"/>
                </a:solidFill>
                <a:latin typeface="Congenial" panose="02000503040000020004" pitchFamily="2" charset="0"/>
              </a:rPr>
              <a:t>(p35)</a:t>
            </a:r>
          </a:p>
          <a:p>
            <a:pPr marL="59347" defTabSz="316520">
              <a:defRPr/>
            </a:pPr>
            <a:r>
              <a:rPr lang="en-AU" sz="900" dirty="0">
                <a:solidFill>
                  <a:prstClr val="black"/>
                </a:solidFill>
                <a:latin typeface="Congenial Light" panose="02000503040000020004" pitchFamily="2" charset="0"/>
              </a:rPr>
              <a:t>The Spotlight represents the Player or GM who has the focus for a part of the scene, both narratively and mechanically. A player with the Spotlight can make an Action Roll, and then the spotlight swings to whoever:</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panose="02000503040000020004" pitchFamily="2" charset="0"/>
              </a:rPr>
              <a:t>The fiction would naturally turn it toward</a:t>
            </a:r>
          </a:p>
          <a:p>
            <a:pPr marL="184636" indent="-125289">
              <a:buFont typeface="Arial" panose="020B0604020202020204" pitchFamily="34" charset="0"/>
              <a:buChar char="•"/>
              <a:defRPr/>
            </a:pPr>
            <a:r>
              <a:rPr lang="en-AU" sz="900" dirty="0">
                <a:solidFill>
                  <a:prstClr val="black"/>
                </a:solidFill>
                <a:latin typeface="Congenial Light" panose="02000503040000020004" pitchFamily="2" charset="0"/>
              </a:rPr>
              <a:t>Hasn’t had the spotlight in a while (</a:t>
            </a:r>
            <a:r>
              <a:rPr lang="en-AU" sz="900" i="1" dirty="0">
                <a:solidFill>
                  <a:prstClr val="black"/>
                </a:solidFill>
                <a:latin typeface="Congenial Light" panose="02000503040000020004" pitchFamily="2" charset="0"/>
              </a:rPr>
              <a:t>NB: Work to make sure everyone gets the spotlight</a:t>
            </a:r>
            <a:r>
              <a:rPr lang="en-AU" sz="900" dirty="0">
                <a:solidFill>
                  <a:prstClr val="black"/>
                </a:solidFill>
                <a:latin typeface="Congenial Light" panose="02000503040000020004" pitchFamily="2" charset="0"/>
              </a:rPr>
              <a:t>)</a:t>
            </a:r>
          </a:p>
          <a:p>
            <a:pPr marL="184636" indent="-125289" defTabSz="316520">
              <a:spcAft>
                <a:spcPts val="415"/>
              </a:spcAft>
              <a:buFont typeface="Arial" panose="020B0604020202020204" pitchFamily="34" charset="0"/>
              <a:buChar char="•"/>
              <a:defRPr/>
            </a:pPr>
            <a:r>
              <a:rPr lang="en-AU" sz="900" dirty="0">
                <a:solidFill>
                  <a:prstClr val="black"/>
                </a:solidFill>
                <a:latin typeface="Congenial Light" panose="02000503040000020004" pitchFamily="2" charset="0"/>
              </a:rPr>
              <a:t>A triggered mechanic puts it on (e.g. the GM after the players roll with Fear/Failure)</a:t>
            </a:r>
          </a:p>
          <a:p>
            <a:pPr marL="59347" defTabSz="316520">
              <a:defRPr/>
            </a:pPr>
            <a:r>
              <a:rPr lang="en-AU" sz="1100" b="1" dirty="0">
                <a:solidFill>
                  <a:prstClr val="black"/>
                </a:solidFill>
                <a:latin typeface="Congenial" panose="02000503040000020004" pitchFamily="2" charset="0"/>
              </a:rPr>
              <a:t>The Flow of Combat </a:t>
            </a:r>
            <a:r>
              <a:rPr lang="en-AU" sz="900" b="1" dirty="0">
                <a:solidFill>
                  <a:prstClr val="black"/>
                </a:solidFill>
                <a:latin typeface="Congenial" panose="02000503040000020004" pitchFamily="2" charset="0"/>
              </a:rPr>
              <a:t>(p36) </a:t>
            </a:r>
            <a:r>
              <a:rPr lang="en-AU" sz="900" dirty="0">
                <a:solidFill>
                  <a:prstClr val="black"/>
                </a:solidFill>
                <a:latin typeface="Congenial Light" panose="02000503040000020004" pitchFamily="2" charset="0"/>
              </a:rPr>
              <a:t>  </a:t>
            </a:r>
          </a:p>
          <a:p>
            <a:pPr marL="59347" defTabSz="316520">
              <a:defRPr/>
            </a:pPr>
            <a:r>
              <a:rPr lang="en-AU" sz="900" dirty="0">
                <a:solidFill>
                  <a:prstClr val="black"/>
                </a:solidFill>
                <a:latin typeface="Congenial Light" panose="02000503040000020004" pitchFamily="2" charset="0"/>
              </a:rPr>
              <a:t>The PCs can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a:t>
            </a:r>
          </a:p>
          <a:p>
            <a:pPr marL="64843">
              <a:spcBef>
                <a:spcPts val="415"/>
              </a:spcBef>
              <a:tabLst>
                <a:tab pos="0" algn="l"/>
              </a:tabLst>
              <a:defRPr/>
            </a:pPr>
            <a:r>
              <a:rPr lang="en-AU" sz="1100" b="1" dirty="0">
                <a:solidFill>
                  <a:prstClr val="black"/>
                </a:solidFill>
                <a:latin typeface="Congenial" panose="02000503040000020004" pitchFamily="2" charset="0"/>
              </a:rPr>
              <a:t>Range and Movement </a:t>
            </a:r>
            <a:r>
              <a:rPr lang="en-AU" sz="900" b="1" dirty="0">
                <a:solidFill>
                  <a:prstClr val="black"/>
                </a:solidFill>
                <a:latin typeface="Congenial" panose="02000503040000020004" pitchFamily="2" charset="0"/>
              </a:rPr>
              <a:t>(p65)</a:t>
            </a:r>
          </a:p>
          <a:p>
            <a:pPr marL="64843">
              <a:tabLst>
                <a:tab pos="0" algn="l"/>
              </a:tabLst>
              <a:defRPr/>
            </a:pPr>
            <a:r>
              <a:rPr lang="en-AU" sz="900" dirty="0">
                <a:solidFill>
                  <a:prstClr val="black"/>
                </a:solidFill>
                <a:latin typeface="Congenial Light" panose="02000503040000020004" pitchFamily="2" charset="0"/>
              </a:rPr>
              <a:t>Adversaries and Players can move within Close Range when they get the spotlight. </a:t>
            </a:r>
          </a:p>
          <a:p>
            <a:pPr marL="186834" indent="-121992">
              <a:spcBef>
                <a:spcPts val="208"/>
              </a:spcBef>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Melee. </a:t>
            </a:r>
            <a:r>
              <a:rPr lang="en-AU" sz="900" dirty="0">
                <a:solidFill>
                  <a:prstClr val="black"/>
                </a:solidFill>
                <a:latin typeface="Congenial Light" panose="02000503040000020004" pitchFamily="2" charset="0"/>
              </a:rPr>
              <a:t>A few feet, close enough to touch. 1 square, adjacent minis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Close.</a:t>
            </a:r>
            <a:r>
              <a:rPr lang="en-AU" sz="900" dirty="0">
                <a:solidFill>
                  <a:prstClr val="black"/>
                </a:solidFill>
                <a:latin typeface="Congenial Light" panose="02000503040000020004" pitchFamily="2" charset="0"/>
              </a:rPr>
              <a:t> 5-10 feet, 3 squares, 2-3 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Close.</a:t>
            </a:r>
            <a:r>
              <a:rPr lang="en-AU" sz="900" dirty="0">
                <a:solidFill>
                  <a:prstClr val="black"/>
                </a:solidFill>
                <a:latin typeface="Congenial Light" panose="02000503040000020004" pitchFamily="2" charset="0"/>
              </a:rPr>
              <a:t> 10-30 feet, 6 squares, 5-6 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Far.</a:t>
            </a:r>
            <a:r>
              <a:rPr lang="en-AU" sz="900" dirty="0">
                <a:solidFill>
                  <a:prstClr val="black"/>
                </a:solidFill>
                <a:latin typeface="Congenial Light" panose="02000503040000020004" pitchFamily="2" charset="0"/>
              </a:rPr>
              <a:t> 30-100 feet, 12 squares, 11-12 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Far.</a:t>
            </a:r>
            <a:r>
              <a:rPr lang="en-AU" sz="900" dirty="0">
                <a:solidFill>
                  <a:prstClr val="black"/>
                </a:solidFill>
                <a:latin typeface="Congenial Light" panose="02000503040000020004" pitchFamily="2" charset="0"/>
              </a:rPr>
              <a:t> 100-300 feet, 13+ squares/inches</a:t>
            </a:r>
          </a:p>
          <a:p>
            <a:pPr marL="186834" indent="-121992">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Out of Range.</a:t>
            </a:r>
            <a:r>
              <a:rPr lang="en-AU" sz="900" dirty="0">
                <a:solidFill>
                  <a:prstClr val="black"/>
                </a:solidFill>
                <a:latin typeface="Congenial Light" panose="02000503040000020004" pitchFamily="2" charset="0"/>
              </a:rPr>
              <a:t> Beyond Very Far range</a:t>
            </a:r>
          </a:p>
          <a:p>
            <a:pPr marL="59347" defTabSz="316520">
              <a:spcBef>
                <a:spcPts val="415"/>
              </a:spcBef>
              <a:defRPr/>
            </a:pPr>
            <a:r>
              <a:rPr lang="en-AU" sz="1100" b="1" dirty="0">
                <a:solidFill>
                  <a:prstClr val="black"/>
                </a:solidFill>
                <a:latin typeface="Congenial" panose="02000503040000020004" pitchFamily="2" charset="0"/>
              </a:rPr>
              <a:t>Adversaries </a:t>
            </a:r>
            <a:r>
              <a:rPr lang="en-AU" sz="900" b="1" dirty="0">
                <a:solidFill>
                  <a:prstClr val="black"/>
                </a:solidFill>
                <a:latin typeface="Congenial" panose="02000503040000020004" pitchFamily="2" charset="0"/>
              </a:rPr>
              <a:t>(p68) </a:t>
            </a:r>
            <a:r>
              <a:rPr lang="en-AU" sz="900" dirty="0">
                <a:solidFill>
                  <a:prstClr val="black"/>
                </a:solidFill>
                <a:latin typeface="Congenial Light" panose="02000503040000020004" pitchFamily="2" charset="0"/>
              </a:rPr>
              <a:t>  </a:t>
            </a:r>
          </a:p>
          <a:p>
            <a:pPr marL="59347">
              <a:defRPr/>
            </a:pPr>
            <a:r>
              <a:rPr lang="en-AU" sz="900" dirty="0">
                <a:solidFill>
                  <a:prstClr val="black"/>
                </a:solidFill>
                <a:latin typeface="Congenial Light" panose="02000503040000020004" pitchFamily="2" charset="0"/>
              </a:rPr>
              <a:t>Adversaries roll a d20 + modifier for Attack actions. If the attack meets or beats a PCs </a:t>
            </a:r>
            <a:r>
              <a:rPr lang="en-AU" sz="900" b="1" dirty="0">
                <a:solidFill>
                  <a:prstClr val="black"/>
                </a:solidFill>
                <a:latin typeface="Congenial Light" panose="02000503040000020004" pitchFamily="2" charset="0"/>
              </a:rPr>
              <a:t>Evasion</a:t>
            </a:r>
            <a:r>
              <a:rPr lang="en-AU" sz="900" dirty="0">
                <a:solidFill>
                  <a:prstClr val="black"/>
                </a:solidFill>
                <a:latin typeface="Congenial Light" panose="02000503040000020004" pitchFamily="2" charset="0"/>
              </a:rPr>
              <a:t> score, it hits and deals damage.  </a:t>
            </a:r>
          </a:p>
          <a:p>
            <a:pPr marL="178042" indent="-118695" defTabSz="316520">
              <a:buFont typeface="Arial" panose="020B0604020202020204" pitchFamily="34" charset="0"/>
              <a:buChar char="•"/>
              <a:defRPr/>
            </a:pPr>
            <a:r>
              <a:rPr lang="en-AU" sz="900" dirty="0">
                <a:solidFill>
                  <a:prstClr val="black"/>
                </a:solidFill>
                <a:latin typeface="Congenial Light" panose="02000503040000020004" pitchFamily="2" charset="0"/>
              </a:rPr>
              <a:t>spend a Fear to add an Experience</a:t>
            </a:r>
          </a:p>
          <a:p>
            <a:pPr marL="178042" indent="-118695" defTabSz="316520">
              <a:buFont typeface="Arial" panose="020B0604020202020204" pitchFamily="34" charset="0"/>
              <a:buChar char="•"/>
              <a:defRPr/>
            </a:pPr>
            <a:r>
              <a:rPr lang="en-AU" sz="900" dirty="0">
                <a:solidFill>
                  <a:prstClr val="black"/>
                </a:solidFill>
                <a:latin typeface="Congenial Light" panose="02000503040000020004" pitchFamily="2" charset="0"/>
              </a:rPr>
              <a:t>Advantage or Disadvantage make the Adversary roll 2d20 and keep the highest (adv.) or lowest (</a:t>
            </a:r>
            <a:r>
              <a:rPr lang="en-AU" sz="900" dirty="0" err="1">
                <a:solidFill>
                  <a:prstClr val="black"/>
                </a:solidFill>
                <a:latin typeface="Congenial Light" panose="02000503040000020004" pitchFamily="2" charset="0"/>
              </a:rPr>
              <a:t>disadv</a:t>
            </a:r>
            <a:r>
              <a:rPr lang="en-AU" sz="900" dirty="0">
                <a:solidFill>
                  <a:prstClr val="black"/>
                </a:solidFill>
                <a:latin typeface="Congenial Light" panose="02000503040000020004" pitchFamily="2" charset="0"/>
              </a:rPr>
              <a:t>.)</a:t>
            </a:r>
          </a:p>
          <a:p>
            <a:pPr marL="178042" indent="-118695" defTabSz="316520">
              <a:buFont typeface="Arial" panose="020B0604020202020204" pitchFamily="34" charset="0"/>
              <a:buChar char="•"/>
              <a:defRPr/>
            </a:pPr>
            <a:r>
              <a:rPr lang="en-AU" sz="900" dirty="0">
                <a:solidFill>
                  <a:prstClr val="black"/>
                </a:solidFill>
                <a:latin typeface="Congenial Light" panose="02000503040000020004" pitchFamily="2" charset="0"/>
              </a:rPr>
              <a:t>A 20 on the d20 is a Critical Success.</a:t>
            </a:r>
          </a:p>
          <a:p>
            <a:pPr marL="59347" defTabSz="316520">
              <a:spcBef>
                <a:spcPts val="415"/>
              </a:spcBef>
              <a:defRPr/>
            </a:pPr>
            <a:r>
              <a:rPr lang="en-AU" sz="1100" b="1" dirty="0">
                <a:solidFill>
                  <a:prstClr val="black"/>
                </a:solidFill>
                <a:latin typeface="Congenial" panose="02000503040000020004" pitchFamily="2" charset="0"/>
              </a:rPr>
              <a:t>PC Conflict </a:t>
            </a:r>
            <a:r>
              <a:rPr lang="en-AU" sz="900" b="1" dirty="0">
                <a:solidFill>
                  <a:prstClr val="black"/>
                </a:solidFill>
                <a:latin typeface="Congenial" panose="02000503040000020004" pitchFamily="2" charset="0"/>
              </a:rPr>
              <a:t>(p70)</a:t>
            </a:r>
          </a:p>
          <a:p>
            <a:pPr marL="59347" defTabSz="316520">
              <a:defRPr/>
            </a:pPr>
            <a:r>
              <a:rPr lang="en-AU" sz="900" dirty="0">
                <a:solidFill>
                  <a:prstClr val="black"/>
                </a:solidFill>
                <a:latin typeface="Congenial Light" panose="02000503040000020004" pitchFamily="2" charset="0"/>
              </a:rPr>
              <a:t>When the characters (not the players) come into conflict, have a meta conversation about how to resolve it before reaching for the dice.</a:t>
            </a:r>
          </a:p>
        </p:txBody>
      </p:sp>
      <p:sp>
        <p:nvSpPr>
          <p:cNvPr id="10" name="TextBox 9">
            <a:extLst>
              <a:ext uri="{FF2B5EF4-FFF2-40B4-BE49-F238E27FC236}">
                <a16:creationId xmlns:a16="http://schemas.microsoft.com/office/drawing/2014/main" id="{255C7BFD-7566-5F15-8BC6-66CFB1A22D7D}"/>
              </a:ext>
            </a:extLst>
          </p:cNvPr>
          <p:cNvSpPr txBox="1"/>
          <p:nvPr/>
        </p:nvSpPr>
        <p:spPr>
          <a:xfrm>
            <a:off x="5429403" y="9690556"/>
            <a:ext cx="1428597" cy="215444"/>
          </a:xfrm>
          <a:prstGeom prst="rect">
            <a:avLst/>
          </a:prstGeom>
          <a:noFill/>
        </p:spPr>
        <p:txBody>
          <a:bodyPr wrap="none" rtlCol="0">
            <a:spAutoFit/>
          </a:bodyPr>
          <a:lstStyle/>
          <a:p>
            <a:pPr algn="r"/>
            <a:r>
              <a:rPr lang="en-AU" sz="800" dirty="0">
                <a:solidFill>
                  <a:schemeClr val="bg1"/>
                </a:solidFill>
              </a:rPr>
              <a:t>GM Sheet B: Combat Basics</a:t>
            </a:r>
          </a:p>
        </p:txBody>
      </p:sp>
      <p:sp>
        <p:nvSpPr>
          <p:cNvPr id="11" name="TextBox 10">
            <a:extLst>
              <a:ext uri="{FF2B5EF4-FFF2-40B4-BE49-F238E27FC236}">
                <a16:creationId xmlns:a16="http://schemas.microsoft.com/office/drawing/2014/main" id="{F9E727CA-B451-AB51-18D2-6121CAE9855C}"/>
              </a:ext>
            </a:extLst>
          </p:cNvPr>
          <p:cNvSpPr txBox="1"/>
          <p:nvPr/>
        </p:nvSpPr>
        <p:spPr>
          <a:xfrm>
            <a:off x="4706256" y="1162219"/>
            <a:ext cx="2088000" cy="7766229"/>
          </a:xfrm>
          <a:prstGeom prst="rect">
            <a:avLst/>
          </a:prstGeom>
          <a:noFill/>
        </p:spPr>
        <p:txBody>
          <a:bodyPr wrap="square" rtlCol="0">
            <a:spAutoFit/>
          </a:bodyPr>
          <a:lstStyle/>
          <a:p>
            <a:pPr marL="64843">
              <a:spcBef>
                <a:spcPts val="415"/>
              </a:spcBef>
              <a:defRPr/>
            </a:pPr>
            <a:r>
              <a:rPr lang="en-AU" sz="1400" b="1" dirty="0">
                <a:solidFill>
                  <a:schemeClr val="bg1"/>
                </a:solidFill>
                <a:latin typeface="Congenial" panose="02000503040000020004" pitchFamily="2" charset="0"/>
              </a:rPr>
              <a:t>USING FEAR </a:t>
            </a:r>
            <a:r>
              <a:rPr lang="en-AU" sz="900" b="1" dirty="0">
                <a:solidFill>
                  <a:schemeClr val="bg1"/>
                </a:solidFill>
                <a:latin typeface="Congenial" panose="02000503040000020004" pitchFamily="2" charset="0"/>
              </a:rPr>
              <a:t>(p65)</a:t>
            </a:r>
            <a:endParaRPr lang="en-AU" sz="1000" b="1" dirty="0">
              <a:solidFill>
                <a:schemeClr val="bg1"/>
              </a:solidFill>
              <a:latin typeface="Congenial" panose="02000503040000020004" pitchFamily="2" charset="0"/>
            </a:endParaRPr>
          </a:p>
          <a:p>
            <a:pPr marL="64843">
              <a:spcAft>
                <a:spcPts val="208"/>
              </a:spcAft>
              <a:defRPr/>
            </a:pPr>
            <a:r>
              <a:rPr lang="en-AU" sz="900" dirty="0">
                <a:solidFill>
                  <a:schemeClr val="bg1"/>
                </a:solidFill>
                <a:latin typeface="Congenial Light" panose="02000503040000020004" pitchFamily="2" charset="0"/>
              </a:rPr>
              <a:t>The GM gains 1 Fear when the Players roll with Fear (max 12). They can use this to: </a:t>
            </a:r>
          </a:p>
          <a:p>
            <a:pPr marL="186834" indent="-118695">
              <a:buFont typeface="Arial" panose="020B0604020202020204" pitchFamily="34" charset="0"/>
              <a:buChar char="•"/>
              <a:defRPr/>
            </a:pPr>
            <a:r>
              <a:rPr lang="en-AU" sz="900" dirty="0">
                <a:solidFill>
                  <a:schemeClr val="bg1"/>
                </a:solidFill>
                <a:latin typeface="Congenial Light" panose="02000503040000020004" pitchFamily="2" charset="0"/>
              </a:rPr>
              <a:t>Steal the spotlight, </a:t>
            </a:r>
          </a:p>
          <a:p>
            <a:pPr marL="186834" indent="-118695">
              <a:buFont typeface="Arial" panose="020B0604020202020204" pitchFamily="34" charset="0"/>
              <a:buChar char="•"/>
              <a:defRPr/>
            </a:pPr>
            <a:r>
              <a:rPr lang="en-AU" sz="900" dirty="0">
                <a:solidFill>
                  <a:schemeClr val="bg1"/>
                </a:solidFill>
                <a:latin typeface="Congenial Light" panose="02000503040000020004" pitchFamily="2" charset="0"/>
              </a:rPr>
              <a:t>keep the spotlight after making a move, </a:t>
            </a:r>
          </a:p>
          <a:p>
            <a:pPr marL="186834" indent="-118695">
              <a:buFont typeface="Arial" panose="020B0604020202020204" pitchFamily="34" charset="0"/>
              <a:buChar char="•"/>
              <a:defRPr/>
            </a:pPr>
            <a:r>
              <a:rPr lang="en-AU" sz="900" dirty="0">
                <a:solidFill>
                  <a:schemeClr val="bg1"/>
                </a:solidFill>
                <a:latin typeface="Congenial Light" panose="02000503040000020004" pitchFamily="2" charset="0"/>
              </a:rPr>
              <a:t>use an adversary’s Fear feature, </a:t>
            </a:r>
          </a:p>
          <a:p>
            <a:pPr marL="186834" indent="-118695">
              <a:spcAft>
                <a:spcPts val="208"/>
              </a:spcAft>
              <a:buFont typeface="Arial" panose="020B0604020202020204" pitchFamily="34" charset="0"/>
              <a:buChar char="•"/>
              <a:defRPr/>
            </a:pPr>
            <a:r>
              <a:rPr lang="en-AU" sz="900" dirty="0">
                <a:solidFill>
                  <a:schemeClr val="bg1"/>
                </a:solidFill>
                <a:latin typeface="Congenial Light" panose="02000503040000020004" pitchFamily="2" charset="0"/>
              </a:rPr>
              <a:t>add an Adversary’s Experience to their difficulty or a roll.</a:t>
            </a:r>
          </a:p>
          <a:p>
            <a:pPr marL="64843">
              <a:spcAft>
                <a:spcPts val="208"/>
              </a:spcAft>
              <a:defRPr/>
            </a:pPr>
            <a:r>
              <a:rPr lang="en-AU" sz="900" dirty="0">
                <a:solidFill>
                  <a:schemeClr val="bg1"/>
                </a:solidFill>
                <a:latin typeface="Congenial Light" panose="02000503040000020004" pitchFamily="2" charset="0"/>
              </a:rPr>
              <a:t>Use more fear to increase the stakes:</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Incidental (0-1 Fear). </a:t>
            </a:r>
            <a:r>
              <a:rPr lang="en-AU" sz="900" dirty="0">
                <a:solidFill>
                  <a:schemeClr val="bg1"/>
                </a:solidFill>
                <a:latin typeface="Congenial Light" panose="02000503040000020004" pitchFamily="2" charset="0"/>
              </a:rPr>
              <a:t>A low stakes scene</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Minor (1-3 Fear). </a:t>
            </a:r>
            <a:r>
              <a:rPr lang="en-AU" sz="900" dirty="0">
                <a:solidFill>
                  <a:schemeClr val="bg1"/>
                </a:solidFill>
                <a:latin typeface="Congenial Light" panose="02000503040000020004" pitchFamily="2" charset="0"/>
              </a:rPr>
              <a:t>A small engagement</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Standard (2-4 Fear). </a:t>
            </a:r>
            <a:r>
              <a:rPr lang="en-AU" sz="900" dirty="0">
                <a:solidFill>
                  <a:schemeClr val="bg1"/>
                </a:solidFill>
                <a:latin typeface="Congenial Light" panose="02000503040000020004" pitchFamily="2" charset="0"/>
              </a:rPr>
              <a:t>A moderate challenge</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Major (4-8 Fear). </a:t>
            </a:r>
            <a:r>
              <a:rPr lang="en-AU" sz="900" dirty="0">
                <a:solidFill>
                  <a:schemeClr val="bg1"/>
                </a:solidFill>
                <a:latin typeface="Congenial Light" panose="02000503040000020004" pitchFamily="2" charset="0"/>
              </a:rPr>
              <a:t>A significant moment</a:t>
            </a:r>
          </a:p>
          <a:p>
            <a:pPr marL="186834" indent="-118695">
              <a:buFont typeface="Arial" panose="020B0604020202020204" pitchFamily="34" charset="0"/>
              <a:buChar char="•"/>
              <a:defRPr/>
            </a:pPr>
            <a:r>
              <a:rPr lang="en-AU" sz="900" b="1" i="1" dirty="0">
                <a:solidFill>
                  <a:schemeClr val="bg1"/>
                </a:solidFill>
                <a:latin typeface="Congenial Light" panose="02000503040000020004" pitchFamily="2" charset="0"/>
              </a:rPr>
              <a:t>Climactic (6-12 Fear). </a:t>
            </a:r>
            <a:r>
              <a:rPr lang="en-AU" sz="900" dirty="0">
                <a:solidFill>
                  <a:schemeClr val="bg1"/>
                </a:solidFill>
                <a:latin typeface="Congenial Light" panose="02000503040000020004" pitchFamily="2" charset="0"/>
              </a:rPr>
              <a:t>A game-defining spectacle</a:t>
            </a:r>
          </a:p>
          <a:p>
            <a:pPr marL="64843">
              <a:spcBef>
                <a:spcPts val="208"/>
              </a:spcBef>
              <a:defRPr/>
            </a:pPr>
            <a:r>
              <a:rPr lang="en-AU" sz="1400" b="1" dirty="0">
                <a:solidFill>
                  <a:schemeClr val="bg1"/>
                </a:solidFill>
                <a:latin typeface="Congenial" panose="02000503040000020004" pitchFamily="2" charset="0"/>
              </a:rPr>
              <a:t>COMBAT OBJECTIVES </a:t>
            </a:r>
            <a:r>
              <a:rPr lang="en-AU" sz="900" b="1" dirty="0">
                <a:solidFill>
                  <a:schemeClr val="bg1"/>
                </a:solidFill>
                <a:latin typeface="Congenial" panose="02000503040000020004" pitchFamily="2" charset="0"/>
              </a:rPr>
              <a:t>(p65)</a:t>
            </a:r>
            <a:endParaRPr lang="en-AU" sz="1100" dirty="0">
              <a:solidFill>
                <a:schemeClr val="bg1"/>
              </a:solidFill>
              <a:latin typeface="Arial" panose="020B0604020202020204" pitchFamily="34" charset="0"/>
            </a:endParaRPr>
          </a:p>
          <a:p>
            <a:pPr marL="64843" fontAlgn="ctr"/>
            <a:r>
              <a:rPr lang="en-US" sz="900" dirty="0">
                <a:solidFill>
                  <a:schemeClr val="bg1"/>
                </a:solidFill>
              </a:rPr>
              <a:t>Keep your Players engaged by making combat about more than just attrition:</a:t>
            </a:r>
          </a:p>
          <a:p>
            <a:pPr marL="186834" indent="-121992" fontAlgn="ctr">
              <a:buFont typeface="+mj-lt"/>
              <a:buAutoNum type="arabicPeriod"/>
            </a:pPr>
            <a:r>
              <a:rPr lang="en-US" sz="900" dirty="0">
                <a:solidFill>
                  <a:schemeClr val="bg1"/>
                </a:solidFill>
              </a:rPr>
              <a:t>Acquire (obtain or steal) an important item or items.</a:t>
            </a:r>
            <a:endParaRPr lang="en-AU" sz="900" dirty="0">
              <a:solidFill>
                <a:schemeClr val="bg1"/>
              </a:solidFill>
            </a:endParaRPr>
          </a:p>
          <a:p>
            <a:pPr marL="186834" indent="-121992" fontAlgn="ctr">
              <a:buFont typeface="+mj-lt"/>
              <a:buAutoNum type="arabicPeriod"/>
            </a:pPr>
            <a:r>
              <a:rPr lang="en-US" sz="900" dirty="0">
                <a:solidFill>
                  <a:schemeClr val="bg1"/>
                </a:solidFill>
                <a:latin typeface="Congenial Light" panose="02000503040000020004" pitchFamily="2" charset="0"/>
              </a:rPr>
              <a:t>Capture one or more of the opponents.</a:t>
            </a:r>
            <a:endParaRPr lang="en-AU" sz="900" dirty="0">
              <a:solidFill>
                <a:schemeClr val="bg1"/>
              </a:solidFill>
              <a:latin typeface="Arial" panose="020B0604020202020204" pitchFamily="34" charset="0"/>
            </a:endParaRPr>
          </a:p>
          <a:p>
            <a:pPr marL="186834" indent="-121992" fontAlgn="ctr">
              <a:buFont typeface="+mj-lt"/>
              <a:buAutoNum type="arabicPeriod"/>
            </a:pPr>
            <a:r>
              <a:rPr lang="en-AU" sz="900" dirty="0">
                <a:solidFill>
                  <a:schemeClr val="bg1"/>
                </a:solidFill>
                <a:latin typeface="Congenial Light" panose="02000503040000020004" pitchFamily="2" charset="0"/>
              </a:rPr>
              <a:t>Activate a magical device.</a:t>
            </a:r>
          </a:p>
          <a:p>
            <a:pPr marL="186834" indent="-121992" fontAlgn="ctr">
              <a:buFont typeface="+mj-lt"/>
              <a:buAutoNum type="arabicPeriod"/>
            </a:pPr>
            <a:r>
              <a:rPr lang="en-US" sz="900" dirty="0">
                <a:solidFill>
                  <a:schemeClr val="bg1"/>
                </a:solidFill>
                <a:latin typeface="Congenial Light" panose="02000503040000020004" pitchFamily="2" charset="0"/>
              </a:rPr>
              <a:t>Frame a character or tarnish their reputation.</a:t>
            </a:r>
          </a:p>
          <a:p>
            <a:pPr marL="186834" indent="-121992" fontAlgn="ctr">
              <a:buFont typeface="+mj-lt"/>
              <a:buAutoNum type="arabicPeriod"/>
            </a:pPr>
            <a:r>
              <a:rPr lang="en-US" sz="900" dirty="0">
                <a:solidFill>
                  <a:schemeClr val="bg1"/>
                </a:solidFill>
                <a:latin typeface="Congenial Light" panose="02000503040000020004" pitchFamily="2" charset="0"/>
              </a:rPr>
              <a:t>Drive the opponent into a corner or ambush point.</a:t>
            </a:r>
          </a:p>
          <a:p>
            <a:pPr marL="186834" indent="-121992" fontAlgn="ctr">
              <a:buFont typeface="+mj-lt"/>
              <a:buAutoNum type="arabicPeriod"/>
            </a:pPr>
            <a:r>
              <a:rPr lang="en-US" sz="900" dirty="0">
                <a:solidFill>
                  <a:schemeClr val="bg1"/>
                </a:solidFill>
                <a:latin typeface="Congenial Light" panose="02000503040000020004" pitchFamily="2" charset="0"/>
              </a:rPr>
              <a:t>Stop a magical ritual, legal ceremony, or time-sensitive spell.</a:t>
            </a:r>
          </a:p>
          <a:p>
            <a:pPr marL="186834" indent="-121992" fontAlgn="ctr">
              <a:buFont typeface="+mj-lt"/>
              <a:buAutoNum type="arabicPeriod"/>
            </a:pPr>
            <a:r>
              <a:rPr lang="en-US" sz="900" dirty="0">
                <a:solidFill>
                  <a:schemeClr val="bg1"/>
                </a:solidFill>
                <a:latin typeface="Congenial Light" panose="02000503040000020004" pitchFamily="2" charset="0"/>
              </a:rPr>
              <a:t>Hold the line—keep the enemy from reaching a specific area or group. </a:t>
            </a:r>
          </a:p>
          <a:p>
            <a:pPr marL="186834" indent="-121992" fontAlgn="ctr">
              <a:buFont typeface="+mj-lt"/>
              <a:buAutoNum type="arabicPeriod"/>
            </a:pPr>
            <a:r>
              <a:rPr lang="en-US" sz="900" dirty="0">
                <a:solidFill>
                  <a:schemeClr val="bg1"/>
                </a:solidFill>
                <a:latin typeface="Congenial Light" panose="02000503040000020004" pitchFamily="2" charset="0"/>
              </a:rPr>
              <a:t>Plant evidence or a tracking device on a target. </a:t>
            </a:r>
          </a:p>
          <a:p>
            <a:pPr marL="186834" indent="-121992" fontAlgn="ctr">
              <a:buFont typeface="+mj-lt"/>
              <a:buAutoNum type="arabicPeriod"/>
            </a:pPr>
            <a:r>
              <a:rPr lang="en-US" sz="900" dirty="0">
                <a:solidFill>
                  <a:schemeClr val="bg1"/>
                </a:solidFill>
                <a:latin typeface="Congenial Light" panose="02000503040000020004" pitchFamily="2" charset="0"/>
              </a:rPr>
              <a:t>Secure a specific location ahead of another group's arrival. </a:t>
            </a:r>
          </a:p>
          <a:p>
            <a:pPr marL="186834" indent="-121992" fontAlgn="ctr">
              <a:buFont typeface="+mj-lt"/>
              <a:buAutoNum type="arabicPeriod"/>
            </a:pPr>
            <a:r>
              <a:rPr lang="en-US" sz="900" dirty="0">
                <a:solidFill>
                  <a:schemeClr val="bg1"/>
                </a:solidFill>
                <a:latin typeface="Congenial Light" panose="02000503040000020004" pitchFamily="2" charset="0"/>
              </a:rPr>
              <a:t>Harass the opponent to deplete their resources or keep them occupied. </a:t>
            </a:r>
          </a:p>
          <a:p>
            <a:pPr marL="186834" indent="-121992" fontAlgn="ctr">
              <a:buFont typeface="+mj-lt"/>
              <a:buAutoNum type="arabicPeriod"/>
            </a:pPr>
            <a:r>
              <a:rPr lang="en-US" sz="900" dirty="0">
                <a:solidFill>
                  <a:schemeClr val="bg1"/>
                </a:solidFill>
                <a:latin typeface="Congenial Light" panose="02000503040000020004" pitchFamily="2" charset="0"/>
              </a:rPr>
              <a:t>Destroy a piece of architecture, a statue, a shrine, or a weapon. </a:t>
            </a:r>
          </a:p>
          <a:p>
            <a:pPr marL="186834" indent="-121992" fontAlgn="ctr">
              <a:buFont typeface="+mj-lt"/>
              <a:buAutoNum type="arabicPeriod"/>
            </a:pPr>
            <a:r>
              <a:rPr lang="en-US" sz="900" dirty="0">
                <a:solidFill>
                  <a:schemeClr val="bg1"/>
                </a:solidFill>
                <a:latin typeface="Congenial Light" panose="02000503040000020004" pitchFamily="2" charset="0"/>
              </a:rPr>
              <a:t>Investigate a situation to confirm or deny existing information.</a:t>
            </a:r>
            <a:endParaRPr lang="en-AU" dirty="0">
              <a:solidFill>
                <a:schemeClr val="bg1"/>
              </a:solidFill>
              <a:latin typeface="Arial" panose="020B0604020202020204" pitchFamily="34" charset="0"/>
            </a:endParaRPr>
          </a:p>
          <a:p>
            <a:pPr>
              <a:defRPr/>
            </a:pPr>
            <a:endParaRPr lang="en-AU" sz="900" dirty="0">
              <a:solidFill>
                <a:schemeClr val="bg1"/>
              </a:solidFill>
            </a:endParaRPr>
          </a:p>
        </p:txBody>
      </p:sp>
      <p:grpSp>
        <p:nvGrpSpPr>
          <p:cNvPr id="12" name="Group 11">
            <a:extLst>
              <a:ext uri="{FF2B5EF4-FFF2-40B4-BE49-F238E27FC236}">
                <a16:creationId xmlns:a16="http://schemas.microsoft.com/office/drawing/2014/main" id="{A0FAF992-7C66-0832-A773-BCAF41AD0153}"/>
              </a:ext>
            </a:extLst>
          </p:cNvPr>
          <p:cNvGrpSpPr/>
          <p:nvPr/>
        </p:nvGrpSpPr>
        <p:grpSpPr>
          <a:xfrm>
            <a:off x="101711" y="162868"/>
            <a:ext cx="4521823" cy="2824662"/>
            <a:chOff x="2931008" y="90529"/>
            <a:chExt cx="4175994" cy="2613105"/>
          </a:xfrm>
        </p:grpSpPr>
        <p:grpSp>
          <p:nvGrpSpPr>
            <p:cNvPr id="13" name="Group 12">
              <a:extLst>
                <a:ext uri="{FF2B5EF4-FFF2-40B4-BE49-F238E27FC236}">
                  <a16:creationId xmlns:a16="http://schemas.microsoft.com/office/drawing/2014/main" id="{306E3936-F6F1-BD12-C281-38EFCF62AB8D}"/>
                </a:ext>
              </a:extLst>
            </p:cNvPr>
            <p:cNvGrpSpPr/>
            <p:nvPr/>
          </p:nvGrpSpPr>
          <p:grpSpPr>
            <a:xfrm>
              <a:off x="3312838" y="90529"/>
              <a:ext cx="3522065" cy="2613105"/>
              <a:chOff x="3312838" y="90529"/>
              <a:chExt cx="3522065" cy="2613105"/>
            </a:xfrm>
          </p:grpSpPr>
          <p:sp>
            <p:nvSpPr>
              <p:cNvPr id="24" name="Rectangle: Rounded Corners 23">
                <a:extLst>
                  <a:ext uri="{FF2B5EF4-FFF2-40B4-BE49-F238E27FC236}">
                    <a16:creationId xmlns:a16="http://schemas.microsoft.com/office/drawing/2014/main" id="{F5CF11DF-CBE0-0C61-F968-B93C857D41B3}"/>
                  </a:ext>
                </a:extLst>
              </p:cNvPr>
              <p:cNvSpPr/>
              <p:nvPr/>
            </p:nvSpPr>
            <p:spPr>
              <a:xfrm>
                <a:off x="3529808" y="90827"/>
                <a:ext cx="976465"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Success with Hope or Crit Success</a:t>
                </a:r>
              </a:p>
            </p:txBody>
          </p:sp>
          <p:cxnSp>
            <p:nvCxnSpPr>
              <p:cNvPr id="25" name="Connector: Elbow 24">
                <a:extLst>
                  <a:ext uri="{FF2B5EF4-FFF2-40B4-BE49-F238E27FC236}">
                    <a16:creationId xmlns:a16="http://schemas.microsoft.com/office/drawing/2014/main" id="{1D389B47-0974-CD09-A7EB-A87DE6E599B5}"/>
                  </a:ext>
                </a:extLst>
              </p:cNvPr>
              <p:cNvCxnSpPr>
                <a:cxnSpLocks/>
                <a:stCxn id="26" idx="3"/>
                <a:endCxn id="15" idx="0"/>
              </p:cNvCxnSpPr>
              <p:nvPr/>
            </p:nvCxnSpPr>
            <p:spPr>
              <a:xfrm>
                <a:off x="6538707" y="252529"/>
                <a:ext cx="296196" cy="437927"/>
              </a:xfrm>
              <a:prstGeom prst="bentConnector2">
                <a:avLst/>
              </a:prstGeom>
              <a:ln w="38100">
                <a:solidFill>
                  <a:schemeClr val="bg1">
                    <a:lumMod val="6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B2DED716-F3DB-0DA4-556D-808CD5AFB3A9}"/>
                  </a:ext>
                </a:extLst>
              </p:cNvPr>
              <p:cNvSpPr/>
              <p:nvPr/>
            </p:nvSpPr>
            <p:spPr>
              <a:xfrm>
                <a:off x="5710707" y="90529"/>
                <a:ext cx="828000"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24923" tIns="24923" rIns="24923" bIns="24923" rtlCol="0" anchor="ctr"/>
              <a:lstStyle/>
              <a:p>
                <a:pPr algn="ctr"/>
                <a:r>
                  <a:rPr lang="en-AU" sz="900" b="1" dirty="0">
                    <a:solidFill>
                      <a:schemeClr val="tx1"/>
                    </a:solidFill>
                  </a:rPr>
                  <a:t>Pass Spotlight back to PCs</a:t>
                </a:r>
              </a:p>
            </p:txBody>
          </p:sp>
          <p:cxnSp>
            <p:nvCxnSpPr>
              <p:cNvPr id="27" name="Connector: Elbow 26">
                <a:extLst>
                  <a:ext uri="{FF2B5EF4-FFF2-40B4-BE49-F238E27FC236}">
                    <a16:creationId xmlns:a16="http://schemas.microsoft.com/office/drawing/2014/main" id="{30EEE241-4E23-AC19-8473-7080CAB96211}"/>
                  </a:ext>
                </a:extLst>
              </p:cNvPr>
              <p:cNvCxnSpPr>
                <a:cxnSpLocks/>
                <a:stCxn id="37" idx="0"/>
                <a:endCxn id="24" idx="3"/>
              </p:cNvCxnSpPr>
              <p:nvPr/>
            </p:nvCxnSpPr>
            <p:spPr>
              <a:xfrm rot="16200000" flipV="1">
                <a:off x="4583894" y="175207"/>
                <a:ext cx="384569" cy="539810"/>
              </a:xfrm>
              <a:prstGeom prst="bentConnector2">
                <a:avLst/>
              </a:prstGeom>
              <a:ln w="3810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A984D255-B503-9C43-5396-67C62EE8C502}"/>
                  </a:ext>
                </a:extLst>
              </p:cNvPr>
              <p:cNvCxnSpPr>
                <a:cxnSpLocks/>
                <a:stCxn id="37" idx="0"/>
                <a:endCxn id="26" idx="1"/>
              </p:cNvCxnSpPr>
              <p:nvPr/>
            </p:nvCxnSpPr>
            <p:spPr>
              <a:xfrm rot="5400000" flipH="1" flipV="1">
                <a:off x="5185961" y="112652"/>
                <a:ext cx="384867" cy="664623"/>
              </a:xfrm>
              <a:prstGeom prst="bentConnector2">
                <a:avLst/>
              </a:prstGeom>
              <a:ln w="38100">
                <a:solidFill>
                  <a:schemeClr val="bg1">
                    <a:lumMod val="6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C05F97C9-8186-68EF-0A0A-BA3EA5FEC1F2}"/>
                  </a:ext>
                </a:extLst>
              </p:cNvPr>
              <p:cNvCxnSpPr>
                <a:cxnSpLocks/>
                <a:stCxn id="24" idx="1"/>
                <a:endCxn id="14" idx="0"/>
              </p:cNvCxnSpPr>
              <p:nvPr/>
            </p:nvCxnSpPr>
            <p:spPr>
              <a:xfrm rot="10800000" flipV="1">
                <a:off x="3314094" y="252827"/>
                <a:ext cx="215715" cy="383550"/>
              </a:xfrm>
              <a:prstGeom prst="bentConnector2">
                <a:avLst/>
              </a:prstGeom>
              <a:ln w="38100">
                <a:solidFill>
                  <a:schemeClr val="bg1">
                    <a:lumMod val="6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66FA173-8FCB-7353-4119-6762427332AA}"/>
                  </a:ext>
                </a:extLst>
              </p:cNvPr>
              <p:cNvSpPr txBox="1"/>
              <p:nvPr/>
            </p:nvSpPr>
            <p:spPr>
              <a:xfrm>
                <a:off x="4713772" y="1573008"/>
                <a:ext cx="664624" cy="747008"/>
              </a:xfrm>
              <a:prstGeom prst="roundRect">
                <a:avLst/>
              </a:prstGeom>
              <a:solidFill>
                <a:schemeClr val="tx1">
                  <a:lumMod val="75000"/>
                  <a:lumOff val="25000"/>
                </a:schemeClr>
              </a:solidFill>
              <a:ln>
                <a:solidFill>
                  <a:schemeClr val="tx1">
                    <a:lumMod val="75000"/>
                    <a:lumOff val="25000"/>
                  </a:schemeClr>
                </a:solidFill>
              </a:ln>
            </p:spPr>
            <p:txBody>
              <a:bodyPr wrap="square" lIns="24923" tIns="24923" rIns="24923" bIns="24923" rtlCol="0" anchor="ctr">
                <a:spAutoFit/>
              </a:bodyPr>
              <a:lstStyle/>
              <a:p>
                <a:pPr algn="ctr">
                  <a:defRPr/>
                </a:pPr>
                <a:r>
                  <a:rPr lang="en-AU" sz="900" dirty="0">
                    <a:solidFill>
                      <a:schemeClr val="bg1"/>
                    </a:solidFill>
                  </a:rPr>
                  <a:t>GM </a:t>
                </a:r>
                <a:r>
                  <a:rPr lang="en-AU" sz="900" i="1" dirty="0">
                    <a:solidFill>
                      <a:schemeClr val="bg1"/>
                    </a:solidFill>
                  </a:rPr>
                  <a:t>Interrupts</a:t>
                </a:r>
                <a:r>
                  <a:rPr lang="en-AU" sz="900" b="1" dirty="0">
                    <a:solidFill>
                      <a:schemeClr val="bg1"/>
                    </a:solidFill>
                  </a:rPr>
                  <a:t> or </a:t>
                </a:r>
                <a:r>
                  <a:rPr lang="en-AU" sz="900" i="1" dirty="0">
                    <a:solidFill>
                      <a:schemeClr val="bg1"/>
                    </a:solidFill>
                  </a:rPr>
                  <a:t>Keeps    Spotlight</a:t>
                </a:r>
                <a:r>
                  <a:rPr lang="en-AU" sz="900" dirty="0">
                    <a:solidFill>
                      <a:schemeClr val="bg1"/>
                    </a:solidFill>
                  </a:rPr>
                  <a:t> (</a:t>
                </a:r>
                <a:r>
                  <a:rPr lang="en-AU" sz="900" b="1" dirty="0">
                    <a:solidFill>
                      <a:schemeClr val="bg1"/>
                    </a:solidFill>
                  </a:rPr>
                  <a:t>1 Fear</a:t>
                </a:r>
                <a:r>
                  <a:rPr lang="en-AU" sz="900" dirty="0">
                    <a:solidFill>
                      <a:schemeClr val="bg1"/>
                    </a:solidFill>
                  </a:rPr>
                  <a:t>)</a:t>
                </a:r>
              </a:p>
            </p:txBody>
          </p:sp>
          <p:sp>
            <p:nvSpPr>
              <p:cNvPr id="31" name="TextBox 30">
                <a:extLst>
                  <a:ext uri="{FF2B5EF4-FFF2-40B4-BE49-F238E27FC236}">
                    <a16:creationId xmlns:a16="http://schemas.microsoft.com/office/drawing/2014/main" id="{AF8BF736-9D78-B12D-07E9-351A9CFC6CF9}"/>
                  </a:ext>
                </a:extLst>
              </p:cNvPr>
              <p:cNvSpPr txBox="1"/>
              <p:nvPr/>
            </p:nvSpPr>
            <p:spPr>
              <a:xfrm>
                <a:off x="3498853" y="2368604"/>
                <a:ext cx="828000" cy="335030"/>
              </a:xfrm>
              <a:prstGeom prst="roundRect">
                <a:avLst/>
              </a:prstGeom>
              <a:solidFill>
                <a:schemeClr val="tx1">
                  <a:lumMod val="75000"/>
                  <a:lumOff val="25000"/>
                </a:schemeClr>
              </a:solidFill>
              <a:ln>
                <a:solidFill>
                  <a:schemeClr val="tx1">
                    <a:lumMod val="75000"/>
                    <a:lumOff val="25000"/>
                  </a:schemeClr>
                </a:solidFill>
              </a:ln>
            </p:spPr>
            <p:txBody>
              <a:bodyPr wrap="square" lIns="24923" tIns="24923" rIns="24923" bIns="24923" rtlCol="0" anchor="ctr">
                <a:spAutoFit/>
              </a:bodyPr>
              <a:lstStyle/>
              <a:p>
                <a:pPr algn="ctr">
                  <a:defRPr/>
                </a:pPr>
                <a:r>
                  <a:rPr lang="en-AU" sz="900" b="1" dirty="0">
                    <a:solidFill>
                      <a:schemeClr val="bg1"/>
                    </a:solidFill>
                  </a:rPr>
                  <a:t>Failure or Roll with Fear</a:t>
                </a:r>
              </a:p>
            </p:txBody>
          </p:sp>
          <p:cxnSp>
            <p:nvCxnSpPr>
              <p:cNvPr id="32" name="Connector: Elbow 31">
                <a:extLst>
                  <a:ext uri="{FF2B5EF4-FFF2-40B4-BE49-F238E27FC236}">
                    <a16:creationId xmlns:a16="http://schemas.microsoft.com/office/drawing/2014/main" id="{4CC82869-FA06-9D12-7D56-A5CF88DE55D7}"/>
                  </a:ext>
                </a:extLst>
              </p:cNvPr>
              <p:cNvCxnSpPr>
                <a:cxnSpLocks/>
                <a:stCxn id="17" idx="2"/>
                <a:endCxn id="31" idx="3"/>
              </p:cNvCxnSpPr>
              <p:nvPr/>
            </p:nvCxnSpPr>
            <p:spPr>
              <a:xfrm rot="5400000">
                <a:off x="5448776" y="1149992"/>
                <a:ext cx="264204" cy="2508049"/>
              </a:xfrm>
              <a:prstGeom prst="bentConnector2">
                <a:avLst/>
              </a:prstGeom>
              <a:solidFill>
                <a:schemeClr val="tx1">
                  <a:lumMod val="75000"/>
                  <a:lumOff val="25000"/>
                </a:schemeClr>
              </a:solidFill>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C4BC43DA-3C01-F2BF-6632-0E6E69C26F42}"/>
                  </a:ext>
                </a:extLst>
              </p:cNvPr>
              <p:cNvCxnSpPr>
                <a:cxnSpLocks/>
                <a:stCxn id="17" idx="2"/>
                <a:endCxn id="30" idx="2"/>
              </p:cNvCxnSpPr>
              <p:nvPr/>
            </p:nvCxnSpPr>
            <p:spPr>
              <a:xfrm rot="5400000">
                <a:off x="5916443" y="1401556"/>
                <a:ext cx="48102" cy="1788819"/>
              </a:xfrm>
              <a:prstGeom prst="bentConnector3">
                <a:avLst>
                  <a:gd name="adj1" fmla="val 539649"/>
                </a:avLst>
              </a:prstGeom>
              <a:solidFill>
                <a:schemeClr val="tx1">
                  <a:lumMod val="75000"/>
                  <a:lumOff val="25000"/>
                </a:schemeClr>
              </a:solidFill>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65EC85E-815F-BF1A-7DE4-F107E8E8588B}"/>
                  </a:ext>
                </a:extLst>
              </p:cNvPr>
              <p:cNvCxnSpPr>
                <a:cxnSpLocks/>
                <a:stCxn id="31" idx="1"/>
                <a:endCxn id="16" idx="2"/>
              </p:cNvCxnSpPr>
              <p:nvPr/>
            </p:nvCxnSpPr>
            <p:spPr>
              <a:xfrm rot="10800000">
                <a:off x="3312838" y="2246974"/>
                <a:ext cx="186016" cy="289146"/>
              </a:xfrm>
              <a:prstGeom prst="bentConnector2">
                <a:avLst/>
              </a:prstGeom>
              <a:solidFill>
                <a:schemeClr val="tx1">
                  <a:lumMod val="75000"/>
                  <a:lumOff val="25000"/>
                </a:schemeClr>
              </a:solidFill>
              <a:ln w="38100">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83AD140-603C-6E96-A0C9-A1C46C4F5113}"/>
                  </a:ext>
                </a:extLst>
              </p:cNvPr>
              <p:cNvCxnSpPr>
                <a:cxnSpLocks/>
                <a:endCxn id="30" idx="0"/>
              </p:cNvCxnSpPr>
              <p:nvPr/>
            </p:nvCxnSpPr>
            <p:spPr>
              <a:xfrm>
                <a:off x="5043703" y="998871"/>
                <a:ext cx="2381" cy="574135"/>
              </a:xfrm>
              <a:prstGeom prst="straightConnector1">
                <a:avLst/>
              </a:prstGeom>
              <a:solidFill>
                <a:schemeClr val="tx1">
                  <a:lumMod val="75000"/>
                  <a:lumOff val="25000"/>
                </a:schemeClr>
              </a:solidFill>
              <a:ln w="34925">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FD791778-B55C-0E83-0FDA-CED2286AAAFD}"/>
                  </a:ext>
                </a:extLst>
              </p:cNvPr>
              <p:cNvCxnSpPr>
                <a:cxnSpLocks/>
                <a:endCxn id="37" idx="2"/>
              </p:cNvCxnSpPr>
              <p:nvPr/>
            </p:nvCxnSpPr>
            <p:spPr>
              <a:xfrm flipV="1">
                <a:off x="4487969" y="997397"/>
                <a:ext cx="558115" cy="251404"/>
              </a:xfrm>
              <a:prstGeom prst="bentConnector2">
                <a:avLst/>
              </a:prstGeom>
              <a:ln w="38100">
                <a:solidFill>
                  <a:schemeClr val="bg1">
                    <a:lumMod val="65000"/>
                  </a:schemeClr>
                </a:solidFill>
                <a:headEnd type="triangle" w="med" len="med"/>
                <a:tailEnd type="oval" w="med" len="med"/>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0C83A1CD-478E-351B-A512-B3293C143290}"/>
                  </a:ext>
                </a:extLst>
              </p:cNvPr>
              <p:cNvSpPr/>
              <p:nvPr/>
            </p:nvSpPr>
            <p:spPr>
              <a:xfrm>
                <a:off x="4776006" y="637397"/>
                <a:ext cx="540156" cy="360000"/>
              </a:xfrm>
              <a:prstGeom prst="round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24923" tIns="27415" rIns="24923" bIns="24923" rtlCol="0" anchor="ctr"/>
              <a:lstStyle/>
              <a:p>
                <a:pPr algn="ctr"/>
                <a:r>
                  <a:rPr lang="en-AU" sz="900" b="1" dirty="0"/>
                  <a:t>Combat</a:t>
                </a:r>
              </a:p>
              <a:p>
                <a:pPr algn="ctr"/>
                <a:r>
                  <a:rPr lang="en-AU" sz="900" b="1" dirty="0"/>
                  <a:t>Start! </a:t>
                </a:r>
              </a:p>
            </p:txBody>
          </p:sp>
        </p:grpSp>
        <p:sp>
          <p:nvSpPr>
            <p:cNvPr id="14" name="Rectangle 13">
              <a:extLst>
                <a:ext uri="{FF2B5EF4-FFF2-40B4-BE49-F238E27FC236}">
                  <a16:creationId xmlns:a16="http://schemas.microsoft.com/office/drawing/2014/main" id="{184A39A6-BA8C-420E-4D75-075E083B0208}"/>
                </a:ext>
              </a:extLst>
            </p:cNvPr>
            <p:cNvSpPr/>
            <p:nvPr/>
          </p:nvSpPr>
          <p:spPr>
            <a:xfrm>
              <a:off x="3188391" y="636377"/>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2E258CA5-34BD-626E-88C4-A790F33565E0}"/>
                </a:ext>
              </a:extLst>
            </p:cNvPr>
            <p:cNvSpPr/>
            <p:nvPr/>
          </p:nvSpPr>
          <p:spPr>
            <a:xfrm>
              <a:off x="6709201" y="69045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77A10DFF-B292-3AEC-E324-7466B67B619D}"/>
                </a:ext>
              </a:extLst>
            </p:cNvPr>
            <p:cNvSpPr/>
            <p:nvPr/>
          </p:nvSpPr>
          <p:spPr>
            <a:xfrm>
              <a:off x="3185878" y="1995569"/>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80E2A335-7466-57AB-FBD6-50FBA287FE0A}"/>
                </a:ext>
              </a:extLst>
            </p:cNvPr>
            <p:cNvSpPr/>
            <p:nvPr/>
          </p:nvSpPr>
          <p:spPr>
            <a:xfrm>
              <a:off x="6709201" y="2020511"/>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ctagon 22">
              <a:extLst>
                <a:ext uri="{FF2B5EF4-FFF2-40B4-BE49-F238E27FC236}">
                  <a16:creationId xmlns:a16="http://schemas.microsoft.com/office/drawing/2014/main" id="{92D6BD98-54AA-0EBD-242D-9753BA282009}"/>
                </a:ext>
              </a:extLst>
            </p:cNvPr>
            <p:cNvSpPr/>
            <p:nvPr/>
          </p:nvSpPr>
          <p:spPr>
            <a:xfrm>
              <a:off x="5531394" y="510147"/>
              <a:ext cx="1575608" cy="1761767"/>
            </a:xfrm>
            <a:prstGeom prst="octagon">
              <a:avLst>
                <a:gd name="adj" fmla="val 6208"/>
              </a:avLst>
            </a:prstGeom>
            <a:solidFill>
              <a:schemeClr val="tx1">
                <a:lumMod val="75000"/>
                <a:lumOff val="2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pPr marL="0" lvl="1"/>
              <a:r>
                <a:rPr lang="en-AU" sz="1100" b="1" dirty="0">
                  <a:latin typeface="+mj-lt"/>
                </a:rPr>
                <a:t>GM Spotlight</a:t>
              </a:r>
            </a:p>
            <a:p>
              <a:pPr marL="0" lvl="1"/>
              <a:r>
                <a:rPr lang="en-AU" sz="900" dirty="0"/>
                <a:t>The GM makes a GM Move. Adversaries can only be spotlighted once per GM Spotlight, and can:</a:t>
              </a:r>
            </a:p>
            <a:p>
              <a:pPr marL="125289" lvl="2" indent="-125289">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25289" lvl="2" indent="-125289">
                <a:buFont typeface="Arial" panose="020B0604020202020204" pitchFamily="34" charset="0"/>
                <a:buChar char="•"/>
              </a:pPr>
              <a:r>
                <a:rPr lang="en-AU" sz="900" dirty="0"/>
                <a:t>Clear a </a:t>
              </a:r>
              <a:r>
                <a:rPr lang="en-AU" sz="900" b="1" dirty="0"/>
                <a:t>Condition</a:t>
              </a:r>
            </a:p>
            <a:p>
              <a:pPr marL="125289" lvl="2" indent="-125289">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25289" lvl="2" indent="-125289">
                <a:buFont typeface="Arial" panose="020B0604020202020204" pitchFamily="34" charset="0"/>
                <a:buChar char="•"/>
              </a:pPr>
              <a:r>
                <a:rPr lang="en-AU" sz="900" dirty="0"/>
                <a:t>Do anything else the fiction demands</a:t>
              </a:r>
            </a:p>
          </p:txBody>
        </p:sp>
        <p:sp>
          <p:nvSpPr>
            <p:cNvPr id="21" name="Octagon 20">
              <a:extLst>
                <a:ext uri="{FF2B5EF4-FFF2-40B4-BE49-F238E27FC236}">
                  <a16:creationId xmlns:a16="http://schemas.microsoft.com/office/drawing/2014/main" id="{EB06DB38-42A6-0785-D108-2757B6530BF7}"/>
                </a:ext>
              </a:extLst>
            </p:cNvPr>
            <p:cNvSpPr/>
            <p:nvPr/>
          </p:nvSpPr>
          <p:spPr>
            <a:xfrm>
              <a:off x="2931008" y="510147"/>
              <a:ext cx="1575266" cy="1763138"/>
            </a:xfrm>
            <a:prstGeom prst="octagon">
              <a:avLst>
                <a:gd name="adj" fmla="val 6208"/>
              </a:avLst>
            </a:prstGeom>
            <a:solidFill>
              <a:schemeClr val="bg1">
                <a:lumMod val="85000"/>
              </a:schemeClr>
            </a:solidFill>
            <a:ln w="381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49846" tIns="24923" rIns="49846" bIns="24923" rtlCol="0" anchor="ctr"/>
            <a:lstStyle/>
            <a:p>
              <a:r>
                <a:rPr lang="en-AU" sz="1100" b="1" dirty="0">
                  <a:solidFill>
                    <a:schemeClr val="tx1"/>
                  </a:solidFill>
                  <a:latin typeface="+mj-lt"/>
                </a:rPr>
                <a:t>Player Spotlight</a:t>
              </a:r>
            </a:p>
            <a:p>
              <a:pPr marL="0" lvl="1"/>
              <a:r>
                <a:rPr lang="en-AU" sz="900" dirty="0">
                  <a:solidFill>
                    <a:schemeClr val="tx1"/>
                  </a:solidFill>
                </a:rPr>
                <a:t>A spotlighted player can:</a:t>
              </a:r>
            </a:p>
            <a:p>
              <a:pPr marL="125289" lvl="1" indent="-125289">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25289" lvl="1" indent="-125289">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25289" lvl="1" indent="-125289">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25289" lvl="1" indent="-125289">
                <a:buFont typeface="Arial" panose="020B0604020202020204" pitchFamily="34" charset="0"/>
                <a:buChar char="•"/>
              </a:pPr>
              <a:r>
                <a:rPr lang="en-AU" sz="900" dirty="0">
                  <a:solidFill>
                    <a:schemeClr val="tx1"/>
                  </a:solidFill>
                </a:rPr>
                <a:t>Minor actions (use a consumable, shout)</a:t>
              </a:r>
            </a:p>
          </p:txBody>
        </p:sp>
      </p:grpSp>
      <p:sp>
        <p:nvSpPr>
          <p:cNvPr id="38" name="TextBox 37">
            <a:extLst>
              <a:ext uri="{FF2B5EF4-FFF2-40B4-BE49-F238E27FC236}">
                <a16:creationId xmlns:a16="http://schemas.microsoft.com/office/drawing/2014/main" id="{0C787CCA-E652-5E12-61DB-A6A0C99D30D8}"/>
              </a:ext>
            </a:extLst>
          </p:cNvPr>
          <p:cNvSpPr txBox="1"/>
          <p:nvPr/>
        </p:nvSpPr>
        <p:spPr>
          <a:xfrm>
            <a:off x="2610000" y="3003482"/>
            <a:ext cx="2088000" cy="6174511"/>
          </a:xfrm>
          <a:prstGeom prst="rect">
            <a:avLst/>
          </a:prstGeom>
          <a:noFill/>
        </p:spPr>
        <p:txBody>
          <a:bodyPr wrap="square" numCol="1">
            <a:spAutoFit/>
          </a:bodyPr>
          <a:lstStyle/>
          <a:p>
            <a:pPr marL="59347" defTabSz="316520">
              <a:spcBef>
                <a:spcPts val="415"/>
              </a:spcBef>
              <a:defRPr/>
            </a:pPr>
            <a:r>
              <a:rPr lang="en-AU" sz="1100" b="1" dirty="0">
                <a:solidFill>
                  <a:prstClr val="black"/>
                </a:solidFill>
                <a:latin typeface="Congenial"/>
              </a:rPr>
              <a:t>HP &amp; Damage</a:t>
            </a:r>
            <a:r>
              <a:rPr lang="en-AU" sz="1000" b="1" dirty="0">
                <a:solidFill>
                  <a:prstClr val="black"/>
                </a:solidFill>
                <a:latin typeface="Congenial"/>
              </a:rPr>
              <a:t> </a:t>
            </a:r>
            <a:r>
              <a:rPr lang="en-AU" sz="900" b="1" dirty="0">
                <a:solidFill>
                  <a:prstClr val="black"/>
                </a:solidFill>
                <a:latin typeface="Congenial"/>
              </a:rPr>
              <a:t>(p39) </a:t>
            </a:r>
          </a:p>
          <a:p>
            <a:pPr marL="59347" defTabSz="316520">
              <a:defRPr/>
            </a:pPr>
            <a:r>
              <a:rPr lang="en-AU" sz="900" dirty="0">
                <a:solidFill>
                  <a:prstClr val="black"/>
                </a:solidFill>
                <a:latin typeface="Congenial Light"/>
              </a:rPr>
              <a:t>Compare the damage to your </a:t>
            </a:r>
            <a:r>
              <a:rPr lang="en-AU" sz="900" b="1" i="1" dirty="0">
                <a:solidFill>
                  <a:prstClr val="black"/>
                </a:solidFill>
                <a:latin typeface="Congenial Light"/>
              </a:rPr>
              <a:t>Damage Thresholds</a:t>
            </a:r>
            <a:r>
              <a:rPr lang="en-AU" sz="900" dirty="0">
                <a:solidFill>
                  <a:prstClr val="black"/>
                </a:solidFill>
                <a:latin typeface="Congenial Light"/>
              </a:rPr>
              <a:t>:</a:t>
            </a:r>
          </a:p>
          <a:p>
            <a:pPr marL="184636" indent="-125289" defTabSz="316520">
              <a:spcBef>
                <a:spcPts val="208"/>
              </a:spcBef>
              <a:buFont typeface="Arial" panose="020B0604020202020204" pitchFamily="34" charset="0"/>
              <a:buChar char="•"/>
              <a:defRPr/>
            </a:pPr>
            <a:r>
              <a:rPr lang="en-AU" sz="900" dirty="0">
                <a:solidFill>
                  <a:prstClr val="black"/>
                </a:solidFill>
                <a:latin typeface="Congenial Light"/>
              </a:rPr>
              <a:t>≥ Severe threshold, mark </a:t>
            </a:r>
            <a:r>
              <a:rPr lang="en-AU" sz="900" b="1" dirty="0">
                <a:solidFill>
                  <a:prstClr val="black"/>
                </a:solidFill>
                <a:latin typeface="Congenial Light"/>
              </a:rPr>
              <a:t>3 HP</a:t>
            </a:r>
          </a:p>
          <a:p>
            <a:pPr marL="184636" indent="-125289" defTabSz="316520">
              <a:buFont typeface="Arial" panose="020B0604020202020204" pitchFamily="34" charset="0"/>
              <a:buChar char="•"/>
              <a:defRPr/>
            </a:pPr>
            <a:r>
              <a:rPr lang="en-AU" sz="900" dirty="0">
                <a:solidFill>
                  <a:prstClr val="black"/>
                </a:solidFill>
                <a:latin typeface="Congenial Light"/>
              </a:rPr>
              <a:t>≥ Major threshold, but less than your Severe threshold, mark </a:t>
            </a:r>
            <a:r>
              <a:rPr lang="en-AU" sz="900" b="1" dirty="0">
                <a:solidFill>
                  <a:prstClr val="black"/>
                </a:solidFill>
                <a:latin typeface="Congenial Light"/>
              </a:rPr>
              <a:t>2 HP</a:t>
            </a:r>
          </a:p>
          <a:p>
            <a:pPr marL="184636" indent="-125289" defTabSz="316520">
              <a:buFont typeface="Arial" panose="020B0604020202020204" pitchFamily="34" charset="0"/>
              <a:buChar char="•"/>
              <a:defRPr/>
            </a:pPr>
            <a:r>
              <a:rPr lang="en-AU" sz="900" dirty="0">
                <a:solidFill>
                  <a:prstClr val="black"/>
                </a:solidFill>
                <a:latin typeface="Congenial Light"/>
              </a:rPr>
              <a:t>&lt; Major threshold, mark </a:t>
            </a:r>
            <a:r>
              <a:rPr lang="en-AU" sz="900" b="1" dirty="0">
                <a:solidFill>
                  <a:prstClr val="black"/>
                </a:solidFill>
                <a:latin typeface="Congenial Light"/>
              </a:rPr>
              <a:t>1 HP</a:t>
            </a:r>
          </a:p>
          <a:p>
            <a:pPr marL="184636" indent="-125289" defTabSz="316520">
              <a:buFont typeface="Arial" panose="020B0604020202020204" pitchFamily="34" charset="0"/>
              <a:buChar char="•"/>
              <a:defRPr/>
            </a:pPr>
            <a:r>
              <a:rPr lang="en-AU" sz="900" dirty="0">
                <a:solidFill>
                  <a:prstClr val="black"/>
                </a:solidFill>
                <a:latin typeface="Congenial Light"/>
              </a:rPr>
              <a:t>reduced to 0 Damage, mark </a:t>
            </a:r>
            <a:r>
              <a:rPr lang="en-AU" sz="900" b="1" dirty="0">
                <a:solidFill>
                  <a:prstClr val="black"/>
                </a:solidFill>
                <a:latin typeface="Congenial Light"/>
              </a:rPr>
              <a:t>0 HP</a:t>
            </a:r>
          </a:p>
          <a:p>
            <a:pPr marL="184636" indent="-125289" defTabSz="316520">
              <a:spcAft>
                <a:spcPts val="208"/>
              </a:spcAft>
              <a:buFont typeface="Arial" panose="020B0604020202020204" pitchFamily="34" charset="0"/>
              <a:buChar char="•"/>
              <a:defRPr/>
            </a:pPr>
            <a:r>
              <a:rPr lang="en-AU" sz="900" dirty="0">
                <a:solidFill>
                  <a:prstClr val="black"/>
                </a:solidFill>
                <a:latin typeface="Congenial Light"/>
              </a:rPr>
              <a:t>(optional) ≥ 2 x Severe Threshold, mark </a:t>
            </a:r>
            <a:r>
              <a:rPr lang="en-AU" sz="900" b="1" dirty="0">
                <a:solidFill>
                  <a:prstClr val="black"/>
                </a:solidFill>
                <a:latin typeface="Congenial Light"/>
              </a:rPr>
              <a:t>4 HP</a:t>
            </a:r>
          </a:p>
          <a:p>
            <a:pPr marL="59347" defTabSz="316520">
              <a:spcAft>
                <a:spcPts val="208"/>
              </a:spcAft>
              <a:defRPr/>
            </a:pPr>
            <a:r>
              <a:rPr lang="en-AU" sz="900" dirty="0">
                <a:solidFill>
                  <a:prstClr val="black"/>
                </a:solidFill>
                <a:latin typeface="Congenial Light"/>
              </a:rPr>
              <a:t>When you mark last your last HP, you make a Death Move.</a:t>
            </a:r>
          </a:p>
          <a:p>
            <a:pPr marL="59347" defTabSz="316520">
              <a:lnSpc>
                <a:spcPct val="95000"/>
              </a:lnSpc>
              <a:defRPr/>
            </a:pPr>
            <a:r>
              <a:rPr lang="en-AU" sz="1100" b="1" dirty="0">
                <a:solidFill>
                  <a:prstClr val="black"/>
                </a:solidFill>
                <a:latin typeface="Congenial"/>
              </a:rPr>
              <a:t>Resistance, Immunity &amp; Direct Damage </a:t>
            </a:r>
            <a:r>
              <a:rPr lang="en-AU" sz="900" b="1" dirty="0">
                <a:solidFill>
                  <a:prstClr val="black"/>
                </a:solidFill>
                <a:latin typeface="Congenial"/>
              </a:rPr>
              <a:t>(p40)</a:t>
            </a:r>
          </a:p>
          <a:p>
            <a:pPr marL="59347" defTabSz="316520">
              <a:defRPr/>
            </a:pPr>
            <a:r>
              <a:rPr lang="en-AU" sz="900" dirty="0">
                <a:solidFill>
                  <a:prstClr val="black"/>
                </a:solidFill>
                <a:latin typeface="Congenial Light"/>
              </a:rPr>
              <a:t>Damage is either </a:t>
            </a:r>
            <a:r>
              <a:rPr lang="en-AU" sz="900" b="1" dirty="0">
                <a:solidFill>
                  <a:prstClr val="black"/>
                </a:solidFill>
                <a:latin typeface="Congenial Light"/>
              </a:rPr>
              <a:t>physical</a:t>
            </a:r>
            <a:r>
              <a:rPr lang="en-AU" sz="900" dirty="0">
                <a:solidFill>
                  <a:prstClr val="black"/>
                </a:solidFill>
                <a:latin typeface="Congenial Light"/>
              </a:rPr>
              <a:t> or </a:t>
            </a:r>
            <a:r>
              <a:rPr lang="en-AU" sz="900" b="1" dirty="0">
                <a:solidFill>
                  <a:prstClr val="black"/>
                </a:solidFill>
                <a:latin typeface="Congenial Light"/>
              </a:rPr>
              <a:t>magical</a:t>
            </a:r>
            <a:r>
              <a:rPr lang="en-AU" sz="900" dirty="0">
                <a:solidFill>
                  <a:prstClr val="black"/>
                </a:solidFill>
                <a:latin typeface="Congenial Light"/>
              </a:rPr>
              <a:t>.</a:t>
            </a:r>
            <a:endParaRPr lang="en-AU" sz="1000" b="1" dirty="0">
              <a:solidFill>
                <a:prstClr val="black"/>
              </a:solidFill>
              <a:latin typeface="Congenial Light"/>
            </a:endParaRPr>
          </a:p>
          <a:p>
            <a:pPr marL="184636" indent="-125289" defTabSz="316520">
              <a:buFont typeface="Arial" panose="020B0604020202020204" pitchFamily="34" charset="0"/>
              <a:buChar char="•"/>
              <a:defRPr/>
            </a:pPr>
            <a:r>
              <a:rPr lang="en-AU" sz="900" b="1" i="1" dirty="0">
                <a:solidFill>
                  <a:prstClr val="black"/>
                </a:solidFill>
                <a:latin typeface="Congenial Light"/>
              </a:rPr>
              <a:t>Resistance. </a:t>
            </a:r>
            <a:r>
              <a:rPr lang="en-AU" sz="900" dirty="0">
                <a:solidFill>
                  <a:prstClr val="black"/>
                </a:solidFill>
                <a:latin typeface="Congenial Light"/>
              </a:rPr>
              <a:t>Halve the damage before comparing to Thresholds.</a:t>
            </a:r>
          </a:p>
          <a:p>
            <a:pPr marL="184636" indent="-125289" defTabSz="316520">
              <a:buFont typeface="Arial" panose="020B0604020202020204" pitchFamily="34" charset="0"/>
              <a:buChar char="•"/>
              <a:defRPr/>
            </a:pPr>
            <a:r>
              <a:rPr lang="en-AU" sz="900" b="1" i="1" dirty="0">
                <a:solidFill>
                  <a:prstClr val="black"/>
                </a:solidFill>
                <a:latin typeface="Congenial Light"/>
              </a:rPr>
              <a:t>Immunity. </a:t>
            </a:r>
            <a:r>
              <a:rPr lang="en-AU" sz="900" dirty="0">
                <a:solidFill>
                  <a:prstClr val="black"/>
                </a:solidFill>
                <a:latin typeface="Congenial Light"/>
              </a:rPr>
              <a:t>Ignores the damage.</a:t>
            </a:r>
          </a:p>
          <a:p>
            <a:pPr marL="184636" indent="-125289" defTabSz="316520">
              <a:spcAft>
                <a:spcPts val="208"/>
              </a:spcAft>
              <a:buFont typeface="Arial" panose="020B0604020202020204" pitchFamily="34" charset="0"/>
              <a:buChar char="•"/>
              <a:defRPr/>
            </a:pPr>
            <a:r>
              <a:rPr lang="en-AU" sz="900" b="1" i="1" dirty="0">
                <a:solidFill>
                  <a:prstClr val="black"/>
                </a:solidFill>
                <a:latin typeface="Congenial Light"/>
              </a:rPr>
              <a:t>Direct Damage.</a:t>
            </a:r>
            <a:r>
              <a:rPr lang="en-AU" sz="900" dirty="0">
                <a:solidFill>
                  <a:prstClr val="black"/>
                </a:solidFill>
                <a:latin typeface="Congenial Light"/>
              </a:rPr>
              <a:t> Can’t be reduced by marking an Armour Slot</a:t>
            </a:r>
          </a:p>
          <a:p>
            <a:pPr marL="59347">
              <a:defRPr/>
            </a:pPr>
            <a:r>
              <a:rPr lang="en-AU" sz="1100" b="1" dirty="0">
                <a:latin typeface="Congenial"/>
              </a:rPr>
              <a:t>Evasion </a:t>
            </a:r>
            <a:r>
              <a:rPr lang="en-AU" sz="900" b="1" dirty="0">
                <a:latin typeface="Congenial"/>
              </a:rPr>
              <a:t>(p39) </a:t>
            </a:r>
          </a:p>
          <a:p>
            <a:pPr marL="59347">
              <a:defRPr/>
            </a:pPr>
            <a:r>
              <a:rPr lang="en-AU" sz="900" dirty="0"/>
              <a:t>If an adversary’s attack roll </a:t>
            </a:r>
            <a:r>
              <a:rPr lang="en-AU" sz="900" dirty="0">
                <a:solidFill>
                  <a:prstClr val="black"/>
                </a:solidFill>
              </a:rPr>
              <a:t>≥ your </a:t>
            </a:r>
            <a:r>
              <a:rPr lang="en-AU" sz="900" dirty="0"/>
              <a:t>Evasion, they hit and deal damage.</a:t>
            </a:r>
          </a:p>
          <a:p>
            <a:pPr marL="59347" defTabSz="316520">
              <a:defRPr/>
            </a:pPr>
            <a:r>
              <a:rPr lang="en-AU" sz="1100" b="1" dirty="0">
                <a:solidFill>
                  <a:prstClr val="black"/>
                </a:solidFill>
                <a:latin typeface="Congenial"/>
              </a:rPr>
              <a:t>Stress </a:t>
            </a:r>
            <a:r>
              <a:rPr lang="en-AU" sz="900" b="1" dirty="0">
                <a:solidFill>
                  <a:prstClr val="black"/>
                </a:solidFill>
                <a:latin typeface="Congenial"/>
              </a:rPr>
              <a:t>(p39)</a:t>
            </a:r>
            <a:endParaRPr lang="en-AU" sz="900" dirty="0">
              <a:solidFill>
                <a:prstClr val="black"/>
              </a:solidFill>
              <a:latin typeface="Congenial Light"/>
            </a:endParaRPr>
          </a:p>
          <a:p>
            <a:pPr marL="59347" defTabSz="316520">
              <a:defRPr/>
            </a:pPr>
            <a:r>
              <a:rPr lang="en-AU" sz="900" dirty="0">
                <a:solidFill>
                  <a:prstClr val="black"/>
                </a:solidFill>
                <a:latin typeface="Congenial Light"/>
              </a:rPr>
              <a:t>When a character is out of Stress, they become </a:t>
            </a:r>
            <a:r>
              <a:rPr lang="en-AU" sz="900" b="1" dirty="0">
                <a:solidFill>
                  <a:prstClr val="black"/>
                </a:solidFill>
                <a:latin typeface="Congenial Light"/>
              </a:rPr>
              <a:t>Vulnerable</a:t>
            </a:r>
            <a:r>
              <a:rPr lang="en-AU" sz="900" dirty="0">
                <a:solidFill>
                  <a:prstClr val="black"/>
                </a:solidFill>
                <a:latin typeface="Congenial Light"/>
              </a:rPr>
              <a:t> until they regain at least 1 Stress. A character without Stress slots can’t choose to mark Stress. If an effect forces a character to mark Stress, they must mark </a:t>
            </a:r>
            <a:r>
              <a:rPr lang="en-AU" sz="900" b="1" dirty="0">
                <a:solidFill>
                  <a:prstClr val="black"/>
                </a:solidFill>
                <a:latin typeface="Congenial Light"/>
              </a:rPr>
              <a:t>1 HP </a:t>
            </a:r>
            <a:r>
              <a:rPr lang="en-AU" sz="900" dirty="0">
                <a:solidFill>
                  <a:prstClr val="black"/>
                </a:solidFill>
                <a:latin typeface="Congenial Light"/>
              </a:rPr>
              <a:t>instead.</a:t>
            </a:r>
            <a:endParaRPr lang="en-AU" sz="1100" b="1" dirty="0">
              <a:latin typeface="Congenial"/>
            </a:endParaRPr>
          </a:p>
          <a:p>
            <a:pPr marL="59347" defTabSz="316520">
              <a:spcBef>
                <a:spcPts val="415"/>
              </a:spcBef>
              <a:defRPr/>
            </a:pPr>
            <a:r>
              <a:rPr lang="en-AU" sz="1100" b="1" dirty="0">
                <a:latin typeface="Congenial"/>
              </a:rPr>
              <a:t>Using Armour </a:t>
            </a:r>
            <a:r>
              <a:rPr lang="en-AU" sz="900" b="1" dirty="0">
                <a:latin typeface="Congenial"/>
              </a:rPr>
              <a:t>(p56)</a:t>
            </a:r>
            <a:endParaRPr lang="en-AU" sz="900" dirty="0">
              <a:latin typeface="Congenial Light"/>
            </a:endParaRPr>
          </a:p>
          <a:p>
            <a:pPr marL="59347" defTabSz="316520">
              <a:defRPr/>
            </a:pPr>
            <a:r>
              <a:rPr lang="en-AU" sz="900" dirty="0">
                <a:latin typeface="Congenial Light"/>
              </a:rPr>
              <a:t>Armour Score = available Armour Slots.  Once per attack, a player can mark 1 Armour Slot to reduce incoming damage down by a Threshold</a:t>
            </a:r>
          </a:p>
          <a:p>
            <a:pPr marL="59347">
              <a:spcBef>
                <a:spcPts val="415"/>
              </a:spcBef>
              <a:defRPr/>
            </a:pPr>
            <a:r>
              <a:rPr lang="en-AU" sz="1100" b="1" dirty="0">
                <a:latin typeface="Congenial"/>
              </a:rPr>
              <a:t>Using Hope </a:t>
            </a:r>
            <a:r>
              <a:rPr lang="en-AU" sz="900" b="1" dirty="0">
                <a:latin typeface="Congenial"/>
              </a:rPr>
              <a:t>(p56)</a:t>
            </a:r>
            <a:endParaRPr lang="en-AU" sz="900" dirty="0"/>
          </a:p>
          <a:p>
            <a:pPr marL="178042" indent="-118695">
              <a:buFont typeface="Arial" panose="020B0604020202020204" pitchFamily="34" charset="0"/>
              <a:buChar char="•"/>
              <a:defRPr/>
            </a:pPr>
            <a:r>
              <a:rPr lang="en-AU" sz="900" dirty="0"/>
              <a:t>Help an Ally (+d6 Advantage die)</a:t>
            </a:r>
          </a:p>
          <a:p>
            <a:pPr marL="178042" indent="-118695">
              <a:buFont typeface="Arial" panose="020B0604020202020204" pitchFamily="34" charset="0"/>
              <a:buChar char="•"/>
              <a:defRPr/>
            </a:pPr>
            <a:r>
              <a:rPr lang="en-AU" sz="900" dirty="0"/>
              <a:t>Utilise an Experience</a:t>
            </a:r>
          </a:p>
          <a:p>
            <a:pPr marL="178042" indent="-118695">
              <a:buFont typeface="Arial" panose="020B0604020202020204" pitchFamily="34" charset="0"/>
              <a:buChar char="•"/>
              <a:defRPr/>
            </a:pPr>
            <a:r>
              <a:rPr lang="en-AU" sz="900" dirty="0"/>
              <a:t>Initiate a Tag Team Roll (3 Hope, once per session)</a:t>
            </a:r>
          </a:p>
          <a:p>
            <a:pPr marL="178042" indent="-118695">
              <a:buFont typeface="Arial" panose="020B0604020202020204" pitchFamily="34" charset="0"/>
              <a:buChar char="•"/>
              <a:defRPr/>
            </a:pPr>
            <a:r>
              <a:rPr lang="en-AU" sz="900" dirty="0"/>
              <a:t>Use a Hope Feature</a:t>
            </a:r>
          </a:p>
        </p:txBody>
      </p:sp>
      <p:sp>
        <p:nvSpPr>
          <p:cNvPr id="4" name="TextBox 3">
            <a:extLst>
              <a:ext uri="{FF2B5EF4-FFF2-40B4-BE49-F238E27FC236}">
                <a16:creationId xmlns:a16="http://schemas.microsoft.com/office/drawing/2014/main" id="{14124DC7-3781-DB84-2D75-7CD01D768284}"/>
              </a:ext>
            </a:extLst>
          </p:cNvPr>
          <p:cNvSpPr txBox="1"/>
          <p:nvPr/>
        </p:nvSpPr>
        <p:spPr>
          <a:xfrm>
            <a:off x="0" y="7192962"/>
            <a:ext cx="1773242" cy="177613"/>
          </a:xfrm>
          <a:prstGeom prst="rect">
            <a:avLst/>
          </a:prstGeom>
          <a:noFill/>
        </p:spPr>
        <p:txBody>
          <a:bodyPr wrap="none" rtlCol="0">
            <a:spAutoFit/>
          </a:bodyPr>
          <a:lstStyle/>
          <a:p>
            <a:r>
              <a:rPr lang="en-AU" sz="554" dirty="0">
                <a:solidFill>
                  <a:schemeClr val="bg1"/>
                </a:solidFill>
              </a:rPr>
              <a:t>Player Sheet B: Combat, Downtime, Advancement</a:t>
            </a:r>
          </a:p>
        </p:txBody>
      </p:sp>
    </p:spTree>
    <p:extLst>
      <p:ext uri="{BB962C8B-B14F-4D97-AF65-F5344CB8AC3E}">
        <p14:creationId xmlns:p14="http://schemas.microsoft.com/office/powerpoint/2010/main" val="3157554718"/>
      </p:ext>
    </p:extLst>
  </p:cSld>
  <p:clrMapOvr>
    <a:masterClrMapping/>
  </p:clrMapOvr>
</p:sld>
</file>

<file path=ppt/theme/theme1.xml><?xml version="1.0" encoding="utf-8"?>
<a:theme xmlns:a="http://schemas.openxmlformats.org/drawingml/2006/main" name="Office Theme">
  <a:themeElements>
    <a:clrScheme name="Daggerheart">
      <a:dk1>
        <a:sysClr val="windowText" lastClr="000000"/>
      </a:dk1>
      <a:lt1>
        <a:sysClr val="window" lastClr="FFFFFF"/>
      </a:lt1>
      <a:dk2>
        <a:srgbClr val="0E2841"/>
      </a:dk2>
      <a:lt2>
        <a:srgbClr val="E8E8E8"/>
      </a:lt2>
      <a:accent1>
        <a:srgbClr val="4C2771"/>
      </a:accent1>
      <a:accent2>
        <a:srgbClr val="D3B949"/>
      </a:accent2>
      <a:accent3>
        <a:srgbClr val="AE3B24"/>
      </a:accent3>
      <a:accent4>
        <a:srgbClr val="2D9F43"/>
      </a:accent4>
      <a:accent5>
        <a:srgbClr val="2D81B5"/>
      </a:accent5>
      <a:accent6>
        <a:srgbClr val="3C379F"/>
      </a:accent6>
      <a:hlink>
        <a:srgbClr val="467886"/>
      </a:hlink>
      <a:folHlink>
        <a:srgbClr val="96607D"/>
      </a:folHlink>
    </a:clrScheme>
    <a:fontScheme name="Congenial">
      <a:majorFont>
        <a:latin typeface="Congenial"/>
        <a:ea typeface=""/>
        <a:cs typeface=""/>
      </a:majorFont>
      <a:minorFont>
        <a:latin typeface="Congenial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5612</TotalTime>
  <Words>10271</Words>
  <Application>Microsoft Office PowerPoint</Application>
  <PresentationFormat>A4 Paper (210x297 mm)</PresentationFormat>
  <Paragraphs>969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Congenial</vt:lpstr>
      <vt:lpstr>Congenial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Vernon</dc:creator>
  <cp:lastModifiedBy>Jack Vernon</cp:lastModifiedBy>
  <cp:revision>2</cp:revision>
  <dcterms:created xsi:type="dcterms:W3CDTF">2025-06-29T11:43:14Z</dcterms:created>
  <dcterms:modified xsi:type="dcterms:W3CDTF">2025-07-05T11:40:29Z</dcterms:modified>
</cp:coreProperties>
</file>