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5" r:id="rId3"/>
    <p:sldId id="259" r:id="rId4"/>
    <p:sldId id="257" r:id="rId5"/>
    <p:sldId id="260"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layer Sheets" id="{65EDE59D-9912-4C5E-8E23-0C7594D9776E}">
          <p14:sldIdLst>
            <p14:sldId id="258"/>
            <p14:sldId id="265"/>
          </p14:sldIdLst>
        </p14:section>
        <p14:section name="GM Sheet" id="{7BB749BA-9103-4319-B56D-A7B2A7819369}">
          <p14:sldIdLst>
            <p14:sldId id="259"/>
            <p14:sldId id="257"/>
            <p14:sldId id="26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guide id="3" pos="58" userDrawn="1">
          <p15:clr>
            <a:srgbClr val="A4A3A4"/>
          </p15:clr>
        </p15:guide>
        <p15:guide id="4" pos="6182" userDrawn="1">
          <p15:clr>
            <a:srgbClr val="A4A3A4"/>
          </p15:clr>
        </p15:guide>
        <p15:guide id="5" pos="1623" userDrawn="1">
          <p15:clr>
            <a:srgbClr val="A4A3A4"/>
          </p15:clr>
        </p15:guide>
        <p15:guide id="6" pos="45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FE2"/>
    <a:srgbClr val="9775B9"/>
    <a:srgbClr val="4F1D79"/>
    <a:srgbClr val="845BAD"/>
    <a:srgbClr val="753CAE"/>
    <a:srgbClr val="60318F"/>
    <a:srgbClr val="643395"/>
    <a:srgbClr val="5A2E86"/>
    <a:srgbClr val="4C2771"/>
    <a:srgbClr val="8448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580194-9BA1-4B62-B3A5-A89286E78253}" v="38" dt="2025-07-05T01:40:14.6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95" autoAdjust="0"/>
    <p:restoredTop sz="94660"/>
  </p:normalViewPr>
  <p:slideViewPr>
    <p:cSldViewPr snapToGrid="0" showGuides="1">
      <p:cViewPr varScale="1">
        <p:scale>
          <a:sx n="103" d="100"/>
          <a:sy n="103" d="100"/>
        </p:scale>
        <p:origin x="516" y="108"/>
      </p:cViewPr>
      <p:guideLst>
        <p:guide orient="horz" pos="2160"/>
        <p:guide pos="3120"/>
        <p:guide pos="58"/>
        <p:guide pos="6182"/>
        <p:guide pos="1623"/>
        <p:guide pos="45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Vernon" userId="c45f7498def387b3" providerId="LiveId" clId="{7C580194-9BA1-4B62-B3A5-A89286E78253}"/>
    <pc:docChg chg="undo custSel modSld">
      <pc:chgData name="Jack Vernon" userId="c45f7498def387b3" providerId="LiveId" clId="{7C580194-9BA1-4B62-B3A5-A89286E78253}" dt="2025-07-05T01:40:14.633" v="930"/>
      <pc:docMkLst>
        <pc:docMk/>
      </pc:docMkLst>
      <pc:sldChg chg="addSp delSp modSp mod setBg">
        <pc:chgData name="Jack Vernon" userId="c45f7498def387b3" providerId="LiveId" clId="{7C580194-9BA1-4B62-B3A5-A89286E78253}" dt="2025-07-05T00:53:22.976" v="398" actId="20577"/>
        <pc:sldMkLst>
          <pc:docMk/>
          <pc:sldMk cId="718591801" sldId="257"/>
        </pc:sldMkLst>
        <pc:spChg chg="mod">
          <ac:chgData name="Jack Vernon" userId="c45f7498def387b3" providerId="LiveId" clId="{7C580194-9BA1-4B62-B3A5-A89286E78253}" dt="2025-07-05T00:53:22.976" v="398" actId="20577"/>
          <ac:spMkLst>
            <pc:docMk/>
            <pc:sldMk cId="718591801" sldId="257"/>
            <ac:spMk id="3" creationId="{17210BBB-52E9-B0AE-1975-6B6A1AC83D40}"/>
          </ac:spMkLst>
        </pc:spChg>
        <pc:spChg chg="mod">
          <ac:chgData name="Jack Vernon" userId="c45f7498def387b3" providerId="LiveId" clId="{7C580194-9BA1-4B62-B3A5-A89286E78253}" dt="2025-07-05T00:39:41.095" v="219"/>
          <ac:spMkLst>
            <pc:docMk/>
            <pc:sldMk cId="718591801" sldId="257"/>
            <ac:spMk id="6" creationId="{086C7578-5506-984A-A435-D89DB58D6727}"/>
          </ac:spMkLst>
        </pc:spChg>
        <pc:spChg chg="del">
          <ac:chgData name="Jack Vernon" userId="c45f7498def387b3" providerId="LiveId" clId="{7C580194-9BA1-4B62-B3A5-A89286E78253}" dt="2025-07-04T23:57:49.576" v="9" actId="478"/>
          <ac:spMkLst>
            <pc:docMk/>
            <pc:sldMk cId="718591801" sldId="257"/>
            <ac:spMk id="7" creationId="{CE0D3194-3312-4D7B-EE31-406BAAED7FF7}"/>
          </ac:spMkLst>
        </pc:spChg>
        <pc:spChg chg="mod">
          <ac:chgData name="Jack Vernon" userId="c45f7498def387b3" providerId="LiveId" clId="{7C580194-9BA1-4B62-B3A5-A89286E78253}" dt="2025-07-05T00:39:41.095" v="219"/>
          <ac:spMkLst>
            <pc:docMk/>
            <pc:sldMk cId="718591801" sldId="257"/>
            <ac:spMk id="8" creationId="{D519E549-1D06-04F8-5C54-B9DE98FB2EEB}"/>
          </ac:spMkLst>
        </pc:spChg>
        <pc:spChg chg="mod">
          <ac:chgData name="Jack Vernon" userId="c45f7498def387b3" providerId="LiveId" clId="{7C580194-9BA1-4B62-B3A5-A89286E78253}" dt="2025-07-05T00:39:41.095" v="219"/>
          <ac:spMkLst>
            <pc:docMk/>
            <pc:sldMk cId="718591801" sldId="257"/>
            <ac:spMk id="10" creationId="{8ABADCC1-E3D0-77C2-832E-BC69C7A4FB55}"/>
          </ac:spMkLst>
        </pc:spChg>
        <pc:spChg chg="mod">
          <ac:chgData name="Jack Vernon" userId="c45f7498def387b3" providerId="LiveId" clId="{7C580194-9BA1-4B62-B3A5-A89286E78253}" dt="2025-07-05T00:39:41.095" v="219"/>
          <ac:spMkLst>
            <pc:docMk/>
            <pc:sldMk cId="718591801" sldId="257"/>
            <ac:spMk id="11" creationId="{49655E55-7718-6295-4E91-0977945D7EDF}"/>
          </ac:spMkLst>
        </pc:spChg>
        <pc:spChg chg="mod">
          <ac:chgData name="Jack Vernon" userId="c45f7498def387b3" providerId="LiveId" clId="{7C580194-9BA1-4B62-B3A5-A89286E78253}" dt="2025-07-05T00:15:21.687" v="152" actId="553"/>
          <ac:spMkLst>
            <pc:docMk/>
            <pc:sldMk cId="718591801" sldId="257"/>
            <ac:spMk id="12" creationId="{9A46F564-761F-B458-E4C2-D471C87FC43F}"/>
          </ac:spMkLst>
        </pc:spChg>
        <pc:spChg chg="mod">
          <ac:chgData name="Jack Vernon" userId="c45f7498def387b3" providerId="LiveId" clId="{7C580194-9BA1-4B62-B3A5-A89286E78253}" dt="2025-07-05T00:39:41.095" v="219"/>
          <ac:spMkLst>
            <pc:docMk/>
            <pc:sldMk cId="718591801" sldId="257"/>
            <ac:spMk id="19" creationId="{1C43A106-EE54-EF44-2676-17E5846070F8}"/>
          </ac:spMkLst>
        </pc:spChg>
        <pc:spChg chg="mod">
          <ac:chgData name="Jack Vernon" userId="c45f7498def387b3" providerId="LiveId" clId="{7C580194-9BA1-4B62-B3A5-A89286E78253}" dt="2025-07-05T00:39:41.095" v="219"/>
          <ac:spMkLst>
            <pc:docMk/>
            <pc:sldMk cId="718591801" sldId="257"/>
            <ac:spMk id="24" creationId="{B172C565-669F-D7FE-169D-54DD3A27C0EC}"/>
          </ac:spMkLst>
        </pc:spChg>
        <pc:spChg chg="mod">
          <ac:chgData name="Jack Vernon" userId="c45f7498def387b3" providerId="LiveId" clId="{7C580194-9BA1-4B62-B3A5-A89286E78253}" dt="2025-07-05T00:39:41.095" v="219"/>
          <ac:spMkLst>
            <pc:docMk/>
            <pc:sldMk cId="718591801" sldId="257"/>
            <ac:spMk id="43" creationId="{96C18491-4D53-7EE8-3706-E16BB951992E}"/>
          </ac:spMkLst>
        </pc:spChg>
        <pc:spChg chg="mod">
          <ac:chgData name="Jack Vernon" userId="c45f7498def387b3" providerId="LiveId" clId="{7C580194-9BA1-4B62-B3A5-A89286E78253}" dt="2025-07-05T00:39:41.095" v="219"/>
          <ac:spMkLst>
            <pc:docMk/>
            <pc:sldMk cId="718591801" sldId="257"/>
            <ac:spMk id="47" creationId="{4CAC0069-FD20-0717-A099-5C6A9CED1EA8}"/>
          </ac:spMkLst>
        </pc:spChg>
        <pc:spChg chg="mod">
          <ac:chgData name="Jack Vernon" userId="c45f7498def387b3" providerId="LiveId" clId="{7C580194-9BA1-4B62-B3A5-A89286E78253}" dt="2025-07-05T00:39:41.095" v="219"/>
          <ac:spMkLst>
            <pc:docMk/>
            <pc:sldMk cId="718591801" sldId="257"/>
            <ac:spMk id="48" creationId="{0E2C6607-8CDB-7BAC-BE03-F5C33029168B}"/>
          </ac:spMkLst>
        </pc:spChg>
        <pc:spChg chg="mod">
          <ac:chgData name="Jack Vernon" userId="c45f7498def387b3" providerId="LiveId" clId="{7C580194-9BA1-4B62-B3A5-A89286E78253}" dt="2025-07-05T00:11:04.614" v="144" actId="14100"/>
          <ac:spMkLst>
            <pc:docMk/>
            <pc:sldMk cId="718591801" sldId="257"/>
            <ac:spMk id="53" creationId="{C222640A-BF98-8CF2-0C08-2EF175C2578B}"/>
          </ac:spMkLst>
        </pc:spChg>
        <pc:spChg chg="mod">
          <ac:chgData name="Jack Vernon" userId="c45f7498def387b3" providerId="LiveId" clId="{7C580194-9BA1-4B62-B3A5-A89286E78253}" dt="2025-07-05T00:39:41.095" v="219"/>
          <ac:spMkLst>
            <pc:docMk/>
            <pc:sldMk cId="718591801" sldId="257"/>
            <ac:spMk id="55" creationId="{DE49C447-C43B-168C-E125-7CAD8849DB9D}"/>
          </ac:spMkLst>
        </pc:spChg>
        <pc:spChg chg="mod">
          <ac:chgData name="Jack Vernon" userId="c45f7498def387b3" providerId="LiveId" clId="{7C580194-9BA1-4B62-B3A5-A89286E78253}" dt="2025-07-05T00:39:44.959" v="222"/>
          <ac:spMkLst>
            <pc:docMk/>
            <pc:sldMk cId="718591801" sldId="257"/>
            <ac:spMk id="58" creationId="{37F5A205-2F7A-3E51-688A-F1D2DAA79B4D}"/>
          </ac:spMkLst>
        </pc:spChg>
        <pc:spChg chg="mod">
          <ac:chgData name="Jack Vernon" userId="c45f7498def387b3" providerId="LiveId" clId="{7C580194-9BA1-4B62-B3A5-A89286E78253}" dt="2025-07-05T00:39:44.959" v="222"/>
          <ac:spMkLst>
            <pc:docMk/>
            <pc:sldMk cId="718591801" sldId="257"/>
            <ac:spMk id="59" creationId="{619E19A2-05DD-2021-B872-AB6030EF158A}"/>
          </ac:spMkLst>
        </pc:spChg>
        <pc:spChg chg="mod">
          <ac:chgData name="Jack Vernon" userId="c45f7498def387b3" providerId="LiveId" clId="{7C580194-9BA1-4B62-B3A5-A89286E78253}" dt="2025-07-05T00:39:44.959" v="222"/>
          <ac:spMkLst>
            <pc:docMk/>
            <pc:sldMk cId="718591801" sldId="257"/>
            <ac:spMk id="60" creationId="{BC09CE81-5B90-385D-7752-801DF8902CB3}"/>
          </ac:spMkLst>
        </pc:spChg>
        <pc:spChg chg="mod">
          <ac:chgData name="Jack Vernon" userId="c45f7498def387b3" providerId="LiveId" clId="{7C580194-9BA1-4B62-B3A5-A89286E78253}" dt="2025-07-05T00:39:44.959" v="222"/>
          <ac:spMkLst>
            <pc:docMk/>
            <pc:sldMk cId="718591801" sldId="257"/>
            <ac:spMk id="61" creationId="{47A83E65-0E67-F7BF-5376-B217E7F6E4CD}"/>
          </ac:spMkLst>
        </pc:spChg>
        <pc:spChg chg="mod">
          <ac:chgData name="Jack Vernon" userId="c45f7498def387b3" providerId="LiveId" clId="{7C580194-9BA1-4B62-B3A5-A89286E78253}" dt="2025-07-05T00:39:44.959" v="222"/>
          <ac:spMkLst>
            <pc:docMk/>
            <pc:sldMk cId="718591801" sldId="257"/>
            <ac:spMk id="63" creationId="{854437A4-718F-663E-7C3B-EE545ECF2055}"/>
          </ac:spMkLst>
        </pc:spChg>
        <pc:spChg chg="mod">
          <ac:chgData name="Jack Vernon" userId="c45f7498def387b3" providerId="LiveId" clId="{7C580194-9BA1-4B62-B3A5-A89286E78253}" dt="2025-07-05T00:39:44.959" v="222"/>
          <ac:spMkLst>
            <pc:docMk/>
            <pc:sldMk cId="718591801" sldId="257"/>
            <ac:spMk id="384" creationId="{0411F0E9-5774-2CED-0F9A-2FDBAF60172D}"/>
          </ac:spMkLst>
        </pc:spChg>
        <pc:spChg chg="mod">
          <ac:chgData name="Jack Vernon" userId="c45f7498def387b3" providerId="LiveId" clId="{7C580194-9BA1-4B62-B3A5-A89286E78253}" dt="2025-07-05T00:42:51.724" v="250" actId="14100"/>
          <ac:spMkLst>
            <pc:docMk/>
            <pc:sldMk cId="718591801" sldId="257"/>
            <ac:spMk id="386" creationId="{49AAFE33-EEF3-6713-B38B-C9FDDD8E3BBC}"/>
          </ac:spMkLst>
        </pc:spChg>
        <pc:spChg chg="mod">
          <ac:chgData name="Jack Vernon" userId="c45f7498def387b3" providerId="LiveId" clId="{7C580194-9BA1-4B62-B3A5-A89286E78253}" dt="2025-07-05T00:39:44.959" v="222"/>
          <ac:spMkLst>
            <pc:docMk/>
            <pc:sldMk cId="718591801" sldId="257"/>
            <ac:spMk id="387" creationId="{2537F119-01B1-AC54-65F4-8DB4914F9BC6}"/>
          </ac:spMkLst>
        </pc:spChg>
        <pc:spChg chg="mod">
          <ac:chgData name="Jack Vernon" userId="c45f7498def387b3" providerId="LiveId" clId="{7C580194-9BA1-4B62-B3A5-A89286E78253}" dt="2025-07-05T00:40:59.738" v="242" actId="207"/>
          <ac:spMkLst>
            <pc:docMk/>
            <pc:sldMk cId="718591801" sldId="257"/>
            <ac:spMk id="391" creationId="{36E96BAB-1FC1-2987-0B2C-A0F0D56E9DD8}"/>
          </ac:spMkLst>
        </pc:spChg>
        <pc:spChg chg="mod">
          <ac:chgData name="Jack Vernon" userId="c45f7498def387b3" providerId="LiveId" clId="{7C580194-9BA1-4B62-B3A5-A89286E78253}" dt="2025-07-05T00:40:59.738" v="242" actId="207"/>
          <ac:spMkLst>
            <pc:docMk/>
            <pc:sldMk cId="718591801" sldId="257"/>
            <ac:spMk id="392" creationId="{2598B4C9-17F4-6056-7235-EC448568FB1F}"/>
          </ac:spMkLst>
        </pc:spChg>
        <pc:spChg chg="mod">
          <ac:chgData name="Jack Vernon" userId="c45f7498def387b3" providerId="LiveId" clId="{7C580194-9BA1-4B62-B3A5-A89286E78253}" dt="2025-07-05T00:40:41.941" v="241" actId="14100"/>
          <ac:spMkLst>
            <pc:docMk/>
            <pc:sldMk cId="718591801" sldId="257"/>
            <ac:spMk id="398" creationId="{F9B799C7-AC00-55AD-78CF-939B45352938}"/>
          </ac:spMkLst>
        </pc:spChg>
        <pc:grpChg chg="del mod">
          <ac:chgData name="Jack Vernon" userId="c45f7498def387b3" providerId="LiveId" clId="{7C580194-9BA1-4B62-B3A5-A89286E78253}" dt="2025-07-05T00:39:44.469" v="221" actId="478"/>
          <ac:grpSpMkLst>
            <pc:docMk/>
            <pc:sldMk cId="718591801" sldId="257"/>
            <ac:grpSpMk id="13" creationId="{94323632-3B1B-7913-48D2-539FC8DFB5ED}"/>
          </ac:grpSpMkLst>
        </pc:grpChg>
        <pc:grpChg chg="mod">
          <ac:chgData name="Jack Vernon" userId="c45f7498def387b3" providerId="LiveId" clId="{7C580194-9BA1-4B62-B3A5-A89286E78253}" dt="2025-07-05T00:39:48.890" v="223" actId="1076"/>
          <ac:grpSpMkLst>
            <pc:docMk/>
            <pc:sldMk cId="718591801" sldId="257"/>
            <ac:grpSpMk id="56" creationId="{C405BFCC-D5E4-7578-D345-701E2ADE1819}"/>
          </ac:grpSpMkLst>
        </pc:grpChg>
        <pc:cxnChg chg="mod">
          <ac:chgData name="Jack Vernon" userId="c45f7498def387b3" providerId="LiveId" clId="{7C580194-9BA1-4B62-B3A5-A89286E78253}" dt="2025-07-05T00:41:08.355" v="243" actId="208"/>
          <ac:cxnSpMkLst>
            <pc:docMk/>
            <pc:sldMk cId="718591801" sldId="257"/>
            <ac:cxnSpMk id="9" creationId="{ACC39D06-5044-F614-1901-4B6C42685354}"/>
          </ac:cxnSpMkLst>
        </pc:cxnChg>
        <pc:cxnChg chg="mod">
          <ac:chgData name="Jack Vernon" userId="c45f7498def387b3" providerId="LiveId" clId="{7C580194-9BA1-4B62-B3A5-A89286E78253}" dt="2025-07-05T00:39:44.469" v="221" actId="478"/>
          <ac:cxnSpMkLst>
            <pc:docMk/>
            <pc:sldMk cId="718591801" sldId="257"/>
            <ac:cxnSpMk id="30" creationId="{5855C4A3-B94C-239A-3C82-A0B8815B4747}"/>
          </ac:cxnSpMkLst>
        </pc:cxnChg>
        <pc:cxnChg chg="mod">
          <ac:chgData name="Jack Vernon" userId="c45f7498def387b3" providerId="LiveId" clId="{7C580194-9BA1-4B62-B3A5-A89286E78253}" dt="2025-07-05T00:39:44.469" v="221" actId="478"/>
          <ac:cxnSpMkLst>
            <pc:docMk/>
            <pc:sldMk cId="718591801" sldId="257"/>
            <ac:cxnSpMk id="32" creationId="{C7B8F763-4BE5-8956-6B93-5E99AC281674}"/>
          </ac:cxnSpMkLst>
        </pc:cxnChg>
        <pc:cxnChg chg="mod">
          <ac:chgData name="Jack Vernon" userId="c45f7498def387b3" providerId="LiveId" clId="{7C580194-9BA1-4B62-B3A5-A89286E78253}" dt="2025-07-05T00:39:44.469" v="221" actId="478"/>
          <ac:cxnSpMkLst>
            <pc:docMk/>
            <pc:sldMk cId="718591801" sldId="257"/>
            <ac:cxnSpMk id="33" creationId="{231AF377-9E67-023E-D859-3F5247EEA913}"/>
          </ac:cxnSpMkLst>
        </pc:cxnChg>
        <pc:cxnChg chg="mod">
          <ac:chgData name="Jack Vernon" userId="c45f7498def387b3" providerId="LiveId" clId="{7C580194-9BA1-4B62-B3A5-A89286E78253}" dt="2025-07-05T00:39:44.469" v="221" actId="478"/>
          <ac:cxnSpMkLst>
            <pc:docMk/>
            <pc:sldMk cId="718591801" sldId="257"/>
            <ac:cxnSpMk id="34" creationId="{CE267496-40C0-BBF7-2221-8EA529ABE8B8}"/>
          </ac:cxnSpMkLst>
        </pc:cxnChg>
        <pc:cxnChg chg="mod">
          <ac:chgData name="Jack Vernon" userId="c45f7498def387b3" providerId="LiveId" clId="{7C580194-9BA1-4B62-B3A5-A89286E78253}" dt="2025-07-05T00:39:44.469" v="221" actId="478"/>
          <ac:cxnSpMkLst>
            <pc:docMk/>
            <pc:sldMk cId="718591801" sldId="257"/>
            <ac:cxnSpMk id="37" creationId="{957408E5-AA71-3E3C-21E9-49A309F8ED9E}"/>
          </ac:cxnSpMkLst>
        </pc:cxnChg>
        <pc:cxnChg chg="mod">
          <ac:chgData name="Jack Vernon" userId="c45f7498def387b3" providerId="LiveId" clId="{7C580194-9BA1-4B62-B3A5-A89286E78253}" dt="2025-07-05T00:39:44.469" v="221" actId="478"/>
          <ac:cxnSpMkLst>
            <pc:docMk/>
            <pc:sldMk cId="718591801" sldId="257"/>
            <ac:cxnSpMk id="38" creationId="{A42A7078-32AA-A69E-8B45-F9D4502EE16A}"/>
          </ac:cxnSpMkLst>
        </pc:cxnChg>
        <pc:cxnChg chg="mod">
          <ac:chgData name="Jack Vernon" userId="c45f7498def387b3" providerId="LiveId" clId="{7C580194-9BA1-4B62-B3A5-A89286E78253}" dt="2025-07-05T00:39:44.469" v="221" actId="478"/>
          <ac:cxnSpMkLst>
            <pc:docMk/>
            <pc:sldMk cId="718591801" sldId="257"/>
            <ac:cxnSpMk id="39" creationId="{17338FAA-D7D3-E282-102B-5CE57B34FA6F}"/>
          </ac:cxnSpMkLst>
        </pc:cxnChg>
        <pc:cxnChg chg="mod">
          <ac:chgData name="Jack Vernon" userId="c45f7498def387b3" providerId="LiveId" clId="{7C580194-9BA1-4B62-B3A5-A89286E78253}" dt="2025-07-05T00:39:44.469" v="221" actId="478"/>
          <ac:cxnSpMkLst>
            <pc:docMk/>
            <pc:sldMk cId="718591801" sldId="257"/>
            <ac:cxnSpMk id="41" creationId="{7A8196B7-9034-EF29-6D1A-023902E5B31D}"/>
          </ac:cxnSpMkLst>
        </pc:cxnChg>
        <pc:cxnChg chg="mod">
          <ac:chgData name="Jack Vernon" userId="c45f7498def387b3" providerId="LiveId" clId="{7C580194-9BA1-4B62-B3A5-A89286E78253}" dt="2025-07-05T00:40:41.941" v="241" actId="14100"/>
          <ac:cxnSpMkLst>
            <pc:docMk/>
            <pc:sldMk cId="718591801" sldId="257"/>
            <ac:cxnSpMk id="388" creationId="{E55CA93F-11CE-B275-731D-A5B04455F27D}"/>
          </ac:cxnSpMkLst>
        </pc:cxnChg>
        <pc:cxnChg chg="mod">
          <ac:chgData name="Jack Vernon" userId="c45f7498def387b3" providerId="LiveId" clId="{7C580194-9BA1-4B62-B3A5-A89286E78253}" dt="2025-07-05T00:40:41.941" v="241" actId="14100"/>
          <ac:cxnSpMkLst>
            <pc:docMk/>
            <pc:sldMk cId="718591801" sldId="257"/>
            <ac:cxnSpMk id="389" creationId="{9BD598FE-6E87-5BA3-3702-3004D2CB3D24}"/>
          </ac:cxnSpMkLst>
        </pc:cxnChg>
        <pc:cxnChg chg="mod">
          <ac:chgData name="Jack Vernon" userId="c45f7498def387b3" providerId="LiveId" clId="{7C580194-9BA1-4B62-B3A5-A89286E78253}" dt="2025-07-05T00:40:41.941" v="241" actId="14100"/>
          <ac:cxnSpMkLst>
            <pc:docMk/>
            <pc:sldMk cId="718591801" sldId="257"/>
            <ac:cxnSpMk id="397" creationId="{38287625-E9F0-8F3D-5DD6-E7CD85F9A4E4}"/>
          </ac:cxnSpMkLst>
        </pc:cxnChg>
      </pc:sldChg>
      <pc:sldChg chg="addSp delSp modSp mod setBg">
        <pc:chgData name="Jack Vernon" userId="c45f7498def387b3" providerId="LiveId" clId="{7C580194-9BA1-4B62-B3A5-A89286E78253}" dt="2025-07-05T01:39:19.423" v="924" actId="404"/>
        <pc:sldMkLst>
          <pc:docMk/>
          <pc:sldMk cId="3154249338" sldId="258"/>
        </pc:sldMkLst>
        <pc:spChg chg="del">
          <ac:chgData name="Jack Vernon" userId="c45f7498def387b3" providerId="LiveId" clId="{7C580194-9BA1-4B62-B3A5-A89286E78253}" dt="2025-07-04T23:57:41.046" v="6" actId="478"/>
          <ac:spMkLst>
            <pc:docMk/>
            <pc:sldMk cId="3154249338" sldId="258"/>
            <ac:spMk id="3" creationId="{C9D62AB4-4163-B5D8-6B5F-D20C34522095}"/>
          </ac:spMkLst>
        </pc:spChg>
        <pc:spChg chg="mod">
          <ac:chgData name="Jack Vernon" userId="c45f7498def387b3" providerId="LiveId" clId="{7C580194-9BA1-4B62-B3A5-A89286E78253}" dt="2025-07-05T00:03:26.516" v="71" actId="207"/>
          <ac:spMkLst>
            <pc:docMk/>
            <pc:sldMk cId="3154249338" sldId="258"/>
            <ac:spMk id="4" creationId="{423FE054-11E0-A5B0-D815-5B78E064D65A}"/>
          </ac:spMkLst>
        </pc:spChg>
        <pc:spChg chg="mod">
          <ac:chgData name="Jack Vernon" userId="c45f7498def387b3" providerId="LiveId" clId="{7C580194-9BA1-4B62-B3A5-A89286E78253}" dt="2025-07-05T00:03:30.561" v="72" actId="207"/>
          <ac:spMkLst>
            <pc:docMk/>
            <pc:sldMk cId="3154249338" sldId="258"/>
            <ac:spMk id="5" creationId="{B1C52DC4-7420-EADD-8611-69760246855E}"/>
          </ac:spMkLst>
        </pc:spChg>
        <pc:spChg chg="mod">
          <ac:chgData name="Jack Vernon" userId="c45f7498def387b3" providerId="LiveId" clId="{7C580194-9BA1-4B62-B3A5-A89286E78253}" dt="2025-07-05T00:01:26.291" v="51" actId="1036"/>
          <ac:spMkLst>
            <pc:docMk/>
            <pc:sldMk cId="3154249338" sldId="258"/>
            <ac:spMk id="19" creationId="{54C90BE9-7448-DF78-76F4-B4B78EAB67A1}"/>
          </ac:spMkLst>
        </pc:spChg>
        <pc:spChg chg="mod">
          <ac:chgData name="Jack Vernon" userId="c45f7498def387b3" providerId="LiveId" clId="{7C580194-9BA1-4B62-B3A5-A89286E78253}" dt="2025-07-05T00:01:36.474" v="53" actId="207"/>
          <ac:spMkLst>
            <pc:docMk/>
            <pc:sldMk cId="3154249338" sldId="258"/>
            <ac:spMk id="20" creationId="{0C2DAAA2-8730-17B3-6D16-0EAA62D849D2}"/>
          </ac:spMkLst>
        </pc:spChg>
        <pc:spChg chg="mod">
          <ac:chgData name="Jack Vernon" userId="c45f7498def387b3" providerId="LiveId" clId="{7C580194-9BA1-4B62-B3A5-A89286E78253}" dt="2025-07-05T00:01:49.544" v="56" actId="207"/>
          <ac:spMkLst>
            <pc:docMk/>
            <pc:sldMk cId="3154249338" sldId="258"/>
            <ac:spMk id="21" creationId="{5C36D654-A35A-2F2E-D928-48D3BB3900C0}"/>
          </ac:spMkLst>
        </pc:spChg>
        <pc:spChg chg="add mod ord">
          <ac:chgData name="Jack Vernon" userId="c45f7498def387b3" providerId="LiveId" clId="{7C580194-9BA1-4B62-B3A5-A89286E78253}" dt="2025-07-05T00:16:40.389" v="162" actId="167"/>
          <ac:spMkLst>
            <pc:docMk/>
            <pc:sldMk cId="3154249338" sldId="258"/>
            <ac:spMk id="27" creationId="{68123714-1713-E125-DD01-6AE894EDE01D}"/>
          </ac:spMkLst>
        </pc:spChg>
        <pc:spChg chg="add mod">
          <ac:chgData name="Jack Vernon" userId="c45f7498def387b3" providerId="LiveId" clId="{7C580194-9BA1-4B62-B3A5-A89286E78253}" dt="2025-07-05T01:39:08.720" v="918" actId="1036"/>
          <ac:spMkLst>
            <pc:docMk/>
            <pc:sldMk cId="3154249338" sldId="258"/>
            <ac:spMk id="28" creationId="{0EF4CC4E-8AA1-2C03-A25E-DCA2F9A3FEC3}"/>
          </ac:spMkLst>
        </pc:spChg>
        <pc:spChg chg="add del">
          <ac:chgData name="Jack Vernon" userId="c45f7498def387b3" providerId="LiveId" clId="{7C580194-9BA1-4B62-B3A5-A89286E78253}" dt="2025-07-05T01:09:45.559" v="741" actId="22"/>
          <ac:spMkLst>
            <pc:docMk/>
            <pc:sldMk cId="3154249338" sldId="258"/>
            <ac:spMk id="30" creationId="{E8C7C9AC-8A74-502C-C3AD-B40551E0C32E}"/>
          </ac:spMkLst>
        </pc:spChg>
        <pc:spChg chg="add mod">
          <ac:chgData name="Jack Vernon" userId="c45f7498def387b3" providerId="LiveId" clId="{7C580194-9BA1-4B62-B3A5-A89286E78253}" dt="2025-07-05T01:39:19.423" v="924" actId="404"/>
          <ac:spMkLst>
            <pc:docMk/>
            <pc:sldMk cId="3154249338" sldId="258"/>
            <ac:spMk id="32" creationId="{8ADF1A25-647A-DEFF-CB5F-054ABF06DD92}"/>
          </ac:spMkLst>
        </pc:spChg>
        <pc:spChg chg="mod">
          <ac:chgData name="Jack Vernon" userId="c45f7498def387b3" providerId="LiveId" clId="{7C580194-9BA1-4B62-B3A5-A89286E78253}" dt="2025-07-05T00:56:20.214" v="399" actId="20577"/>
          <ac:spMkLst>
            <pc:docMk/>
            <pc:sldMk cId="3154249338" sldId="258"/>
            <ac:spMk id="44" creationId="{F40D9C3D-6BDC-AAE1-98E6-A6D933F1D6DC}"/>
          </ac:spMkLst>
        </pc:spChg>
        <pc:spChg chg="mod">
          <ac:chgData name="Jack Vernon" userId="c45f7498def387b3" providerId="LiveId" clId="{7C580194-9BA1-4B62-B3A5-A89286E78253}" dt="2025-07-05T00:00:43.633" v="30" actId="692"/>
          <ac:spMkLst>
            <pc:docMk/>
            <pc:sldMk cId="3154249338" sldId="258"/>
            <ac:spMk id="49" creationId="{BE4E78FA-A05C-0841-8B06-2521A2988D8F}"/>
          </ac:spMkLst>
        </pc:spChg>
        <pc:spChg chg="mod">
          <ac:chgData name="Jack Vernon" userId="c45f7498def387b3" providerId="LiveId" clId="{7C580194-9BA1-4B62-B3A5-A89286E78253}" dt="2025-07-05T00:01:00.282" v="32" actId="207"/>
          <ac:spMkLst>
            <pc:docMk/>
            <pc:sldMk cId="3154249338" sldId="258"/>
            <ac:spMk id="50" creationId="{1FCB1C52-EA26-B938-69ED-2D2E65D9902D}"/>
          </ac:spMkLst>
        </pc:spChg>
        <pc:spChg chg="mod">
          <ac:chgData name="Jack Vernon" userId="c45f7498def387b3" providerId="LiveId" clId="{7C580194-9BA1-4B62-B3A5-A89286E78253}" dt="2025-07-04T23:59:45.146" v="26" actId="207"/>
          <ac:spMkLst>
            <pc:docMk/>
            <pc:sldMk cId="3154249338" sldId="258"/>
            <ac:spMk id="81" creationId="{E2DA850D-5AC0-0EEA-3392-6AB4D8AAFCBB}"/>
          </ac:spMkLst>
        </pc:spChg>
        <pc:spChg chg="mod">
          <ac:chgData name="Jack Vernon" userId="c45f7498def387b3" providerId="LiveId" clId="{7C580194-9BA1-4B62-B3A5-A89286E78253}" dt="2025-07-04T23:59:35.934" v="24" actId="692"/>
          <ac:spMkLst>
            <pc:docMk/>
            <pc:sldMk cId="3154249338" sldId="258"/>
            <ac:spMk id="82" creationId="{EE5ADEF4-DCFC-4057-DAEA-14A723A42BF3}"/>
          </ac:spMkLst>
        </pc:spChg>
        <pc:spChg chg="mod">
          <ac:chgData name="Jack Vernon" userId="c45f7498def387b3" providerId="LiveId" clId="{7C580194-9BA1-4B62-B3A5-A89286E78253}" dt="2025-07-05T00:17:12.447" v="181" actId="313"/>
          <ac:spMkLst>
            <pc:docMk/>
            <pc:sldMk cId="3154249338" sldId="258"/>
            <ac:spMk id="86" creationId="{C460B43D-D872-18C6-F7FB-0B9616F18073}"/>
          </ac:spMkLst>
        </pc:spChg>
        <pc:spChg chg="del mod">
          <ac:chgData name="Jack Vernon" userId="c45f7498def387b3" providerId="LiveId" clId="{7C580194-9BA1-4B62-B3A5-A89286E78253}" dt="2025-07-05T00:16:35.999" v="160" actId="478"/>
          <ac:spMkLst>
            <pc:docMk/>
            <pc:sldMk cId="3154249338" sldId="258"/>
            <ac:spMk id="91" creationId="{83192033-4394-6257-C5BA-53B2F7B6A2B2}"/>
          </ac:spMkLst>
        </pc:spChg>
        <pc:grpChg chg="add mod">
          <ac:chgData name="Jack Vernon" userId="c45f7498def387b3" providerId="LiveId" clId="{7C580194-9BA1-4B62-B3A5-A89286E78253}" dt="2025-07-05T00:02:22.576" v="59" actId="1076"/>
          <ac:grpSpMkLst>
            <pc:docMk/>
            <pc:sldMk cId="3154249338" sldId="258"/>
            <ac:grpSpMk id="7" creationId="{CE803C90-88B8-8927-545B-D333800C8369}"/>
          </ac:grpSpMkLst>
        </pc:grpChg>
        <pc:grpChg chg="mod">
          <ac:chgData name="Jack Vernon" userId="c45f7498def387b3" providerId="LiveId" clId="{7C580194-9BA1-4B62-B3A5-A89286E78253}" dt="2025-07-05T00:01:09.067" v="34"/>
          <ac:grpSpMkLst>
            <pc:docMk/>
            <pc:sldMk cId="3154249338" sldId="258"/>
            <ac:grpSpMk id="8" creationId="{82B6919D-34CB-B73E-0C77-258D6699652F}"/>
          </ac:grpSpMkLst>
        </pc:grpChg>
        <pc:grpChg chg="del mod">
          <ac:chgData name="Jack Vernon" userId="c45f7498def387b3" providerId="LiveId" clId="{7C580194-9BA1-4B62-B3A5-A89286E78253}" dt="2025-07-05T01:12:58.799" v="799" actId="478"/>
          <ac:grpSpMkLst>
            <pc:docMk/>
            <pc:sldMk cId="3154249338" sldId="258"/>
            <ac:grpSpMk id="18" creationId="{D41949A6-3863-D95C-29D5-DBF1B477F9E1}"/>
          </ac:grpSpMkLst>
        </pc:grpChg>
        <pc:grpChg chg="mod">
          <ac:chgData name="Jack Vernon" userId="c45f7498def387b3" providerId="LiveId" clId="{7C580194-9BA1-4B62-B3A5-A89286E78253}" dt="2025-07-05T00:02:22.576" v="59" actId="1076"/>
          <ac:grpSpMkLst>
            <pc:docMk/>
            <pc:sldMk cId="3154249338" sldId="258"/>
            <ac:grpSpMk id="46" creationId="{B1CAFB82-263C-261B-02F9-812391D7BD34}"/>
          </ac:grpSpMkLst>
        </pc:grpChg>
        <pc:grpChg chg="del">
          <ac:chgData name="Jack Vernon" userId="c45f7498def387b3" providerId="LiveId" clId="{7C580194-9BA1-4B62-B3A5-A89286E78253}" dt="2025-07-05T00:01:07.452" v="33" actId="478"/>
          <ac:grpSpMkLst>
            <pc:docMk/>
            <pc:sldMk cId="3154249338" sldId="258"/>
            <ac:grpSpMk id="56" creationId="{0B47FA6A-F819-2B6A-A18B-3BBC3FEE9BF8}"/>
          </ac:grpSpMkLst>
        </pc:grpChg>
        <pc:graphicFrameChg chg="mod modGraphic">
          <ac:chgData name="Jack Vernon" userId="c45f7498def387b3" providerId="LiveId" clId="{7C580194-9BA1-4B62-B3A5-A89286E78253}" dt="2025-07-05T01:38:20.321" v="905"/>
          <ac:graphicFrameMkLst>
            <pc:docMk/>
            <pc:sldMk cId="3154249338" sldId="258"/>
            <ac:graphicFrameMk id="36" creationId="{3A774F39-1394-FEAE-212A-26071E7B8149}"/>
          </ac:graphicFrameMkLst>
        </pc:graphicFrameChg>
        <pc:cxnChg chg="mod">
          <ac:chgData name="Jack Vernon" userId="c45f7498def387b3" providerId="LiveId" clId="{7C580194-9BA1-4B62-B3A5-A89286E78253}" dt="2025-07-05T01:12:58.799" v="799" actId="478"/>
          <ac:cxnSpMkLst>
            <pc:docMk/>
            <pc:sldMk cId="3154249338" sldId="258"/>
            <ac:cxnSpMk id="6" creationId="{01051933-2869-3531-8AE0-8E6A70268F7F}"/>
          </ac:cxnSpMkLst>
        </pc:cxnChg>
        <pc:cxnChg chg="mod">
          <ac:chgData name="Jack Vernon" userId="c45f7498def387b3" providerId="LiveId" clId="{7C580194-9BA1-4B62-B3A5-A89286E78253}" dt="2025-07-05T01:12:58.799" v="799" actId="478"/>
          <ac:cxnSpMkLst>
            <pc:docMk/>
            <pc:sldMk cId="3154249338" sldId="258"/>
            <ac:cxnSpMk id="9" creationId="{212D1805-13AA-928A-3F77-8B8A74663BD6}"/>
          </ac:cxnSpMkLst>
        </pc:cxnChg>
        <pc:cxnChg chg="mod">
          <ac:chgData name="Jack Vernon" userId="c45f7498def387b3" providerId="LiveId" clId="{7C580194-9BA1-4B62-B3A5-A89286E78253}" dt="2025-07-05T01:12:58.799" v="799" actId="478"/>
          <ac:cxnSpMkLst>
            <pc:docMk/>
            <pc:sldMk cId="3154249338" sldId="258"/>
            <ac:cxnSpMk id="10" creationId="{E29394AF-871A-879F-9541-3CC6361B03B6}"/>
          </ac:cxnSpMkLst>
        </pc:cxnChg>
        <pc:cxnChg chg="mod">
          <ac:chgData name="Jack Vernon" userId="c45f7498def387b3" providerId="LiveId" clId="{7C580194-9BA1-4B62-B3A5-A89286E78253}" dt="2025-07-05T01:12:58.799" v="799" actId="478"/>
          <ac:cxnSpMkLst>
            <pc:docMk/>
            <pc:sldMk cId="3154249338" sldId="258"/>
            <ac:cxnSpMk id="11" creationId="{3904538C-EA50-3632-5D90-0D1D166869FF}"/>
          </ac:cxnSpMkLst>
        </pc:cxnChg>
        <pc:cxnChg chg="mod">
          <ac:chgData name="Jack Vernon" userId="c45f7498def387b3" providerId="LiveId" clId="{7C580194-9BA1-4B62-B3A5-A89286E78253}" dt="2025-07-05T01:12:58.799" v="799" actId="478"/>
          <ac:cxnSpMkLst>
            <pc:docMk/>
            <pc:sldMk cId="3154249338" sldId="258"/>
            <ac:cxnSpMk id="12" creationId="{9B45767B-8380-0B03-C0A8-80FB8921EE10}"/>
          </ac:cxnSpMkLst>
        </pc:cxnChg>
        <pc:cxnChg chg="mod">
          <ac:chgData name="Jack Vernon" userId="c45f7498def387b3" providerId="LiveId" clId="{7C580194-9BA1-4B62-B3A5-A89286E78253}" dt="2025-07-05T01:12:58.799" v="799" actId="478"/>
          <ac:cxnSpMkLst>
            <pc:docMk/>
            <pc:sldMk cId="3154249338" sldId="258"/>
            <ac:cxnSpMk id="13" creationId="{6949A752-AAAF-C68A-921A-F11C5C22C533}"/>
          </ac:cxnSpMkLst>
        </pc:cxnChg>
        <pc:cxnChg chg="mod">
          <ac:chgData name="Jack Vernon" userId="c45f7498def387b3" providerId="LiveId" clId="{7C580194-9BA1-4B62-B3A5-A89286E78253}" dt="2025-07-05T01:12:58.799" v="799" actId="478"/>
          <ac:cxnSpMkLst>
            <pc:docMk/>
            <pc:sldMk cId="3154249338" sldId="258"/>
            <ac:cxnSpMk id="14" creationId="{29B4402B-215B-391F-DF17-8AE140538A52}"/>
          </ac:cxnSpMkLst>
        </pc:cxnChg>
        <pc:cxnChg chg="mod">
          <ac:chgData name="Jack Vernon" userId="c45f7498def387b3" providerId="LiveId" clId="{7C580194-9BA1-4B62-B3A5-A89286E78253}" dt="2025-07-05T01:12:58.799" v="799" actId="478"/>
          <ac:cxnSpMkLst>
            <pc:docMk/>
            <pc:sldMk cId="3154249338" sldId="258"/>
            <ac:cxnSpMk id="15" creationId="{76188AE9-6268-5497-5C27-F16533AEA902}"/>
          </ac:cxnSpMkLst>
        </pc:cxnChg>
        <pc:cxnChg chg="mod">
          <ac:chgData name="Jack Vernon" userId="c45f7498def387b3" providerId="LiveId" clId="{7C580194-9BA1-4B62-B3A5-A89286E78253}" dt="2025-07-05T01:12:58.799" v="799" actId="478"/>
          <ac:cxnSpMkLst>
            <pc:docMk/>
            <pc:sldMk cId="3154249338" sldId="258"/>
            <ac:cxnSpMk id="16" creationId="{6BAF8E35-C754-D344-714D-B23B854C8778}"/>
          </ac:cxnSpMkLst>
        </pc:cxnChg>
        <pc:cxnChg chg="mod">
          <ac:chgData name="Jack Vernon" userId="c45f7498def387b3" providerId="LiveId" clId="{7C580194-9BA1-4B62-B3A5-A89286E78253}" dt="2025-07-05T00:01:09.067" v="34"/>
          <ac:cxnSpMkLst>
            <pc:docMk/>
            <pc:sldMk cId="3154249338" sldId="258"/>
            <ac:cxnSpMk id="22" creationId="{072C7268-3535-E95F-F813-9A44564CBDAE}"/>
          </ac:cxnSpMkLst>
        </pc:cxnChg>
        <pc:cxnChg chg="mod">
          <ac:chgData name="Jack Vernon" userId="c45f7498def387b3" providerId="LiveId" clId="{7C580194-9BA1-4B62-B3A5-A89286E78253}" dt="2025-07-05T00:01:09.067" v="34"/>
          <ac:cxnSpMkLst>
            <pc:docMk/>
            <pc:sldMk cId="3154249338" sldId="258"/>
            <ac:cxnSpMk id="23" creationId="{60AFAB0C-FCC8-CCD6-77E1-71BDE5CD0B2A}"/>
          </ac:cxnSpMkLst>
        </pc:cxnChg>
        <pc:cxnChg chg="mod">
          <ac:chgData name="Jack Vernon" userId="c45f7498def387b3" providerId="LiveId" clId="{7C580194-9BA1-4B62-B3A5-A89286E78253}" dt="2025-07-05T00:01:09.067" v="34"/>
          <ac:cxnSpMkLst>
            <pc:docMk/>
            <pc:sldMk cId="3154249338" sldId="258"/>
            <ac:cxnSpMk id="24" creationId="{2F14446F-ACF4-772D-0D7D-AEB69FCC1355}"/>
          </ac:cxnSpMkLst>
        </pc:cxnChg>
        <pc:cxnChg chg="mod">
          <ac:chgData name="Jack Vernon" userId="c45f7498def387b3" providerId="LiveId" clId="{7C580194-9BA1-4B62-B3A5-A89286E78253}" dt="2025-07-05T00:01:09.067" v="34"/>
          <ac:cxnSpMkLst>
            <pc:docMk/>
            <pc:sldMk cId="3154249338" sldId="258"/>
            <ac:cxnSpMk id="25" creationId="{8335AA44-209D-939E-2D2D-2FDB26D4C105}"/>
          </ac:cxnSpMkLst>
        </pc:cxnChg>
        <pc:cxnChg chg="mod">
          <ac:chgData name="Jack Vernon" userId="c45f7498def387b3" providerId="LiveId" clId="{7C580194-9BA1-4B62-B3A5-A89286E78253}" dt="2025-07-05T00:01:09.067" v="34"/>
          <ac:cxnSpMkLst>
            <pc:docMk/>
            <pc:sldMk cId="3154249338" sldId="258"/>
            <ac:cxnSpMk id="26" creationId="{410E1F2B-02D7-0B75-4F2B-2DFF4A5055D1}"/>
          </ac:cxnSpMkLst>
        </pc:cxnChg>
        <pc:cxnChg chg="mod">
          <ac:chgData name="Jack Vernon" userId="c45f7498def387b3" providerId="LiveId" clId="{7C580194-9BA1-4B62-B3A5-A89286E78253}" dt="2025-07-05T00:00:43.633" v="30" actId="692"/>
          <ac:cxnSpMkLst>
            <pc:docMk/>
            <pc:sldMk cId="3154249338" sldId="258"/>
            <ac:cxnSpMk id="51" creationId="{C6C55343-7598-C1C2-65D1-D593237C759E}"/>
          </ac:cxnSpMkLst>
        </pc:cxnChg>
        <pc:cxnChg chg="mod">
          <ac:chgData name="Jack Vernon" userId="c45f7498def387b3" providerId="LiveId" clId="{7C580194-9BA1-4B62-B3A5-A89286E78253}" dt="2025-07-05T00:00:43.633" v="30" actId="692"/>
          <ac:cxnSpMkLst>
            <pc:docMk/>
            <pc:sldMk cId="3154249338" sldId="258"/>
            <ac:cxnSpMk id="52" creationId="{ECF1EC1F-9281-4A33-F528-B89251AA5A13}"/>
          </ac:cxnSpMkLst>
        </pc:cxnChg>
        <pc:cxnChg chg="mod">
          <ac:chgData name="Jack Vernon" userId="c45f7498def387b3" providerId="LiveId" clId="{7C580194-9BA1-4B62-B3A5-A89286E78253}" dt="2025-07-05T00:00:43.633" v="30" actId="692"/>
          <ac:cxnSpMkLst>
            <pc:docMk/>
            <pc:sldMk cId="3154249338" sldId="258"/>
            <ac:cxnSpMk id="53" creationId="{ECEB6D9E-4062-62CC-F0E9-EA61FE7B4090}"/>
          </ac:cxnSpMkLst>
        </pc:cxnChg>
        <pc:cxnChg chg="mod">
          <ac:chgData name="Jack Vernon" userId="c45f7498def387b3" providerId="LiveId" clId="{7C580194-9BA1-4B62-B3A5-A89286E78253}" dt="2025-07-05T00:00:43.633" v="30" actId="692"/>
          <ac:cxnSpMkLst>
            <pc:docMk/>
            <pc:sldMk cId="3154249338" sldId="258"/>
            <ac:cxnSpMk id="54" creationId="{A45A8414-CF8A-3DE4-285D-043799971788}"/>
          </ac:cxnSpMkLst>
        </pc:cxnChg>
        <pc:cxnChg chg="mod">
          <ac:chgData name="Jack Vernon" userId="c45f7498def387b3" providerId="LiveId" clId="{7C580194-9BA1-4B62-B3A5-A89286E78253}" dt="2025-07-05T00:00:43.633" v="30" actId="692"/>
          <ac:cxnSpMkLst>
            <pc:docMk/>
            <pc:sldMk cId="3154249338" sldId="258"/>
            <ac:cxnSpMk id="55" creationId="{302D05C6-5A66-42EC-B002-30988245854F}"/>
          </ac:cxnSpMkLst>
        </pc:cxnChg>
        <pc:cxnChg chg="mod">
          <ac:chgData name="Jack Vernon" userId="c45f7498def387b3" providerId="LiveId" clId="{7C580194-9BA1-4B62-B3A5-A89286E78253}" dt="2025-07-05T00:01:07.452" v="33" actId="478"/>
          <ac:cxnSpMkLst>
            <pc:docMk/>
            <pc:sldMk cId="3154249338" sldId="258"/>
            <ac:cxnSpMk id="61" creationId="{5C9EEA37-66C0-6B8F-F1A2-829DF27D58BB}"/>
          </ac:cxnSpMkLst>
        </pc:cxnChg>
        <pc:cxnChg chg="mod">
          <ac:chgData name="Jack Vernon" userId="c45f7498def387b3" providerId="LiveId" clId="{7C580194-9BA1-4B62-B3A5-A89286E78253}" dt="2025-07-05T00:01:07.452" v="33" actId="478"/>
          <ac:cxnSpMkLst>
            <pc:docMk/>
            <pc:sldMk cId="3154249338" sldId="258"/>
            <ac:cxnSpMk id="62" creationId="{DF29568C-B0DE-46F9-9E9E-2D13395E6602}"/>
          </ac:cxnSpMkLst>
        </pc:cxnChg>
        <pc:cxnChg chg="mod">
          <ac:chgData name="Jack Vernon" userId="c45f7498def387b3" providerId="LiveId" clId="{7C580194-9BA1-4B62-B3A5-A89286E78253}" dt="2025-07-05T00:01:07.452" v="33" actId="478"/>
          <ac:cxnSpMkLst>
            <pc:docMk/>
            <pc:sldMk cId="3154249338" sldId="258"/>
            <ac:cxnSpMk id="63" creationId="{3BDC2760-6520-3B80-4D80-E7005B5ACD09}"/>
          </ac:cxnSpMkLst>
        </pc:cxnChg>
        <pc:cxnChg chg="mod">
          <ac:chgData name="Jack Vernon" userId="c45f7498def387b3" providerId="LiveId" clId="{7C580194-9BA1-4B62-B3A5-A89286E78253}" dt="2025-07-05T00:01:07.452" v="33" actId="478"/>
          <ac:cxnSpMkLst>
            <pc:docMk/>
            <pc:sldMk cId="3154249338" sldId="258"/>
            <ac:cxnSpMk id="64" creationId="{EBC26CA9-0280-A9C4-195B-84AC3966CC34}"/>
          </ac:cxnSpMkLst>
        </pc:cxnChg>
        <pc:cxnChg chg="mod">
          <ac:chgData name="Jack Vernon" userId="c45f7498def387b3" providerId="LiveId" clId="{7C580194-9BA1-4B62-B3A5-A89286E78253}" dt="2025-07-05T00:01:07.452" v="33" actId="478"/>
          <ac:cxnSpMkLst>
            <pc:docMk/>
            <pc:sldMk cId="3154249338" sldId="258"/>
            <ac:cxnSpMk id="65" creationId="{18ECEB93-5E92-6089-05C4-4853F47888DC}"/>
          </ac:cxnSpMkLst>
        </pc:cxnChg>
      </pc:sldChg>
      <pc:sldChg chg="addSp delSp modSp mod setBg">
        <pc:chgData name="Jack Vernon" userId="c45f7498def387b3" providerId="LiveId" clId="{7C580194-9BA1-4B62-B3A5-A89286E78253}" dt="2025-07-05T01:40:14.633" v="930"/>
        <pc:sldMkLst>
          <pc:docMk/>
          <pc:sldMk cId="1849925580" sldId="259"/>
        </pc:sldMkLst>
        <pc:spChg chg="add mod ord">
          <ac:chgData name="Jack Vernon" userId="c45f7498def387b3" providerId="LiveId" clId="{7C580194-9BA1-4B62-B3A5-A89286E78253}" dt="2025-07-05T00:16:15.014" v="156" actId="167"/>
          <ac:spMkLst>
            <pc:docMk/>
            <pc:sldMk cId="1849925580" sldId="259"/>
            <ac:spMk id="2" creationId="{9638797F-03E3-3080-9E7A-81CF8EB9A840}"/>
          </ac:spMkLst>
        </pc:spChg>
        <pc:spChg chg="mod">
          <ac:chgData name="Jack Vernon" userId="c45f7498def387b3" providerId="LiveId" clId="{7C580194-9BA1-4B62-B3A5-A89286E78253}" dt="2025-07-05T00:09:10.104" v="111" actId="207"/>
          <ac:spMkLst>
            <pc:docMk/>
            <pc:sldMk cId="1849925580" sldId="259"/>
            <ac:spMk id="5" creationId="{8AF94A21-104F-7D3D-8504-23A1EB2A83A4}"/>
          </ac:spMkLst>
        </pc:spChg>
        <pc:spChg chg="mod">
          <ac:chgData name="Jack Vernon" userId="c45f7498def387b3" providerId="LiveId" clId="{7C580194-9BA1-4B62-B3A5-A89286E78253}" dt="2025-07-05T01:14:17.340" v="859" actId="20577"/>
          <ac:spMkLst>
            <pc:docMk/>
            <pc:sldMk cId="1849925580" sldId="259"/>
            <ac:spMk id="6" creationId="{DB6F31AE-1081-F7AF-93D2-E4257DFBCD8A}"/>
          </ac:spMkLst>
        </pc:spChg>
        <pc:spChg chg="del mod">
          <ac:chgData name="Jack Vernon" userId="c45f7498def387b3" providerId="LiveId" clId="{7C580194-9BA1-4B62-B3A5-A89286E78253}" dt="2025-07-05T00:16:12.252" v="154" actId="478"/>
          <ac:spMkLst>
            <pc:docMk/>
            <pc:sldMk cId="1849925580" sldId="259"/>
            <ac:spMk id="8" creationId="{DB9A33EE-F171-DE74-3397-AA7F2CA3E024}"/>
          </ac:spMkLst>
        </pc:spChg>
        <pc:spChg chg="mod">
          <ac:chgData name="Jack Vernon" userId="c45f7498def387b3" providerId="LiveId" clId="{7C580194-9BA1-4B62-B3A5-A89286E78253}" dt="2025-07-05T00:09:06.653" v="110" actId="207"/>
          <ac:spMkLst>
            <pc:docMk/>
            <pc:sldMk cId="1849925580" sldId="259"/>
            <ac:spMk id="9" creationId="{C29867C1-D75D-D11C-E0CA-BB45FD744599}"/>
          </ac:spMkLst>
        </pc:spChg>
        <pc:spChg chg="mod">
          <ac:chgData name="Jack Vernon" userId="c45f7498def387b3" providerId="LiveId" clId="{7C580194-9BA1-4B62-B3A5-A89286E78253}" dt="2025-07-05T00:09:03.689" v="109" actId="207"/>
          <ac:spMkLst>
            <pc:docMk/>
            <pc:sldMk cId="1849925580" sldId="259"/>
            <ac:spMk id="10" creationId="{21F18072-30D2-87FF-2E7F-4F319F6685F8}"/>
          </ac:spMkLst>
        </pc:spChg>
        <pc:spChg chg="mod">
          <ac:chgData name="Jack Vernon" userId="c45f7498def387b3" providerId="LiveId" clId="{7C580194-9BA1-4B62-B3A5-A89286E78253}" dt="2025-07-05T00:08:59.878" v="108" actId="207"/>
          <ac:spMkLst>
            <pc:docMk/>
            <pc:sldMk cId="1849925580" sldId="259"/>
            <ac:spMk id="11" creationId="{813446C2-64D4-663C-149B-BA5F2362A657}"/>
          </ac:spMkLst>
        </pc:spChg>
        <pc:spChg chg="mod">
          <ac:chgData name="Jack Vernon" userId="c45f7498def387b3" providerId="LiveId" clId="{7C580194-9BA1-4B62-B3A5-A89286E78253}" dt="2025-07-05T00:08:55.973" v="107" actId="207"/>
          <ac:spMkLst>
            <pc:docMk/>
            <pc:sldMk cId="1849925580" sldId="259"/>
            <ac:spMk id="12" creationId="{598A7A9D-6473-53B6-34CC-CFCA7AD04A95}"/>
          </ac:spMkLst>
        </pc:spChg>
        <pc:spChg chg="mod">
          <ac:chgData name="Jack Vernon" userId="c45f7498def387b3" providerId="LiveId" clId="{7C580194-9BA1-4B62-B3A5-A89286E78253}" dt="2025-07-05T00:08:52.337" v="106" actId="207"/>
          <ac:spMkLst>
            <pc:docMk/>
            <pc:sldMk cId="1849925580" sldId="259"/>
            <ac:spMk id="13" creationId="{F86788FC-A555-7176-AA45-D5976F84D4BD}"/>
          </ac:spMkLst>
        </pc:spChg>
        <pc:spChg chg="mod">
          <ac:chgData name="Jack Vernon" userId="c45f7498def387b3" providerId="LiveId" clId="{7C580194-9BA1-4B62-B3A5-A89286E78253}" dt="2025-07-05T01:40:14.633" v="930"/>
          <ac:spMkLst>
            <pc:docMk/>
            <pc:sldMk cId="1849925580" sldId="259"/>
            <ac:spMk id="23" creationId="{3BAD30FE-3870-BBB3-36DA-8E9745EF88C4}"/>
          </ac:spMkLst>
        </pc:spChg>
        <pc:spChg chg="del">
          <ac:chgData name="Jack Vernon" userId="c45f7498def387b3" providerId="LiveId" clId="{7C580194-9BA1-4B62-B3A5-A89286E78253}" dt="2025-07-04T23:57:46.798" v="8" actId="478"/>
          <ac:spMkLst>
            <pc:docMk/>
            <pc:sldMk cId="1849925580" sldId="259"/>
            <ac:spMk id="41" creationId="{0C9A2C07-E18F-9939-9FFD-2DC6195DFDC4}"/>
          </ac:spMkLst>
        </pc:spChg>
        <pc:spChg chg="del mod">
          <ac:chgData name="Jack Vernon" userId="c45f7498def387b3" providerId="LiveId" clId="{7C580194-9BA1-4B62-B3A5-A89286E78253}" dt="2025-07-05T00:48:09.523" v="332"/>
          <ac:spMkLst>
            <pc:docMk/>
            <pc:sldMk cId="1849925580" sldId="259"/>
            <ac:spMk id="66" creationId="{3FC9B24D-7B70-8CC3-2646-C269B8E94F16}"/>
          </ac:spMkLst>
        </pc:spChg>
        <pc:spChg chg="del mod">
          <ac:chgData name="Jack Vernon" userId="c45f7498def387b3" providerId="LiveId" clId="{7C580194-9BA1-4B62-B3A5-A89286E78253}" dt="2025-07-05T00:46:30.656" v="315"/>
          <ac:spMkLst>
            <pc:docMk/>
            <pc:sldMk cId="1849925580" sldId="259"/>
            <ac:spMk id="90" creationId="{9ED3DBEB-27A4-22E2-BD72-912F9C518736}"/>
          </ac:spMkLst>
        </pc:spChg>
        <pc:grpChg chg="mod">
          <ac:chgData name="Jack Vernon" userId="c45f7498def387b3" providerId="LiveId" clId="{7C580194-9BA1-4B62-B3A5-A89286E78253}" dt="2025-07-05T00:49:33.362" v="347" actId="1076"/>
          <ac:grpSpMkLst>
            <pc:docMk/>
            <pc:sldMk cId="1849925580" sldId="259"/>
            <ac:grpSpMk id="45" creationId="{166F7A9E-9D0B-4ABD-771A-A936F6E7D473}"/>
          </ac:grpSpMkLst>
        </pc:grpChg>
        <pc:cxnChg chg="add mod">
          <ac:chgData name="Jack Vernon" userId="c45f7498def387b3" providerId="LiveId" clId="{7C580194-9BA1-4B62-B3A5-A89286E78253}" dt="2025-07-05T01:14:42.636" v="861" actId="1038"/>
          <ac:cxnSpMkLst>
            <pc:docMk/>
            <pc:sldMk cId="1849925580" sldId="259"/>
            <ac:cxnSpMk id="14" creationId="{F8DCB714-DE8A-668E-35C1-37AD15C6FB47}"/>
          </ac:cxnSpMkLst>
        </pc:cxnChg>
        <pc:cxnChg chg="del mod">
          <ac:chgData name="Jack Vernon" userId="c45f7498def387b3" providerId="LiveId" clId="{7C580194-9BA1-4B62-B3A5-A89286E78253}" dt="2025-07-05T00:48:37.366" v="336" actId="478"/>
          <ac:cxnSpMkLst>
            <pc:docMk/>
            <pc:sldMk cId="1849925580" sldId="259"/>
            <ac:cxnSpMk id="99" creationId="{D849C77F-DB8E-A82C-381F-B7CA3CC17ED7}"/>
          </ac:cxnSpMkLst>
        </pc:cxnChg>
        <pc:cxnChg chg="mod">
          <ac:chgData name="Jack Vernon" userId="c45f7498def387b3" providerId="LiveId" clId="{7C580194-9BA1-4B62-B3A5-A89286E78253}" dt="2025-07-05T00:08:15.977" v="103" actId="692"/>
          <ac:cxnSpMkLst>
            <pc:docMk/>
            <pc:sldMk cId="1849925580" sldId="259"/>
            <ac:cxnSpMk id="230" creationId="{16946759-C541-CF06-BAB1-C800FB86ABBC}"/>
          </ac:cxnSpMkLst>
        </pc:cxnChg>
      </pc:sldChg>
      <pc:sldChg chg="delSp modSp mod setBg">
        <pc:chgData name="Jack Vernon" userId="c45f7498def387b3" providerId="LiveId" clId="{7C580194-9BA1-4B62-B3A5-A89286E78253}" dt="2025-07-05T00:42:02.317" v="249" actId="14100"/>
        <pc:sldMkLst>
          <pc:docMk/>
          <pc:sldMk cId="2666776041" sldId="260"/>
        </pc:sldMkLst>
        <pc:spChg chg="mod">
          <ac:chgData name="Jack Vernon" userId="c45f7498def387b3" providerId="LiveId" clId="{7C580194-9BA1-4B62-B3A5-A89286E78253}" dt="2025-07-05T00:11:35.926" v="145" actId="14100"/>
          <ac:spMkLst>
            <pc:docMk/>
            <pc:sldMk cId="2666776041" sldId="260"/>
            <ac:spMk id="2" creationId="{D1061E39-31C4-BD9B-7152-21AE53EFDF78}"/>
          </ac:spMkLst>
        </pc:spChg>
        <pc:spChg chg="del">
          <ac:chgData name="Jack Vernon" userId="c45f7498def387b3" providerId="LiveId" clId="{7C580194-9BA1-4B62-B3A5-A89286E78253}" dt="2025-07-04T23:57:52.053" v="10" actId="478"/>
          <ac:spMkLst>
            <pc:docMk/>
            <pc:sldMk cId="2666776041" sldId="260"/>
            <ac:spMk id="9" creationId="{A3F528CE-7122-D310-8800-5FDE9F639BEC}"/>
          </ac:spMkLst>
        </pc:spChg>
        <pc:spChg chg="mod">
          <ac:chgData name="Jack Vernon" userId="c45f7498def387b3" providerId="LiveId" clId="{7C580194-9BA1-4B62-B3A5-A89286E78253}" dt="2025-07-05T00:16:00.595" v="153" actId="1076"/>
          <ac:spMkLst>
            <pc:docMk/>
            <pc:sldMk cId="2666776041" sldId="260"/>
            <ac:spMk id="10" creationId="{2FB86E83-56E9-E514-32B8-A7EB736A28C3}"/>
          </ac:spMkLst>
        </pc:spChg>
        <pc:spChg chg="mod">
          <ac:chgData name="Jack Vernon" userId="c45f7498def387b3" providerId="LiveId" clId="{7C580194-9BA1-4B62-B3A5-A89286E78253}" dt="2025-07-05T00:41:44.370" v="246" actId="14100"/>
          <ac:spMkLst>
            <pc:docMk/>
            <pc:sldMk cId="2666776041" sldId="260"/>
            <ac:spMk id="68" creationId="{5E38CC7B-E0DB-DDB3-5195-FD08DECD4FFE}"/>
          </ac:spMkLst>
        </pc:spChg>
        <pc:spChg chg="mod">
          <ac:chgData name="Jack Vernon" userId="c45f7498def387b3" providerId="LiveId" clId="{7C580194-9BA1-4B62-B3A5-A89286E78253}" dt="2025-07-05T00:42:02.317" v="249" actId="14100"/>
          <ac:spMkLst>
            <pc:docMk/>
            <pc:sldMk cId="2666776041" sldId="260"/>
            <ac:spMk id="69" creationId="{CC34D866-ACB1-5BD9-6E35-7DA09420FF25}"/>
          </ac:spMkLst>
        </pc:spChg>
        <pc:graphicFrameChg chg="mod modGraphic">
          <ac:chgData name="Jack Vernon" userId="c45f7498def387b3" providerId="LiveId" clId="{7C580194-9BA1-4B62-B3A5-A89286E78253}" dt="2025-07-05T00:41:56.677" v="248" actId="1076"/>
          <ac:graphicFrameMkLst>
            <pc:docMk/>
            <pc:sldMk cId="2666776041" sldId="260"/>
            <ac:graphicFrameMk id="43" creationId="{42B6377B-1CE2-52E0-5307-5782061381BE}"/>
          </ac:graphicFrameMkLst>
        </pc:graphicFrameChg>
      </pc:sldChg>
      <pc:sldChg chg="addSp delSp modSp mod setBg">
        <pc:chgData name="Jack Vernon" userId="c45f7498def387b3" providerId="LiveId" clId="{7C580194-9BA1-4B62-B3A5-A89286E78253}" dt="2025-07-05T01:37:35.430" v="902" actId="948"/>
        <pc:sldMkLst>
          <pc:docMk/>
          <pc:sldMk cId="112014583" sldId="265"/>
        </pc:sldMkLst>
        <pc:spChg chg="add mod ord">
          <ac:chgData name="Jack Vernon" userId="c45f7498def387b3" providerId="LiveId" clId="{7C580194-9BA1-4B62-B3A5-A89286E78253}" dt="2025-07-05T00:16:21.546" v="159" actId="167"/>
          <ac:spMkLst>
            <pc:docMk/>
            <pc:sldMk cId="112014583" sldId="265"/>
            <ac:spMk id="2" creationId="{2680833A-1FAC-F6B4-ADB8-D856D1C9870D}"/>
          </ac:spMkLst>
        </pc:spChg>
        <pc:spChg chg="mod">
          <ac:chgData name="Jack Vernon" userId="c45f7498def387b3" providerId="LiveId" clId="{7C580194-9BA1-4B62-B3A5-A89286E78253}" dt="2025-07-05T01:37:08.339" v="900" actId="554"/>
          <ac:spMkLst>
            <pc:docMk/>
            <pc:sldMk cId="112014583" sldId="265"/>
            <ac:spMk id="3" creationId="{380926B2-7902-34DF-FE5E-2FD6966E8F6D}"/>
          </ac:spMkLst>
        </pc:spChg>
        <pc:spChg chg="del">
          <ac:chgData name="Jack Vernon" userId="c45f7498def387b3" providerId="LiveId" clId="{7C580194-9BA1-4B62-B3A5-A89286E78253}" dt="2025-07-04T23:57:44.453" v="7" actId="478"/>
          <ac:spMkLst>
            <pc:docMk/>
            <pc:sldMk cId="112014583" sldId="265"/>
            <ac:spMk id="7" creationId="{4B5A159C-4FC5-041D-999B-A0296A9C46F3}"/>
          </ac:spMkLst>
        </pc:spChg>
        <pc:spChg chg="mod">
          <ac:chgData name="Jack Vernon" userId="c45f7498def387b3" providerId="LiveId" clId="{7C580194-9BA1-4B62-B3A5-A89286E78253}" dt="2025-07-05T01:02:41.972" v="417" actId="6549"/>
          <ac:spMkLst>
            <pc:docMk/>
            <pc:sldMk cId="112014583" sldId="265"/>
            <ac:spMk id="8" creationId="{A70DF18B-5991-E807-5415-E5408040356D}"/>
          </ac:spMkLst>
        </pc:spChg>
        <pc:spChg chg="del mod">
          <ac:chgData name="Jack Vernon" userId="c45f7498def387b3" providerId="LiveId" clId="{7C580194-9BA1-4B62-B3A5-A89286E78253}" dt="2025-07-05T00:16:19.017" v="157" actId="478"/>
          <ac:spMkLst>
            <pc:docMk/>
            <pc:sldMk cId="112014583" sldId="265"/>
            <ac:spMk id="10" creationId="{70F1983B-7C63-1824-C6F8-3A4D6642E4BA}"/>
          </ac:spMkLst>
        </pc:spChg>
        <pc:spChg chg="del">
          <ac:chgData name="Jack Vernon" userId="c45f7498def387b3" providerId="LiveId" clId="{7C580194-9BA1-4B62-B3A5-A89286E78253}" dt="2025-07-05T00:35:27.567" v="187" actId="478"/>
          <ac:spMkLst>
            <pc:docMk/>
            <pc:sldMk cId="112014583" sldId="265"/>
            <ac:spMk id="24" creationId="{E0BF3BFB-5045-4202-1076-EA6333F29860}"/>
          </ac:spMkLst>
        </pc:spChg>
        <pc:spChg chg="add del mod">
          <ac:chgData name="Jack Vernon" userId="c45f7498def387b3" providerId="LiveId" clId="{7C580194-9BA1-4B62-B3A5-A89286E78253}" dt="2025-07-05T00:35:41.086" v="192" actId="478"/>
          <ac:spMkLst>
            <pc:docMk/>
            <pc:sldMk cId="112014583" sldId="265"/>
            <ac:spMk id="25" creationId="{F18A94F1-B714-E3DA-3A30-6953FBB2C8DB}"/>
          </ac:spMkLst>
        </pc:spChg>
        <pc:spChg chg="mod">
          <ac:chgData name="Jack Vernon" userId="c45f7498def387b3" providerId="LiveId" clId="{7C580194-9BA1-4B62-B3A5-A89286E78253}" dt="2025-07-05T00:38:22.394" v="213" actId="2085"/>
          <ac:spMkLst>
            <pc:docMk/>
            <pc:sldMk cId="112014583" sldId="265"/>
            <ac:spMk id="49" creationId="{20525AB4-B625-C29D-AA1D-10B87B6AB36D}"/>
          </ac:spMkLst>
        </pc:spChg>
        <pc:spChg chg="mod">
          <ac:chgData name="Jack Vernon" userId="c45f7498def387b3" providerId="LiveId" clId="{7C580194-9BA1-4B62-B3A5-A89286E78253}" dt="2025-07-05T00:38:22.394" v="213" actId="2085"/>
          <ac:spMkLst>
            <pc:docMk/>
            <pc:sldMk cId="112014583" sldId="265"/>
            <ac:spMk id="50" creationId="{180C4B90-6B76-D71C-C8CB-A99FBA418DA3}"/>
          </ac:spMkLst>
        </pc:spChg>
        <pc:spChg chg="mod">
          <ac:chgData name="Jack Vernon" userId="c45f7498def387b3" providerId="LiveId" clId="{7C580194-9BA1-4B62-B3A5-A89286E78253}" dt="2025-07-05T00:37:42.639" v="208" actId="207"/>
          <ac:spMkLst>
            <pc:docMk/>
            <pc:sldMk cId="112014583" sldId="265"/>
            <ac:spMk id="61" creationId="{F3EF87EF-CB3B-FAA0-07AA-76F2C1E6312C}"/>
          </ac:spMkLst>
        </pc:spChg>
        <pc:spChg chg="mod">
          <ac:chgData name="Jack Vernon" userId="c45f7498def387b3" providerId="LiveId" clId="{7C580194-9BA1-4B62-B3A5-A89286E78253}" dt="2025-07-05T00:37:42.639" v="208" actId="207"/>
          <ac:spMkLst>
            <pc:docMk/>
            <pc:sldMk cId="112014583" sldId="265"/>
            <ac:spMk id="199" creationId="{EE06F587-D266-03D1-6E64-BE8A3C9E52D2}"/>
          </ac:spMkLst>
        </pc:spChg>
        <pc:spChg chg="add del mod">
          <ac:chgData name="Jack Vernon" userId="c45f7498def387b3" providerId="LiveId" clId="{7C580194-9BA1-4B62-B3A5-A89286E78253}" dt="2025-07-05T00:35:55.882" v="194" actId="208"/>
          <ac:spMkLst>
            <pc:docMk/>
            <pc:sldMk cId="112014583" sldId="265"/>
            <ac:spMk id="293" creationId="{4E7444A6-1D54-E6C7-8A76-FC93FB3D1148}"/>
          </ac:spMkLst>
        </pc:spChg>
        <pc:spChg chg="mod">
          <ac:chgData name="Jack Vernon" userId="c45f7498def387b3" providerId="LiveId" clId="{7C580194-9BA1-4B62-B3A5-A89286E78253}" dt="2025-07-05T00:38:50.341" v="216" actId="208"/>
          <ac:spMkLst>
            <pc:docMk/>
            <pc:sldMk cId="112014583" sldId="265"/>
            <ac:spMk id="296" creationId="{02C4E69D-F953-645E-8F75-7B83CCD6661E}"/>
          </ac:spMkLst>
        </pc:spChg>
        <pc:spChg chg="mod">
          <ac:chgData name="Jack Vernon" userId="c45f7498def387b3" providerId="LiveId" clId="{7C580194-9BA1-4B62-B3A5-A89286E78253}" dt="2025-07-05T00:38:07.674" v="211" actId="207"/>
          <ac:spMkLst>
            <pc:docMk/>
            <pc:sldMk cId="112014583" sldId="265"/>
            <ac:spMk id="312" creationId="{CD9FA730-5C16-2069-E099-CE89B2927FAD}"/>
          </ac:spMkLst>
        </pc:spChg>
        <pc:spChg chg="mod">
          <ac:chgData name="Jack Vernon" userId="c45f7498def387b3" providerId="LiveId" clId="{7C580194-9BA1-4B62-B3A5-A89286E78253}" dt="2025-07-05T01:37:35.430" v="902" actId="948"/>
          <ac:spMkLst>
            <pc:docMk/>
            <pc:sldMk cId="112014583" sldId="265"/>
            <ac:spMk id="386" creationId="{2C879797-CEDC-DA3F-3D83-083D862EE9BE}"/>
          </ac:spMkLst>
        </pc:spChg>
        <pc:grpChg chg="del">
          <ac:chgData name="Jack Vernon" userId="c45f7498def387b3" providerId="LiveId" clId="{7C580194-9BA1-4B62-B3A5-A89286E78253}" dt="2025-07-05T00:35:27.567" v="187" actId="478"/>
          <ac:grpSpMkLst>
            <pc:docMk/>
            <pc:sldMk cId="112014583" sldId="265"/>
            <ac:grpSpMk id="297" creationId="{B440D546-E819-4185-C7D8-FD0C0AF2A721}"/>
          </ac:grpSpMkLst>
        </pc:grpChg>
        <pc:grpChg chg="add del">
          <ac:chgData name="Jack Vernon" userId="c45f7498def387b3" providerId="LiveId" clId="{7C580194-9BA1-4B62-B3A5-A89286E78253}" dt="2025-07-05T00:35:41.086" v="192" actId="478"/>
          <ac:grpSpMkLst>
            <pc:docMk/>
            <pc:sldMk cId="112014583" sldId="265"/>
            <ac:grpSpMk id="298" creationId="{6159FDA2-1CDC-ECC7-032D-2CA3CF2BD0C6}"/>
          </ac:grpSpMkLst>
        </pc:grpChg>
        <pc:grpChg chg="mod">
          <ac:chgData name="Jack Vernon" userId="c45f7498def387b3" providerId="LiveId" clId="{7C580194-9BA1-4B62-B3A5-A89286E78253}" dt="2025-07-05T01:21:35.697" v="889" actId="554"/>
          <ac:grpSpMkLst>
            <pc:docMk/>
            <pc:sldMk cId="112014583" sldId="265"/>
            <ac:grpSpMk id="370" creationId="{54C2A90B-553E-ADA0-C031-15A069BBBDBF}"/>
          </ac:grpSpMkLst>
        </pc:grpChg>
        <pc:cxnChg chg="mod">
          <ac:chgData name="Jack Vernon" userId="c45f7498def387b3" providerId="LiveId" clId="{7C580194-9BA1-4B62-B3A5-A89286E78253}" dt="2025-07-05T01:37:08.339" v="900" actId="554"/>
          <ac:cxnSpMkLst>
            <pc:docMk/>
            <pc:sldMk cId="112014583" sldId="265"/>
            <ac:cxnSpMk id="9" creationId="{578D0EFE-35FC-0B6D-3EE7-B4B70C21CB1E}"/>
          </ac:cxnSpMkLst>
        </pc:cxnChg>
        <pc:cxnChg chg="mod">
          <ac:chgData name="Jack Vernon" userId="c45f7498def387b3" providerId="LiveId" clId="{7C580194-9BA1-4B62-B3A5-A89286E78253}" dt="2025-07-05T00:37:29.621" v="204" actId="208"/>
          <ac:cxnSpMkLst>
            <pc:docMk/>
            <pc:sldMk cId="112014583" sldId="265"/>
            <ac:cxnSpMk id="182" creationId="{EB40FE6A-7A27-C18A-8D02-E702C98E4D13}"/>
          </ac:cxnSpMkLst>
        </pc:cxnChg>
        <pc:cxnChg chg="mod">
          <ac:chgData name="Jack Vernon" userId="c45f7498def387b3" providerId="LiveId" clId="{7C580194-9BA1-4B62-B3A5-A89286E78253}" dt="2025-07-05T00:38:39.493" v="214" actId="208"/>
          <ac:cxnSpMkLst>
            <pc:docMk/>
            <pc:sldMk cId="112014583" sldId="265"/>
            <ac:cxnSpMk id="188" creationId="{0116E1A5-B982-6C9F-F2C9-AAC8ED66EDE8}"/>
          </ac:cxnSpMkLst>
        </pc:cxnChg>
        <pc:cxnChg chg="mod">
          <ac:chgData name="Jack Vernon" userId="c45f7498def387b3" providerId="LiveId" clId="{7C580194-9BA1-4B62-B3A5-A89286E78253}" dt="2025-07-05T00:37:20.674" v="203" actId="208"/>
          <ac:cxnSpMkLst>
            <pc:docMk/>
            <pc:sldMk cId="112014583" sldId="265"/>
            <ac:cxnSpMk id="192" creationId="{02290917-2FAC-DB01-9627-4D2F20212E90}"/>
          </ac:cxnSpMkLst>
        </pc:cxnChg>
        <pc:cxnChg chg="mod">
          <ac:chgData name="Jack Vernon" userId="c45f7498def387b3" providerId="LiveId" clId="{7C580194-9BA1-4B62-B3A5-A89286E78253}" dt="2025-07-05T00:37:29.621" v="204" actId="208"/>
          <ac:cxnSpMkLst>
            <pc:docMk/>
            <pc:sldMk cId="112014583" sldId="265"/>
            <ac:cxnSpMk id="211" creationId="{C75A9344-8718-269C-9858-EC6E065F448C}"/>
          </ac:cxnSpMkLst>
        </pc:cxnChg>
        <pc:cxnChg chg="mod">
          <ac:chgData name="Jack Vernon" userId="c45f7498def387b3" providerId="LiveId" clId="{7C580194-9BA1-4B62-B3A5-A89286E78253}" dt="2025-07-05T00:38:39.493" v="214" actId="208"/>
          <ac:cxnSpMkLst>
            <pc:docMk/>
            <pc:sldMk cId="112014583" sldId="265"/>
            <ac:cxnSpMk id="252" creationId="{4309AF72-49E9-C454-239C-725B454A88F7}"/>
          </ac:cxnSpMkLst>
        </pc:cxnChg>
        <pc:cxnChg chg="mod">
          <ac:chgData name="Jack Vernon" userId="c45f7498def387b3" providerId="LiveId" clId="{7C580194-9BA1-4B62-B3A5-A89286E78253}" dt="2025-07-05T00:37:29.621" v="204" actId="208"/>
          <ac:cxnSpMkLst>
            <pc:docMk/>
            <pc:sldMk cId="112014583" sldId="265"/>
            <ac:cxnSpMk id="257" creationId="{1CB312BD-1CD4-DABF-52D0-9E423AEFB39C}"/>
          </ac:cxnSpMkLst>
        </pc:cxnChg>
        <pc:cxnChg chg="mod">
          <ac:chgData name="Jack Vernon" userId="c45f7498def387b3" providerId="LiveId" clId="{7C580194-9BA1-4B62-B3A5-A89286E78253}" dt="2025-07-05T00:38:39.493" v="214" actId="208"/>
          <ac:cxnSpMkLst>
            <pc:docMk/>
            <pc:sldMk cId="112014583" sldId="265"/>
            <ac:cxnSpMk id="283" creationId="{B5C506E6-1452-9160-BE40-E17C95AEF1B4}"/>
          </ac:cxnSpMkLst>
        </pc:cxnChg>
        <pc:cxnChg chg="mod">
          <ac:chgData name="Jack Vernon" userId="c45f7498def387b3" providerId="LiveId" clId="{7C580194-9BA1-4B62-B3A5-A89286E78253}" dt="2025-07-05T00:37:29.621" v="204" actId="208"/>
          <ac:cxnSpMkLst>
            <pc:docMk/>
            <pc:sldMk cId="112014583" sldId="265"/>
            <ac:cxnSpMk id="343" creationId="{36AB4435-7152-107D-3CE5-B8E98E9DF84D}"/>
          </ac:cxnSpMkLst>
        </pc:cxnChg>
        <pc:cxnChg chg="mod">
          <ac:chgData name="Jack Vernon" userId="c45f7498def387b3" providerId="LiveId" clId="{7C580194-9BA1-4B62-B3A5-A89286E78253}" dt="2025-07-05T00:38:39.493" v="214" actId="208"/>
          <ac:cxnSpMkLst>
            <pc:docMk/>
            <pc:sldMk cId="112014583" sldId="265"/>
            <ac:cxnSpMk id="347" creationId="{D7326641-597E-526F-D8C1-BD5B79023019}"/>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2470281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06245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1265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129900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13BEE-E9C3-4191-8CD8-DBE1F7B0A270}" type="datetimeFigureOut">
              <a:rPr lang="en-AU" smtClean="0"/>
              <a:t>5/07/2025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61753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50134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13BEE-E9C3-4191-8CD8-DBE1F7B0A270}" type="datetimeFigureOut">
              <a:rPr lang="en-AU" smtClean="0"/>
              <a:t>5/07/2025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26540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13BEE-E9C3-4191-8CD8-DBE1F7B0A270}" type="datetimeFigureOut">
              <a:rPr lang="en-AU" smtClean="0"/>
              <a:t>5/07/2025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58339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13BEE-E9C3-4191-8CD8-DBE1F7B0A270}" type="datetimeFigureOut">
              <a:rPr lang="en-AU" smtClean="0"/>
              <a:t>5/07/2025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1927831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379128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13BEE-E9C3-4191-8CD8-DBE1F7B0A270}" type="datetimeFigureOut">
              <a:rPr lang="en-AU" smtClean="0"/>
              <a:t>5/07/2025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6058693-C405-423D-AAAA-9AC2E7CB7E24}" type="slidenum">
              <a:rPr lang="en-AU" smtClean="0"/>
              <a:t>‹#›</a:t>
            </a:fld>
            <a:endParaRPr lang="en-AU"/>
          </a:p>
        </p:txBody>
      </p:sp>
    </p:spTree>
    <p:extLst>
      <p:ext uri="{BB962C8B-B14F-4D97-AF65-F5344CB8AC3E}">
        <p14:creationId xmlns:p14="http://schemas.microsoft.com/office/powerpoint/2010/main" val="52454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613BEE-E9C3-4191-8CD8-DBE1F7B0A270}" type="datetimeFigureOut">
              <a:rPr lang="en-AU" smtClean="0"/>
              <a:t>5/07/2025</a:t>
            </a:fld>
            <a:endParaRPr lang="en-AU"/>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058693-C405-423D-AAAA-9AC2E7CB7E24}" type="slidenum">
              <a:rPr lang="en-AU" smtClean="0"/>
              <a:t>‹#›</a:t>
            </a:fld>
            <a:endParaRPr lang="en-AU"/>
          </a:p>
        </p:txBody>
      </p:sp>
    </p:spTree>
    <p:extLst>
      <p:ext uri="{BB962C8B-B14F-4D97-AF65-F5344CB8AC3E}">
        <p14:creationId xmlns:p14="http://schemas.microsoft.com/office/powerpoint/2010/main" val="1183444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94B1E-001F-0F02-7D3A-9A050FC1A66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68123714-1713-E125-DD01-6AE894EDE01D}"/>
              </a:ext>
            </a:extLst>
          </p:cNvPr>
          <p:cNvSpPr/>
          <p:nvPr/>
        </p:nvSpPr>
        <p:spPr>
          <a:xfrm>
            <a:off x="7299600" y="-190500"/>
            <a:ext cx="2606400" cy="7169668"/>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6" name="Table 35">
            <a:extLst>
              <a:ext uri="{FF2B5EF4-FFF2-40B4-BE49-F238E27FC236}">
                <a16:creationId xmlns:a16="http://schemas.microsoft.com/office/drawing/2014/main" id="{3A774F39-1394-FEAE-212A-26071E7B8149}"/>
              </a:ext>
            </a:extLst>
          </p:cNvPr>
          <p:cNvGraphicFramePr>
            <a:graphicFrameLocks noGrp="1"/>
          </p:cNvGraphicFramePr>
          <p:nvPr>
            <p:extLst>
              <p:ext uri="{D42A27DB-BD31-4B8C-83A1-F6EECF244321}">
                <p14:modId xmlns:p14="http://schemas.microsoft.com/office/powerpoint/2010/main" val="3597161960"/>
              </p:ext>
            </p:extLst>
          </p:nvPr>
        </p:nvGraphicFramePr>
        <p:xfrm>
          <a:off x="200136" y="3768675"/>
          <a:ext cx="3636487" cy="1727999"/>
        </p:xfrm>
        <a:graphic>
          <a:graphicData uri="http://schemas.openxmlformats.org/drawingml/2006/table">
            <a:tbl>
              <a:tblPr firstRow="1" bandRow="1">
                <a:tableStyleId>{9D7B26C5-4107-4FEC-AEDC-1716B250A1EF}</a:tableStyleId>
              </a:tblPr>
              <a:tblGrid>
                <a:gridCol w="905624">
                  <a:extLst>
                    <a:ext uri="{9D8B030D-6E8A-4147-A177-3AD203B41FA5}">
                      <a16:colId xmlns:a16="http://schemas.microsoft.com/office/drawing/2014/main" val="2194993472"/>
                    </a:ext>
                  </a:extLst>
                </a:gridCol>
                <a:gridCol w="1414954">
                  <a:extLst>
                    <a:ext uri="{9D8B030D-6E8A-4147-A177-3AD203B41FA5}">
                      <a16:colId xmlns:a16="http://schemas.microsoft.com/office/drawing/2014/main" val="399393810"/>
                    </a:ext>
                  </a:extLst>
                </a:gridCol>
                <a:gridCol w="1315909">
                  <a:extLst>
                    <a:ext uri="{9D8B030D-6E8A-4147-A177-3AD203B41FA5}">
                      <a16:colId xmlns:a16="http://schemas.microsoft.com/office/drawing/2014/main" val="1865737384"/>
                    </a:ext>
                  </a:extLst>
                </a:gridCol>
              </a:tblGrid>
              <a:tr h="250213">
                <a:tc>
                  <a:txBody>
                    <a:bodyPr/>
                    <a:lstStyle/>
                    <a:p>
                      <a:r>
                        <a:rPr lang="en-AU" sz="1050" b="1" dirty="0">
                          <a:solidFill>
                            <a:sysClr val="windowText" lastClr="000000"/>
                          </a:solidFill>
                          <a:latin typeface="+mj-lt"/>
                        </a:rPr>
                        <a:t>Duality Dice</a:t>
                      </a:r>
                      <a:endParaRPr lang="en-AU" sz="900" b="1" dirty="0">
                        <a:solidFill>
                          <a:sysClr val="windowText" lastClr="000000"/>
                        </a:solidFill>
                        <a:latin typeface="+mj-lt"/>
                      </a:endParaRPr>
                    </a:p>
                  </a:txBody>
                  <a:tcPr marL="75600" marR="0" marT="0" marB="0" anchor="ctr"/>
                </a:tc>
                <a:tc>
                  <a:txBody>
                    <a:bodyPr/>
                    <a:lstStyle/>
                    <a:p>
                      <a:pPr algn="ctr"/>
                      <a:r>
                        <a:rPr lang="en-US" sz="1050" b="1" dirty="0">
                          <a:solidFill>
                            <a:sysClr val="windowText" lastClr="000000"/>
                          </a:solidFill>
                          <a:latin typeface="+mj-lt"/>
                        </a:rPr>
                        <a:t>≥ DIFFICULTY</a:t>
                      </a:r>
                      <a:endParaRPr lang="en-AU" sz="1050" b="1" dirty="0">
                        <a:solidFill>
                          <a:sysClr val="windowText" lastClr="000000"/>
                        </a:solidFill>
                        <a:latin typeface="+mj-lt"/>
                      </a:endParaRPr>
                    </a:p>
                  </a:txBody>
                  <a:tcPr marL="75600" marR="0" marT="0" marB="0" anchor="ctr"/>
                </a:tc>
                <a:tc>
                  <a:txBody>
                    <a:bodyPr/>
                    <a:lstStyle/>
                    <a:p>
                      <a:pPr algn="ctr"/>
                      <a:r>
                        <a:rPr lang="en-US" sz="1050" b="1" dirty="0">
                          <a:solidFill>
                            <a:sysClr val="windowText" lastClr="000000"/>
                          </a:solidFill>
                          <a:latin typeface="+mj-lt"/>
                        </a:rPr>
                        <a:t>&lt; DIFFICULTY</a:t>
                      </a:r>
                      <a:endParaRPr lang="en-AU" sz="1050" b="1" dirty="0">
                        <a:solidFill>
                          <a:sysClr val="windowText" lastClr="000000"/>
                        </a:solidFill>
                        <a:latin typeface="+mj-lt"/>
                      </a:endParaRPr>
                    </a:p>
                  </a:txBody>
                  <a:tcPr marL="75600" marR="0" marT="0" marB="0" anchor="ctr"/>
                </a:tc>
                <a:extLst>
                  <a:ext uri="{0D108BD9-81ED-4DB2-BD59-A6C34878D82A}">
                    <a16:rowId xmlns:a16="http://schemas.microsoft.com/office/drawing/2014/main" val="500285988"/>
                  </a:ext>
                </a:extLst>
              </a:tr>
              <a:tr h="378038">
                <a:tc>
                  <a:txBody>
                    <a:bodyPr/>
                    <a:lstStyle/>
                    <a:p>
                      <a:pPr algn="ctr"/>
                      <a:r>
                        <a:rPr lang="en-US" sz="1050" b="1" dirty="0"/>
                        <a:t>Hope = Fear</a:t>
                      </a:r>
                      <a:endParaRPr lang="en-AU" sz="1050" b="1" i="0" dirty="0">
                        <a:latin typeface="+mj-lt"/>
                      </a:endParaRPr>
                    </a:p>
                  </a:txBody>
                  <a:tcPr marL="75600" marR="72000" marT="0" marB="0" anchor="ctr">
                    <a:lnB>
                      <a:noFill/>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Critical Success. </a:t>
                      </a:r>
                      <a:r>
                        <a:rPr lang="en-AU" sz="900" dirty="0"/>
                        <a:t>You get what you want &amp; more. You gain </a:t>
                      </a:r>
                      <a:r>
                        <a:rPr lang="en-AU" sz="900" b="1" dirty="0"/>
                        <a:t>1 Hope </a:t>
                      </a:r>
                      <a:r>
                        <a:rPr lang="en-AU" sz="900" dirty="0"/>
                        <a:t>&amp; clear </a:t>
                      </a:r>
                      <a:r>
                        <a:rPr lang="en-AU" sz="900" b="1" dirty="0"/>
                        <a:t>1 Stress</a:t>
                      </a:r>
                      <a:r>
                        <a:rPr lang="en-AU" sz="900" dirty="0"/>
                        <a:t>. </a:t>
                      </a:r>
                      <a:endParaRPr lang="en-AU" sz="900" b="1" dirty="0"/>
                    </a:p>
                  </a:txBody>
                  <a:tcPr marL="72000" marR="72000" marT="0" marB="0" anchor="ctr">
                    <a:lnB>
                      <a:noFill/>
                    </a:lnB>
                  </a:tcPr>
                </a:tc>
                <a:tc hMerge="1">
                  <a:txBody>
                    <a:bodyPr/>
                    <a:lstStyle/>
                    <a:p>
                      <a:endParaRPr lang="en-AU" sz="1050" dirty="0"/>
                    </a:p>
                  </a:txBody>
                  <a:tcPr>
                    <a:lnB w="12700" cap="flat" cmpd="sng" algn="ctr">
                      <a:solidFill>
                        <a:schemeClr val="accent2"/>
                      </a:solidFill>
                      <a:prstDash val="solid"/>
                      <a:round/>
                      <a:headEnd type="none" w="med" len="med"/>
                      <a:tailEnd type="none" w="med" len="med"/>
                    </a:lnB>
                    <a:solidFill>
                      <a:schemeClr val="accent2">
                        <a:alpha val="20000"/>
                      </a:schemeClr>
                    </a:solidFill>
                  </a:tcPr>
                </a:tc>
                <a:extLst>
                  <a:ext uri="{0D108BD9-81ED-4DB2-BD59-A6C34878D82A}">
                    <a16:rowId xmlns:a16="http://schemas.microsoft.com/office/drawing/2014/main" val="575771792"/>
                  </a:ext>
                </a:extLst>
              </a:tr>
              <a:tr h="446772">
                <a:tc>
                  <a:txBody>
                    <a:bodyPr/>
                    <a:lstStyle/>
                    <a:p>
                      <a:pPr algn="ctr"/>
                      <a:r>
                        <a:rPr lang="en-US" sz="1050" b="1" dirty="0"/>
                        <a:t>Hope &gt; Fear</a:t>
                      </a:r>
                      <a:endParaRPr lang="en-AU" sz="1050" b="1" i="0" dirty="0">
                        <a:latin typeface="+mj-lt"/>
                      </a:endParaRPr>
                    </a:p>
                  </a:txBody>
                  <a:tcPr marL="75600" marR="72000" marT="0" marB="0" anchor="ctr">
                    <a:lnL>
                      <a:noFill/>
                    </a:lnL>
                    <a:lnR>
                      <a:noFill/>
                    </a:lnR>
                    <a:lnT>
                      <a:noFill/>
                    </a:lnT>
                    <a:lnB>
                      <a:noFill/>
                    </a:lnB>
                    <a:lnTlToBr w="12700" cmpd="sng">
                      <a:noFill/>
                      <a:prstDash val="solid"/>
                    </a:lnTlToBr>
                    <a:lnBlToTr w="12700" cmpd="sng">
                      <a:noFill/>
                      <a:prstDash val="solid"/>
                    </a:lnBlToTr>
                  </a:tcPr>
                </a:tc>
                <a:tc>
                  <a:txBody>
                    <a:bodyPr/>
                    <a:lstStyle/>
                    <a:p>
                      <a:pPr algn="ctr"/>
                      <a:r>
                        <a:rPr lang="en-US" sz="900" b="1" dirty="0"/>
                        <a:t>Success with Hope. </a:t>
                      </a:r>
                      <a:r>
                        <a:rPr lang="en-AU" sz="900" dirty="0"/>
                        <a:t>You triumph &amp; gain      </a:t>
                      </a:r>
                      <a:r>
                        <a:rPr lang="en-AU" sz="900" b="1" dirty="0"/>
                        <a:t>1 Hope</a:t>
                      </a:r>
                    </a:p>
                  </a:txBody>
                  <a:tcPr marL="144000" marR="144000" marT="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t>Failure with Hope. </a:t>
                      </a:r>
                      <a:r>
                        <a:rPr lang="en-AU" sz="900" dirty="0"/>
                        <a:t>You falter but gain </a:t>
                      </a:r>
                      <a:r>
                        <a:rPr lang="en-AU" sz="900" b="1" dirty="0"/>
                        <a:t>1 Hope, t</a:t>
                      </a:r>
                      <a:r>
                        <a:rPr lang="en-AU" sz="900" dirty="0"/>
                        <a:t>he GM makes a Move </a:t>
                      </a:r>
                    </a:p>
                  </a:txBody>
                  <a:tcPr marL="72000" marR="72000" marT="0"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055446742"/>
                  </a:ext>
                </a:extLst>
              </a:tr>
              <a:tr h="652976">
                <a:tc>
                  <a:txBody>
                    <a:bodyPr/>
                    <a:lstStyle/>
                    <a:p>
                      <a:pPr algn="ctr"/>
                      <a:r>
                        <a:rPr lang="en-US" sz="1050" b="1" dirty="0">
                          <a:solidFill>
                            <a:sysClr val="windowText" lastClr="000000"/>
                          </a:solidFill>
                        </a:rPr>
                        <a:t>Fear &gt; Hope</a:t>
                      </a:r>
                      <a:endParaRPr lang="en-AU" sz="1050" b="1" i="0" dirty="0">
                        <a:solidFill>
                          <a:sysClr val="windowText" lastClr="000000"/>
                        </a:solidFill>
                        <a:latin typeface="+mj-lt"/>
                      </a:endParaRPr>
                    </a:p>
                  </a:txBody>
                  <a:tcPr marL="75600" marR="72000"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Success</a:t>
                      </a:r>
                      <a:r>
                        <a:rPr lang="en-US" sz="900" dirty="0">
                          <a:solidFill>
                            <a:sysClr val="windowText" lastClr="000000"/>
                          </a:solidFill>
                        </a:rPr>
                        <a:t> with </a:t>
                      </a:r>
                      <a:r>
                        <a:rPr lang="en-US" sz="900" b="1" dirty="0">
                          <a:solidFill>
                            <a:sysClr val="windowText" lastClr="000000"/>
                          </a:solidFill>
                        </a:rPr>
                        <a:t>Fear. </a:t>
                      </a:r>
                      <a:r>
                        <a:rPr lang="en-AU" sz="900" dirty="0">
                          <a:solidFill>
                            <a:sysClr val="windowText" lastClr="000000"/>
                          </a:solidFill>
                        </a:rPr>
                        <a:t>You prevail, but the GM </a:t>
                      </a:r>
                      <a:r>
                        <a:rPr lang="en-AU" sz="900" b="0" dirty="0">
                          <a:solidFill>
                            <a:sysClr val="windowText" lastClr="000000"/>
                          </a:solidFill>
                        </a:rPr>
                        <a:t>makes a Move &amp; </a:t>
                      </a:r>
                      <a:r>
                        <a:rPr lang="en-AU" sz="900" dirty="0">
                          <a:solidFill>
                            <a:sysClr val="windowText" lastClr="000000"/>
                          </a:solidFill>
                        </a:rPr>
                        <a:t>gains     </a:t>
                      </a:r>
                      <a:r>
                        <a:rPr lang="en-AU" sz="900" b="1" dirty="0">
                          <a:solidFill>
                            <a:sysClr val="windowText" lastClr="000000"/>
                          </a:solidFill>
                        </a:rPr>
                        <a:t>1 Fear</a:t>
                      </a:r>
                      <a:r>
                        <a:rPr lang="en-AU" sz="900" dirty="0">
                          <a:solidFill>
                            <a:sysClr val="windowText" lastClr="000000"/>
                          </a:solidFill>
                        </a:rPr>
                        <a:t>.</a:t>
                      </a:r>
                    </a:p>
                  </a:txBody>
                  <a:tcPr marL="72000" marR="72000" marT="0" marB="0" anchor="ctr">
                    <a:lnT>
                      <a:noFill/>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ysClr val="windowText" lastClr="000000"/>
                          </a:solidFill>
                        </a:rPr>
                        <a:t>Failure with Fear. </a:t>
                      </a:r>
                      <a:r>
                        <a:rPr lang="en-AU" sz="900" dirty="0">
                          <a:solidFill>
                            <a:sysClr val="windowText" lastClr="000000"/>
                          </a:solidFill>
                        </a:rPr>
                        <a:t>You botch it, the GM </a:t>
                      </a:r>
                      <a:r>
                        <a:rPr lang="en-AU" sz="900" b="0" dirty="0">
                          <a:solidFill>
                            <a:sysClr val="windowText" lastClr="000000"/>
                          </a:solidFill>
                        </a:rPr>
                        <a:t>makes a Move &amp; gets </a:t>
                      </a:r>
                      <a:r>
                        <a:rPr lang="en-AU" sz="900" b="1" dirty="0">
                          <a:solidFill>
                            <a:sysClr val="windowText" lastClr="000000"/>
                          </a:solidFill>
                        </a:rPr>
                        <a:t>1 Fear</a:t>
                      </a:r>
                      <a:r>
                        <a:rPr lang="en-AU" sz="900" dirty="0">
                          <a:solidFill>
                            <a:sysClr val="windowText" lastClr="000000"/>
                          </a:solidFill>
                        </a:rPr>
                        <a:t>.</a:t>
                      </a:r>
                    </a:p>
                  </a:txBody>
                  <a:tcPr marL="144000" marR="144000" marT="0" marB="0" anchor="ctr">
                    <a:lnT>
                      <a:noFill/>
                    </a:lnT>
                  </a:tcPr>
                </a:tc>
                <a:extLst>
                  <a:ext uri="{0D108BD9-81ED-4DB2-BD59-A6C34878D82A}">
                    <a16:rowId xmlns:a16="http://schemas.microsoft.com/office/drawing/2014/main" val="2522314628"/>
                  </a:ext>
                </a:extLst>
              </a:tr>
            </a:tbl>
          </a:graphicData>
        </a:graphic>
      </p:graphicFrame>
      <p:sp>
        <p:nvSpPr>
          <p:cNvPr id="44" name="TextBox 43">
            <a:extLst>
              <a:ext uri="{FF2B5EF4-FFF2-40B4-BE49-F238E27FC236}">
                <a16:creationId xmlns:a16="http://schemas.microsoft.com/office/drawing/2014/main" id="{F40D9C3D-6BDC-AAE1-98E6-A6D933F1D6DC}"/>
              </a:ext>
            </a:extLst>
          </p:cNvPr>
          <p:cNvSpPr txBox="1"/>
          <p:nvPr/>
        </p:nvSpPr>
        <p:spPr>
          <a:xfrm>
            <a:off x="92075" y="116487"/>
            <a:ext cx="3687708" cy="3677930"/>
          </a:xfrm>
          <a:prstGeom prst="rect">
            <a:avLst/>
          </a:prstGeom>
          <a:noFill/>
        </p:spPr>
        <p:txBody>
          <a:bodyPr wrap="square" rtlCol="0">
            <a:spAutoFit/>
          </a:bodyPr>
          <a:lstStyle/>
          <a:p>
            <a:pPr marL="93663"/>
            <a:r>
              <a:rPr lang="en-AU" sz="1400" b="1" dirty="0">
                <a:latin typeface="+mj-lt"/>
              </a:rPr>
              <a:t>Action Rolls </a:t>
            </a:r>
            <a:r>
              <a:rPr lang="en-AU" sz="900" b="1" dirty="0">
                <a:latin typeface="+mj-lt"/>
              </a:rPr>
              <a:t>(p36)</a:t>
            </a:r>
          </a:p>
          <a:p>
            <a:pPr marL="93663">
              <a:spcAft>
                <a:spcPts val="300"/>
              </a:spcAft>
            </a:pPr>
            <a:r>
              <a:rPr lang="en-AU" sz="900" dirty="0"/>
              <a:t>Describe your actions in the fiction. If needed, the GM can engage the mechanics and call for an Action roll.</a:t>
            </a:r>
          </a:p>
          <a:p>
            <a:pPr marL="269875" indent="-176213">
              <a:buFont typeface="+mj-lt"/>
              <a:buAutoNum type="arabicPeriod"/>
              <a:tabLst>
                <a:tab pos="625475" algn="l"/>
              </a:tabLst>
            </a:pPr>
            <a:r>
              <a:rPr lang="en-AU" sz="900" b="1" dirty="0">
                <a:solidFill>
                  <a:prstClr val="black"/>
                </a:solidFill>
              </a:rPr>
              <a:t>Pick a Trait </a:t>
            </a:r>
            <a:r>
              <a:rPr lang="en-AU" sz="900" dirty="0">
                <a:solidFill>
                  <a:prstClr val="black"/>
                </a:solidFill>
              </a:rPr>
              <a:t>relevant to the Action </a:t>
            </a:r>
          </a:p>
          <a:p>
            <a:pPr marL="1073150" indent="-180975">
              <a:buFont typeface="Arial" panose="020B0604020202020204" pitchFamily="34" charset="0"/>
              <a:buChar char="•"/>
              <a:tabLst>
                <a:tab pos="1073150" algn="l"/>
              </a:tabLst>
            </a:pPr>
            <a:r>
              <a:rPr lang="en-AU" sz="900" b="1" dirty="0"/>
              <a:t>Agility</a:t>
            </a:r>
            <a:r>
              <a:rPr lang="en-AU" sz="900" dirty="0"/>
              <a:t> (</a:t>
            </a:r>
            <a:r>
              <a:rPr lang="en-AU" sz="900" i="1" dirty="0"/>
              <a:t>Sprint, Leap, Manoeuvre</a:t>
            </a:r>
            <a:r>
              <a:rPr lang="en-AU" sz="900" dirty="0"/>
              <a:t>)</a:t>
            </a:r>
          </a:p>
          <a:p>
            <a:pPr marL="1073150" indent="-180975">
              <a:buFont typeface="Arial" panose="020B0604020202020204" pitchFamily="34" charset="0"/>
              <a:buChar char="•"/>
              <a:tabLst>
                <a:tab pos="1073150" algn="l"/>
              </a:tabLst>
            </a:pPr>
            <a:r>
              <a:rPr lang="en-AU" sz="900" b="1" dirty="0"/>
              <a:t>Strength</a:t>
            </a:r>
            <a:r>
              <a:rPr lang="en-AU" sz="900" dirty="0"/>
              <a:t> (</a:t>
            </a:r>
            <a:r>
              <a:rPr lang="en-AU" sz="900" i="1" dirty="0"/>
              <a:t>Lift, Smash, Grapple</a:t>
            </a:r>
            <a:r>
              <a:rPr lang="en-AU" sz="900" dirty="0"/>
              <a:t>)</a:t>
            </a:r>
          </a:p>
          <a:p>
            <a:pPr marL="1073150" indent="-180975">
              <a:buFont typeface="Arial" panose="020B0604020202020204" pitchFamily="34" charset="0"/>
              <a:buChar char="•"/>
              <a:tabLst>
                <a:tab pos="1073150" algn="l"/>
              </a:tabLst>
            </a:pPr>
            <a:r>
              <a:rPr lang="en-AU" sz="900" b="1" dirty="0"/>
              <a:t>Finesse</a:t>
            </a:r>
            <a:r>
              <a:rPr lang="en-AU" sz="900" dirty="0"/>
              <a:t> (</a:t>
            </a:r>
            <a:r>
              <a:rPr lang="en-AU" sz="900" i="1" dirty="0"/>
              <a:t>Control, Hide, Tinker</a:t>
            </a:r>
            <a:r>
              <a:rPr lang="en-AU" sz="900" dirty="0"/>
              <a:t>)</a:t>
            </a:r>
          </a:p>
          <a:p>
            <a:pPr marL="1073150" indent="-180975">
              <a:buFont typeface="Arial" panose="020B0604020202020204" pitchFamily="34" charset="0"/>
              <a:buChar char="•"/>
              <a:tabLst>
                <a:tab pos="1073150" algn="l"/>
              </a:tabLst>
            </a:pPr>
            <a:r>
              <a:rPr lang="en-AU" sz="900" b="1" dirty="0"/>
              <a:t>Instinct</a:t>
            </a:r>
            <a:r>
              <a:rPr lang="en-AU" sz="900" dirty="0"/>
              <a:t> (</a:t>
            </a:r>
            <a:r>
              <a:rPr lang="en-AU" sz="900" i="1" dirty="0"/>
              <a:t>Perceive, Sense, Navigate</a:t>
            </a:r>
            <a:r>
              <a:rPr lang="en-AU" sz="900" dirty="0"/>
              <a:t>)</a:t>
            </a:r>
          </a:p>
          <a:p>
            <a:pPr marL="1073150" indent="-180975">
              <a:buFont typeface="Arial" panose="020B0604020202020204" pitchFamily="34" charset="0"/>
              <a:buChar char="•"/>
              <a:tabLst>
                <a:tab pos="1073150" algn="l"/>
              </a:tabLst>
            </a:pPr>
            <a:r>
              <a:rPr lang="en-AU" sz="900" b="1" dirty="0"/>
              <a:t>Presence</a:t>
            </a:r>
            <a:r>
              <a:rPr lang="en-AU" sz="900" dirty="0"/>
              <a:t> (</a:t>
            </a:r>
            <a:r>
              <a:rPr lang="en-AU" sz="900" i="1" dirty="0"/>
              <a:t>Charm, Perform, Deceive</a:t>
            </a:r>
            <a:r>
              <a:rPr lang="en-AU" sz="900" dirty="0"/>
              <a:t>)</a:t>
            </a:r>
          </a:p>
          <a:p>
            <a:pPr marL="1073150" indent="-180975">
              <a:buFont typeface="Arial" panose="020B0604020202020204" pitchFamily="34" charset="0"/>
              <a:buChar char="•"/>
              <a:tabLst>
                <a:tab pos="1073150" algn="l"/>
              </a:tabLst>
            </a:pPr>
            <a:r>
              <a:rPr lang="en-AU" sz="900" b="1" dirty="0"/>
              <a:t>Knowledge</a:t>
            </a:r>
            <a:r>
              <a:rPr lang="en-AU" sz="900" dirty="0"/>
              <a:t> (</a:t>
            </a:r>
            <a:r>
              <a:rPr lang="en-AU" sz="900" i="1" dirty="0"/>
              <a:t>Recall, Analyse, Comprehend</a:t>
            </a:r>
            <a:r>
              <a:rPr lang="en-AU" sz="900" dirty="0"/>
              <a:t>) </a:t>
            </a:r>
            <a:endParaRPr lang="en-AU" sz="900" dirty="0">
              <a:solidFill>
                <a:prstClr val="black"/>
              </a:solidFill>
            </a:endParaRPr>
          </a:p>
          <a:p>
            <a:pPr marL="269875" indent="-180975" defTabSz="447675">
              <a:spcBef>
                <a:spcPts val="600"/>
              </a:spcBef>
              <a:buFont typeface="+mj-lt"/>
              <a:buAutoNum type="arabicPeriod" startAt="2"/>
            </a:pPr>
            <a:r>
              <a:rPr lang="en-AU" sz="900" dirty="0">
                <a:solidFill>
                  <a:prstClr val="black"/>
                </a:solidFill>
              </a:rPr>
              <a:t>The GM </a:t>
            </a:r>
            <a:r>
              <a:rPr lang="en-AU" sz="900" b="1" dirty="0">
                <a:solidFill>
                  <a:prstClr val="black"/>
                </a:solidFill>
              </a:rPr>
              <a:t>sets the Difficulty</a:t>
            </a:r>
            <a:r>
              <a:rPr lang="en-AU" sz="900" dirty="0">
                <a:solidFill>
                  <a:prstClr val="black"/>
                </a:solidFill>
              </a:rPr>
              <a:t>, or uses an Adversary’s Difficulty, and clearly establishes the stakes of the roll.</a:t>
            </a:r>
          </a:p>
          <a:p>
            <a:pPr marL="269875" lvl="0" indent="-180975">
              <a:spcAft>
                <a:spcPts val="300"/>
              </a:spcAft>
              <a:buFont typeface="+mj-lt"/>
              <a:buAutoNum type="arabicPeriod" startAt="3"/>
              <a:defRPr/>
            </a:pPr>
            <a:r>
              <a:rPr lang="en-AU" sz="900" dirty="0">
                <a:solidFill>
                  <a:prstClr val="black"/>
                </a:solidFill>
              </a:rPr>
              <a:t>Assign any other modifiers to the roll:</a:t>
            </a:r>
          </a:p>
          <a:p>
            <a:pPr marL="447675" indent="-180975">
              <a:buFont typeface="Arial" panose="020B0604020202020204" pitchFamily="34" charset="0"/>
              <a:buChar char="•"/>
            </a:pPr>
            <a:r>
              <a:rPr lang="en-US" sz="900" b="1" i="1" dirty="0"/>
              <a:t>Experiences</a:t>
            </a:r>
            <a:r>
              <a:rPr lang="en-US" sz="900" dirty="0"/>
              <a:t>: </a:t>
            </a:r>
            <a:r>
              <a:rPr lang="en-US" sz="900" b="1" dirty="0"/>
              <a:t>Spend 1 Hope</a:t>
            </a:r>
            <a:r>
              <a:rPr lang="en-US" sz="900" dirty="0"/>
              <a:t> to add a relevant experience (e.g. “</a:t>
            </a:r>
            <a:r>
              <a:rPr lang="en-US" sz="900" i="1" dirty="0"/>
              <a:t>Gotta Go Fast! +2”</a:t>
            </a:r>
            <a:r>
              <a:rPr lang="en-US" sz="900" dirty="0"/>
              <a:t>)</a:t>
            </a:r>
          </a:p>
          <a:p>
            <a:pPr marL="447675" indent="-180975">
              <a:buFont typeface="Arial" panose="020B0604020202020204" pitchFamily="34" charset="0"/>
              <a:buChar char="•"/>
            </a:pPr>
            <a:r>
              <a:rPr lang="en-US" sz="900" b="1" i="1" dirty="0"/>
              <a:t>Advantage: </a:t>
            </a:r>
            <a:r>
              <a:rPr lang="en-US" sz="900" dirty="0"/>
              <a:t>add a </a:t>
            </a:r>
            <a:r>
              <a:rPr lang="en-US" sz="900" b="1" dirty="0"/>
              <a:t>d6</a:t>
            </a:r>
            <a:r>
              <a:rPr lang="en-US" sz="900" dirty="0"/>
              <a:t> to your total (e.g. </a:t>
            </a:r>
            <a:r>
              <a:rPr lang="en-US" sz="900" b="1" dirty="0"/>
              <a:t>Help</a:t>
            </a:r>
            <a:r>
              <a:rPr lang="en-US" sz="900" dirty="0"/>
              <a:t> from an Ally)</a:t>
            </a:r>
          </a:p>
          <a:p>
            <a:pPr marL="447675" indent="-180975">
              <a:spcAft>
                <a:spcPts val="600"/>
              </a:spcAft>
              <a:buFont typeface="Arial" panose="020B0604020202020204" pitchFamily="34" charset="0"/>
              <a:buChar char="•"/>
            </a:pPr>
            <a:r>
              <a:rPr lang="en-US" sz="900" b="1" i="1" dirty="0"/>
              <a:t>Disadvantage: </a:t>
            </a:r>
            <a:r>
              <a:rPr lang="en-US" sz="900" dirty="0"/>
              <a:t>subtract a </a:t>
            </a:r>
            <a:r>
              <a:rPr lang="en-US" sz="900" b="1" dirty="0"/>
              <a:t>d6</a:t>
            </a:r>
            <a:r>
              <a:rPr lang="en-US" sz="900" dirty="0"/>
              <a:t> from your total (e.g. being </a:t>
            </a:r>
            <a:r>
              <a:rPr lang="en-US" sz="900" b="1" dirty="0"/>
              <a:t>Vulnerable</a:t>
            </a:r>
            <a:r>
              <a:rPr lang="en-US" sz="900" dirty="0"/>
              <a:t>)</a:t>
            </a:r>
          </a:p>
          <a:p>
            <a:pPr marL="1436688" indent="-180975" defTabSz="447675">
              <a:spcBef>
                <a:spcPts val="600"/>
              </a:spcBef>
              <a:spcAft>
                <a:spcPts val="1200"/>
              </a:spcAft>
              <a:buFont typeface="+mj-lt"/>
              <a:buAutoNum type="arabicPeriod" startAt="4"/>
            </a:pPr>
            <a:r>
              <a:rPr lang="en-US" sz="900" b="1" dirty="0"/>
              <a:t>Roll the Duality dice </a:t>
            </a:r>
            <a:r>
              <a:rPr lang="en-US" sz="900" dirty="0"/>
              <a:t>and add them with the modifiers. Say the total and which die (</a:t>
            </a:r>
            <a:r>
              <a:rPr lang="en-US" sz="900" i="1" dirty="0"/>
              <a:t>Fear</a:t>
            </a:r>
            <a:r>
              <a:rPr lang="en-US" sz="900" dirty="0"/>
              <a:t> or </a:t>
            </a:r>
            <a:r>
              <a:rPr lang="en-US" sz="900" i="1" dirty="0"/>
              <a:t>Hope</a:t>
            </a:r>
            <a:r>
              <a:rPr lang="en-US" sz="900" dirty="0"/>
              <a:t>) was higher. </a:t>
            </a:r>
            <a:endParaRPr lang="en-AU" sz="900" dirty="0">
              <a:solidFill>
                <a:prstClr val="black"/>
              </a:solidFill>
            </a:endParaRPr>
          </a:p>
          <a:p>
            <a:pPr marL="269875" indent="-180975" defTabSz="447675">
              <a:buFont typeface="+mj-lt"/>
              <a:buAutoNum type="arabicPeriod" startAt="4"/>
            </a:pPr>
            <a:r>
              <a:rPr lang="en-AU" sz="900" dirty="0">
                <a:solidFill>
                  <a:prstClr val="black"/>
                </a:solidFill>
              </a:rPr>
              <a:t>Interpret the Results:</a:t>
            </a:r>
          </a:p>
        </p:txBody>
      </p:sp>
      <p:grpSp>
        <p:nvGrpSpPr>
          <p:cNvPr id="46" name="Group 45">
            <a:extLst>
              <a:ext uri="{FF2B5EF4-FFF2-40B4-BE49-F238E27FC236}">
                <a16:creationId xmlns:a16="http://schemas.microsoft.com/office/drawing/2014/main" id="{B1CAFB82-263C-261B-02F9-812391D7BD34}"/>
              </a:ext>
            </a:extLst>
          </p:cNvPr>
          <p:cNvGrpSpPr/>
          <p:nvPr/>
        </p:nvGrpSpPr>
        <p:grpSpPr>
          <a:xfrm>
            <a:off x="798113" y="2890609"/>
            <a:ext cx="612000" cy="611999"/>
            <a:chOff x="3388320" y="1089279"/>
            <a:chExt cx="612000" cy="611999"/>
          </a:xfrm>
        </p:grpSpPr>
        <p:grpSp>
          <p:nvGrpSpPr>
            <p:cNvPr id="47" name="Group 46">
              <a:extLst>
                <a:ext uri="{FF2B5EF4-FFF2-40B4-BE49-F238E27FC236}">
                  <a16:creationId xmlns:a16="http://schemas.microsoft.com/office/drawing/2014/main" id="{CE20ACB4-DFF4-280A-12B8-626EBEB9E2EE}"/>
                </a:ext>
              </a:extLst>
            </p:cNvPr>
            <p:cNvGrpSpPr>
              <a:grpSpLocks noChangeAspect="1"/>
            </p:cNvGrpSpPr>
            <p:nvPr/>
          </p:nvGrpSpPr>
          <p:grpSpPr>
            <a:xfrm rot="900000">
              <a:off x="3388320" y="1089279"/>
              <a:ext cx="612000" cy="611999"/>
              <a:chOff x="5571545" y="3531202"/>
              <a:chExt cx="2430027" cy="2406762"/>
            </a:xfrm>
          </p:grpSpPr>
          <p:sp>
            <p:nvSpPr>
              <p:cNvPr id="49" name="Decagon 48">
                <a:extLst>
                  <a:ext uri="{FF2B5EF4-FFF2-40B4-BE49-F238E27FC236}">
                    <a16:creationId xmlns:a16="http://schemas.microsoft.com/office/drawing/2014/main" id="{BE4E78FA-A05C-0841-8B06-2521A2988D8F}"/>
                  </a:ext>
                </a:extLst>
              </p:cNvPr>
              <p:cNvSpPr/>
              <p:nvPr/>
            </p:nvSpPr>
            <p:spPr>
              <a:xfrm rot="1080000">
                <a:off x="5571545" y="3589757"/>
                <a:ext cx="2430027" cy="2348207"/>
              </a:xfrm>
              <a:prstGeom prst="decagon">
                <a:avLst/>
              </a:prstGeom>
              <a:solidFill>
                <a:schemeClr val="tx1">
                  <a:lumMod val="50000"/>
                  <a:lumOff val="50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Pentagon 49">
                <a:extLst>
                  <a:ext uri="{FF2B5EF4-FFF2-40B4-BE49-F238E27FC236}">
                    <a16:creationId xmlns:a16="http://schemas.microsoft.com/office/drawing/2014/main" id="{1FCB1C52-EA26-B938-69ED-2D2E65D9902D}"/>
                  </a:ext>
                </a:extLst>
              </p:cNvPr>
              <p:cNvSpPr/>
              <p:nvPr/>
            </p:nvSpPr>
            <p:spPr>
              <a:xfrm>
                <a:off x="6025845" y="3914161"/>
                <a:ext cx="1521435" cy="1510723"/>
              </a:xfrm>
              <a:prstGeom prst="pentagon">
                <a:avLst/>
              </a:prstGeom>
              <a:solidFill>
                <a:schemeClr val="tx1">
                  <a:lumMod val="75000"/>
                  <a:lumOff val="2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1" name="Straight Connector 50">
                <a:extLst>
                  <a:ext uri="{FF2B5EF4-FFF2-40B4-BE49-F238E27FC236}">
                    <a16:creationId xmlns:a16="http://schemas.microsoft.com/office/drawing/2014/main" id="{C6C55343-7598-C1C2-65D1-D593237C759E}"/>
                  </a:ext>
                </a:extLst>
              </p:cNvPr>
              <p:cNvCxnSpPr>
                <a:cxnSpLocks/>
                <a:stCxn id="50" idx="0"/>
                <a:endCxn id="49" idx="8"/>
              </p:cNvCxnSpPr>
              <p:nvPr/>
            </p:nvCxnSpPr>
            <p:spPr>
              <a:xfrm flipV="1">
                <a:off x="6786563" y="3531202"/>
                <a:ext cx="5736" cy="38295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CF1EC1F-9281-4A33-F528-B89251AA5A13}"/>
                  </a:ext>
                </a:extLst>
              </p:cNvPr>
              <p:cNvCxnSpPr>
                <a:cxnSpLocks/>
                <a:stCxn id="50" idx="1"/>
                <a:endCxn id="49" idx="6"/>
              </p:cNvCxnSpPr>
              <p:nvPr/>
            </p:nvCxnSpPr>
            <p:spPr>
              <a:xfrm flipH="1" flipV="1">
                <a:off x="5631017" y="4388404"/>
                <a:ext cx="394831" cy="10279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ECEB6D9E-4062-62CC-F0E9-EA61FE7B4090}"/>
                  </a:ext>
                </a:extLst>
              </p:cNvPr>
              <p:cNvCxnSpPr>
                <a:cxnSpLocks/>
                <a:stCxn id="50" idx="2"/>
                <a:endCxn id="49" idx="4"/>
              </p:cNvCxnSpPr>
              <p:nvPr/>
            </p:nvCxnSpPr>
            <p:spPr>
              <a:xfrm flipH="1">
                <a:off x="6066663" y="5424879"/>
                <a:ext cx="249750" cy="33959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A45A8414-CF8A-3DE4-285D-043799971788}"/>
                  </a:ext>
                </a:extLst>
              </p:cNvPr>
              <p:cNvCxnSpPr>
                <a:cxnSpLocks/>
                <a:stCxn id="50" idx="4"/>
                <a:endCxn id="49" idx="2"/>
              </p:cNvCxnSpPr>
              <p:nvPr/>
            </p:nvCxnSpPr>
            <p:spPr>
              <a:xfrm>
                <a:off x="7256712" y="5424879"/>
                <a:ext cx="240474" cy="33285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02D05C6-5A66-42EC-B002-30988245854F}"/>
                  </a:ext>
                </a:extLst>
              </p:cNvPr>
              <p:cNvCxnSpPr>
                <a:cxnSpLocks/>
                <a:stCxn id="49" idx="0"/>
                <a:endCxn id="50" idx="5"/>
              </p:cNvCxnSpPr>
              <p:nvPr/>
            </p:nvCxnSpPr>
            <p:spPr>
              <a:xfrm flipH="1">
                <a:off x="7547278" y="4377497"/>
                <a:ext cx="398375" cy="113706"/>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16E99E1-A7AF-F494-EF3A-8EC9AEB8F08D}"/>
                </a:ext>
              </a:extLst>
            </p:cNvPr>
            <p:cNvSpPr txBox="1"/>
            <p:nvPr/>
          </p:nvSpPr>
          <p:spPr>
            <a:xfrm rot="900000">
              <a:off x="3553578" y="1226805"/>
              <a:ext cx="312906" cy="369332"/>
            </a:xfrm>
            <a:prstGeom prst="rect">
              <a:avLst/>
            </a:prstGeom>
            <a:noFill/>
          </p:spPr>
          <p:txBody>
            <a:bodyPr wrap="none" rtlCol="0">
              <a:spAutoFit/>
            </a:bodyPr>
            <a:lstStyle/>
            <a:p>
              <a:r>
                <a:rPr lang="en-US" dirty="0">
                  <a:solidFill>
                    <a:schemeClr val="bg1"/>
                  </a:solidFill>
                  <a:latin typeface="Congenial" panose="02000503040000020004" pitchFamily="2" charset="0"/>
                </a:rPr>
                <a:t>7</a:t>
              </a:r>
              <a:endParaRPr lang="en-AU" dirty="0">
                <a:solidFill>
                  <a:schemeClr val="bg1"/>
                </a:solidFill>
                <a:latin typeface="Congenial" panose="02000503040000020004" pitchFamily="2" charset="0"/>
              </a:endParaRPr>
            </a:p>
          </p:txBody>
        </p:sp>
      </p:grpSp>
      <p:grpSp>
        <p:nvGrpSpPr>
          <p:cNvPr id="75" name="Group 74">
            <a:extLst>
              <a:ext uri="{FF2B5EF4-FFF2-40B4-BE49-F238E27FC236}">
                <a16:creationId xmlns:a16="http://schemas.microsoft.com/office/drawing/2014/main" id="{A8B182AB-4A6D-638B-9AD9-4316BD9443CD}"/>
              </a:ext>
            </a:extLst>
          </p:cNvPr>
          <p:cNvGrpSpPr/>
          <p:nvPr/>
        </p:nvGrpSpPr>
        <p:grpSpPr>
          <a:xfrm>
            <a:off x="296537" y="928373"/>
            <a:ext cx="715014" cy="626155"/>
            <a:chOff x="4126153" y="710153"/>
            <a:chExt cx="715014" cy="626155"/>
          </a:xfrm>
        </p:grpSpPr>
        <p:grpSp>
          <p:nvGrpSpPr>
            <p:cNvPr id="80" name="Group 79">
              <a:extLst>
                <a:ext uri="{FF2B5EF4-FFF2-40B4-BE49-F238E27FC236}">
                  <a16:creationId xmlns:a16="http://schemas.microsoft.com/office/drawing/2014/main" id="{CDEA13B2-2653-92ED-819A-69F647A253AD}"/>
                </a:ext>
              </a:extLst>
            </p:cNvPr>
            <p:cNvGrpSpPr/>
            <p:nvPr/>
          </p:nvGrpSpPr>
          <p:grpSpPr>
            <a:xfrm>
              <a:off x="4126153" y="710153"/>
              <a:ext cx="715014" cy="449535"/>
              <a:chOff x="4126153" y="710153"/>
              <a:chExt cx="715014" cy="449535"/>
            </a:xfrm>
          </p:grpSpPr>
          <p:sp>
            <p:nvSpPr>
              <p:cNvPr id="82" name="Octagon 81">
                <a:extLst>
                  <a:ext uri="{FF2B5EF4-FFF2-40B4-BE49-F238E27FC236}">
                    <a16:creationId xmlns:a16="http://schemas.microsoft.com/office/drawing/2014/main" id="{EE5ADEF4-DCFC-4057-DAEA-14A723A42BF3}"/>
                  </a:ext>
                </a:extLst>
              </p:cNvPr>
              <p:cNvSpPr/>
              <p:nvPr/>
            </p:nvSpPr>
            <p:spPr>
              <a:xfrm>
                <a:off x="4179940" y="710153"/>
                <a:ext cx="612000" cy="449535"/>
              </a:xfrm>
              <a:prstGeom prst="octagon">
                <a:avLst>
                  <a:gd name="adj" fmla="val 16576"/>
                </a:avLst>
              </a:prstGeom>
              <a:solidFill>
                <a:schemeClr val="bg2">
                  <a:lumMod val="2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TextBox 82">
                <a:extLst>
                  <a:ext uri="{FF2B5EF4-FFF2-40B4-BE49-F238E27FC236}">
                    <a16:creationId xmlns:a16="http://schemas.microsoft.com/office/drawing/2014/main" id="{80210633-C35B-D5AF-FC6C-81FF319FA61A}"/>
                  </a:ext>
                </a:extLst>
              </p:cNvPr>
              <p:cNvSpPr txBox="1"/>
              <p:nvPr/>
            </p:nvSpPr>
            <p:spPr>
              <a:xfrm>
                <a:off x="4126153" y="716367"/>
                <a:ext cx="715014" cy="253916"/>
              </a:xfrm>
              <a:prstGeom prst="rect">
                <a:avLst/>
              </a:prstGeom>
              <a:noFill/>
            </p:spPr>
            <p:txBody>
              <a:bodyPr wrap="square">
                <a:spAutoFit/>
              </a:bodyPr>
              <a:lstStyle/>
              <a:p>
                <a:pPr algn="ctr"/>
                <a:r>
                  <a:rPr lang="en-US" sz="1050" i="1" dirty="0">
                    <a:solidFill>
                      <a:schemeClr val="bg1"/>
                    </a:solidFill>
                    <a:latin typeface="+mj-lt"/>
                  </a:rPr>
                  <a:t>AGILITY</a:t>
                </a:r>
              </a:p>
            </p:txBody>
          </p:sp>
        </p:grpSp>
        <p:sp>
          <p:nvSpPr>
            <p:cNvPr id="81" name="Plaque 80">
              <a:extLst>
                <a:ext uri="{FF2B5EF4-FFF2-40B4-BE49-F238E27FC236}">
                  <a16:creationId xmlns:a16="http://schemas.microsoft.com/office/drawing/2014/main" id="{E2DA850D-5AC0-0EEA-3392-6AB4D8AAFCBB}"/>
                </a:ext>
              </a:extLst>
            </p:cNvPr>
            <p:cNvSpPr/>
            <p:nvPr/>
          </p:nvSpPr>
          <p:spPr>
            <a:xfrm>
              <a:off x="4237658" y="939777"/>
              <a:ext cx="492004" cy="396531"/>
            </a:xfrm>
            <a:prstGeom prst="plaque">
              <a:avLst>
                <a:gd name="adj" fmla="val 25313"/>
              </a:avLst>
            </a:prstGeom>
            <a:solidFill>
              <a:schemeClr val="tx1">
                <a:lumMod val="95000"/>
                <a:lumOff val="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36000" tIns="324000" rIns="36000" rtlCol="0" anchor="b"/>
            <a:lstStyle/>
            <a:p>
              <a:pPr algn="ctr"/>
              <a:r>
                <a:rPr lang="en-US" sz="1600" dirty="0">
                  <a:latin typeface="+mj-lt"/>
                </a:rPr>
                <a:t>+2</a:t>
              </a:r>
              <a:endParaRPr lang="en-AU" sz="1600" dirty="0">
                <a:latin typeface="+mj-lt"/>
              </a:endParaRPr>
            </a:p>
          </p:txBody>
        </p:sp>
      </p:grpSp>
      <p:sp>
        <p:nvSpPr>
          <p:cNvPr id="84" name="TextBox 83">
            <a:extLst>
              <a:ext uri="{FF2B5EF4-FFF2-40B4-BE49-F238E27FC236}">
                <a16:creationId xmlns:a16="http://schemas.microsoft.com/office/drawing/2014/main" id="{BAC82999-A175-C0BE-0E17-0CE02F2B9794}"/>
              </a:ext>
            </a:extLst>
          </p:cNvPr>
          <p:cNvSpPr txBox="1"/>
          <p:nvPr/>
        </p:nvSpPr>
        <p:spPr>
          <a:xfrm>
            <a:off x="7321200" y="116487"/>
            <a:ext cx="2492725" cy="6686446"/>
          </a:xfrm>
          <a:prstGeom prst="rect">
            <a:avLst/>
          </a:prstGeom>
          <a:noFill/>
        </p:spPr>
        <p:txBody>
          <a:bodyPr wrap="square" lIns="90000" rIns="90000" rtlCol="0" anchor="t">
            <a:spAutoFit/>
          </a:bodyPr>
          <a:lstStyle/>
          <a:p>
            <a:pPr marL="85725"/>
            <a:r>
              <a:rPr lang="en-AU" sz="1400" b="1" dirty="0">
                <a:solidFill>
                  <a:schemeClr val="bg1"/>
                </a:solidFill>
                <a:latin typeface="+mj-lt"/>
              </a:rPr>
              <a:t>USING HOPE </a:t>
            </a:r>
            <a:r>
              <a:rPr lang="en-AU" sz="900" b="1" dirty="0">
                <a:solidFill>
                  <a:schemeClr val="bg1"/>
                </a:solidFill>
                <a:latin typeface="+mj-lt"/>
              </a:rPr>
              <a:t>(p37) </a:t>
            </a:r>
          </a:p>
          <a:p>
            <a:pPr marL="85725"/>
            <a:r>
              <a:rPr lang="en-AU" sz="900" dirty="0">
                <a:solidFill>
                  <a:schemeClr val="bg1"/>
                </a:solidFill>
              </a:rPr>
              <a:t>You get 1 Hope every time you roll with Hope (max 6). Spend a Hope to:</a:t>
            </a:r>
          </a:p>
          <a:p>
            <a:pPr marL="180975" lvl="0" indent="-95250">
              <a:spcBef>
                <a:spcPts val="300"/>
              </a:spcBef>
              <a:buFont typeface="Arial" panose="020B0604020202020204" pitchFamily="34" charset="0"/>
              <a:buChar char="•"/>
              <a:defRPr/>
            </a:pPr>
            <a:r>
              <a:rPr lang="en-US" sz="900" b="1" i="1" dirty="0">
                <a:solidFill>
                  <a:schemeClr val="bg1"/>
                </a:solidFill>
                <a:latin typeface="Congenial Light" panose="02000503040000020004" pitchFamily="2" charset="0"/>
              </a:rPr>
              <a:t>Help an Ally:</a:t>
            </a:r>
            <a:r>
              <a:rPr lang="en-US" sz="900" dirty="0">
                <a:solidFill>
                  <a:schemeClr val="bg1"/>
                </a:solidFill>
                <a:latin typeface="Congenial Light" panose="02000503040000020004" pitchFamily="2" charset="0"/>
              </a:rPr>
              <a:t> describe how you help another player's action roll. Roll an Advantage d6. If multiple players Help, you only keep the highest roll.</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Utilize an Experience: </a:t>
            </a:r>
            <a:r>
              <a:rPr lang="en-US" sz="900" dirty="0">
                <a:solidFill>
                  <a:schemeClr val="bg1"/>
                </a:solidFill>
                <a:latin typeface="Congenial Light" panose="02000503040000020004" pitchFamily="2" charset="0"/>
              </a:rPr>
              <a:t>Before you make a trait roll, you can add a relevant experience</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Initiate a Tag Team Roll: </a:t>
            </a:r>
            <a:r>
              <a:rPr lang="en-US" sz="900" dirty="0">
                <a:solidFill>
                  <a:schemeClr val="bg1"/>
                </a:solidFill>
                <a:latin typeface="Congenial Light" panose="02000503040000020004" pitchFamily="2" charset="0"/>
              </a:rPr>
              <a:t>Spend 3 Hope to have you and another PC team up. </a:t>
            </a:r>
          </a:p>
          <a:p>
            <a:pPr marL="180975" lvl="0" indent="-95250">
              <a:buFont typeface="Arial" panose="020B0604020202020204" pitchFamily="34" charset="0"/>
              <a:buChar char="•"/>
              <a:defRPr/>
            </a:pPr>
            <a:r>
              <a:rPr lang="en-US" sz="900" b="1" i="1" dirty="0">
                <a:solidFill>
                  <a:schemeClr val="bg1"/>
                </a:solidFill>
                <a:latin typeface="Congenial Light" panose="02000503040000020004" pitchFamily="2" charset="0"/>
              </a:rPr>
              <a:t>Activate a Hope Feature: </a:t>
            </a:r>
            <a:r>
              <a:rPr lang="en-US" sz="900" dirty="0">
                <a:solidFill>
                  <a:schemeClr val="bg1"/>
                </a:solidFill>
                <a:latin typeface="Congenial Light" panose="02000503040000020004" pitchFamily="2" charset="0"/>
              </a:rPr>
              <a:t>some abilities and features cost Hope to activate.</a:t>
            </a:r>
          </a:p>
          <a:p>
            <a:pPr marL="266700" indent="-180975">
              <a:spcBef>
                <a:spcPts val="600"/>
              </a:spcBef>
            </a:pPr>
            <a:r>
              <a:rPr lang="en-AU" sz="1400" b="1" dirty="0">
                <a:solidFill>
                  <a:schemeClr val="bg1"/>
                </a:solidFill>
                <a:latin typeface="Congenial" panose="02000503040000020004" pitchFamily="2" charset="0"/>
              </a:rPr>
              <a:t>ADVANTAGE &amp; DISADVANTAGE </a:t>
            </a:r>
            <a:r>
              <a:rPr lang="en-AU" sz="900" b="1" dirty="0">
                <a:solidFill>
                  <a:schemeClr val="bg1"/>
                </a:solidFill>
                <a:latin typeface="Congenial" panose="02000503040000020004" pitchFamily="2" charset="0"/>
              </a:rPr>
              <a:t>(p38)</a:t>
            </a:r>
          </a:p>
          <a:p>
            <a:pPr marL="85725"/>
            <a:r>
              <a:rPr lang="en-US" sz="900" dirty="0">
                <a:solidFill>
                  <a:schemeClr val="bg1"/>
                </a:solidFill>
                <a:latin typeface="Congenial Light" panose="02000503040000020004" pitchFamily="2" charset="0"/>
              </a:rPr>
              <a:t>Advantage or Disadvantage can be given at the GM’s discretion, or mechanical triggers. </a:t>
            </a:r>
          </a:p>
          <a:p>
            <a:pPr marL="180975" indent="-95250">
              <a:spcBef>
                <a:spcPts val="300"/>
              </a:spcBef>
              <a:buFont typeface="Arial" panose="020B0604020202020204" pitchFamily="34" charset="0"/>
              <a:buChar char="•"/>
            </a:pPr>
            <a:r>
              <a:rPr lang="en-US" sz="900" b="1" i="1" dirty="0">
                <a:solidFill>
                  <a:schemeClr val="bg1"/>
                </a:solidFill>
                <a:latin typeface="Congenial Light" panose="02000503040000020004" pitchFamily="2" charset="0"/>
              </a:rPr>
              <a:t>Advantage:</a:t>
            </a:r>
            <a:r>
              <a:rPr lang="en-US" sz="900" dirty="0">
                <a:solidFill>
                  <a:schemeClr val="bg1"/>
                </a:solidFill>
                <a:latin typeface="Congenial Light" panose="02000503040000020004" pitchFamily="2" charset="0"/>
              </a:rPr>
              <a:t> add a d6</a:t>
            </a:r>
          </a:p>
          <a:p>
            <a:pPr marL="180975" indent="-95250">
              <a:spcAft>
                <a:spcPts val="300"/>
              </a:spcAft>
              <a:buFont typeface="Arial" panose="020B0604020202020204" pitchFamily="34" charset="0"/>
              <a:buChar char="•"/>
            </a:pPr>
            <a:r>
              <a:rPr lang="en-US" sz="900" b="1" i="1" dirty="0">
                <a:solidFill>
                  <a:schemeClr val="bg1"/>
                </a:solidFill>
                <a:latin typeface="Congenial Light" panose="02000503040000020004" pitchFamily="2" charset="0"/>
              </a:rPr>
              <a:t>Disadvantage:</a:t>
            </a:r>
            <a:r>
              <a:rPr lang="en-US" sz="900" dirty="0">
                <a:solidFill>
                  <a:schemeClr val="bg1"/>
                </a:solidFill>
                <a:latin typeface="Congenial Light" panose="02000503040000020004" pitchFamily="2" charset="0"/>
              </a:rPr>
              <a:t> subtract a d6</a:t>
            </a:r>
          </a:p>
          <a:p>
            <a:pPr marL="85725"/>
            <a:r>
              <a:rPr lang="en-US" sz="900" dirty="0">
                <a:solidFill>
                  <a:schemeClr val="bg1"/>
                </a:solidFill>
                <a:latin typeface="Congenial Light" panose="02000503040000020004" pitchFamily="2" charset="0"/>
              </a:rPr>
              <a:t>Advantage and Disadvantage cancel each other out 1-for-1.. If you have multiple Advantage or Disadvantage dice, roll them and keep the highest result.</a:t>
            </a:r>
          </a:p>
          <a:p>
            <a:pPr marL="180975" indent="-180975" defTabSz="447675">
              <a:buFont typeface="Arial" panose="020B0604020202020204" pitchFamily="34" charset="0"/>
              <a:buChar char="•"/>
            </a:pPr>
            <a:endParaRPr lang="en-AU" sz="900" dirty="0">
              <a:solidFill>
                <a:schemeClr val="bg1"/>
              </a:solidFill>
              <a:latin typeface="+mj-lt"/>
            </a:endParaRPr>
          </a:p>
          <a:p>
            <a:pPr marL="85725"/>
            <a:r>
              <a:rPr lang="en-US" sz="1400" b="1" dirty="0">
                <a:solidFill>
                  <a:schemeClr val="bg1"/>
                </a:solidFill>
                <a:latin typeface="+mj-lt"/>
              </a:rPr>
              <a:t>CONDITIONS</a:t>
            </a:r>
            <a:r>
              <a:rPr lang="en-US" sz="1050" b="1" dirty="0">
                <a:solidFill>
                  <a:schemeClr val="bg1"/>
                </a:solidFill>
                <a:latin typeface="+mj-lt"/>
              </a:rPr>
              <a:t> </a:t>
            </a:r>
            <a:r>
              <a:rPr lang="en-US" sz="900" b="1" dirty="0">
                <a:solidFill>
                  <a:schemeClr val="bg1"/>
                </a:solidFill>
                <a:latin typeface="+mj-lt"/>
              </a:rPr>
              <a:t>(p41)</a:t>
            </a:r>
          </a:p>
          <a:p>
            <a:pPr marL="180975" indent="-85725">
              <a:buFont typeface="Arial" panose="020B0604020202020204" pitchFamily="34" charset="0"/>
              <a:buChar char="•"/>
            </a:pPr>
            <a:r>
              <a:rPr lang="en-US" sz="900" b="1" i="1" dirty="0">
                <a:solidFill>
                  <a:schemeClr val="bg1"/>
                </a:solidFill>
              </a:rPr>
              <a:t>Vulnerable:</a:t>
            </a:r>
            <a:r>
              <a:rPr lang="en-US" sz="900" dirty="0">
                <a:solidFill>
                  <a:schemeClr val="bg1"/>
                </a:solidFill>
              </a:rPr>
              <a:t> When a creature has the </a:t>
            </a:r>
            <a:r>
              <a:rPr lang="en-US" sz="900" i="1" dirty="0">
                <a:solidFill>
                  <a:schemeClr val="bg1"/>
                </a:solidFill>
              </a:rPr>
              <a:t>Vulnerable </a:t>
            </a:r>
            <a:r>
              <a:rPr lang="en-US" sz="900" dirty="0">
                <a:solidFill>
                  <a:schemeClr val="bg1"/>
                </a:solidFill>
              </a:rPr>
              <a:t>condition, all rolls against them have advantage. </a:t>
            </a:r>
          </a:p>
          <a:p>
            <a:pPr marL="180975" indent="-85725">
              <a:buFont typeface="Arial" panose="020B0604020202020204" pitchFamily="34" charset="0"/>
              <a:buChar char="•"/>
            </a:pPr>
            <a:r>
              <a:rPr lang="en-US" sz="900" b="1" i="1" dirty="0">
                <a:solidFill>
                  <a:schemeClr val="bg1"/>
                </a:solidFill>
              </a:rPr>
              <a:t>Restrained:</a:t>
            </a:r>
            <a:r>
              <a:rPr lang="en-US" sz="900" dirty="0">
                <a:solidFill>
                  <a:schemeClr val="bg1"/>
                </a:solidFill>
              </a:rPr>
              <a:t> When a creature has the </a:t>
            </a:r>
            <a:r>
              <a:rPr lang="en-US" sz="900" i="1" dirty="0">
                <a:solidFill>
                  <a:schemeClr val="bg1"/>
                </a:solidFill>
              </a:rPr>
              <a:t>Restrained </a:t>
            </a:r>
            <a:r>
              <a:rPr lang="en-US" sz="900" dirty="0">
                <a:solidFill>
                  <a:schemeClr val="bg1"/>
                </a:solidFill>
              </a:rPr>
              <a:t>condition, they can’t move, but they can still take actions from their current position.</a:t>
            </a:r>
          </a:p>
          <a:p>
            <a:pPr marL="180975" indent="-85725">
              <a:buFont typeface="Arial" panose="020B0604020202020204" pitchFamily="34" charset="0"/>
              <a:buChar char="•"/>
            </a:pPr>
            <a:r>
              <a:rPr lang="en-US" sz="900" b="1" i="1" dirty="0">
                <a:solidFill>
                  <a:schemeClr val="bg1"/>
                </a:solidFill>
              </a:rPr>
              <a:t>Hidden: </a:t>
            </a:r>
            <a:r>
              <a:rPr lang="en-US" sz="900" dirty="0">
                <a:solidFill>
                  <a:schemeClr val="bg1"/>
                </a:solidFill>
              </a:rPr>
              <a:t>While you’re out of sight from all foes and they don’t know where you are, you gain the </a:t>
            </a:r>
            <a:r>
              <a:rPr lang="en-US" sz="900" i="1" dirty="0">
                <a:solidFill>
                  <a:schemeClr val="bg1"/>
                </a:solidFill>
              </a:rPr>
              <a:t>Hidden </a:t>
            </a:r>
            <a:r>
              <a:rPr lang="en-AU" sz="900" dirty="0">
                <a:solidFill>
                  <a:schemeClr val="bg1"/>
                </a:solidFill>
              </a:rPr>
              <a:t>condition. While </a:t>
            </a:r>
            <a:r>
              <a:rPr lang="en-US" sz="900" dirty="0">
                <a:solidFill>
                  <a:schemeClr val="bg1"/>
                </a:solidFill>
              </a:rPr>
              <a:t>you’re </a:t>
            </a:r>
            <a:r>
              <a:rPr lang="en-US" sz="900" i="1" dirty="0">
                <a:solidFill>
                  <a:schemeClr val="bg1"/>
                </a:solidFill>
              </a:rPr>
              <a:t>Hidden</a:t>
            </a:r>
            <a:r>
              <a:rPr lang="en-US" sz="900" dirty="0">
                <a:solidFill>
                  <a:schemeClr val="bg1"/>
                </a:solidFill>
              </a:rPr>
              <a:t>, any rolls against you </a:t>
            </a:r>
            <a:r>
              <a:rPr lang="en-AU" sz="900" dirty="0">
                <a:solidFill>
                  <a:schemeClr val="bg1"/>
                </a:solidFill>
              </a:rPr>
              <a:t>have disadvantage.</a:t>
            </a:r>
          </a:p>
          <a:p>
            <a:pPr marL="180975" indent="-85725">
              <a:buFont typeface="Arial" panose="020B0604020202020204" pitchFamily="34" charset="0"/>
              <a:buChar char="•"/>
            </a:pPr>
            <a:r>
              <a:rPr lang="en-AU" sz="900" b="1" i="1" dirty="0">
                <a:solidFill>
                  <a:schemeClr val="bg1"/>
                </a:solidFill>
              </a:rPr>
              <a:t>Temporary Conditions:</a:t>
            </a:r>
            <a:r>
              <a:rPr lang="en-AU" sz="900" dirty="0">
                <a:solidFill>
                  <a:schemeClr val="bg1"/>
                </a:solidFill>
              </a:rPr>
              <a:t> If a condition is affecting a PC, they usually need to make an Action roll to clear it. Some conditions have special requirements before they can be cleared.</a:t>
            </a:r>
            <a:endParaRPr lang="en-AU" sz="900" b="1" i="1" dirty="0">
              <a:solidFill>
                <a:schemeClr val="bg1"/>
              </a:solidFill>
            </a:endParaRPr>
          </a:p>
        </p:txBody>
      </p:sp>
      <p:sp>
        <p:nvSpPr>
          <p:cNvPr id="86" name="TextBox 85">
            <a:extLst>
              <a:ext uri="{FF2B5EF4-FFF2-40B4-BE49-F238E27FC236}">
                <a16:creationId xmlns:a16="http://schemas.microsoft.com/office/drawing/2014/main" id="{C460B43D-D872-18C6-F7FB-0B9616F18073}"/>
              </a:ext>
            </a:extLst>
          </p:cNvPr>
          <p:cNvSpPr txBox="1"/>
          <p:nvPr/>
        </p:nvSpPr>
        <p:spPr>
          <a:xfrm>
            <a:off x="3884066" y="116487"/>
            <a:ext cx="3309469" cy="679416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Reaction Rolls </a:t>
            </a:r>
            <a:r>
              <a:rPr kumimoji="0" lang="en-AU" sz="900" b="1" i="0" u="none" strike="noStrike" kern="1200" cap="none" spc="0" normalizeH="0" baseline="0" noProof="0" dirty="0">
                <a:ln>
                  <a:noFill/>
                </a:ln>
                <a:effectLst/>
                <a:uLnTx/>
                <a:uFillTx/>
                <a:latin typeface="Congenial"/>
                <a:ea typeface="+mn-ea"/>
                <a:cs typeface="+mn-cs"/>
              </a:rPr>
              <a:t>(p37)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Reaction rolls do not generate Hope, Fear, or GM Moves. A </a:t>
            </a:r>
            <a:r>
              <a:rPr kumimoji="0" lang="en-AU" sz="900" b="1" i="0" u="none" strike="noStrike" kern="1200" cap="none" spc="0" normalizeH="0" baseline="0" noProof="0" dirty="0">
                <a:ln>
                  <a:noFill/>
                </a:ln>
                <a:effectLst/>
                <a:uLnTx/>
                <a:uFillTx/>
                <a:latin typeface="Congenial Light"/>
                <a:ea typeface="+mn-ea"/>
                <a:cs typeface="+mn-cs"/>
              </a:rPr>
              <a:t>Critical Success </a:t>
            </a:r>
            <a:r>
              <a:rPr kumimoji="0" lang="en-AU" sz="900" b="0" i="0" u="none" strike="noStrike" kern="1200" cap="none" spc="0" normalizeH="0" baseline="0" noProof="0" dirty="0">
                <a:ln>
                  <a:noFill/>
                </a:ln>
                <a:effectLst/>
                <a:uLnTx/>
                <a:uFillTx/>
                <a:latin typeface="Congenial Light"/>
                <a:ea typeface="+mn-ea"/>
                <a:cs typeface="+mn-cs"/>
              </a:rPr>
              <a:t>ignores </a:t>
            </a:r>
            <a:r>
              <a:rPr kumimoji="0" lang="en-AU" sz="900" b="1" i="1" u="none" strike="noStrike" kern="1200" cap="none" spc="0" normalizeH="0" baseline="0" noProof="0" dirty="0">
                <a:ln>
                  <a:noFill/>
                </a:ln>
                <a:effectLst/>
                <a:uLnTx/>
                <a:uFillTx/>
                <a:latin typeface="Congenial Light"/>
                <a:ea typeface="+mn-ea"/>
                <a:cs typeface="+mn-cs"/>
              </a:rPr>
              <a:t>all </a:t>
            </a:r>
            <a:r>
              <a:rPr kumimoji="0" lang="en-AU" sz="900" u="none" strike="noStrike" kern="1200" cap="none" spc="0" normalizeH="0" baseline="0" noProof="0" dirty="0">
                <a:ln>
                  <a:noFill/>
                </a:ln>
                <a:effectLst/>
                <a:uLnTx/>
                <a:uFillTx/>
                <a:latin typeface="Congenial Light"/>
                <a:ea typeface="+mn-ea"/>
                <a:cs typeface="+mn-cs"/>
              </a:rPr>
              <a:t>negative </a:t>
            </a:r>
            <a:r>
              <a:rPr kumimoji="0" lang="en-AU" sz="900" b="0" i="0" u="none" strike="noStrike" kern="1200" cap="none" spc="0" normalizeH="0" baseline="0" noProof="0" dirty="0">
                <a:ln>
                  <a:noFill/>
                </a:ln>
                <a:effectLst/>
                <a:uLnTx/>
                <a:uFillTx/>
                <a:latin typeface="Congenial Light"/>
                <a:ea typeface="+mn-ea"/>
                <a:cs typeface="+mn-cs"/>
              </a:rPr>
              <a:t>consequences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Attack &amp; Damage </a:t>
            </a:r>
            <a:r>
              <a:rPr kumimoji="0" lang="en-AU" sz="900" b="1" i="0" u="none" strike="noStrike" kern="1200" cap="none" spc="0" normalizeH="0" baseline="0" noProof="0" dirty="0">
                <a:ln>
                  <a:noFill/>
                </a:ln>
                <a:effectLst/>
                <a:uLnTx/>
                <a:uFillTx/>
                <a:latin typeface="Congenial"/>
                <a:ea typeface="+mn-ea"/>
                <a:cs typeface="+mn-cs"/>
              </a:rPr>
              <a:t>(p39) </a:t>
            </a:r>
            <a:endParaRPr kumimoji="0" lang="en-AU" sz="900" b="0" i="0" u="none" strike="noStrike" kern="1200" cap="none" spc="0" normalizeH="0" baseline="0" noProof="0" dirty="0">
              <a:ln>
                <a:noFill/>
              </a:ln>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Attack rolls use the adversary's difficulty. If you get a </a:t>
            </a:r>
            <a:r>
              <a:rPr kumimoji="0" lang="en-AU" sz="900" b="1" i="0" u="none" strike="noStrike" kern="1200" cap="none" spc="0" normalizeH="0" baseline="0" noProof="0" dirty="0">
                <a:ln>
                  <a:noFill/>
                </a:ln>
                <a:effectLst/>
                <a:uLnTx/>
                <a:uFillTx/>
                <a:latin typeface="Congenial Light"/>
                <a:ea typeface="+mn-ea"/>
                <a:cs typeface="+mn-cs"/>
              </a:rPr>
              <a:t>Critical Success</a:t>
            </a:r>
            <a:r>
              <a:rPr kumimoji="0" lang="en-AU" sz="900" b="0" i="0" u="none" strike="noStrike" kern="1200" cap="none" spc="0" normalizeH="0" baseline="0" noProof="0" dirty="0">
                <a:ln>
                  <a:noFill/>
                </a:ln>
                <a:effectLst/>
                <a:uLnTx/>
                <a:uFillTx/>
                <a:latin typeface="Congenial Light"/>
                <a:ea typeface="+mn-ea"/>
                <a:cs typeface="+mn-cs"/>
              </a:rPr>
              <a:t>, you deal extra damage.</a:t>
            </a:r>
            <a:endParaRPr kumimoji="0" lang="en-AU" sz="900" b="1" i="0" u="none" strike="noStrike" kern="1200" cap="none" spc="0" normalizeH="0" baseline="0" noProof="0" dirty="0">
              <a:ln>
                <a:noFill/>
              </a:ln>
              <a:effectLst/>
              <a:uLnTx/>
              <a:uFillTx/>
              <a:latin typeface="Congenial"/>
              <a:ea typeface="+mn-ea"/>
              <a:cs typeface="+mn-cs"/>
            </a:endParaRPr>
          </a:p>
          <a:p>
            <a:pPr marL="171450" marR="0" lvl="0" indent="-171450"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a:ea typeface="+mn-ea"/>
                <a:cs typeface="+mn-cs"/>
              </a:rPr>
              <a:t>You roll your weapon’s damage dice a number of times equal to your Proficiency (e.g. 2d10 + 3, when your weapon deals d10 + 3, and your Proficiency is 2)</a:t>
            </a:r>
          </a:p>
          <a:p>
            <a:pPr marL="180975" lvl="0" indent="-180975" defTabSz="447675">
              <a:spcAft>
                <a:spcPts val="300"/>
              </a:spcAft>
              <a:buFont typeface="Arial" panose="020B0604020202020204" pitchFamily="34" charset="0"/>
              <a:buChar char="•"/>
              <a:defRPr/>
            </a:pPr>
            <a:r>
              <a:rPr kumimoji="0" lang="en-AU" sz="900" b="0" i="0" u="none" strike="noStrike" kern="1200" cap="none" spc="0" normalizeH="0" baseline="0" noProof="0" dirty="0">
                <a:ln>
                  <a:noFill/>
                </a:ln>
                <a:effectLst/>
                <a:uLnTx/>
                <a:uFillTx/>
                <a:latin typeface="Congenial Light"/>
                <a:ea typeface="+mn-ea"/>
                <a:cs typeface="+mn-cs"/>
              </a:rPr>
              <a:t>On a </a:t>
            </a:r>
            <a:r>
              <a:rPr kumimoji="0" lang="en-AU" sz="900" b="1" i="0" u="none" strike="noStrike" kern="1200" cap="none" spc="0" normalizeH="0" baseline="0" noProof="0" dirty="0">
                <a:ln>
                  <a:noFill/>
                </a:ln>
                <a:effectLst/>
                <a:uLnTx/>
                <a:uFillTx/>
                <a:latin typeface="Congenial Light"/>
                <a:ea typeface="+mn-ea"/>
                <a:cs typeface="+mn-cs"/>
              </a:rPr>
              <a:t>Critical Success</a:t>
            </a:r>
            <a:r>
              <a:rPr kumimoji="0" lang="en-AU" sz="900" b="0" i="0" u="none" strike="noStrike" kern="1200" cap="none" spc="0" normalizeH="0" baseline="0" noProof="0" dirty="0">
                <a:ln>
                  <a:noFill/>
                </a:ln>
                <a:effectLst/>
                <a:uLnTx/>
                <a:uFillTx/>
                <a:latin typeface="Congenial Light"/>
                <a:ea typeface="+mn-ea"/>
                <a:cs typeface="+mn-cs"/>
              </a:rPr>
              <a:t>, you take the maximum possible result of your damage dice and then add your damage dice roll </a:t>
            </a:r>
            <a:r>
              <a:rPr lang="en-AU" sz="900" dirty="0">
                <a:solidFill>
                  <a:prstClr val="black"/>
                </a:solidFill>
              </a:rPr>
              <a:t>(e.g. if your weapon deals 3d8 + 1, you would deal 24 + 3d8 + 1)</a:t>
            </a:r>
          </a:p>
          <a:p>
            <a:pPr lvl="0" defTabSz="447675">
              <a:defRPr/>
            </a:pPr>
            <a:r>
              <a:rPr lang="en-AU" sz="1400" b="1" dirty="0">
                <a:latin typeface="Congenial" panose="02000503040000020004" pitchFamily="2" charset="0"/>
              </a:rPr>
              <a:t>Group Action Rolls</a:t>
            </a:r>
            <a:r>
              <a:rPr lang="en-AU" sz="1050" b="1" dirty="0">
                <a:latin typeface="Congenial" panose="02000503040000020004" pitchFamily="2" charset="0"/>
              </a:rPr>
              <a:t>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When characters acts as a group, the party chooses one PC to lead the action. Other players describe how they help the leader and make reaction rolls. </a:t>
            </a:r>
          </a:p>
          <a:p>
            <a:r>
              <a:rPr lang="en-AU" sz="900" dirty="0">
                <a:latin typeface="Congenial Light" panose="02000503040000020004" pitchFamily="2" charset="0"/>
              </a:rPr>
              <a:t>The leader makes an Action roll, with +1 for every success, and -1 for every failed reaction roll from the other players.</a:t>
            </a:r>
          </a:p>
          <a:p>
            <a:pPr marL="180975" indent="-180975">
              <a:spcBef>
                <a:spcPts val="600"/>
              </a:spcBef>
            </a:pPr>
            <a:r>
              <a:rPr lang="en-AU" sz="1400" b="1" dirty="0">
                <a:latin typeface="Congenial" panose="02000503040000020004" pitchFamily="2" charset="0"/>
              </a:rPr>
              <a:t>Tag Team Rolls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Once per session, you can spend 3 Hope to initiate a Tag Team roll with another player. Work together to describe how you combine your Actions, and each make separate Action rolls. Choose one of the rolls to apply to both actions.</a:t>
            </a:r>
          </a:p>
          <a:p>
            <a:pPr marL="180975" indent="-180975">
              <a:buFont typeface="Arial" panose="020B0604020202020204" pitchFamily="34" charset="0"/>
              <a:buChar char="•"/>
            </a:pPr>
            <a:r>
              <a:rPr lang="en-AU" sz="900" dirty="0">
                <a:latin typeface="Congenial Light" panose="02000503040000020004" pitchFamily="2" charset="0"/>
              </a:rPr>
              <a:t>On a roll with Hope, each PC gain 1 Hope</a:t>
            </a:r>
          </a:p>
          <a:p>
            <a:pPr marL="180975" indent="-180975">
              <a:buFont typeface="Arial" panose="020B0604020202020204" pitchFamily="34" charset="0"/>
              <a:buChar char="•"/>
            </a:pPr>
            <a:r>
              <a:rPr lang="en-AU" sz="900" dirty="0">
                <a:latin typeface="Congenial Light" panose="02000503040000020004" pitchFamily="2" charset="0"/>
              </a:rPr>
              <a:t>On a roll with Fear, the GM gains 1 Fear for each PC</a:t>
            </a:r>
          </a:p>
          <a:p>
            <a:pPr marL="180975" indent="-180975">
              <a:spcAft>
                <a:spcPts val="300"/>
              </a:spcAft>
              <a:buFont typeface="Arial" panose="020B0604020202020204" pitchFamily="34" charset="0"/>
              <a:buChar char="•"/>
            </a:pPr>
            <a:r>
              <a:rPr lang="en-AU" sz="900" dirty="0">
                <a:latin typeface="Congenial Light" panose="02000503040000020004" pitchFamily="2" charset="0"/>
              </a:rPr>
              <a:t>If the Tag Team roll is an Attack roll, both players combine their damage dice together. </a:t>
            </a:r>
          </a:p>
          <a:p>
            <a:r>
              <a:rPr lang="en-AU" sz="900" dirty="0">
                <a:latin typeface="Congenial Light" panose="02000503040000020004" pitchFamily="2" charset="0"/>
              </a:rPr>
              <a:t>A tag team roll counts as a single action, and a single attack action. A PC can be involved in multiple Tag Team rolls but initiate only one.</a:t>
            </a:r>
          </a:p>
          <a:p>
            <a:pPr marL="180975" indent="-180975">
              <a:spcBef>
                <a:spcPts val="600"/>
              </a:spcBef>
            </a:pPr>
            <a:r>
              <a:rPr lang="en-AU" sz="1400" b="1" dirty="0">
                <a:latin typeface="Congenial" panose="02000503040000020004" pitchFamily="2" charset="0"/>
              </a:rPr>
              <a:t>Making Experiences </a:t>
            </a:r>
            <a:r>
              <a:rPr lang="en-AU" sz="900" b="1" dirty="0">
                <a:latin typeface="Congenial" panose="02000503040000020004" pitchFamily="2" charset="0"/>
              </a:rPr>
              <a:t>(p38)</a:t>
            </a:r>
          </a:p>
          <a:p>
            <a:pPr>
              <a:spcAft>
                <a:spcPts val="300"/>
              </a:spcAft>
            </a:pPr>
            <a:r>
              <a:rPr lang="en-AU" sz="900" dirty="0">
                <a:latin typeface="Congenial Light" panose="02000503040000020004" pitchFamily="2" charset="0"/>
              </a:rPr>
              <a:t>Use a catchphrase or evocative word to capture a specific set of skills, personality traits, or special aptitudes. </a:t>
            </a:r>
          </a:p>
          <a:p>
            <a:pPr marL="180975" indent="-180975">
              <a:buFont typeface="Arial" panose="020B0604020202020204" pitchFamily="34" charset="0"/>
              <a:buChar char="•"/>
            </a:pPr>
            <a:r>
              <a:rPr lang="en-AU" sz="900" b="1" dirty="0">
                <a:latin typeface="Congenial Light" panose="02000503040000020004" pitchFamily="2" charset="0"/>
              </a:rPr>
              <a:t>Backgrounds</a:t>
            </a:r>
            <a:r>
              <a:rPr lang="en-AU" sz="900" dirty="0">
                <a:latin typeface="Congenial Light" panose="02000503040000020004" pitchFamily="2" charset="0"/>
              </a:rPr>
              <a:t> (e.g. Thief, Field Medic, Priestess, Merchant)</a:t>
            </a:r>
          </a:p>
          <a:p>
            <a:pPr marL="180975" indent="-180975">
              <a:buFont typeface="Arial" panose="020B0604020202020204" pitchFamily="34" charset="0"/>
              <a:buChar char="•"/>
            </a:pPr>
            <a:r>
              <a:rPr lang="en-AU" sz="900" b="1" dirty="0">
                <a:latin typeface="Congenial Light" panose="02000503040000020004" pitchFamily="2" charset="0"/>
              </a:rPr>
              <a:t>Characteristics </a:t>
            </a:r>
            <a:r>
              <a:rPr lang="en-AU" sz="900" dirty="0">
                <a:latin typeface="Congenial Light" panose="02000503040000020004" pitchFamily="2" charset="0"/>
              </a:rPr>
              <a:t>(e.g. Know-it-all, Stubborn, Charming)</a:t>
            </a:r>
          </a:p>
          <a:p>
            <a:pPr marL="180975" indent="-180975">
              <a:buFont typeface="Arial" panose="020B0604020202020204" pitchFamily="34" charset="0"/>
              <a:buChar char="•"/>
            </a:pPr>
            <a:r>
              <a:rPr lang="en-AU" sz="900" b="1" dirty="0">
                <a:latin typeface="Congenial Light" panose="02000503040000020004" pitchFamily="2" charset="0"/>
              </a:rPr>
              <a:t>Specialties</a:t>
            </a:r>
            <a:r>
              <a:rPr lang="en-AU" sz="900" dirty="0">
                <a:latin typeface="Congenial Light" panose="02000503040000020004" pitchFamily="2" charset="0"/>
              </a:rPr>
              <a:t> (e.g. Social Chameleon, Inventor, Survivalist)</a:t>
            </a:r>
          </a:p>
          <a:p>
            <a:pPr marL="180975" indent="-180975">
              <a:buFont typeface="Arial" panose="020B0604020202020204" pitchFamily="34" charset="0"/>
              <a:buChar char="•"/>
            </a:pPr>
            <a:r>
              <a:rPr lang="en-AU" sz="900" b="1" dirty="0">
                <a:latin typeface="Congenial Light" panose="02000503040000020004" pitchFamily="2" charset="0"/>
              </a:rPr>
              <a:t>Skills</a:t>
            </a:r>
            <a:r>
              <a:rPr lang="en-AU" sz="900" dirty="0">
                <a:latin typeface="Congenial Light" panose="02000503040000020004" pitchFamily="2" charset="0"/>
              </a:rPr>
              <a:t> (e.g. Eye for Detail, Scavenger, Quiet, Liar)</a:t>
            </a:r>
          </a:p>
          <a:p>
            <a:pPr marL="180975" indent="-180975">
              <a:buFont typeface="Arial" panose="020B0604020202020204" pitchFamily="34" charset="0"/>
              <a:buChar char="•"/>
            </a:pPr>
            <a:r>
              <a:rPr lang="en-AU" sz="900" b="1" dirty="0">
                <a:latin typeface="Congenial Light" panose="02000503040000020004" pitchFamily="2" charset="0"/>
              </a:rPr>
              <a:t>Phrases </a:t>
            </a:r>
            <a:r>
              <a:rPr lang="en-AU" sz="900" dirty="0">
                <a:latin typeface="Congenial Light" panose="02000503040000020004" pitchFamily="2" charset="0"/>
              </a:rPr>
              <a:t>(e.g. Gotta go Fast, Stronger together)</a:t>
            </a:r>
          </a:p>
          <a:p>
            <a:r>
              <a:rPr lang="en-AU" sz="900" dirty="0">
                <a:latin typeface="Congenial Light" panose="02000503040000020004" pitchFamily="2" charset="0"/>
              </a:rPr>
              <a:t>Don’t go too broad (e.g. “Lucky”), or give your character abilities they don’t have (e.g. “Invincible”)</a:t>
            </a:r>
          </a:p>
        </p:txBody>
      </p:sp>
      <p:sp>
        <p:nvSpPr>
          <p:cNvPr id="2" name="TextBox 1">
            <a:extLst>
              <a:ext uri="{FF2B5EF4-FFF2-40B4-BE49-F238E27FC236}">
                <a16:creationId xmlns:a16="http://schemas.microsoft.com/office/drawing/2014/main" id="{DC3B441A-C305-0E0B-6E29-63037EAD33B5}"/>
              </a:ext>
            </a:extLst>
          </p:cNvPr>
          <p:cNvSpPr txBox="1"/>
          <p:nvPr/>
        </p:nvSpPr>
        <p:spPr>
          <a:xfrm>
            <a:off x="8376414" y="6664500"/>
            <a:ext cx="1529586" cy="215444"/>
          </a:xfrm>
          <a:prstGeom prst="rect">
            <a:avLst/>
          </a:prstGeom>
          <a:noFill/>
        </p:spPr>
        <p:txBody>
          <a:bodyPr wrap="none" rtlCol="0">
            <a:spAutoFit/>
          </a:bodyPr>
          <a:lstStyle/>
          <a:p>
            <a:r>
              <a:rPr lang="en-AU" sz="800" dirty="0">
                <a:solidFill>
                  <a:schemeClr val="bg1"/>
                </a:solidFill>
              </a:rPr>
              <a:t>Player Sheet A: Rolling Basics</a:t>
            </a:r>
          </a:p>
        </p:txBody>
      </p:sp>
      <p:grpSp>
        <p:nvGrpSpPr>
          <p:cNvPr id="7" name="Group 6">
            <a:extLst>
              <a:ext uri="{FF2B5EF4-FFF2-40B4-BE49-F238E27FC236}">
                <a16:creationId xmlns:a16="http://schemas.microsoft.com/office/drawing/2014/main" id="{CE803C90-88B8-8927-545B-D333800C8369}"/>
              </a:ext>
            </a:extLst>
          </p:cNvPr>
          <p:cNvGrpSpPr/>
          <p:nvPr/>
        </p:nvGrpSpPr>
        <p:grpSpPr>
          <a:xfrm rot="19800000">
            <a:off x="355273" y="2913495"/>
            <a:ext cx="612000" cy="611999"/>
            <a:chOff x="3388320" y="1089279"/>
            <a:chExt cx="612000" cy="611999"/>
          </a:xfrm>
        </p:grpSpPr>
        <p:grpSp>
          <p:nvGrpSpPr>
            <p:cNvPr id="8" name="Group 7">
              <a:extLst>
                <a:ext uri="{FF2B5EF4-FFF2-40B4-BE49-F238E27FC236}">
                  <a16:creationId xmlns:a16="http://schemas.microsoft.com/office/drawing/2014/main" id="{82B6919D-34CB-B73E-0C77-258D6699652F}"/>
                </a:ext>
              </a:extLst>
            </p:cNvPr>
            <p:cNvGrpSpPr>
              <a:grpSpLocks noChangeAspect="1"/>
            </p:cNvGrpSpPr>
            <p:nvPr/>
          </p:nvGrpSpPr>
          <p:grpSpPr>
            <a:xfrm rot="900000">
              <a:off x="3388320" y="1089279"/>
              <a:ext cx="612000" cy="611999"/>
              <a:chOff x="5571545" y="3531202"/>
              <a:chExt cx="2430027" cy="2406762"/>
            </a:xfrm>
          </p:grpSpPr>
          <p:sp>
            <p:nvSpPr>
              <p:cNvPr id="20" name="Decagon 19">
                <a:extLst>
                  <a:ext uri="{FF2B5EF4-FFF2-40B4-BE49-F238E27FC236}">
                    <a16:creationId xmlns:a16="http://schemas.microsoft.com/office/drawing/2014/main" id="{0C2DAAA2-8730-17B3-6D16-0EAA62D849D2}"/>
                  </a:ext>
                </a:extLst>
              </p:cNvPr>
              <p:cNvSpPr/>
              <p:nvPr/>
            </p:nvSpPr>
            <p:spPr>
              <a:xfrm rot="1080000">
                <a:off x="5571545" y="3589757"/>
                <a:ext cx="2430027" cy="2348207"/>
              </a:xfrm>
              <a:prstGeom prst="decagon">
                <a:avLst/>
              </a:prstGeom>
              <a:solidFill>
                <a:schemeClr val="bg1">
                  <a:lumMod val="6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Pentagon 20">
                <a:extLst>
                  <a:ext uri="{FF2B5EF4-FFF2-40B4-BE49-F238E27FC236}">
                    <a16:creationId xmlns:a16="http://schemas.microsoft.com/office/drawing/2014/main" id="{5C36D654-A35A-2F2E-D928-48D3BB3900C0}"/>
                  </a:ext>
                </a:extLst>
              </p:cNvPr>
              <p:cNvSpPr/>
              <p:nvPr/>
            </p:nvSpPr>
            <p:spPr>
              <a:xfrm>
                <a:off x="6025845" y="3914161"/>
                <a:ext cx="1521435" cy="1510723"/>
              </a:xfrm>
              <a:prstGeom prst="pentagon">
                <a:avLst/>
              </a:prstGeom>
              <a:solidFill>
                <a:schemeClr val="tx1">
                  <a:lumMod val="65000"/>
                  <a:lumOff val="35000"/>
                </a:schemeClr>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 name="Straight Connector 21">
                <a:extLst>
                  <a:ext uri="{FF2B5EF4-FFF2-40B4-BE49-F238E27FC236}">
                    <a16:creationId xmlns:a16="http://schemas.microsoft.com/office/drawing/2014/main" id="{072C7268-3535-E95F-F813-9A44564CBDAE}"/>
                  </a:ext>
                </a:extLst>
              </p:cNvPr>
              <p:cNvCxnSpPr>
                <a:cxnSpLocks/>
                <a:stCxn id="21" idx="0"/>
                <a:endCxn id="20" idx="8"/>
              </p:cNvCxnSpPr>
              <p:nvPr/>
            </p:nvCxnSpPr>
            <p:spPr>
              <a:xfrm flipV="1">
                <a:off x="6786563" y="3531202"/>
                <a:ext cx="5736" cy="38295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0AFAB0C-FCC8-CCD6-77E1-71BDE5CD0B2A}"/>
                  </a:ext>
                </a:extLst>
              </p:cNvPr>
              <p:cNvCxnSpPr>
                <a:cxnSpLocks/>
                <a:stCxn id="21" idx="1"/>
                <a:endCxn id="20" idx="6"/>
              </p:cNvCxnSpPr>
              <p:nvPr/>
            </p:nvCxnSpPr>
            <p:spPr>
              <a:xfrm flipH="1" flipV="1">
                <a:off x="5631017" y="4388404"/>
                <a:ext cx="394831" cy="102799"/>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F14446F-ACF4-772D-0D7D-AEB69FCC1355}"/>
                  </a:ext>
                </a:extLst>
              </p:cNvPr>
              <p:cNvCxnSpPr>
                <a:cxnSpLocks/>
                <a:stCxn id="21" idx="2"/>
                <a:endCxn id="20" idx="4"/>
              </p:cNvCxnSpPr>
              <p:nvPr/>
            </p:nvCxnSpPr>
            <p:spPr>
              <a:xfrm flipH="1">
                <a:off x="6066663" y="5424879"/>
                <a:ext cx="249750" cy="33959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335AA44-209D-939E-2D2D-2FDB26D4C105}"/>
                  </a:ext>
                </a:extLst>
              </p:cNvPr>
              <p:cNvCxnSpPr>
                <a:cxnSpLocks/>
                <a:stCxn id="21" idx="4"/>
                <a:endCxn id="20" idx="2"/>
              </p:cNvCxnSpPr>
              <p:nvPr/>
            </p:nvCxnSpPr>
            <p:spPr>
              <a:xfrm>
                <a:off x="7256712" y="5424879"/>
                <a:ext cx="240474" cy="332858"/>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10E1F2B-02D7-0B75-4F2B-2DFF4A5055D1}"/>
                  </a:ext>
                </a:extLst>
              </p:cNvPr>
              <p:cNvCxnSpPr>
                <a:cxnSpLocks/>
                <a:stCxn id="20" idx="0"/>
                <a:endCxn id="21" idx="5"/>
              </p:cNvCxnSpPr>
              <p:nvPr/>
            </p:nvCxnSpPr>
            <p:spPr>
              <a:xfrm flipH="1">
                <a:off x="7547278" y="4377497"/>
                <a:ext cx="398375" cy="113706"/>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54C90BE9-7448-DF78-76F4-B4B78EAB67A1}"/>
                </a:ext>
              </a:extLst>
            </p:cNvPr>
            <p:cNvSpPr txBox="1"/>
            <p:nvPr/>
          </p:nvSpPr>
          <p:spPr>
            <a:xfrm rot="900000">
              <a:off x="3514047" y="1238538"/>
              <a:ext cx="341760" cy="369332"/>
            </a:xfrm>
            <a:prstGeom prst="rect">
              <a:avLst/>
            </a:prstGeom>
            <a:noFill/>
          </p:spPr>
          <p:txBody>
            <a:bodyPr wrap="none" rtlCol="0">
              <a:spAutoFit/>
            </a:bodyPr>
            <a:lstStyle/>
            <a:p>
              <a:r>
                <a:rPr lang="en-US" dirty="0">
                  <a:solidFill>
                    <a:schemeClr val="bg1"/>
                  </a:solidFill>
                  <a:latin typeface="Congenial" panose="02000503040000020004" pitchFamily="2" charset="0"/>
                </a:rPr>
                <a:t>11</a:t>
              </a:r>
              <a:endParaRPr lang="en-AU" dirty="0">
                <a:solidFill>
                  <a:schemeClr val="bg1"/>
                </a:solidFill>
                <a:latin typeface="Congenial" panose="02000503040000020004" pitchFamily="2" charset="0"/>
              </a:endParaRPr>
            </a:p>
          </p:txBody>
        </p:sp>
      </p:grpSp>
      <p:sp>
        <p:nvSpPr>
          <p:cNvPr id="28" name="TextBox 27">
            <a:extLst>
              <a:ext uri="{FF2B5EF4-FFF2-40B4-BE49-F238E27FC236}">
                <a16:creationId xmlns:a16="http://schemas.microsoft.com/office/drawing/2014/main" id="{0EF4CC4E-8AA1-2C03-A25E-DCA2F9A3FEC3}"/>
              </a:ext>
            </a:extLst>
          </p:cNvPr>
          <p:cNvSpPr txBox="1"/>
          <p:nvPr/>
        </p:nvSpPr>
        <p:spPr>
          <a:xfrm>
            <a:off x="196144" y="5549021"/>
            <a:ext cx="2380370" cy="1404000"/>
          </a:xfrm>
          <a:prstGeom prst="rect">
            <a:avLst/>
          </a:prstGeom>
          <a:noFill/>
        </p:spPr>
        <p:txBody>
          <a:bodyPr wrap="square" numCol="2" rtlCol="0">
            <a:spAutoFit/>
          </a:bodyPr>
          <a:lstStyle/>
          <a:p>
            <a:r>
              <a:rPr lang="en-US" sz="1050" b="1" dirty="0">
                <a:latin typeface="+mj-lt"/>
              </a:rPr>
              <a:t>Player Principles</a:t>
            </a:r>
            <a:endParaRPr lang="en-US" sz="900" b="1" dirty="0">
              <a:latin typeface="+mj-lt"/>
            </a:endParaRPr>
          </a:p>
          <a:p>
            <a:pPr marL="171450" indent="-171450">
              <a:buFont typeface="Arial" panose="020B0604020202020204" pitchFamily="34" charset="0"/>
              <a:buChar char="•"/>
            </a:pPr>
            <a:r>
              <a:rPr lang="en-US" sz="900" dirty="0"/>
              <a:t>Be a fan of your character and their journey</a:t>
            </a:r>
          </a:p>
          <a:p>
            <a:pPr marL="171450" indent="-171450">
              <a:buFont typeface="Arial" panose="020B0604020202020204" pitchFamily="34" charset="0"/>
              <a:buChar char="•"/>
            </a:pPr>
            <a:r>
              <a:rPr lang="en-US" sz="900" dirty="0"/>
              <a:t>Spotlight your friends</a:t>
            </a:r>
          </a:p>
          <a:p>
            <a:pPr marL="171450" indent="-171450">
              <a:buFont typeface="Arial" panose="020B0604020202020204" pitchFamily="34" charset="0"/>
              <a:buChar char="•"/>
            </a:pPr>
            <a:r>
              <a:rPr lang="en-US" sz="900" dirty="0"/>
              <a:t>Build the world together</a:t>
            </a:r>
          </a:p>
          <a:p>
            <a:pPr marL="171450" indent="-171450">
              <a:buFont typeface="Arial" panose="020B0604020202020204" pitchFamily="34" charset="0"/>
              <a:buChar char="•"/>
            </a:pPr>
            <a:endParaRPr lang="en-US" sz="90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900" dirty="0"/>
              <a:t>Address the characters and address the players</a:t>
            </a:r>
          </a:p>
          <a:p>
            <a:pPr marL="171450" indent="-171450">
              <a:buFont typeface="Arial" panose="020B0604020202020204" pitchFamily="34" charset="0"/>
              <a:buChar char="•"/>
            </a:pPr>
            <a:r>
              <a:rPr lang="en-US" sz="900" dirty="0"/>
              <a:t>Play to find out what happens</a:t>
            </a:r>
          </a:p>
          <a:p>
            <a:pPr marL="171450" indent="-171450">
              <a:buFont typeface="Arial" panose="020B0604020202020204" pitchFamily="34" charset="0"/>
              <a:buChar char="•"/>
            </a:pPr>
            <a:r>
              <a:rPr lang="en-US" sz="900" dirty="0"/>
              <a:t>Hold on gently</a:t>
            </a:r>
          </a:p>
          <a:p>
            <a:endParaRPr lang="en-AU" sz="900" dirty="0"/>
          </a:p>
        </p:txBody>
      </p:sp>
      <p:sp>
        <p:nvSpPr>
          <p:cNvPr id="32" name="TextBox 31">
            <a:extLst>
              <a:ext uri="{FF2B5EF4-FFF2-40B4-BE49-F238E27FC236}">
                <a16:creationId xmlns:a16="http://schemas.microsoft.com/office/drawing/2014/main" id="{8ADF1A25-647A-DEFF-CB5F-054ABF06DD92}"/>
              </a:ext>
            </a:extLst>
          </p:cNvPr>
          <p:cNvSpPr txBox="1"/>
          <p:nvPr/>
        </p:nvSpPr>
        <p:spPr>
          <a:xfrm>
            <a:off x="2576515" y="5549021"/>
            <a:ext cx="1259586" cy="1107996"/>
          </a:xfrm>
          <a:prstGeom prst="rect">
            <a:avLst/>
          </a:prstGeom>
          <a:noFill/>
        </p:spPr>
        <p:txBody>
          <a:bodyPr wrap="square">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prstClr val="black"/>
                </a:solidFill>
                <a:effectLst/>
                <a:uLnTx/>
                <a:uFillTx/>
                <a:latin typeface="Congenial" panose="02000503040000020004" pitchFamily="2" charset="0"/>
              </a:rPr>
              <a:t>Best Practices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ngenial Light"/>
                <a:ea typeface="+mn-ea"/>
                <a:cs typeface="+mn-cs"/>
              </a:rPr>
              <a:t>Embrace Danger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ngenial Light"/>
                <a:ea typeface="+mn-ea"/>
                <a:cs typeface="+mn-cs"/>
              </a:rPr>
              <a:t>Use your resources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ngenial Light"/>
                <a:ea typeface="+mn-ea"/>
                <a:cs typeface="+mn-cs"/>
              </a:rPr>
              <a:t>Tell the story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prstClr val="black"/>
                </a:solidFill>
                <a:effectLst/>
                <a:uLnTx/>
                <a:uFillTx/>
                <a:latin typeface="Congenial Light"/>
                <a:ea typeface="+mn-ea"/>
                <a:cs typeface="+mn-cs"/>
              </a:rPr>
              <a:t>Discover your character</a:t>
            </a:r>
          </a:p>
        </p:txBody>
      </p:sp>
    </p:spTree>
    <p:extLst>
      <p:ext uri="{BB962C8B-B14F-4D97-AF65-F5344CB8AC3E}">
        <p14:creationId xmlns:p14="http://schemas.microsoft.com/office/powerpoint/2010/main" val="315424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14E69-B07E-D2B7-B967-487CFD41123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680833A-1FAC-F6B4-ADB8-D856D1C9870D}"/>
              </a:ext>
            </a:extLst>
          </p:cNvPr>
          <p:cNvSpPr/>
          <p:nvPr/>
        </p:nvSpPr>
        <p:spPr>
          <a:xfrm>
            <a:off x="-31364" y="-155834"/>
            <a:ext cx="2607877" cy="7169668"/>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578D0EFE-35FC-0B6D-3EE7-B4B70C21CB1E}"/>
              </a:ext>
            </a:extLst>
          </p:cNvPr>
          <p:cNvCxnSpPr>
            <a:cxnSpLocks/>
          </p:cNvCxnSpPr>
          <p:nvPr/>
        </p:nvCxnSpPr>
        <p:spPr>
          <a:xfrm>
            <a:off x="2576513" y="3011247"/>
            <a:ext cx="7532519" cy="0"/>
          </a:xfrm>
          <a:prstGeom prst="line">
            <a:avLst/>
          </a:prstGeom>
          <a:ln w="381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grpSp>
        <p:nvGrpSpPr>
          <p:cNvPr id="370" name="Group 369">
            <a:extLst>
              <a:ext uri="{FF2B5EF4-FFF2-40B4-BE49-F238E27FC236}">
                <a16:creationId xmlns:a16="http://schemas.microsoft.com/office/drawing/2014/main" id="{54C2A90B-553E-ADA0-C031-15A069BBBDBF}"/>
              </a:ext>
            </a:extLst>
          </p:cNvPr>
          <p:cNvGrpSpPr/>
          <p:nvPr/>
        </p:nvGrpSpPr>
        <p:grpSpPr>
          <a:xfrm>
            <a:off x="2699951" y="111206"/>
            <a:ext cx="4230151" cy="2771404"/>
            <a:chOff x="2931009" y="90529"/>
            <a:chExt cx="4230151" cy="2771404"/>
          </a:xfrm>
        </p:grpSpPr>
        <p:grpSp>
          <p:nvGrpSpPr>
            <p:cNvPr id="369" name="Group 368">
              <a:extLst>
                <a:ext uri="{FF2B5EF4-FFF2-40B4-BE49-F238E27FC236}">
                  <a16:creationId xmlns:a16="http://schemas.microsoft.com/office/drawing/2014/main" id="{4F3FCDEB-7544-CA03-64F0-52C1EF49D7B5}"/>
                </a:ext>
              </a:extLst>
            </p:cNvPr>
            <p:cNvGrpSpPr/>
            <p:nvPr/>
          </p:nvGrpSpPr>
          <p:grpSpPr>
            <a:xfrm>
              <a:off x="3312837" y="90529"/>
              <a:ext cx="3522067" cy="2771404"/>
              <a:chOff x="3312837" y="90529"/>
              <a:chExt cx="3522067" cy="2771404"/>
            </a:xfrm>
          </p:grpSpPr>
          <p:sp>
            <p:nvSpPr>
              <p:cNvPr id="61" name="Rectangle: Rounded Corners 60">
                <a:extLst>
                  <a:ext uri="{FF2B5EF4-FFF2-40B4-BE49-F238E27FC236}">
                    <a16:creationId xmlns:a16="http://schemas.microsoft.com/office/drawing/2014/main" id="{F3EF87EF-CB3B-FAA0-07AA-76F2C1E6312C}"/>
                  </a:ext>
                </a:extLst>
              </p:cNvPr>
              <p:cNvSpPr/>
              <p:nvPr/>
            </p:nvSpPr>
            <p:spPr>
              <a:xfrm>
                <a:off x="3529808" y="90827"/>
                <a:ext cx="936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Success (Hope) or Crit Success</a:t>
                </a:r>
              </a:p>
            </p:txBody>
          </p:sp>
          <p:cxnSp>
            <p:nvCxnSpPr>
              <p:cNvPr id="192" name="Connector: Elbow 191">
                <a:extLst>
                  <a:ext uri="{FF2B5EF4-FFF2-40B4-BE49-F238E27FC236}">
                    <a16:creationId xmlns:a16="http://schemas.microsoft.com/office/drawing/2014/main" id="{02290917-2FAC-DB01-9627-4D2F20212E90}"/>
                  </a:ext>
                </a:extLst>
              </p:cNvPr>
              <p:cNvCxnSpPr>
                <a:cxnSpLocks/>
                <a:stCxn id="199" idx="3"/>
                <a:endCxn id="242" idx="0"/>
              </p:cNvCxnSpPr>
              <p:nvPr/>
            </p:nvCxnSpPr>
            <p:spPr>
              <a:xfrm>
                <a:off x="6538707" y="252529"/>
                <a:ext cx="296196" cy="247573"/>
              </a:xfrm>
              <a:prstGeom prst="bentConnector2">
                <a:avLst/>
              </a:prstGeom>
              <a:ln w="38100">
                <a:solidFill>
                  <a:schemeClr val="bg1">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99" name="Rectangle: Rounded Corners 198">
                <a:extLst>
                  <a:ext uri="{FF2B5EF4-FFF2-40B4-BE49-F238E27FC236}">
                    <a16:creationId xmlns:a16="http://schemas.microsoft.com/office/drawing/2014/main" id="{EE06F587-D266-03D1-6E64-BE8A3C9E52D2}"/>
                  </a:ext>
                </a:extLst>
              </p:cNvPr>
              <p:cNvSpPr/>
              <p:nvPr/>
            </p:nvSpPr>
            <p:spPr>
              <a:xfrm>
                <a:off x="5710707" y="90529"/>
                <a:ext cx="828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Pass Spotlight back to PCs</a:t>
                </a:r>
              </a:p>
            </p:txBody>
          </p:sp>
          <p:cxnSp>
            <p:nvCxnSpPr>
              <p:cNvPr id="182" name="Connector: Elbow 181">
                <a:extLst>
                  <a:ext uri="{FF2B5EF4-FFF2-40B4-BE49-F238E27FC236}">
                    <a16:creationId xmlns:a16="http://schemas.microsoft.com/office/drawing/2014/main" id="{EB40FE6A-7A27-C18A-8D02-E702C98E4D13}"/>
                  </a:ext>
                </a:extLst>
              </p:cNvPr>
              <p:cNvCxnSpPr>
                <a:cxnSpLocks/>
                <a:stCxn id="312" idx="0"/>
                <a:endCxn id="61" idx="3"/>
              </p:cNvCxnSpPr>
              <p:nvPr/>
            </p:nvCxnSpPr>
            <p:spPr>
              <a:xfrm rot="16200000" flipV="1">
                <a:off x="4457699" y="260936"/>
                <a:ext cx="596494" cy="580276"/>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Connector: Elbow 256">
                <a:extLst>
                  <a:ext uri="{FF2B5EF4-FFF2-40B4-BE49-F238E27FC236}">
                    <a16:creationId xmlns:a16="http://schemas.microsoft.com/office/drawing/2014/main" id="{1CB312BD-1CD4-DABF-52D0-9E423AEFB39C}"/>
                  </a:ext>
                </a:extLst>
              </p:cNvPr>
              <p:cNvCxnSpPr>
                <a:cxnSpLocks/>
                <a:stCxn id="312" idx="0"/>
                <a:endCxn id="199" idx="1"/>
              </p:cNvCxnSpPr>
              <p:nvPr/>
            </p:nvCxnSpPr>
            <p:spPr>
              <a:xfrm rot="5400000" flipH="1" flipV="1">
                <a:off x="5079999" y="218614"/>
                <a:ext cx="596792" cy="664623"/>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1" name="Connector: Elbow 210">
                <a:extLst>
                  <a:ext uri="{FF2B5EF4-FFF2-40B4-BE49-F238E27FC236}">
                    <a16:creationId xmlns:a16="http://schemas.microsoft.com/office/drawing/2014/main" id="{C75A9344-8718-269C-9858-EC6E065F448C}"/>
                  </a:ext>
                </a:extLst>
              </p:cNvPr>
              <p:cNvCxnSpPr>
                <a:cxnSpLocks/>
                <a:stCxn id="61" idx="1"/>
                <a:endCxn id="241" idx="0"/>
              </p:cNvCxnSpPr>
              <p:nvPr/>
            </p:nvCxnSpPr>
            <p:spPr>
              <a:xfrm rot="10800000" flipV="1">
                <a:off x="3312838" y="252827"/>
                <a:ext cx="216971" cy="242512"/>
              </a:xfrm>
              <a:prstGeom prst="bentConnector2">
                <a:avLst/>
              </a:prstGeom>
              <a:ln w="38100">
                <a:solidFill>
                  <a:schemeClr val="bg1">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180C4B90-6B76-D71C-C8CB-A99FBA418DA3}"/>
                  </a:ext>
                </a:extLst>
              </p:cNvPr>
              <p:cNvSpPr txBox="1"/>
              <p:nvPr/>
            </p:nvSpPr>
            <p:spPr>
              <a:xfrm>
                <a:off x="4713772" y="1744757"/>
                <a:ext cx="664624" cy="824404"/>
              </a:xfrm>
              <a:prstGeom prst="roundRect">
                <a:avLst/>
              </a:prstGeom>
              <a:solidFill>
                <a:schemeClr val="tx1">
                  <a:lumMod val="65000"/>
                  <a:lumOff val="35000"/>
                </a:schemeClr>
              </a:solidFill>
              <a:ln>
                <a:noFill/>
              </a:ln>
            </p:spPr>
            <p:txBody>
              <a:bodyPr wrap="square" lIns="36000" tIns="36000" rIns="36000" bIns="36000" rtlCol="0" anchor="ctr">
                <a:spAutoFit/>
              </a:bodyPr>
              <a:lstStyle/>
              <a:p>
                <a:pPr algn="ctr">
                  <a:defRPr/>
                </a:pPr>
                <a:r>
                  <a:rPr kumimoji="0" lang="en-AU" sz="900" i="0" u="none" strike="noStrike" kern="1200" cap="none" spc="0" normalizeH="0" baseline="0" noProof="0" dirty="0">
                    <a:ln>
                      <a:noFill/>
                    </a:ln>
                    <a:solidFill>
                      <a:schemeClr val="bg1"/>
                    </a:solidFill>
                    <a:effectLst/>
                    <a:uLnTx/>
                    <a:uFillTx/>
                    <a:ea typeface="+mn-ea"/>
                    <a:cs typeface="+mn-cs"/>
                  </a:rPr>
                  <a:t>GM </a:t>
                </a:r>
                <a:r>
                  <a:rPr kumimoji="0" lang="en-AU" sz="900" i="1" u="none" strike="noStrike" kern="1200" cap="none" spc="0" normalizeH="0" baseline="0" noProof="0" dirty="0">
                    <a:ln>
                      <a:noFill/>
                    </a:ln>
                    <a:solidFill>
                      <a:schemeClr val="bg1"/>
                    </a:solidFill>
                    <a:effectLst/>
                    <a:uLnTx/>
                    <a:uFillTx/>
                    <a:ea typeface="+mn-ea"/>
                    <a:cs typeface="+mn-cs"/>
                  </a:rPr>
                  <a:t>Interrupts</a:t>
                </a:r>
                <a:r>
                  <a:rPr kumimoji="0" lang="en-AU" sz="900" b="1" i="0" u="none" strike="noStrike" kern="1200" cap="none" spc="0" normalizeH="0" baseline="0" noProof="0" dirty="0">
                    <a:ln>
                      <a:noFill/>
                    </a:ln>
                    <a:solidFill>
                      <a:schemeClr val="bg1"/>
                    </a:solidFill>
                    <a:effectLst/>
                    <a:uLnTx/>
                    <a:uFillTx/>
                    <a:ea typeface="+mn-ea"/>
                    <a:cs typeface="+mn-cs"/>
                  </a:rPr>
                  <a:t> or </a:t>
                </a:r>
                <a:r>
                  <a:rPr kumimoji="0" lang="en-AU" sz="900" i="1" u="none" strike="noStrike" kern="1200" cap="none" spc="0" normalizeH="0" baseline="0" noProof="0" dirty="0">
                    <a:ln>
                      <a:noFill/>
                    </a:ln>
                    <a:solidFill>
                      <a:schemeClr val="bg1"/>
                    </a:solidFill>
                    <a:effectLst/>
                    <a:uLnTx/>
                    <a:uFillTx/>
                    <a:ea typeface="+mn-ea"/>
                    <a:cs typeface="+mn-cs"/>
                  </a:rPr>
                  <a:t>Keeps    Spotlight</a:t>
                </a:r>
                <a:r>
                  <a:rPr kumimoji="0" lang="en-AU" sz="900" i="0" u="none" strike="noStrike" kern="1200" cap="none" spc="0" normalizeH="0" baseline="0" noProof="0" dirty="0">
                    <a:ln>
                      <a:noFill/>
                    </a:ln>
                    <a:solidFill>
                      <a:schemeClr val="bg1"/>
                    </a:solidFill>
                    <a:effectLst/>
                    <a:uLnTx/>
                    <a:uFillTx/>
                    <a:ea typeface="+mn-ea"/>
                    <a:cs typeface="+mn-cs"/>
                  </a:rPr>
                  <a:t> (</a:t>
                </a:r>
                <a:r>
                  <a:rPr kumimoji="0" lang="en-AU" sz="900" b="1" i="0" u="none" strike="noStrike" kern="1200" cap="none" spc="0" normalizeH="0" baseline="0" noProof="0" dirty="0">
                    <a:ln>
                      <a:noFill/>
                    </a:ln>
                    <a:solidFill>
                      <a:schemeClr val="bg1"/>
                    </a:solidFill>
                    <a:effectLst/>
                    <a:uLnTx/>
                    <a:uFillTx/>
                    <a:ea typeface="+mn-ea"/>
                    <a:cs typeface="+mn-cs"/>
                  </a:rPr>
                  <a:t>1 Fear</a:t>
                </a:r>
                <a:r>
                  <a:rPr kumimoji="0" lang="en-AU" sz="900" i="0" u="none" strike="noStrike" kern="1200" cap="none" spc="0" normalizeH="0" baseline="0" noProof="0" dirty="0">
                    <a:ln>
                      <a:noFill/>
                    </a:ln>
                    <a:solidFill>
                      <a:schemeClr val="bg1"/>
                    </a:solidFill>
                    <a:effectLst/>
                    <a:uLnTx/>
                    <a:uFillTx/>
                    <a:ea typeface="+mn-ea"/>
                    <a:cs typeface="+mn-cs"/>
                  </a:rPr>
                  <a:t>)</a:t>
                </a:r>
              </a:p>
            </p:txBody>
          </p:sp>
          <p:sp>
            <p:nvSpPr>
              <p:cNvPr id="49" name="TextBox 48">
                <a:extLst>
                  <a:ext uri="{FF2B5EF4-FFF2-40B4-BE49-F238E27FC236}">
                    <a16:creationId xmlns:a16="http://schemas.microsoft.com/office/drawing/2014/main" id="{20525AB4-B625-C29D-AA1D-10B87B6AB36D}"/>
                  </a:ext>
                </a:extLst>
              </p:cNvPr>
              <p:cNvSpPr txBox="1"/>
              <p:nvPr/>
            </p:nvSpPr>
            <p:spPr>
              <a:xfrm>
                <a:off x="3498853" y="2537933"/>
                <a:ext cx="828000" cy="324000"/>
              </a:xfrm>
              <a:prstGeom prst="roundRect">
                <a:avLst/>
              </a:prstGeom>
              <a:solidFill>
                <a:schemeClr val="tx1">
                  <a:lumMod val="65000"/>
                  <a:lumOff val="35000"/>
                </a:schemeClr>
              </a:solidFill>
              <a:ln>
                <a:noFill/>
              </a:ln>
            </p:spPr>
            <p:txBody>
              <a:bodyPr wrap="square" lIns="36000" tIns="36000" rIns="36000" bIns="36000" rtlCol="0" anchor="ctr">
                <a:spAutoFit/>
              </a:bodyPr>
              <a:lstStyle/>
              <a:p>
                <a:pPr algn="ctr">
                  <a:defRPr/>
                </a:pPr>
                <a:r>
                  <a:rPr kumimoji="0" lang="en-AU" sz="900" b="1" i="0" u="none" strike="noStrike" kern="1200" cap="none" spc="0" normalizeH="0" baseline="0" noProof="0" dirty="0">
                    <a:ln>
                      <a:noFill/>
                    </a:ln>
                    <a:solidFill>
                      <a:schemeClr val="bg1"/>
                    </a:solidFill>
                    <a:effectLst/>
                    <a:uLnTx/>
                    <a:uFillTx/>
                    <a:ea typeface="+mn-ea"/>
                    <a:cs typeface="+mn-cs"/>
                  </a:rPr>
                  <a:t>Failure or Roll with Fear</a:t>
                </a:r>
              </a:p>
            </p:txBody>
          </p:sp>
          <p:cxnSp>
            <p:nvCxnSpPr>
              <p:cNvPr id="252" name="Connector: Elbow 251">
                <a:extLst>
                  <a:ext uri="{FF2B5EF4-FFF2-40B4-BE49-F238E27FC236}">
                    <a16:creationId xmlns:a16="http://schemas.microsoft.com/office/drawing/2014/main" id="{4309AF72-49E9-C454-239C-725B454A88F7}"/>
                  </a:ext>
                </a:extLst>
              </p:cNvPr>
              <p:cNvCxnSpPr>
                <a:cxnSpLocks/>
                <a:stCxn id="243" idx="2"/>
                <a:endCxn id="49" idx="3"/>
              </p:cNvCxnSpPr>
              <p:nvPr/>
            </p:nvCxnSpPr>
            <p:spPr>
              <a:xfrm rot="5400000">
                <a:off x="5458727" y="1323756"/>
                <a:ext cx="244303" cy="2508050"/>
              </a:xfrm>
              <a:prstGeom prst="bentConnector2">
                <a:avLst/>
              </a:prstGeom>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83" name="Connector: Elbow 282">
                <a:extLst>
                  <a:ext uri="{FF2B5EF4-FFF2-40B4-BE49-F238E27FC236}">
                    <a16:creationId xmlns:a16="http://schemas.microsoft.com/office/drawing/2014/main" id="{B5C506E6-1452-9160-BE40-E17C95AEF1B4}"/>
                  </a:ext>
                </a:extLst>
              </p:cNvPr>
              <p:cNvCxnSpPr>
                <a:cxnSpLocks/>
                <a:stCxn id="243" idx="2"/>
                <a:endCxn id="50" idx="2"/>
              </p:cNvCxnSpPr>
              <p:nvPr/>
            </p:nvCxnSpPr>
            <p:spPr>
              <a:xfrm rot="5400000">
                <a:off x="5883729" y="1617986"/>
                <a:ext cx="113531" cy="1788819"/>
              </a:xfrm>
              <a:prstGeom prst="bentConnector3">
                <a:avLst>
                  <a:gd name="adj1" fmla="val 215360"/>
                </a:avLst>
              </a:prstGeom>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8" name="Connector: Elbow 187">
                <a:extLst>
                  <a:ext uri="{FF2B5EF4-FFF2-40B4-BE49-F238E27FC236}">
                    <a16:creationId xmlns:a16="http://schemas.microsoft.com/office/drawing/2014/main" id="{0116E1A5-B982-6C9F-F2C9-AAC8ED66EDE8}"/>
                  </a:ext>
                </a:extLst>
              </p:cNvPr>
              <p:cNvCxnSpPr>
                <a:cxnSpLocks/>
                <a:stCxn id="49" idx="1"/>
                <a:endCxn id="240" idx="2"/>
              </p:cNvCxnSpPr>
              <p:nvPr/>
            </p:nvCxnSpPr>
            <p:spPr>
              <a:xfrm rot="10800000">
                <a:off x="3312837" y="2456291"/>
                <a:ext cx="186016" cy="243643"/>
              </a:xfrm>
              <a:prstGeom prst="bentConnector2">
                <a:avLst/>
              </a:prstGeom>
              <a:ln w="38100">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7" name="Straight Arrow Connector 346">
                <a:extLst>
                  <a:ext uri="{FF2B5EF4-FFF2-40B4-BE49-F238E27FC236}">
                    <a16:creationId xmlns:a16="http://schemas.microsoft.com/office/drawing/2014/main" id="{D7326641-597E-526F-D8C1-BD5B79023019}"/>
                  </a:ext>
                </a:extLst>
              </p:cNvPr>
              <p:cNvCxnSpPr>
                <a:cxnSpLocks/>
              </p:cNvCxnSpPr>
              <p:nvPr/>
            </p:nvCxnSpPr>
            <p:spPr>
              <a:xfrm>
                <a:off x="5043703" y="1209321"/>
                <a:ext cx="0" cy="535436"/>
              </a:xfrm>
              <a:prstGeom prst="straightConnector1">
                <a:avLst/>
              </a:prstGeom>
              <a:ln w="3492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3" name="Connector: Elbow 342">
                <a:extLst>
                  <a:ext uri="{FF2B5EF4-FFF2-40B4-BE49-F238E27FC236}">
                    <a16:creationId xmlns:a16="http://schemas.microsoft.com/office/drawing/2014/main" id="{36AB4435-7152-107D-3CE5-B8E98E9DF84D}"/>
                  </a:ext>
                </a:extLst>
              </p:cNvPr>
              <p:cNvCxnSpPr>
                <a:cxnSpLocks/>
                <a:endCxn id="312" idx="2"/>
              </p:cNvCxnSpPr>
              <p:nvPr/>
            </p:nvCxnSpPr>
            <p:spPr>
              <a:xfrm flipV="1">
                <a:off x="4623009" y="1209321"/>
                <a:ext cx="423075" cy="262162"/>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12" name="Rectangle: Rounded Corners 311">
                <a:extLst>
                  <a:ext uri="{FF2B5EF4-FFF2-40B4-BE49-F238E27FC236}">
                    <a16:creationId xmlns:a16="http://schemas.microsoft.com/office/drawing/2014/main" id="{CD9FA730-5C16-2069-E099-CE89B2927FAD}"/>
                  </a:ext>
                </a:extLst>
              </p:cNvPr>
              <p:cNvSpPr/>
              <p:nvPr/>
            </p:nvSpPr>
            <p:spPr>
              <a:xfrm>
                <a:off x="4776006" y="849321"/>
                <a:ext cx="540156" cy="360000"/>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39600" rIns="36000" bIns="36000" rtlCol="0" anchor="ctr"/>
              <a:lstStyle/>
              <a:p>
                <a:pPr algn="ctr"/>
                <a:r>
                  <a:rPr lang="en-AU" sz="900" b="1" dirty="0"/>
                  <a:t>Combat</a:t>
                </a:r>
              </a:p>
              <a:p>
                <a:pPr algn="ctr"/>
                <a:r>
                  <a:rPr lang="en-AU" sz="900" b="1" dirty="0"/>
                  <a:t>Start! </a:t>
                </a:r>
              </a:p>
            </p:txBody>
          </p:sp>
        </p:grpSp>
        <p:sp>
          <p:nvSpPr>
            <p:cNvPr id="241" name="Rectangle 240">
              <a:extLst>
                <a:ext uri="{FF2B5EF4-FFF2-40B4-BE49-F238E27FC236}">
                  <a16:creationId xmlns:a16="http://schemas.microsoft.com/office/drawing/2014/main" id="{B5D7DC10-9C7F-1526-0811-C2DD9426A68D}"/>
                </a:ext>
              </a:extLst>
            </p:cNvPr>
            <p:cNvSpPr/>
            <p:nvPr/>
          </p:nvSpPr>
          <p:spPr>
            <a:xfrm>
              <a:off x="3187135" y="495339"/>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2" name="Rectangle 241">
              <a:extLst>
                <a:ext uri="{FF2B5EF4-FFF2-40B4-BE49-F238E27FC236}">
                  <a16:creationId xmlns:a16="http://schemas.microsoft.com/office/drawing/2014/main" id="{27027938-3B8C-7A1A-2476-2B0737FABF8F}"/>
                </a:ext>
              </a:extLst>
            </p:cNvPr>
            <p:cNvSpPr/>
            <p:nvPr/>
          </p:nvSpPr>
          <p:spPr>
            <a:xfrm>
              <a:off x="6709201" y="500102"/>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0" name="Rectangle 239">
              <a:extLst>
                <a:ext uri="{FF2B5EF4-FFF2-40B4-BE49-F238E27FC236}">
                  <a16:creationId xmlns:a16="http://schemas.microsoft.com/office/drawing/2014/main" id="{BEEAA713-0A9A-A369-F182-58A58D71430D}"/>
                </a:ext>
              </a:extLst>
            </p:cNvPr>
            <p:cNvSpPr/>
            <p:nvPr/>
          </p:nvSpPr>
          <p:spPr>
            <a:xfrm>
              <a:off x="3185878" y="2204886"/>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3" name="Rectangle 242">
              <a:extLst>
                <a:ext uri="{FF2B5EF4-FFF2-40B4-BE49-F238E27FC236}">
                  <a16:creationId xmlns:a16="http://schemas.microsoft.com/office/drawing/2014/main" id="{D5C06CE0-4A1F-C3D7-4F63-84087ABC475B}"/>
                </a:ext>
              </a:extLst>
            </p:cNvPr>
            <p:cNvSpPr/>
            <p:nvPr/>
          </p:nvSpPr>
          <p:spPr>
            <a:xfrm>
              <a:off x="6709201" y="220422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3" name="Octagon 292">
              <a:extLst>
                <a:ext uri="{FF2B5EF4-FFF2-40B4-BE49-F238E27FC236}">
                  <a16:creationId xmlns:a16="http://schemas.microsoft.com/office/drawing/2014/main" id="{4E7444A6-1D54-E6C7-8A76-FC93FB3D1148}"/>
                </a:ext>
              </a:extLst>
            </p:cNvPr>
            <p:cNvSpPr/>
            <p:nvPr/>
          </p:nvSpPr>
          <p:spPr>
            <a:xfrm>
              <a:off x="5469160" y="487422"/>
              <a:ext cx="1692000" cy="1980000"/>
            </a:xfrm>
            <a:prstGeom prst="octagon">
              <a:avLst>
                <a:gd name="adj" fmla="val 6208"/>
              </a:avLst>
            </a:prstGeom>
            <a:solidFill>
              <a:schemeClr val="tx1">
                <a:lumMod val="75000"/>
                <a:lumOff val="2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r>
                <a:rPr lang="en-AU" sz="1400" b="1" dirty="0">
                  <a:latin typeface="+mj-lt"/>
                </a:rPr>
                <a:t>GM Spotlight</a:t>
              </a:r>
            </a:p>
            <a:p>
              <a:pPr marL="0" lvl="1"/>
              <a:r>
                <a:rPr lang="en-AU" sz="900" dirty="0"/>
                <a:t>The GM makes a GM Move. Adversaries can only be spotlighted once per GM Spotlight, and can:</a:t>
              </a:r>
            </a:p>
            <a:p>
              <a:pPr marL="180975" lvl="2" indent="-180975">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80975" lvl="2" indent="-180975">
                <a:buFont typeface="Arial" panose="020B0604020202020204" pitchFamily="34" charset="0"/>
                <a:buChar char="•"/>
              </a:pPr>
              <a:r>
                <a:rPr lang="en-AU" sz="900" dirty="0"/>
                <a:t>Clear a </a:t>
              </a:r>
              <a:r>
                <a:rPr lang="en-AU" sz="900" b="1" dirty="0"/>
                <a:t>Condition</a:t>
              </a:r>
            </a:p>
            <a:p>
              <a:pPr marL="180975" lvl="2" indent="-180975">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80975" lvl="2" indent="-180975">
                <a:buFont typeface="Arial" panose="020B0604020202020204" pitchFamily="34" charset="0"/>
                <a:buChar char="•"/>
              </a:pPr>
              <a:r>
                <a:rPr lang="en-AU" sz="900" dirty="0"/>
                <a:t>Do anything else the fiction demands</a:t>
              </a:r>
            </a:p>
          </p:txBody>
        </p:sp>
        <p:sp>
          <p:nvSpPr>
            <p:cNvPr id="296" name="Octagon 295">
              <a:extLst>
                <a:ext uri="{FF2B5EF4-FFF2-40B4-BE49-F238E27FC236}">
                  <a16:creationId xmlns:a16="http://schemas.microsoft.com/office/drawing/2014/main" id="{02C4E69D-F953-645E-8F75-7B83CCD6661E}"/>
                </a:ext>
              </a:extLst>
            </p:cNvPr>
            <p:cNvSpPr/>
            <p:nvPr/>
          </p:nvSpPr>
          <p:spPr>
            <a:xfrm>
              <a:off x="2931009" y="481483"/>
              <a:ext cx="1692000" cy="1980000"/>
            </a:xfrm>
            <a:prstGeom prst="octagon">
              <a:avLst>
                <a:gd name="adj" fmla="val 6208"/>
              </a:avLst>
            </a:prstGeom>
            <a:solidFill>
              <a:schemeClr val="bg1"/>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r>
                <a:rPr lang="en-AU" sz="1400" b="1" dirty="0">
                  <a:solidFill>
                    <a:schemeClr val="tx1"/>
                  </a:solidFill>
                  <a:latin typeface="+mj-lt"/>
                </a:rPr>
                <a:t>Player Spotlight</a:t>
              </a:r>
            </a:p>
            <a:p>
              <a:pPr marL="0" lvl="1"/>
              <a:r>
                <a:rPr lang="en-AU" sz="900" dirty="0">
                  <a:solidFill>
                    <a:schemeClr val="tx1"/>
                  </a:solidFill>
                </a:rPr>
                <a:t>A spotlighted player can:</a:t>
              </a:r>
            </a:p>
            <a:p>
              <a:pPr marL="180975" lvl="1" indent="-180975">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80975" lvl="1" indent="-180975">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80975" lvl="1" indent="-180975">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80975" lvl="1" indent="-180975">
                <a:buFont typeface="Arial" panose="020B0604020202020204" pitchFamily="34" charset="0"/>
                <a:buChar char="•"/>
              </a:pPr>
              <a:r>
                <a:rPr lang="en-AU" sz="900" dirty="0">
                  <a:solidFill>
                    <a:schemeClr val="tx1"/>
                  </a:solidFill>
                </a:rPr>
                <a:t>Minor actions (use a consumable, shout)</a:t>
              </a:r>
            </a:p>
          </p:txBody>
        </p:sp>
      </p:grpSp>
      <p:sp>
        <p:nvSpPr>
          <p:cNvPr id="386" name="TextBox 385">
            <a:extLst>
              <a:ext uri="{FF2B5EF4-FFF2-40B4-BE49-F238E27FC236}">
                <a16:creationId xmlns:a16="http://schemas.microsoft.com/office/drawing/2014/main" id="{2C879797-CEDC-DA3F-3D83-083D862EE9BE}"/>
              </a:ext>
            </a:extLst>
          </p:cNvPr>
          <p:cNvSpPr txBox="1"/>
          <p:nvPr/>
        </p:nvSpPr>
        <p:spPr>
          <a:xfrm>
            <a:off x="7026452" y="111206"/>
            <a:ext cx="2787473" cy="6663363"/>
          </a:xfrm>
          <a:prstGeom prst="rect">
            <a:avLst/>
          </a:prstGeom>
          <a:noFill/>
        </p:spPr>
        <p:txBody>
          <a:bodyPr wrap="square" lIns="90000" rIns="90000" anchor="t">
            <a:spAutoFit/>
          </a:bodyPr>
          <a:lstStyle/>
          <a:p>
            <a:pPr marL="85725" marR="0" lvl="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The Spotlight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(p35)</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Spotlight represents the Player or GM who has the focus for a part of the scene, both narratively</a:t>
            </a:r>
            <a:r>
              <a:rPr lang="en-AU" sz="900" dirty="0">
                <a:solidFill>
                  <a:prstClr val="black"/>
                </a:solidFill>
                <a:latin typeface="Congenial Light" panose="02000503040000020004" pitchFamily="2" charset="0"/>
              </a:rPr>
              <a:t> and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mechanically. A player with the Spotlight can make an Action Roll, and then the spotlight swings to whoever:</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fiction would naturally turn it toward</a:t>
            </a:r>
          </a:p>
          <a:p>
            <a:pPr marL="266700" indent="-180975">
              <a:buFont typeface="Arial" panose="020B0604020202020204" pitchFamily="34" charset="0"/>
              <a:buChar char="•"/>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Hasn’t had the spotlight in a while (</a:t>
            </a:r>
            <a:r>
              <a:rPr kumimoji="0" lang="en-AU" sz="900" b="0"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NB</a:t>
            </a:r>
            <a:r>
              <a:rPr lang="en-AU" sz="900" i="1" dirty="0">
                <a:solidFill>
                  <a:prstClr val="black"/>
                </a:solidFill>
                <a:latin typeface="Congenial Light" panose="02000503040000020004" pitchFamily="2" charset="0"/>
              </a:rPr>
              <a:t>: Work to make sure everyone gets the spotlight</a:t>
            </a:r>
            <a:r>
              <a:rPr lang="en-AU" sz="900" dirty="0">
                <a:solidFill>
                  <a:prstClr val="black"/>
                </a:solidFill>
                <a:latin typeface="Congenial Light" panose="02000503040000020004" pitchFamily="2" charset="0"/>
              </a:rPr>
              <a:t>)</a:t>
            </a:r>
            <a:endPar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endParaRPr>
          </a:p>
          <a:p>
            <a:pPr marL="266700" marR="0" lvl="0" indent="-180975"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triggered mechanic puts it on (e.g. the GM after the players roll with Fear/Failure)</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1400" b="1" u="none" strike="noStrike" kern="1200" cap="none" spc="0" normalizeH="0" baseline="0" noProof="0" dirty="0">
                <a:ln>
                  <a:noFill/>
                </a:ln>
                <a:solidFill>
                  <a:prstClr val="black"/>
                </a:solidFill>
                <a:effectLst/>
                <a:uLnTx/>
                <a:uFillTx/>
                <a:latin typeface="Congenial" panose="02000503040000020004" pitchFamily="2" charset="0"/>
              </a:rPr>
              <a:t>The Flow of Combat </a:t>
            </a:r>
            <a:r>
              <a:rPr kumimoji="0" lang="en-AU" sz="900" b="1" u="none" strike="noStrike" kern="1200" cap="none" spc="0" normalizeH="0" baseline="0" noProof="0" dirty="0">
                <a:ln>
                  <a:noFill/>
                </a:ln>
                <a:solidFill>
                  <a:prstClr val="black"/>
                </a:solidFill>
                <a:effectLst/>
                <a:uLnTx/>
                <a:uFillTx/>
                <a:latin typeface="Congenial" panose="02000503040000020004" pitchFamily="2" charset="0"/>
              </a:rPr>
              <a:t>(p36)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PCs can</a:t>
            </a:r>
            <a:r>
              <a:rPr lang="en-AU" sz="900" dirty="0">
                <a:solidFill>
                  <a:prstClr val="black"/>
                </a:solidFill>
                <a:latin typeface="Congenial Light" panose="02000503040000020004" pitchFamily="2" charset="0"/>
              </a:rPr>
              <a:t>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 </a:t>
            </a:r>
          </a:p>
          <a:p>
            <a:pPr marL="85725" marR="0" lvl="0" algn="l" defTabSz="457200" rtl="0" eaLnBrk="1" fontAlgn="auto" latinLnBrk="0" hangingPunct="1">
              <a:lnSpc>
                <a:spcPct val="100000"/>
              </a:lnSpc>
              <a:spcBef>
                <a:spcPts val="0"/>
              </a:spcBef>
              <a:spcAft>
                <a:spcPts val="0"/>
              </a:spcAft>
              <a:buClrTx/>
              <a:buSzTx/>
              <a:buFontTx/>
              <a:buNone/>
              <a:tabLst/>
              <a:defRPr/>
            </a:pPr>
            <a:endParaRPr lang="en-AU" sz="900" dirty="0">
              <a:solidFill>
                <a:prstClr val="black"/>
              </a:solidFill>
              <a:latin typeface="Congenial Light" panose="02000503040000020004" pitchFamily="2" charset="0"/>
            </a:endParaRPr>
          </a:p>
          <a:p>
            <a:pPr marL="93663">
              <a:spcBef>
                <a:spcPts val="200"/>
              </a:spcBef>
            </a:pPr>
            <a:r>
              <a:rPr lang="en-AU" sz="1400" b="1" dirty="0">
                <a:latin typeface="Congenial" panose="02000503040000020004" pitchFamily="2" charset="0"/>
              </a:rPr>
              <a:t>Range and Movement </a:t>
            </a:r>
            <a:r>
              <a:rPr lang="en-AU" sz="900" b="1" dirty="0">
                <a:latin typeface="Congenial" panose="02000503040000020004" pitchFamily="2" charset="0"/>
              </a:rPr>
              <a:t>(p65)</a:t>
            </a:r>
          </a:p>
          <a:p>
            <a:pPr marL="93663"/>
            <a:r>
              <a:rPr lang="en-AU" sz="900" dirty="0">
                <a:latin typeface="Congenial Light" panose="02000503040000020004" pitchFamily="2" charset="0"/>
              </a:rPr>
              <a:t>Adversaries and Players can move within Close Range when they get the spotlight. </a:t>
            </a:r>
          </a:p>
          <a:p>
            <a:pPr marL="269875" indent="-176213">
              <a:spcBef>
                <a:spcPts val="300"/>
              </a:spcBef>
              <a:buFont typeface="Arial" panose="020B0604020202020204" pitchFamily="34" charset="0"/>
              <a:buChar char="•"/>
            </a:pPr>
            <a:r>
              <a:rPr lang="en-AU" sz="900" b="1" i="1" dirty="0">
                <a:latin typeface="Congenial Light" panose="02000503040000020004" pitchFamily="2" charset="0"/>
              </a:rPr>
              <a:t>Melee. </a:t>
            </a:r>
            <a:r>
              <a:rPr lang="en-AU" sz="900" dirty="0">
                <a:latin typeface="Congenial Light" panose="02000503040000020004" pitchFamily="2" charset="0"/>
              </a:rPr>
              <a:t>A few feet, close enough to touch. 1 square, adjacent minis</a:t>
            </a:r>
          </a:p>
          <a:p>
            <a:pPr marL="269875" indent="-176213">
              <a:buFont typeface="Arial" panose="020B0604020202020204" pitchFamily="34" charset="0"/>
              <a:buChar char="•"/>
            </a:pPr>
            <a:r>
              <a:rPr lang="en-AU" sz="900" b="1" i="1" dirty="0">
                <a:latin typeface="Congenial Light" panose="02000503040000020004" pitchFamily="2" charset="0"/>
              </a:rPr>
              <a:t>Very Close.</a:t>
            </a:r>
            <a:r>
              <a:rPr lang="en-AU" sz="900" dirty="0">
                <a:latin typeface="Congenial Light" panose="02000503040000020004" pitchFamily="2" charset="0"/>
              </a:rPr>
              <a:t> 5-10 feet, 3 squares, 2-3 inches</a:t>
            </a:r>
          </a:p>
          <a:p>
            <a:pPr marL="269875" indent="-176213">
              <a:buFont typeface="Arial" panose="020B0604020202020204" pitchFamily="34" charset="0"/>
              <a:buChar char="•"/>
            </a:pPr>
            <a:r>
              <a:rPr lang="en-AU" sz="900" b="1" i="1" dirty="0">
                <a:latin typeface="Congenial Light" panose="02000503040000020004" pitchFamily="2" charset="0"/>
              </a:rPr>
              <a:t>Close.</a:t>
            </a:r>
            <a:r>
              <a:rPr lang="en-AU" sz="900" dirty="0">
                <a:latin typeface="Congenial Light" panose="02000503040000020004" pitchFamily="2" charset="0"/>
              </a:rPr>
              <a:t> 10-30 feet, 6 squares, 5-6 inches</a:t>
            </a:r>
          </a:p>
          <a:p>
            <a:pPr marL="269875" indent="-176213">
              <a:buFont typeface="Arial" panose="020B0604020202020204" pitchFamily="34" charset="0"/>
              <a:buChar char="•"/>
            </a:pPr>
            <a:r>
              <a:rPr lang="en-AU" sz="900" b="1" i="1" dirty="0">
                <a:latin typeface="Congenial Light" panose="02000503040000020004" pitchFamily="2" charset="0"/>
              </a:rPr>
              <a:t>Far.</a:t>
            </a:r>
            <a:r>
              <a:rPr lang="en-AU" sz="900" dirty="0">
                <a:latin typeface="Congenial Light" panose="02000503040000020004" pitchFamily="2" charset="0"/>
              </a:rPr>
              <a:t> 30-100 feet, 12 squares, 11-12 inches</a:t>
            </a:r>
          </a:p>
          <a:p>
            <a:pPr marL="269875" indent="-176213">
              <a:buFont typeface="Arial" panose="020B0604020202020204" pitchFamily="34" charset="0"/>
              <a:buChar char="•"/>
            </a:pPr>
            <a:r>
              <a:rPr lang="en-AU" sz="900" b="1" i="1" dirty="0">
                <a:latin typeface="Congenial Light" panose="02000503040000020004" pitchFamily="2" charset="0"/>
              </a:rPr>
              <a:t>Very Far.</a:t>
            </a:r>
            <a:r>
              <a:rPr lang="en-AU" sz="900" dirty="0">
                <a:latin typeface="Congenial Light" panose="02000503040000020004" pitchFamily="2" charset="0"/>
              </a:rPr>
              <a:t> 100-300 feet, 13+ squares/inches</a:t>
            </a:r>
          </a:p>
          <a:p>
            <a:pPr marL="269875" indent="-176213">
              <a:buFont typeface="Arial" panose="020B0604020202020204" pitchFamily="34" charset="0"/>
              <a:buChar char="•"/>
            </a:pPr>
            <a:r>
              <a:rPr lang="en-AU" sz="900" b="1" i="1" dirty="0">
                <a:latin typeface="Congenial Light" panose="02000503040000020004" pitchFamily="2" charset="0"/>
              </a:rPr>
              <a:t>Out of Range.</a:t>
            </a:r>
            <a:r>
              <a:rPr lang="en-AU" sz="900" dirty="0">
                <a:latin typeface="Congenial Light" panose="02000503040000020004" pitchFamily="2" charset="0"/>
              </a:rPr>
              <a:t> Beyond Very Far range</a:t>
            </a:r>
          </a:p>
          <a:p>
            <a:pPr marL="85725" lvl="0">
              <a:spcBef>
                <a:spcPts val="600"/>
              </a:spcBef>
              <a:defRPr/>
            </a:pPr>
            <a:r>
              <a:rPr lang="en-AU" sz="1400" b="1" dirty="0">
                <a:solidFill>
                  <a:prstClr val="black"/>
                </a:solidFill>
                <a:latin typeface="Congenial"/>
              </a:rPr>
              <a:t>Leveling Up </a:t>
            </a:r>
            <a:r>
              <a:rPr lang="en-AU" sz="900" b="1" dirty="0">
                <a:solidFill>
                  <a:prstClr val="black"/>
                </a:solidFill>
                <a:latin typeface="Congenial"/>
              </a:rPr>
              <a:t>(p42)</a:t>
            </a:r>
            <a:endParaRPr lang="en-AU" sz="900" dirty="0">
              <a:solidFill>
                <a:prstClr val="black"/>
              </a:solidFill>
            </a:endParaRPr>
          </a:p>
          <a:p>
            <a:pPr marL="85725" lvl="0">
              <a:defRPr/>
            </a:pPr>
            <a:r>
              <a:rPr lang="en-AU" sz="900" dirty="0">
                <a:solidFill>
                  <a:prstClr val="black"/>
                </a:solidFill>
              </a:rPr>
              <a:t>The back of your character sheet has the procedure for leveling up. </a:t>
            </a:r>
          </a:p>
          <a:p>
            <a:pPr marL="314325" lvl="0" indent="-228600">
              <a:buFont typeface="+mj-lt"/>
              <a:buAutoNum type="arabicPeriod"/>
              <a:defRPr/>
            </a:pPr>
            <a:r>
              <a:rPr lang="en-AU" sz="900" dirty="0">
                <a:solidFill>
                  <a:prstClr val="black"/>
                </a:solidFill>
              </a:rPr>
              <a:t>When you advance in Tier (Level 2, 5, 8), you gain a new +2 Experience, increase your Proficiency by 1, and clear any marked traits.</a:t>
            </a:r>
          </a:p>
          <a:p>
            <a:pPr marL="314325" lvl="0" indent="-228600">
              <a:buFont typeface="+mj-lt"/>
              <a:buAutoNum type="arabicPeriod"/>
              <a:defRPr/>
            </a:pPr>
            <a:r>
              <a:rPr lang="en-AU" sz="900" dirty="0">
                <a:solidFill>
                  <a:prstClr val="black"/>
                </a:solidFill>
              </a:rPr>
              <a:t>You can mark any two advancements slots from your tier or below.</a:t>
            </a:r>
          </a:p>
          <a:p>
            <a:pPr marL="314325" lvl="0" indent="-228600">
              <a:buFont typeface="+mj-lt"/>
              <a:buAutoNum type="arabicPeriod"/>
              <a:defRPr/>
            </a:pPr>
            <a:r>
              <a:rPr lang="en-AU" sz="900" dirty="0">
                <a:solidFill>
                  <a:prstClr val="black"/>
                </a:solidFill>
              </a:rPr>
              <a:t>Increase your damage thresholds by 1</a:t>
            </a:r>
          </a:p>
          <a:p>
            <a:pPr marL="314325" lvl="0" indent="-228600">
              <a:buFont typeface="+mj-lt"/>
              <a:buAutoNum type="arabicPeriod"/>
              <a:defRPr/>
            </a:pPr>
            <a:r>
              <a:rPr lang="en-AU" sz="900" dirty="0">
                <a:solidFill>
                  <a:prstClr val="black"/>
                </a:solidFill>
              </a:rPr>
              <a:t>You can choose a new domain card of your Level or below. If you have 5 in your loadout, any others go to your Vault.</a:t>
            </a:r>
          </a:p>
        </p:txBody>
      </p:sp>
      <p:sp>
        <p:nvSpPr>
          <p:cNvPr id="3" name="TextBox 2">
            <a:extLst>
              <a:ext uri="{FF2B5EF4-FFF2-40B4-BE49-F238E27FC236}">
                <a16:creationId xmlns:a16="http://schemas.microsoft.com/office/drawing/2014/main" id="{380926B2-7902-34DF-FE5E-2FD6966E8F6D}"/>
              </a:ext>
            </a:extLst>
          </p:cNvPr>
          <p:cNvSpPr txBox="1"/>
          <p:nvPr/>
        </p:nvSpPr>
        <p:spPr>
          <a:xfrm>
            <a:off x="2571002" y="3011247"/>
            <a:ext cx="4455450" cy="3739485"/>
          </a:xfrm>
          <a:prstGeom prst="rect">
            <a:avLst/>
          </a:prstGeom>
          <a:noFill/>
        </p:spPr>
        <p:txBody>
          <a:bodyPr wrap="square" numCol="2">
            <a:spAutoFit/>
          </a:bodyPr>
          <a:lstStyle/>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HP &amp; Damage</a:t>
            </a:r>
            <a:r>
              <a:rPr kumimoji="0" lang="en-AU" sz="1050" b="1" i="0" u="none" strike="noStrike" kern="1200" cap="none" spc="0" normalizeH="0" baseline="0" noProof="0" dirty="0">
                <a:ln>
                  <a:noFill/>
                </a:ln>
                <a:solidFill>
                  <a:prstClr val="black"/>
                </a:solidFill>
                <a:effectLst/>
                <a:uLnTx/>
                <a:uFillTx/>
                <a:latin typeface="Congenial"/>
                <a:ea typeface="+mn-ea"/>
                <a:cs typeface="+mn-cs"/>
              </a:rPr>
              <a:t>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Compare the damage to your </a:t>
            </a:r>
            <a:r>
              <a:rPr kumimoji="0" lang="en-AU" sz="900" b="1" i="1" u="none" strike="noStrike" kern="1200" cap="none" spc="0" normalizeH="0" baseline="0" noProof="0" dirty="0">
                <a:ln>
                  <a:noFill/>
                </a:ln>
                <a:solidFill>
                  <a:prstClr val="black"/>
                </a:solidFill>
                <a:effectLst/>
                <a:uLnTx/>
                <a:uFillTx/>
                <a:latin typeface="Congenial Light"/>
                <a:ea typeface="+mn-ea"/>
                <a:cs typeface="+mn-cs"/>
              </a:rPr>
              <a:t>Damage Thresholds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3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Major threshold, but less than your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2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&lt; Major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reduced to 0 Damage,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0 HP</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(optional) ≥ 2 x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4 HP</a:t>
            </a:r>
          </a:p>
          <a:p>
            <a:pPr marL="85725"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mark last your last HP, you make a Death Move.</a:t>
            </a:r>
          </a:p>
          <a:p>
            <a:pPr marL="85725" marR="0" lvl="0" indent="0" algn="l" defTabSz="457200" rtl="0" eaLnBrk="1" fontAlgn="auto" latinLnBrk="0" hangingPunct="1">
              <a:lnSpc>
                <a:spcPct val="95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Resistance, Immunity &amp; Direct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(p40)</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Damage is either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physical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magical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endParaRPr kumimoji="0" lang="en-AU" sz="1050" b="1" i="0" u="none" strike="noStrike" kern="1200" cap="none" spc="0" normalizeH="0" baseline="0" noProof="0" dirty="0">
              <a:ln>
                <a:noFill/>
              </a:ln>
              <a:solidFill>
                <a:prstClr val="black"/>
              </a:solidFill>
              <a:effectLst/>
              <a:uLnTx/>
              <a:uFillTx/>
              <a:latin typeface="Congenial Light"/>
              <a:ea typeface="+mn-ea"/>
              <a:cs typeface="+mn-cs"/>
            </a:endParaRP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Resistance.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Halve the damage before comparing to Thresholds.</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Immunity.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Ignores the damage.</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Direct Damage.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Can’t be reduced by marking an Armour Slot</a:t>
            </a:r>
          </a:p>
          <a:p>
            <a:pPr marL="85725" lvl="0">
              <a:defRPr/>
            </a:pPr>
            <a:r>
              <a:rPr lang="en-AU" sz="1400" b="1" dirty="0">
                <a:latin typeface="Congenial"/>
              </a:rPr>
              <a:t>Evasion </a:t>
            </a:r>
            <a:r>
              <a:rPr lang="en-AU" sz="900" b="1" dirty="0">
                <a:latin typeface="Congenial"/>
              </a:rPr>
              <a:t>(p39) </a:t>
            </a:r>
          </a:p>
          <a:p>
            <a:pPr marL="85725" lvl="0">
              <a:defRPr/>
            </a:pPr>
            <a:r>
              <a:rPr lang="en-AU" sz="900" dirty="0"/>
              <a:t>If an adversary’s attack roll </a:t>
            </a:r>
            <a:r>
              <a:rPr lang="en-AU" sz="900" dirty="0">
                <a:solidFill>
                  <a:prstClr val="black"/>
                </a:solidFill>
              </a:rPr>
              <a:t>≥ your </a:t>
            </a:r>
            <a:r>
              <a:rPr lang="en-AU" sz="900" dirty="0"/>
              <a:t>Evasion, they hit and deal damage.</a:t>
            </a:r>
          </a:p>
          <a:p>
            <a:pPr marL="85725" marR="0" lvl="0" indent="0" algn="l" defTabSz="457200" rtl="0" eaLnBrk="1" fontAlgn="auto" latinLnBrk="0" hangingPunct="1">
              <a:lnSpc>
                <a:spcPct val="100000"/>
              </a:lnSpc>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Stress </a:t>
            </a:r>
            <a:r>
              <a:rPr kumimoji="0" lang="en-AU" sz="900" b="1" i="0" u="none" strike="noStrike" kern="1200" cap="none" spc="0" normalizeH="0" baseline="0" noProof="0" dirty="0">
                <a:ln>
                  <a:noFill/>
                </a:ln>
                <a:solidFill>
                  <a:prstClr val="black"/>
                </a:solidFill>
                <a:effectLst/>
                <a:uLnTx/>
                <a:uFillTx/>
                <a:latin typeface="Congenial"/>
                <a:ea typeface="+mn-ea"/>
                <a:cs typeface="+mn-cs"/>
              </a:rPr>
              <a:t>(p39)</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a character is out of Stress, they become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Vulnerable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until they regain at least 1 Stress. A character without Stress </a:t>
            </a:r>
            <a:r>
              <a:rPr lang="en-AU" sz="900" dirty="0">
                <a:solidFill>
                  <a:prstClr val="black"/>
                </a:solidFill>
                <a:latin typeface="Congenial Light"/>
              </a:rPr>
              <a:t>slots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can’t choose to mark Stress. If an effect forces a character to mark Stress, they must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instead.</a:t>
            </a:r>
            <a:endParaRPr kumimoji="0" lang="en-AU" sz="1400" b="1" i="0" u="none" strike="noStrike" kern="1200" cap="none" spc="0" normalizeH="0" baseline="0" noProof="0" dirty="0">
              <a:ln>
                <a:noFill/>
              </a:ln>
              <a:effectLst/>
              <a:uLnTx/>
              <a:uFillTx/>
              <a:latin typeface="Congenial"/>
              <a:ea typeface="+mn-ea"/>
              <a:cs typeface="+mn-cs"/>
            </a:endParaRP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Using Armour </a:t>
            </a:r>
            <a:r>
              <a:rPr kumimoji="0" lang="en-AU" sz="900" b="1" i="0" u="none" strike="noStrike" kern="1200" cap="none" spc="0" normalizeH="0" baseline="0" noProof="0" dirty="0">
                <a:ln>
                  <a:noFill/>
                </a:ln>
                <a:effectLst/>
                <a:uLnTx/>
                <a:uFillTx/>
                <a:latin typeface="Congenial"/>
                <a:ea typeface="+mn-ea"/>
                <a:cs typeface="+mn-cs"/>
              </a:rPr>
              <a:t>(p56)</a:t>
            </a:r>
            <a:endParaRPr kumimoji="0" lang="en-AU" sz="900" b="0" i="0" u="none" strike="noStrike" kern="1200" cap="none" spc="0" normalizeH="0" baseline="0" noProof="0" dirty="0">
              <a:ln>
                <a:noFill/>
              </a:ln>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Armour Score = available Armour Slots.  Once per attack, a player can mark 1 Armour Slot to reduce incoming damage down by a Threshold</a:t>
            </a:r>
          </a:p>
          <a:p>
            <a:pPr marL="85725" lvl="0">
              <a:spcBef>
                <a:spcPts val="600"/>
              </a:spcBef>
              <a:defRPr/>
            </a:pPr>
            <a:r>
              <a:rPr lang="en-AU" sz="1400" b="1" dirty="0">
                <a:latin typeface="Congenial"/>
              </a:rPr>
              <a:t>Using Hope </a:t>
            </a:r>
            <a:r>
              <a:rPr lang="en-AU" sz="900" b="1" dirty="0">
                <a:latin typeface="Congenial"/>
              </a:rPr>
              <a:t>(p56)</a:t>
            </a:r>
            <a:endParaRPr lang="en-AU" sz="900" dirty="0"/>
          </a:p>
          <a:p>
            <a:pPr marL="257175" lvl="0" indent="-171450">
              <a:buFont typeface="Arial" panose="020B0604020202020204" pitchFamily="34" charset="0"/>
              <a:buChar char="•"/>
              <a:defRPr/>
            </a:pPr>
            <a:r>
              <a:rPr lang="en-AU" sz="900" dirty="0"/>
              <a:t>Help an Ally (+d6 Advantage die)</a:t>
            </a:r>
          </a:p>
          <a:p>
            <a:pPr marL="257175" lvl="0" indent="-171450">
              <a:buFont typeface="Arial" panose="020B0604020202020204" pitchFamily="34" charset="0"/>
              <a:buChar char="•"/>
              <a:defRPr/>
            </a:pPr>
            <a:r>
              <a:rPr lang="en-AU" sz="900" dirty="0"/>
              <a:t>Utilise an Experience</a:t>
            </a:r>
          </a:p>
          <a:p>
            <a:pPr marL="257175" lvl="0" indent="-171450">
              <a:buFont typeface="Arial" panose="020B0604020202020204" pitchFamily="34" charset="0"/>
              <a:buChar char="•"/>
              <a:defRPr/>
            </a:pPr>
            <a:r>
              <a:rPr lang="en-AU" sz="900" dirty="0"/>
              <a:t>Initiate a Tag Team Roll (3 Hope, once per session)</a:t>
            </a:r>
          </a:p>
          <a:p>
            <a:pPr marL="257175" lvl="0" indent="-171450">
              <a:buFont typeface="Arial" panose="020B0604020202020204" pitchFamily="34" charset="0"/>
              <a:buChar char="•"/>
              <a:defRPr/>
            </a:pPr>
            <a:r>
              <a:rPr lang="en-AU" sz="900" dirty="0"/>
              <a:t>Use a Hope Feature</a:t>
            </a:r>
          </a:p>
        </p:txBody>
      </p:sp>
      <p:sp>
        <p:nvSpPr>
          <p:cNvPr id="4" name="TextBox 3">
            <a:extLst>
              <a:ext uri="{FF2B5EF4-FFF2-40B4-BE49-F238E27FC236}">
                <a16:creationId xmlns:a16="http://schemas.microsoft.com/office/drawing/2014/main" id="{14124DC7-3781-DB84-2D75-7CD01D768284}"/>
              </a:ext>
            </a:extLst>
          </p:cNvPr>
          <p:cNvSpPr txBox="1"/>
          <p:nvPr/>
        </p:nvSpPr>
        <p:spPr>
          <a:xfrm>
            <a:off x="0" y="6664500"/>
            <a:ext cx="2472152" cy="215444"/>
          </a:xfrm>
          <a:prstGeom prst="rect">
            <a:avLst/>
          </a:prstGeom>
          <a:noFill/>
        </p:spPr>
        <p:txBody>
          <a:bodyPr wrap="none" rtlCol="0">
            <a:spAutoFit/>
          </a:bodyPr>
          <a:lstStyle/>
          <a:p>
            <a:r>
              <a:rPr lang="en-AU" sz="800" dirty="0">
                <a:solidFill>
                  <a:schemeClr val="bg1"/>
                </a:solidFill>
              </a:rPr>
              <a:t>Player Sheet B: Combat, Downtime, Advancement</a:t>
            </a:r>
          </a:p>
        </p:txBody>
      </p:sp>
      <p:sp>
        <p:nvSpPr>
          <p:cNvPr id="8" name="TextBox 7">
            <a:extLst>
              <a:ext uri="{FF2B5EF4-FFF2-40B4-BE49-F238E27FC236}">
                <a16:creationId xmlns:a16="http://schemas.microsoft.com/office/drawing/2014/main" id="{A70DF18B-5991-E807-5415-E5408040356D}"/>
              </a:ext>
            </a:extLst>
          </p:cNvPr>
          <p:cNvSpPr txBox="1"/>
          <p:nvPr/>
        </p:nvSpPr>
        <p:spPr>
          <a:xfrm>
            <a:off x="92074" y="111797"/>
            <a:ext cx="2491200" cy="6671057"/>
          </a:xfrm>
          <a:prstGeom prst="rect">
            <a:avLst/>
          </a:prstGeom>
          <a:noFill/>
        </p:spPr>
        <p:txBody>
          <a:bodyPr wrap="square" anchor="t">
            <a:spAutoFit/>
          </a:bodyPr>
          <a:lstStyle/>
          <a:p>
            <a:pPr marL="93663" lvl="0">
              <a:spcBef>
                <a:spcPts val="600"/>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100" b="1" dirty="0">
                <a:solidFill>
                  <a:schemeClr val="bg1"/>
                </a:solidFill>
                <a:latin typeface="Congenial"/>
              </a:rPr>
              <a:t> </a:t>
            </a:r>
          </a:p>
          <a:p>
            <a:pPr marL="180975" lvl="0" indent="-92075">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80975" lvl="0" indent="-92075">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than your level, cross out one of your Hope slots and gain a narrative scar.</a:t>
            </a:r>
          </a:p>
          <a:p>
            <a:pPr marL="180975" lvl="0" indent="-92075">
              <a:spcAft>
                <a:spcPts val="600"/>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93663" marR="0" lvl="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ongenial"/>
                <a:ea typeface="+mn-ea"/>
                <a:cs typeface="+mn-cs"/>
              </a:rPr>
              <a:t>DOWNTIME </a:t>
            </a:r>
            <a:r>
              <a:rPr kumimoji="0" lang="en-AU" sz="900" b="1" i="0" u="none" strike="noStrike" kern="1200" cap="none" spc="0" normalizeH="0" baseline="0" noProof="0" dirty="0">
                <a:ln>
                  <a:noFill/>
                </a:ln>
                <a:solidFill>
                  <a:prstClr val="white"/>
                </a:solidFill>
                <a:effectLst/>
                <a:uLnTx/>
                <a:uFillTx/>
                <a:latin typeface="Congenial"/>
                <a:ea typeface="+mn-ea"/>
                <a:cs typeface="+mn-cs"/>
              </a:rPr>
              <a:t>(p41)</a:t>
            </a:r>
            <a:r>
              <a:rPr kumimoji="0" lang="en-AU" sz="1100" b="1" i="0" u="none" strike="noStrike" kern="1200" cap="none" spc="0" normalizeH="0" baseline="0" noProof="0" dirty="0">
                <a:ln>
                  <a:noFill/>
                </a:ln>
                <a:solidFill>
                  <a:prstClr val="white"/>
                </a:solidFill>
                <a:effectLst/>
                <a:uLnTx/>
                <a:uFillTx/>
                <a:latin typeface="Congenial"/>
                <a:ea typeface="+mn-ea"/>
                <a:cs typeface="+mn-cs"/>
              </a:rPr>
              <a:t> </a:t>
            </a:r>
            <a:endParaRPr kumimoji="0" lang="en-AU" sz="1400" b="1" i="0" u="none" strike="noStrike" kern="1200" cap="none" spc="0" normalizeH="0" baseline="0" noProof="0" dirty="0">
              <a:ln>
                <a:noFill/>
              </a:ln>
              <a:solidFill>
                <a:prstClr val="white"/>
              </a:solidFill>
              <a:effectLst/>
              <a:uLnTx/>
              <a:uFillTx/>
              <a:latin typeface="Congenial"/>
              <a:ea typeface="+mn-ea"/>
              <a:cs typeface="+mn-cs"/>
            </a:endParaRPr>
          </a:p>
          <a:p>
            <a:pPr marL="93663" lvl="0">
              <a:spcAft>
                <a:spcPts val="300"/>
              </a:spcAf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a rest:</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move Domain cards between their Vault and Loadout </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make </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two Downtime moves</a:t>
            </a:r>
          </a:p>
          <a:p>
            <a:pPr marL="180975" marR="0" lvl="0" indent="-920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GM gains 1d4 Fear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+ 1 Fear for each PC and can advance a long-term countdown)</a:t>
            </a:r>
          </a:p>
          <a:p>
            <a:pPr marL="93663" marR="0" lvl="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When you rest, choose two downtime Moves: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Tend to Wounds.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HP for yourself or an Ally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all HP)</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Clear Stress.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Stress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Stress)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Repair Armour.</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Armour slots from yourself or an Ally’s armour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Armour slots)</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Prepare.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Gain 1 Hope. If another player also prepares, you each gain 2 Hope.</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Work on a Project (Long Rest only).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Create a countdown for your long-term project. Each time they make this move, they can make an action roll or advance it automatically.</a:t>
            </a:r>
            <a:endParaRPr kumimoji="0" lang="en-AU" sz="1400" b="1" i="0" u="none" strike="noStrike" kern="1200" cap="none" spc="0" normalizeH="0" baseline="0" noProof="0" dirty="0">
              <a:ln>
                <a:noFill/>
              </a:ln>
              <a:solidFill>
                <a:schemeClr val="bg1"/>
              </a:solidFill>
              <a:effectLst/>
              <a:uLnTx/>
              <a:uFillTx/>
              <a:latin typeface="Congenial"/>
              <a:ea typeface="+mn-ea"/>
              <a:cs typeface="+mn-cs"/>
            </a:endParaRPr>
          </a:p>
        </p:txBody>
      </p:sp>
    </p:spTree>
    <p:extLst>
      <p:ext uri="{BB962C8B-B14F-4D97-AF65-F5344CB8AC3E}">
        <p14:creationId xmlns:p14="http://schemas.microsoft.com/office/powerpoint/2010/main" val="11201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CDF9F-0931-9E04-5510-3626C8670BB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638797F-03E3-3080-9E7A-81CF8EB9A840}"/>
              </a:ext>
            </a:extLst>
          </p:cNvPr>
          <p:cNvSpPr/>
          <p:nvPr/>
        </p:nvSpPr>
        <p:spPr>
          <a:xfrm>
            <a:off x="-31364" y="-155834"/>
            <a:ext cx="2607877" cy="7169668"/>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a:extLst>
              <a:ext uri="{FF2B5EF4-FFF2-40B4-BE49-F238E27FC236}">
                <a16:creationId xmlns:a16="http://schemas.microsoft.com/office/drawing/2014/main" id="{DB6F31AE-1081-F7AF-93D2-E4257DFBCD8A}"/>
              </a:ext>
            </a:extLst>
          </p:cNvPr>
          <p:cNvSpPr txBox="1"/>
          <p:nvPr/>
        </p:nvSpPr>
        <p:spPr>
          <a:xfrm>
            <a:off x="2576513" y="106152"/>
            <a:ext cx="7236000" cy="6699270"/>
          </a:xfrm>
          <a:prstGeom prst="rect">
            <a:avLst/>
          </a:prstGeom>
          <a:noFill/>
        </p:spPr>
        <p:txBody>
          <a:bodyPr wrap="square" numCol="3" spcCol="180000" rtlCol="0" anchor="t">
            <a:spAutoFit/>
          </a:bodyPr>
          <a:lstStyle/>
          <a:p>
            <a:pPr marL="180975" marR="0" lvl="0" indent="-180975"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Principles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Begin and end with the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fiction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Collaborate</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at all times, especially </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during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conflict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Fill the world with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life</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wonder</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and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danger</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Ask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questions</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and work in the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answers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Give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every roll impact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Play to find out </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what happens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Hold on gently</a:t>
            </a:r>
          </a:p>
          <a:p>
            <a:pPr marL="180975" marR="0" lvl="0" indent="-180975"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Practices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Cultivate a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curious table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Gain your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players’ trust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Keep the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story moving forward</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Cut to the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action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Help the players </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use the game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Create a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meta conversation</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Tell them what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they would know</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Ground the world in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motive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Bring the game’s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mechanics to life</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Reframe</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 rather than reject</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Work in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moments and montages</a:t>
            </a:r>
          </a:p>
          <a:p>
            <a:pPr marL="180975" marR="0" lvl="0" indent="-180975"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panose="02000503040000020004" pitchFamily="2" charset="0"/>
                <a:ea typeface="+mn-ea"/>
                <a:cs typeface="+mn-cs"/>
              </a:rPr>
              <a:t>GM Pitfalls </a:t>
            </a:r>
            <a:r>
              <a:rPr kumimoji="0" lang="en-AU" sz="900" b="1" i="0" u="none" strike="noStrike" kern="1200" cap="none" spc="0" normalizeH="0" baseline="0" noProof="0" dirty="0">
                <a:ln>
                  <a:noFill/>
                </a:ln>
                <a:effectLst/>
                <a:uLnTx/>
                <a:uFillTx/>
                <a:latin typeface="Congenial" panose="02000503040000020004" pitchFamily="2" charset="0"/>
                <a:ea typeface="+mn-ea"/>
                <a:cs typeface="+mn-cs"/>
              </a:rPr>
              <a:t>(p63)</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Undermining</a:t>
            </a: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 the heroes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Always</a:t>
            </a:r>
            <a:r>
              <a:rPr kumimoji="0" lang="en-US" sz="900" b="0" i="1" u="none" strike="noStrike" kern="1200" cap="none" spc="0" normalizeH="0" baseline="0" noProof="0" dirty="0">
                <a:ln>
                  <a:noFill/>
                </a:ln>
                <a:effectLst/>
                <a:uLnTx/>
                <a:uFillTx/>
                <a:latin typeface="Congenial Light" panose="02000503040000020004" pitchFamily="2" charset="0"/>
                <a:ea typeface="+mn-ea"/>
                <a:cs typeface="+mn-cs"/>
              </a:rPr>
              <a:t> </a:t>
            </a:r>
            <a:r>
              <a:rPr kumimoji="0" lang="en-US" sz="900" b="1" i="1" u="none" strike="noStrike" kern="1200" cap="none" spc="0" normalizeH="0" baseline="0" noProof="0" dirty="0">
                <a:ln>
                  <a:noFill/>
                </a:ln>
                <a:effectLst/>
                <a:uLnTx/>
                <a:uFillTx/>
                <a:latin typeface="Congenial Light" panose="02000503040000020004" pitchFamily="2" charset="0"/>
                <a:ea typeface="+mn-ea"/>
                <a:cs typeface="+mn-cs"/>
              </a:rPr>
              <a:t>telling</a:t>
            </a:r>
            <a:r>
              <a:rPr kumimoji="0" lang="en-US" sz="900" b="0" i="0" u="none" strike="noStrike" kern="1200" cap="none" spc="0" normalizeH="0" baseline="0" noProof="0" dirty="0">
                <a:ln>
                  <a:noFill/>
                </a:ln>
                <a:effectLst/>
                <a:uLnTx/>
                <a:uFillTx/>
                <a:latin typeface="Congenial Light" panose="02000503040000020004" pitchFamily="2" charset="0"/>
                <a:ea typeface="+mn-ea"/>
                <a:cs typeface="+mn-cs"/>
              </a:rPr>
              <a:t> the players what to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roll</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effectLst/>
                <a:uLnTx/>
                <a:uFillTx/>
                <a:latin typeface="Congenial Light" panose="02000503040000020004" pitchFamily="2" charset="0"/>
                <a:ea typeface="+mn-ea"/>
                <a:cs typeface="+mn-cs"/>
              </a:rPr>
              <a:t>Letting scenes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drag</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Singular</a:t>
            </a:r>
            <a:r>
              <a:rPr kumimoji="0" lang="en-AU" sz="900" b="0" i="1" u="none" strike="noStrike" kern="1200" cap="none" spc="0" normalizeH="0" baseline="0" noProof="0" dirty="0">
                <a:ln>
                  <a:noFill/>
                </a:ln>
                <a:effectLst/>
                <a:uLnTx/>
                <a:uFillTx/>
                <a:latin typeface="Congenial Light" panose="02000503040000020004" pitchFamily="2" charset="0"/>
                <a:ea typeface="+mn-ea"/>
                <a:cs typeface="+mn-cs"/>
              </a:rPr>
              <a:t> </a:t>
            </a: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solutions</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Overplanning</a:t>
            </a:r>
          </a:p>
          <a:p>
            <a:pPr marL="85725" marR="0" lvl="0" indent="-8572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effectLst/>
                <a:uLnTx/>
                <a:uFillTx/>
                <a:latin typeface="Congenial Light" panose="02000503040000020004" pitchFamily="2" charset="0"/>
                <a:ea typeface="+mn-ea"/>
                <a:cs typeface="+mn-cs"/>
              </a:rPr>
              <a:t>Hoarding fear</a:t>
            </a:r>
          </a:p>
          <a:p>
            <a:pPr lvl="0">
              <a:spcBef>
                <a:spcPts val="600"/>
              </a:spcBef>
              <a:defRPr/>
            </a:pPr>
            <a:r>
              <a:rPr lang="en-AU" sz="1400" b="1" dirty="0">
                <a:latin typeface="Congenial" panose="02000503040000020004" pitchFamily="2" charset="0"/>
              </a:rPr>
              <a:t>Making GM Moves </a:t>
            </a:r>
            <a:r>
              <a:rPr lang="en-AU" sz="900" b="1" dirty="0">
                <a:latin typeface="Congenial" panose="02000503040000020004" pitchFamily="2" charset="0"/>
              </a:rPr>
              <a:t>(p64)</a:t>
            </a:r>
            <a:endParaRPr lang="en-AU" sz="1400" b="1" dirty="0">
              <a:latin typeface="Congenial" panose="02000503040000020004" pitchFamily="2" charset="0"/>
            </a:endParaRPr>
          </a:p>
          <a:p>
            <a:pPr lvl="0">
              <a:spcAft>
                <a:spcPts val="300"/>
              </a:spcAft>
              <a:defRPr/>
            </a:pPr>
            <a:r>
              <a:rPr lang="en-AU" sz="900" dirty="0"/>
              <a:t>The GM should consider making a GM Move when the Players:</a:t>
            </a:r>
            <a:endParaRPr lang="en-AU" sz="1600" dirty="0"/>
          </a:p>
          <a:p>
            <a:pPr marL="107950" lvl="0" indent="-107950">
              <a:buFont typeface="Arial" panose="020B0604020202020204" pitchFamily="34" charset="0"/>
              <a:buChar char="•"/>
              <a:defRPr/>
            </a:pPr>
            <a:r>
              <a:rPr lang="en-AU" sz="900" dirty="0">
                <a:latin typeface="Congenial Light" panose="02000503040000020004" pitchFamily="2" charset="0"/>
              </a:rPr>
              <a:t>Roll with </a:t>
            </a:r>
            <a:r>
              <a:rPr lang="en-AU" sz="900" b="1" i="1" dirty="0">
                <a:latin typeface="Congenial Light" panose="02000503040000020004" pitchFamily="2" charset="0"/>
              </a:rPr>
              <a:t>Fear</a:t>
            </a:r>
          </a:p>
          <a:p>
            <a:pPr marL="107950" lvl="0" indent="-107950">
              <a:buFont typeface="Arial" panose="020B0604020202020204" pitchFamily="34" charset="0"/>
              <a:buChar char="•"/>
              <a:defRPr/>
            </a:pPr>
            <a:r>
              <a:rPr lang="en-AU" sz="900" b="1" i="1" dirty="0">
                <a:latin typeface="Congenial Light" panose="02000503040000020004" pitchFamily="2" charset="0"/>
              </a:rPr>
              <a:t>Fail</a:t>
            </a:r>
            <a:r>
              <a:rPr lang="en-AU" sz="900" dirty="0">
                <a:latin typeface="Congenial Light" panose="02000503040000020004" pitchFamily="2" charset="0"/>
              </a:rPr>
              <a:t> an Action Roll</a:t>
            </a:r>
          </a:p>
          <a:p>
            <a:pPr marL="107950" lvl="0" indent="-107950">
              <a:buFont typeface="Arial" panose="020B0604020202020204" pitchFamily="34" charset="0"/>
              <a:buChar char="•"/>
              <a:defRPr/>
            </a:pPr>
            <a:r>
              <a:rPr lang="en-AU" sz="900" dirty="0">
                <a:latin typeface="Congenial Light" panose="02000503040000020004" pitchFamily="2" charset="0"/>
              </a:rPr>
              <a:t>Do something with </a:t>
            </a:r>
            <a:r>
              <a:rPr lang="en-AU" sz="900" b="1" i="1" dirty="0">
                <a:latin typeface="Congenial Light" panose="02000503040000020004" pitchFamily="2" charset="0"/>
              </a:rPr>
              <a:t>unavoidable</a:t>
            </a:r>
            <a:r>
              <a:rPr lang="en-AU" sz="900" dirty="0">
                <a:latin typeface="Congenial Light" panose="02000503040000020004" pitchFamily="2" charset="0"/>
              </a:rPr>
              <a:t> </a:t>
            </a:r>
            <a:r>
              <a:rPr lang="en-AU" sz="900" b="1" i="1" dirty="0">
                <a:latin typeface="Congenial Light" panose="02000503040000020004" pitchFamily="2" charset="0"/>
              </a:rPr>
              <a:t>consequences</a:t>
            </a:r>
          </a:p>
          <a:p>
            <a:pPr marL="107950" lvl="0" indent="-107950">
              <a:buFont typeface="Arial" panose="020B0604020202020204" pitchFamily="34" charset="0"/>
              <a:buChar char="•"/>
              <a:defRPr/>
            </a:pPr>
            <a:r>
              <a:rPr lang="en-AU" sz="900" dirty="0">
                <a:latin typeface="Congenial Light" panose="02000503040000020004" pitchFamily="2" charset="0"/>
              </a:rPr>
              <a:t>Give you a “</a:t>
            </a:r>
            <a:r>
              <a:rPr lang="en-AU" sz="900" b="1" i="1" dirty="0">
                <a:latin typeface="Congenial Light" panose="02000503040000020004" pitchFamily="2" charset="0"/>
              </a:rPr>
              <a:t>golden opportunity</a:t>
            </a:r>
            <a:r>
              <a:rPr lang="en-AU" sz="900" dirty="0">
                <a:latin typeface="Congenial Light" panose="02000503040000020004" pitchFamily="2" charset="0"/>
              </a:rPr>
              <a:t>” (that demands a response)</a:t>
            </a:r>
          </a:p>
          <a:p>
            <a:pPr marL="107950" lvl="0" indent="-107950">
              <a:spcAft>
                <a:spcPts val="300"/>
              </a:spcAft>
              <a:buFont typeface="Arial" panose="020B0604020202020204" pitchFamily="34" charset="0"/>
              <a:buChar char="•"/>
              <a:defRPr/>
            </a:pPr>
            <a:r>
              <a:rPr lang="en-AU" sz="900" b="1" i="1" dirty="0">
                <a:latin typeface="Congenial Light" panose="02000503040000020004" pitchFamily="2" charset="0"/>
              </a:rPr>
              <a:t>Look to you </a:t>
            </a:r>
            <a:r>
              <a:rPr lang="en-AU" sz="900" dirty="0">
                <a:latin typeface="Congenial Light" panose="02000503040000020004" pitchFamily="2" charset="0"/>
              </a:rPr>
              <a:t>for what happens next</a:t>
            </a:r>
          </a:p>
          <a:p>
            <a:pPr lvl="0">
              <a:defRPr/>
            </a:pPr>
            <a:r>
              <a:rPr lang="en-US" sz="900" dirty="0"/>
              <a:t>Consider Softer Moves for Successes with Fear, and Harder Moves for Failures with Fear</a:t>
            </a:r>
          </a:p>
          <a:p>
            <a:pPr lvl="0">
              <a:spcBef>
                <a:spcPts val="600"/>
              </a:spcBef>
              <a:defRPr/>
            </a:pPr>
            <a:r>
              <a:rPr lang="en-AU" sz="1400" b="1" dirty="0">
                <a:latin typeface="Congenial" panose="02000503040000020004" pitchFamily="2" charset="0"/>
              </a:rPr>
              <a:t>Using Fear </a:t>
            </a:r>
            <a:r>
              <a:rPr lang="en-AU" sz="900" b="1" dirty="0">
                <a:latin typeface="Congenial" panose="02000503040000020004" pitchFamily="2" charset="0"/>
              </a:rPr>
              <a:t>(p65)</a:t>
            </a:r>
            <a:endParaRPr lang="en-AU" sz="1100" b="1" dirty="0">
              <a:latin typeface="Congenial" panose="02000503040000020004" pitchFamily="2" charset="0"/>
            </a:endParaRPr>
          </a:p>
          <a:p>
            <a:pPr lvl="0">
              <a:spcAft>
                <a:spcPts val="300"/>
              </a:spcAft>
              <a:defRPr/>
            </a:pPr>
            <a:r>
              <a:rPr lang="en-AU" sz="900" dirty="0">
                <a:latin typeface="Congenial Light" panose="02000503040000020004" pitchFamily="2" charset="0"/>
              </a:rPr>
              <a:t>The GM gains 1 Fear when the Players roll with Fear (max 12). They can use this to: </a:t>
            </a:r>
          </a:p>
          <a:p>
            <a:pPr marL="107950" lvl="0" indent="-107950">
              <a:buFont typeface="Arial" panose="020B0604020202020204" pitchFamily="34" charset="0"/>
              <a:buChar char="•"/>
              <a:defRPr/>
            </a:pPr>
            <a:r>
              <a:rPr lang="en-AU" sz="900" dirty="0">
                <a:latin typeface="Congenial Light" panose="02000503040000020004" pitchFamily="2" charset="0"/>
              </a:rPr>
              <a:t>Steal the spotlight and make a Move</a:t>
            </a:r>
          </a:p>
          <a:p>
            <a:pPr marL="107950" lvl="0" indent="-107950">
              <a:buFont typeface="Arial" panose="020B0604020202020204" pitchFamily="34" charset="0"/>
              <a:buChar char="•"/>
              <a:defRPr/>
            </a:pPr>
            <a:r>
              <a:rPr lang="en-AU" sz="900" dirty="0">
                <a:latin typeface="Congenial Light" panose="02000503040000020004" pitchFamily="2" charset="0"/>
              </a:rPr>
              <a:t>Keep the spotlight and make a Move </a:t>
            </a:r>
          </a:p>
          <a:p>
            <a:pPr marL="107950" lvl="0" indent="-107950">
              <a:buFont typeface="Arial" panose="020B0604020202020204" pitchFamily="34" charset="0"/>
              <a:buChar char="•"/>
              <a:defRPr/>
            </a:pPr>
            <a:r>
              <a:rPr lang="en-AU" sz="900" dirty="0">
                <a:latin typeface="Congenial Light" panose="02000503040000020004" pitchFamily="2" charset="0"/>
              </a:rPr>
              <a:t>use an adversary’s Fear feature, </a:t>
            </a:r>
          </a:p>
          <a:p>
            <a:pPr marL="107950" lvl="0" indent="-107950">
              <a:spcAft>
                <a:spcPts val="300"/>
              </a:spcAft>
              <a:buFont typeface="Arial" panose="020B0604020202020204" pitchFamily="34" charset="0"/>
              <a:buChar char="•"/>
              <a:defRPr/>
            </a:pPr>
            <a:r>
              <a:rPr lang="en-AU" sz="900" dirty="0">
                <a:latin typeface="Congenial Light" panose="02000503040000020004" pitchFamily="2" charset="0"/>
              </a:rPr>
              <a:t>add an Adversary’s Experience to their difficulty or a roll.</a:t>
            </a:r>
          </a:p>
          <a:p>
            <a:pPr marL="9525" lvl="0">
              <a:spcAft>
                <a:spcPts val="300"/>
              </a:spcAft>
              <a:defRPr/>
            </a:pPr>
            <a:r>
              <a:rPr lang="en-AU" sz="900" dirty="0">
                <a:latin typeface="Congenial Light" panose="02000503040000020004" pitchFamily="2" charset="0"/>
              </a:rPr>
              <a:t>Use more fear to increase the stakes:</a:t>
            </a:r>
          </a:p>
          <a:p>
            <a:pPr marL="107950" lvl="0" indent="-107950">
              <a:buFont typeface="Arial" panose="020B0604020202020204" pitchFamily="34" charset="0"/>
              <a:buChar char="•"/>
              <a:defRPr/>
            </a:pPr>
            <a:r>
              <a:rPr lang="en-AU" sz="900" b="1" i="1" dirty="0">
                <a:latin typeface="Congenial Light" panose="02000503040000020004" pitchFamily="2" charset="0"/>
              </a:rPr>
              <a:t>Incidental (0-1 Fear). </a:t>
            </a:r>
            <a:r>
              <a:rPr lang="en-AU" sz="900" dirty="0">
                <a:latin typeface="Congenial Light" panose="02000503040000020004" pitchFamily="2" charset="0"/>
              </a:rPr>
              <a:t>A catch-up after a high-stakes scene, resting, resupplying</a:t>
            </a:r>
          </a:p>
          <a:p>
            <a:pPr marL="107950" lvl="0" indent="-107950">
              <a:buFont typeface="Arial" panose="020B0604020202020204" pitchFamily="34" charset="0"/>
              <a:buChar char="•"/>
              <a:defRPr/>
            </a:pPr>
            <a:r>
              <a:rPr lang="en-AU" sz="900" b="1" i="1" dirty="0">
                <a:latin typeface="Congenial Light" panose="02000503040000020004" pitchFamily="2" charset="0"/>
              </a:rPr>
              <a:t>Minor (1-3 Fear). </a:t>
            </a:r>
            <a:r>
              <a:rPr lang="en-AU" sz="900" dirty="0">
                <a:latin typeface="Congenial Light" panose="02000503040000020004" pitchFamily="2" charset="0"/>
              </a:rPr>
              <a:t>A travel scene, a minor fight, a negotiation</a:t>
            </a:r>
          </a:p>
          <a:p>
            <a:pPr marL="107950" lvl="0" indent="-107950">
              <a:buFont typeface="Arial" panose="020B0604020202020204" pitchFamily="34" charset="0"/>
              <a:buChar char="•"/>
              <a:defRPr/>
            </a:pPr>
            <a:r>
              <a:rPr lang="en-AU" sz="900" b="1" i="1" dirty="0">
                <a:latin typeface="Congenial Light" panose="02000503040000020004" pitchFamily="2" charset="0"/>
              </a:rPr>
              <a:t>Standard (2-4 Fear). </a:t>
            </a:r>
            <a:r>
              <a:rPr lang="en-AU" sz="900" dirty="0">
                <a:latin typeface="Congenial Light" panose="02000503040000020004" pitchFamily="2" charset="0"/>
              </a:rPr>
              <a:t>A major battle with a crucial objective, a tense social encounter</a:t>
            </a:r>
          </a:p>
          <a:p>
            <a:pPr marL="107950" lvl="0" indent="-107950">
              <a:buFont typeface="Arial" panose="020B0604020202020204" pitchFamily="34" charset="0"/>
              <a:buChar char="•"/>
              <a:defRPr/>
            </a:pPr>
            <a:r>
              <a:rPr lang="en-AU" sz="900" b="1" i="1" dirty="0">
                <a:latin typeface="Congenial Light" panose="02000503040000020004" pitchFamily="2" charset="0"/>
              </a:rPr>
              <a:t>Major (4-8 Fear). </a:t>
            </a:r>
            <a:r>
              <a:rPr lang="en-AU" sz="900" dirty="0">
                <a:latin typeface="Congenial Light" panose="02000503040000020004" pitchFamily="2" charset="0"/>
              </a:rPr>
              <a:t>A large battle with a solo or leader, a character defining scene</a:t>
            </a:r>
          </a:p>
          <a:p>
            <a:pPr marL="107950" lvl="0" indent="-107950">
              <a:spcAft>
                <a:spcPts val="300"/>
              </a:spcAft>
              <a:buFont typeface="Arial" panose="020B0604020202020204" pitchFamily="34" charset="0"/>
              <a:buChar char="•"/>
              <a:defRPr/>
            </a:pPr>
            <a:r>
              <a:rPr lang="en-AU" sz="900" b="1" i="1" dirty="0">
                <a:latin typeface="Congenial Light" panose="02000503040000020004" pitchFamily="2" charset="0"/>
              </a:rPr>
              <a:t>Climactic (6-12 Fear). </a:t>
            </a:r>
            <a:r>
              <a:rPr lang="en-AU" sz="900" dirty="0">
                <a:latin typeface="Congenial Light" panose="02000503040000020004" pitchFamily="2" charset="0"/>
              </a:rPr>
              <a:t>A final confrontation</a:t>
            </a:r>
          </a:p>
          <a:p>
            <a:pPr lvl="0">
              <a:defRPr/>
            </a:pPr>
            <a:r>
              <a:rPr lang="en-AU" sz="900" dirty="0">
                <a:latin typeface="Congenial Light" panose="02000503040000020004" pitchFamily="2" charset="0"/>
              </a:rPr>
              <a:t>Spend Fast, Spend Often, Spend Big</a:t>
            </a:r>
          </a:p>
          <a:p>
            <a:pPr lvl="0">
              <a:defRPr/>
            </a:pPr>
            <a:r>
              <a:rPr lang="en-AU" sz="900" dirty="0">
                <a:latin typeface="Congenial Light" panose="02000503040000020004" pitchFamily="2" charset="0"/>
              </a:rPr>
              <a:t> </a:t>
            </a:r>
          </a:p>
          <a:p>
            <a:pPr lvl="0">
              <a:spcBef>
                <a:spcPts val="600"/>
              </a:spcBef>
              <a:defRPr/>
            </a:pPr>
            <a:r>
              <a:rPr lang="en-AU" sz="1400" b="1" dirty="0">
                <a:solidFill>
                  <a:prstClr val="black"/>
                </a:solidFill>
                <a:latin typeface="Congenial" panose="02000503040000020004" pitchFamily="2" charset="0"/>
              </a:rPr>
              <a:t>Balanced Encounters </a:t>
            </a:r>
            <a:r>
              <a:rPr lang="en-AU" sz="900" b="1" dirty="0">
                <a:solidFill>
                  <a:prstClr val="black"/>
                </a:solidFill>
                <a:latin typeface="Congenial" panose="02000503040000020004" pitchFamily="2" charset="0"/>
              </a:rPr>
              <a:t>(p72)</a:t>
            </a:r>
            <a:endParaRPr lang="en-AU" sz="1100" b="1" dirty="0">
              <a:solidFill>
                <a:prstClr val="black"/>
              </a:solidFill>
              <a:latin typeface="Congenial" panose="02000503040000020004" pitchFamily="2" charset="0"/>
            </a:endParaRPr>
          </a:p>
          <a:p>
            <a:pPr lvl="0">
              <a:spcAft>
                <a:spcPts val="300"/>
              </a:spcAft>
              <a:defRPr/>
            </a:pPr>
            <a:r>
              <a:rPr lang="en-AU" sz="900" dirty="0">
                <a:solidFill>
                  <a:prstClr val="black"/>
                </a:solidFill>
                <a:latin typeface="Congenial Light" panose="02000503040000020004" pitchFamily="2" charset="0"/>
              </a:rPr>
              <a:t>Starting Battle points = 2 + (3 x # of PCs)</a:t>
            </a:r>
          </a:p>
          <a:p>
            <a:pPr marL="107950" lvl="0" indent="-107950">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easier or shorter fight</a:t>
            </a:r>
          </a:p>
          <a:p>
            <a:pPr marL="107950" lvl="0" indent="-107950">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use 2 or more Solo adversaries</a:t>
            </a:r>
          </a:p>
          <a:p>
            <a:pPr marL="107950" lvl="0" indent="-107950">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to add +1d4 or +2 to adversaries’ damage</a:t>
            </a:r>
          </a:p>
          <a:p>
            <a:pPr marL="107950" lvl="0" indent="-107950">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for an adversary from a lower tier</a:t>
            </a:r>
          </a:p>
          <a:p>
            <a:pPr marL="107950" lvl="0" indent="-107950">
              <a:buFont typeface="Arial" panose="020B0604020202020204" pitchFamily="34" charset="0"/>
              <a:buChar char="•"/>
              <a:defRPr/>
            </a:pPr>
            <a:r>
              <a:rPr lang="en-AU" sz="900" b="1" dirty="0">
                <a:solidFill>
                  <a:prstClr val="black"/>
                </a:solidFill>
                <a:latin typeface="Congenial Light" panose="02000503040000020004" pitchFamily="2" charset="0"/>
              </a:rPr>
              <a:t>+1</a:t>
            </a:r>
            <a:r>
              <a:rPr lang="en-AU" sz="900" dirty="0">
                <a:solidFill>
                  <a:prstClr val="black"/>
                </a:solidFill>
                <a:latin typeface="Congenial Light" panose="02000503040000020004" pitchFamily="2" charset="0"/>
              </a:rPr>
              <a:t> : if you don’t have any Bruisers, Hordes, Leaders or Solos</a:t>
            </a:r>
          </a:p>
          <a:p>
            <a:pPr marL="107950" lvl="0" indent="-107950">
              <a:spcAft>
                <a:spcPts val="300"/>
              </a:spcAft>
              <a:buFont typeface="Arial" panose="020B0604020202020204" pitchFamily="34" charset="0"/>
              <a:buChar char="•"/>
              <a:defRPr/>
            </a:pPr>
            <a:r>
              <a:rPr lang="en-AU" sz="900" b="1" dirty="0">
                <a:solidFill>
                  <a:prstClr val="black"/>
                </a:solidFill>
                <a:latin typeface="Congenial Light" panose="02000503040000020004" pitchFamily="2" charset="0"/>
              </a:rPr>
              <a:t>+2</a:t>
            </a:r>
            <a:r>
              <a:rPr lang="en-AU" sz="900" dirty="0">
                <a:solidFill>
                  <a:prstClr val="black"/>
                </a:solidFill>
                <a:latin typeface="Congenial Light" panose="02000503040000020004" pitchFamily="2" charset="0"/>
              </a:rPr>
              <a:t> : for a harder or longer fight</a:t>
            </a:r>
          </a:p>
          <a:p>
            <a:pPr marL="9525" lvl="0">
              <a:spcAft>
                <a:spcPts val="300"/>
              </a:spcAft>
              <a:defRPr/>
            </a:pPr>
            <a:r>
              <a:rPr lang="en-AU" sz="900" dirty="0">
                <a:solidFill>
                  <a:prstClr val="black"/>
                </a:solidFill>
                <a:latin typeface="Congenial Light" panose="02000503040000020004" pitchFamily="2" charset="0"/>
              </a:rPr>
              <a:t>Spend battle points for each adversary:</a:t>
            </a:r>
          </a:p>
          <a:p>
            <a:pPr marL="107950" indent="-107950">
              <a:buFont typeface="Arial" panose="020B0604020202020204" pitchFamily="34" charset="0"/>
              <a:buChar char="•"/>
              <a:defRPr/>
            </a:pPr>
            <a:r>
              <a:rPr lang="en-AU" sz="900" b="1" i="1" dirty="0">
                <a:solidFill>
                  <a:prstClr val="black"/>
                </a:solidFill>
                <a:latin typeface="Congenial Light" panose="02000503040000020004" pitchFamily="2" charset="0"/>
              </a:rPr>
              <a:t>1 point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Social</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Support</a:t>
            </a:r>
            <a:r>
              <a:rPr lang="en-AU" sz="900" dirty="0">
                <a:solidFill>
                  <a:prstClr val="black"/>
                </a:solidFill>
                <a:latin typeface="Congenial Light" panose="02000503040000020004" pitchFamily="2" charset="0"/>
              </a:rPr>
              <a:t> adversary, or group of </a:t>
            </a:r>
            <a:r>
              <a:rPr lang="en-AU" sz="900" b="1" dirty="0">
                <a:solidFill>
                  <a:prstClr val="black"/>
                </a:solidFill>
                <a:latin typeface="Congenial Light" panose="02000503040000020004" pitchFamily="2" charset="0"/>
              </a:rPr>
              <a:t>Minions</a:t>
            </a:r>
            <a:r>
              <a:rPr lang="en-AU" sz="900" dirty="0">
                <a:solidFill>
                  <a:prstClr val="black"/>
                </a:solidFill>
                <a:latin typeface="Congenial Light" panose="02000503040000020004" pitchFamily="2" charset="0"/>
              </a:rPr>
              <a:t> equal to the size of the party</a:t>
            </a:r>
          </a:p>
          <a:p>
            <a:pPr marL="107950" indent="-107950">
              <a:buFont typeface="Arial" panose="020B0604020202020204" pitchFamily="34" charset="0"/>
              <a:buChar char="•"/>
              <a:defRPr/>
            </a:pPr>
            <a:r>
              <a:rPr lang="en-AU" sz="900" b="1" i="1" dirty="0">
                <a:solidFill>
                  <a:prstClr val="black"/>
                </a:solidFill>
                <a:latin typeface="Congenial Light" panose="02000503040000020004" pitchFamily="2" charset="0"/>
              </a:rPr>
              <a:t>2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Horde</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Ranged</a:t>
            </a:r>
            <a:r>
              <a:rPr lang="en-AU" sz="900" dirty="0">
                <a:solidFill>
                  <a:prstClr val="black"/>
                </a:solidFill>
                <a:latin typeface="Congenial Light" panose="02000503040000020004" pitchFamily="2" charset="0"/>
              </a:rPr>
              <a:t>, </a:t>
            </a:r>
            <a:r>
              <a:rPr lang="en-AU" sz="900" b="1" dirty="0">
                <a:solidFill>
                  <a:prstClr val="black"/>
                </a:solidFill>
                <a:latin typeface="Congenial Light" panose="02000503040000020004" pitchFamily="2" charset="0"/>
              </a:rPr>
              <a:t>Skulk</a:t>
            </a:r>
            <a:r>
              <a:rPr lang="en-AU" sz="900" dirty="0">
                <a:solidFill>
                  <a:prstClr val="black"/>
                </a:solidFill>
                <a:latin typeface="Congenial Light" panose="02000503040000020004" pitchFamily="2" charset="0"/>
              </a:rPr>
              <a:t>, or </a:t>
            </a:r>
            <a:r>
              <a:rPr lang="en-AU" sz="900" b="1" dirty="0">
                <a:solidFill>
                  <a:prstClr val="black"/>
                </a:solidFill>
                <a:latin typeface="Congenial Light" panose="02000503040000020004" pitchFamily="2" charset="0"/>
              </a:rPr>
              <a:t>Standard</a:t>
            </a:r>
            <a:r>
              <a:rPr lang="en-AU" sz="900" dirty="0">
                <a:solidFill>
                  <a:prstClr val="black"/>
                </a:solidFill>
                <a:latin typeface="Congenial Light" panose="02000503040000020004" pitchFamily="2" charset="0"/>
              </a:rPr>
              <a:t> adversary</a:t>
            </a:r>
          </a:p>
          <a:p>
            <a:pPr marL="107950" lvl="0" indent="-107950">
              <a:buFont typeface="Arial" panose="020B0604020202020204" pitchFamily="34" charset="0"/>
              <a:buChar char="•"/>
              <a:defRPr/>
            </a:pPr>
            <a:r>
              <a:rPr lang="en-AU" sz="900" b="1" i="1" dirty="0">
                <a:solidFill>
                  <a:prstClr val="black"/>
                </a:solidFill>
                <a:latin typeface="Congenial Light" panose="02000503040000020004" pitchFamily="2" charset="0"/>
              </a:rPr>
              <a:t>3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Leader</a:t>
            </a:r>
            <a:r>
              <a:rPr lang="en-AU" sz="900" dirty="0">
                <a:solidFill>
                  <a:prstClr val="black"/>
                </a:solidFill>
                <a:latin typeface="Congenial Light" panose="02000503040000020004" pitchFamily="2" charset="0"/>
              </a:rPr>
              <a:t> adversary</a:t>
            </a:r>
          </a:p>
          <a:p>
            <a:pPr marL="107950" lvl="0" indent="-107950">
              <a:buFont typeface="Arial" panose="020B0604020202020204" pitchFamily="34" charset="0"/>
              <a:buChar char="•"/>
              <a:defRPr/>
            </a:pPr>
            <a:r>
              <a:rPr lang="en-AU" sz="900" b="1" i="1" dirty="0">
                <a:solidFill>
                  <a:prstClr val="black"/>
                </a:solidFill>
                <a:latin typeface="Congenial Light" panose="02000503040000020004" pitchFamily="2" charset="0"/>
              </a:rPr>
              <a:t>4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Bruiser</a:t>
            </a:r>
            <a:r>
              <a:rPr lang="en-AU" sz="900" dirty="0">
                <a:solidFill>
                  <a:prstClr val="black"/>
                </a:solidFill>
                <a:latin typeface="Congenial Light" panose="02000503040000020004" pitchFamily="2" charset="0"/>
              </a:rPr>
              <a:t> adversary</a:t>
            </a:r>
          </a:p>
          <a:p>
            <a:pPr marL="107950" lvl="0" indent="-107950">
              <a:spcAft>
                <a:spcPts val="300"/>
              </a:spcAft>
              <a:buFont typeface="Arial" panose="020B0604020202020204" pitchFamily="34" charset="0"/>
              <a:buChar char="•"/>
              <a:defRPr/>
            </a:pPr>
            <a:r>
              <a:rPr lang="en-AU" sz="900" b="1" i="1" dirty="0">
                <a:solidFill>
                  <a:prstClr val="black"/>
                </a:solidFill>
                <a:latin typeface="Congenial Light" panose="02000503040000020004" pitchFamily="2" charset="0"/>
              </a:rPr>
              <a:t>5 points </a:t>
            </a:r>
            <a:r>
              <a:rPr lang="en-AU" sz="900" dirty="0">
                <a:solidFill>
                  <a:prstClr val="black"/>
                </a:solidFill>
                <a:latin typeface="Congenial Light" panose="02000503040000020004" pitchFamily="2" charset="0"/>
              </a:rPr>
              <a:t>for each </a:t>
            </a:r>
            <a:r>
              <a:rPr lang="en-AU" sz="900" b="1" dirty="0">
                <a:solidFill>
                  <a:prstClr val="black"/>
                </a:solidFill>
                <a:latin typeface="Congenial Light" panose="02000503040000020004" pitchFamily="2" charset="0"/>
              </a:rPr>
              <a:t>Solo</a:t>
            </a:r>
          </a:p>
          <a:p>
            <a:pPr lvl="0">
              <a:defRPr/>
            </a:pPr>
            <a:endParaRPr lang="en-AU" sz="900" dirty="0">
              <a:latin typeface="Congenial Light" panose="02000503040000020004" pitchFamily="2" charset="0"/>
            </a:endParaRPr>
          </a:p>
          <a:p>
            <a:pPr lvl="0">
              <a:defRPr/>
            </a:pPr>
            <a:endParaRPr lang="en-AU" sz="900" dirty="0">
              <a:latin typeface="Congenial Light" panose="02000503040000020004" pitchFamily="2" charset="0"/>
            </a:endParaRP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PC Action Rolls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(p36)</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1" i="0" u="none" strike="noStrike" kern="1200" cap="none" spc="0" normalizeH="0" baseline="0" noProof="0" dirty="0">
                <a:ln>
                  <a:noFill/>
                </a:ln>
                <a:solidFill>
                  <a:prstClr val="black"/>
                </a:solidFill>
                <a:effectLst/>
                <a:uLnTx/>
                <a:uFillTx/>
                <a:latin typeface="Congenial Light"/>
                <a:ea typeface="+mn-ea"/>
                <a:cs typeface="+mn-cs"/>
              </a:rPr>
              <a:t>Pick a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relevant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Trait </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1" i="0" u="none" strike="noStrike" kern="1200" cap="none" spc="0" normalizeH="0" baseline="0" noProof="0" dirty="0">
                <a:ln>
                  <a:noFill/>
                </a:ln>
                <a:solidFill>
                  <a:prstClr val="black"/>
                </a:solidFill>
                <a:effectLst/>
                <a:uLnTx/>
                <a:uFillTx/>
                <a:latin typeface="Congenial Light"/>
                <a:ea typeface="+mn-ea"/>
                <a:cs typeface="+mn-cs"/>
              </a:rPr>
              <a:t>Set Difficulty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or use an Adversary’s Difficulty.</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startAt="3"/>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Assign any other modifiers to the roll (e.g. Experiences, Advantage, Disadvantage) </a:t>
            </a:r>
          </a:p>
          <a:p>
            <a:pPr marL="180975" marR="0" lvl="0" indent="-180975" algn="l" defTabSz="457200" rtl="0" eaLnBrk="1" fontAlgn="auto" latinLnBrk="0" hangingPunct="1">
              <a:lnSpc>
                <a:spcPct val="100000"/>
              </a:lnSpc>
              <a:spcBef>
                <a:spcPts val="0"/>
              </a:spcBef>
              <a:spcAft>
                <a:spcPts val="300"/>
              </a:spcAft>
              <a:buClrTx/>
              <a:buSzTx/>
              <a:buFont typeface="+mj-lt"/>
              <a:buAutoNum type="arabicPeriod" startAt="3"/>
              <a:tabLst/>
              <a:defRPr/>
            </a:pPr>
            <a:r>
              <a:rPr kumimoji="0" lang="en-US" sz="900" b="1" i="0" u="none" strike="noStrike" kern="1200" cap="none" spc="0" normalizeH="0" baseline="0" noProof="0" dirty="0">
                <a:ln>
                  <a:noFill/>
                </a:ln>
                <a:solidFill>
                  <a:prstClr val="black"/>
                </a:solidFill>
                <a:effectLst/>
                <a:uLnTx/>
                <a:uFillTx/>
                <a:latin typeface="Congenial Light"/>
                <a:ea typeface="+mn-ea"/>
                <a:cs typeface="+mn-cs"/>
              </a:rPr>
              <a:t>Roll the Duality dice </a:t>
            </a:r>
            <a:r>
              <a:rPr kumimoji="0" lang="en-US" sz="900" b="0" i="0" u="none" strike="noStrike" kern="1200" cap="none" spc="0" normalizeH="0" baseline="0" noProof="0" dirty="0">
                <a:ln>
                  <a:noFill/>
                </a:ln>
                <a:solidFill>
                  <a:prstClr val="black"/>
                </a:solidFill>
                <a:effectLst/>
                <a:uLnTx/>
                <a:uFillTx/>
                <a:latin typeface="Congenial Light"/>
                <a:ea typeface="+mn-ea"/>
                <a:cs typeface="+mn-cs"/>
              </a:rPr>
              <a:t>and add them with the modifiers to get the result:</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black"/>
                </a:solidFill>
                <a:effectLst/>
                <a:uLnTx/>
                <a:uFillTx/>
                <a:latin typeface="Congenial Light"/>
                <a:ea typeface="+mn-ea"/>
                <a:cs typeface="+mn-cs"/>
              </a:rPr>
              <a:t>Critical Success (Match).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You gain 1 Hope &amp; clear 1 Stress (Yes, and…!)</a:t>
            </a:r>
            <a:endParaRPr kumimoji="0" lang="en-AU" sz="900" b="1" i="0" u="none" strike="noStrike" kern="1200" cap="none" spc="0" normalizeH="0" baseline="0" noProof="0" dirty="0">
              <a:ln>
                <a:noFill/>
              </a:ln>
              <a:solidFill>
                <a:prstClr val="black"/>
              </a:solidFill>
              <a:effectLst/>
              <a:uLnTx/>
              <a:uFillTx/>
              <a:latin typeface="Congenial Light"/>
              <a:ea typeface="+mn-ea"/>
              <a:cs typeface="+mn-cs"/>
            </a:endParaRP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black"/>
                </a:solidFill>
                <a:effectLst/>
                <a:uLnTx/>
                <a:uFillTx/>
                <a:latin typeface="Congenial Light"/>
                <a:ea typeface="+mn-ea"/>
                <a:cs typeface="+mn-cs"/>
              </a:rPr>
              <a:t>Success with Hope.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PC gains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Hope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(Yes, and…)</a:t>
            </a:r>
            <a:endParaRPr kumimoji="0" lang="en-AU" sz="900" b="1" i="0" u="none" strike="noStrike" kern="1200" cap="none" spc="0" normalizeH="0" baseline="0" noProof="0" dirty="0">
              <a:ln>
                <a:noFill/>
              </a:ln>
              <a:solidFill>
                <a:prstClr val="black"/>
              </a:solidFill>
              <a:effectLst/>
              <a:uLnTx/>
              <a:uFillTx/>
              <a:latin typeface="Congenial Light"/>
              <a:ea typeface="+mn-ea"/>
              <a:cs typeface="+mn-cs"/>
            </a:endParaRP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sysClr val="windowText" lastClr="000000"/>
                </a:solidFill>
                <a:effectLst/>
                <a:uLnTx/>
                <a:uFillTx/>
                <a:latin typeface="Congenial Light"/>
                <a:ea typeface="+mn-ea"/>
                <a:cs typeface="+mn-cs"/>
              </a:rPr>
              <a:t>Success</a:t>
            </a:r>
            <a:r>
              <a:rPr kumimoji="0" lang="en-US" sz="900" b="0" i="0" u="none" strike="noStrike" kern="1200" cap="none" spc="0" normalizeH="0" baseline="0" noProof="0" dirty="0">
                <a:ln>
                  <a:noFill/>
                </a:ln>
                <a:solidFill>
                  <a:sysClr val="windowText" lastClr="000000"/>
                </a:solidFill>
                <a:effectLst/>
                <a:uLnTx/>
                <a:uFillTx/>
                <a:latin typeface="Congenial Light"/>
                <a:ea typeface="+mn-ea"/>
                <a:cs typeface="+mn-cs"/>
              </a:rPr>
              <a:t> with </a:t>
            </a:r>
            <a:r>
              <a:rPr kumimoji="0" lang="en-US" sz="900" b="1" i="0" u="none" strike="noStrike" kern="1200" cap="none" spc="0" normalizeH="0" baseline="0" noProof="0" dirty="0">
                <a:ln>
                  <a:noFill/>
                </a:ln>
                <a:solidFill>
                  <a:sysClr val="windowText" lastClr="000000"/>
                </a:solidFill>
                <a:effectLst/>
                <a:uLnTx/>
                <a:uFillTx/>
                <a:latin typeface="Congenial Light"/>
                <a:ea typeface="+mn-ea"/>
                <a:cs typeface="+mn-cs"/>
              </a:rPr>
              <a:t>Fear. </a:t>
            </a:r>
            <a:r>
              <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rPr>
              <a:t>GM makes a Move &amp; gains </a:t>
            </a:r>
            <a:r>
              <a:rPr kumimoji="0" lang="en-AU" sz="900" b="1" i="0" u="none" strike="noStrike" kern="1200" cap="none" spc="0" normalizeH="0" baseline="0" noProof="0" dirty="0">
                <a:ln>
                  <a:noFill/>
                </a:ln>
                <a:solidFill>
                  <a:sysClr val="windowText" lastClr="000000"/>
                </a:solidFill>
                <a:effectLst/>
                <a:uLnTx/>
                <a:uFillTx/>
                <a:latin typeface="Congenial Light"/>
                <a:ea typeface="+mn-ea"/>
                <a:cs typeface="+mn-cs"/>
              </a:rPr>
              <a:t>1 Fear </a:t>
            </a:r>
            <a:r>
              <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rPr>
              <a:t>(Yes, but…)</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prstClr val="black"/>
                </a:solidFill>
                <a:effectLst/>
                <a:uLnTx/>
                <a:uFillTx/>
                <a:latin typeface="Congenial Light"/>
                <a:ea typeface="+mn-ea"/>
                <a:cs typeface="+mn-cs"/>
              </a:rPr>
              <a:t>Failure with Hope.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GM makes a Move, PC gains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Hope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(No, but…)</a:t>
            </a:r>
          </a:p>
          <a:p>
            <a:pPr marL="107950" marR="0" lvl="0" indent="-1079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1" i="0" u="none" strike="noStrike" kern="1200" cap="none" spc="0" normalizeH="0" baseline="0" noProof="0" dirty="0">
                <a:ln>
                  <a:noFill/>
                </a:ln>
                <a:solidFill>
                  <a:sysClr val="windowText" lastClr="000000"/>
                </a:solidFill>
                <a:effectLst/>
                <a:uLnTx/>
                <a:uFillTx/>
                <a:latin typeface="Congenial Light"/>
                <a:ea typeface="+mn-ea"/>
                <a:cs typeface="+mn-cs"/>
              </a:rPr>
              <a:t>Failure with Fear. </a:t>
            </a:r>
            <a:r>
              <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rPr>
              <a:t>GM makes a Move &amp; gains </a:t>
            </a:r>
            <a:r>
              <a:rPr kumimoji="0" lang="en-AU" sz="900" b="1" i="0" u="none" strike="noStrike" kern="1200" cap="none" spc="0" normalizeH="0" baseline="0" noProof="0" dirty="0">
                <a:ln>
                  <a:noFill/>
                </a:ln>
                <a:solidFill>
                  <a:sysClr val="windowText" lastClr="000000"/>
                </a:solidFill>
                <a:effectLst/>
                <a:uLnTx/>
                <a:uFillTx/>
                <a:latin typeface="Congenial Light"/>
                <a:ea typeface="+mn-ea"/>
                <a:cs typeface="+mn-cs"/>
              </a:rPr>
              <a:t>1 Fear </a:t>
            </a:r>
            <a:r>
              <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rPr>
              <a:t>(No, and…)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900" dirty="0">
              <a:solidFill>
                <a:sysClr val="windowText" lastClr="000000"/>
              </a:solidFill>
              <a:latin typeface="Congenial Light"/>
            </a:endParaRPr>
          </a:p>
          <a:p>
            <a:pPr marL="0" marR="0" lvl="0" indent="0" algn="l" defTabSz="457200" rtl="0" eaLnBrk="1" fontAlgn="auto" latinLnBrk="0" hangingPunct="1">
              <a:lnSpc>
                <a:spcPct val="100000"/>
              </a:lnSpc>
              <a:spcBef>
                <a:spcPts val="0"/>
              </a:spcBef>
              <a:spcAft>
                <a:spcPts val="400"/>
              </a:spcAft>
              <a:buClrTx/>
              <a:buSzTx/>
              <a:buFontTx/>
              <a:buNone/>
              <a:tabLst/>
              <a:defRPr/>
            </a:pPr>
            <a:endParaRPr kumimoji="0" lang="en-AU" sz="900" b="0" i="0" u="none" strike="noStrike" kern="1200" cap="none" spc="0" normalizeH="0" baseline="0" noProof="0" dirty="0">
              <a:ln>
                <a:noFill/>
              </a:ln>
              <a:solidFill>
                <a:sysClr val="windowText" lastClr="000000"/>
              </a:solidFill>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Reaction Rolls </a:t>
            </a:r>
            <a:r>
              <a:rPr kumimoji="0" lang="en-AU" sz="900" b="1" i="0" u="none" strike="noStrike" kern="1200" cap="none" spc="0" normalizeH="0" baseline="0" noProof="0" dirty="0">
                <a:ln>
                  <a:noFill/>
                </a:ln>
                <a:solidFill>
                  <a:prstClr val="black"/>
                </a:solidFill>
                <a:effectLst/>
                <a:uLnTx/>
                <a:uFillTx/>
                <a:latin typeface="Congenial"/>
                <a:ea typeface="+mn-ea"/>
                <a:cs typeface="+mn-cs"/>
              </a:rPr>
              <a:t>(p37)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Reaction rolls don’t generate Hope, Fear, or GM Moves. A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Success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reaction roll ignores all consequences, even those that trigger on a success</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Attacks &amp;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6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Attack rolls use the adversary's difficulty, or PC evasion. Adversaries roll with a d20. If you get a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Success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you deal Critical damage.</a:t>
            </a:r>
            <a:endParaRPr kumimoji="0" lang="en-AU" sz="900" b="1" i="0" u="none" strike="noStrike" kern="1200" cap="none" spc="0" normalizeH="0" baseline="0" noProof="0" dirty="0">
              <a:ln>
                <a:noFill/>
              </a:ln>
              <a:solidFill>
                <a:prstClr val="black"/>
              </a:solidFill>
              <a:effectLst/>
              <a:uLnTx/>
              <a:uFillTx/>
              <a:latin typeface="Congenial"/>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hit, you roll your weapon’s damage dice a Proficiency number of times (e.g. if your Proficiency is 3, and your weapon is d8 + 1 physical, you would deal 3d8 + 1 physical)</a:t>
            </a:r>
          </a:p>
          <a:p>
            <a:pPr marL="107950" marR="0" lvl="0" indent="-107950" algn="l" defTabSz="4476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0" u="none" strike="noStrike" kern="1200" cap="none" spc="0" normalizeH="0" baseline="0" noProof="0" dirty="0">
                <a:ln>
                  <a:noFill/>
                </a:ln>
                <a:solidFill>
                  <a:prstClr val="black"/>
                </a:solidFill>
                <a:effectLst/>
                <a:uLnTx/>
                <a:uFillTx/>
                <a:latin typeface="Congenial Light"/>
                <a:ea typeface="+mn-ea"/>
                <a:cs typeface="+mn-cs"/>
              </a:rPr>
              <a:t>Critical Damage.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Take the maximum possible result of your damage dice and then add your damage dice roll (e.g. if your weapon deals 3d8 + 1, you would deal 24 + 3d8 + 1)</a:t>
            </a:r>
          </a:p>
          <a:p>
            <a:pPr lvl="0">
              <a:defRPr/>
            </a:pPr>
            <a:endParaRPr lang="en-AU" sz="900" dirty="0">
              <a:latin typeface="Congenial Light" panose="02000503040000020004" pitchFamily="2" charset="0"/>
            </a:endParaRPr>
          </a:p>
        </p:txBody>
      </p:sp>
      <p:grpSp>
        <p:nvGrpSpPr>
          <p:cNvPr id="45" name="Group 44">
            <a:extLst>
              <a:ext uri="{FF2B5EF4-FFF2-40B4-BE49-F238E27FC236}">
                <a16:creationId xmlns:a16="http://schemas.microsoft.com/office/drawing/2014/main" id="{166F7A9E-9D0B-4ABD-771A-A936F6E7D473}"/>
              </a:ext>
            </a:extLst>
          </p:cNvPr>
          <p:cNvGrpSpPr/>
          <p:nvPr/>
        </p:nvGrpSpPr>
        <p:grpSpPr>
          <a:xfrm>
            <a:off x="7511972" y="2850030"/>
            <a:ext cx="2124633" cy="597618"/>
            <a:chOff x="5056065" y="2773719"/>
            <a:chExt cx="2104944" cy="597618"/>
          </a:xfrm>
        </p:grpSpPr>
        <p:grpSp>
          <p:nvGrpSpPr>
            <p:cNvPr id="16" name="Group 15">
              <a:extLst>
                <a:ext uri="{FF2B5EF4-FFF2-40B4-BE49-F238E27FC236}">
                  <a16:creationId xmlns:a16="http://schemas.microsoft.com/office/drawing/2014/main" id="{EC942345-A1CE-C2DD-CC36-8EF5D05717EA}"/>
                </a:ext>
              </a:extLst>
            </p:cNvPr>
            <p:cNvGrpSpPr/>
            <p:nvPr/>
          </p:nvGrpSpPr>
          <p:grpSpPr>
            <a:xfrm>
              <a:off x="5059672" y="2773719"/>
              <a:ext cx="2101337" cy="423286"/>
              <a:chOff x="7311468" y="1582978"/>
              <a:chExt cx="2510542" cy="423286"/>
            </a:xfrm>
          </p:grpSpPr>
          <p:sp>
            <p:nvSpPr>
              <p:cNvPr id="5" name="Flowchart: Manual Input 4">
                <a:extLst>
                  <a:ext uri="{FF2B5EF4-FFF2-40B4-BE49-F238E27FC236}">
                    <a16:creationId xmlns:a16="http://schemas.microsoft.com/office/drawing/2014/main" id="{8AF94A21-104F-7D3D-8504-23A1EB2A83A4}"/>
                  </a:ext>
                </a:extLst>
              </p:cNvPr>
              <p:cNvSpPr/>
              <p:nvPr/>
            </p:nvSpPr>
            <p:spPr>
              <a:xfrm>
                <a:off x="7311468" y="1831413"/>
                <a:ext cx="369648" cy="174851"/>
              </a:xfrm>
              <a:prstGeom prst="rect">
                <a:avLst/>
              </a:prstGeom>
              <a:solidFill>
                <a:schemeClr val="bg1">
                  <a:lumMod val="65000"/>
                </a:schemeClr>
              </a:solidFill>
              <a:ln w="38100">
                <a:noFill/>
                <a:extLst>
                  <a:ext uri="{C807C97D-BFC1-408E-A445-0C87EB9F89A2}">
                    <ask:lineSketchStyleProps xmlns:ask="http://schemas.microsoft.com/office/drawing/2018/sketchyshapes" sd="1219033472">
                      <a:custGeom>
                        <a:avLst/>
                        <a:gdLst>
                          <a:gd name="connsiteX0" fmla="*/ 0 w 369646"/>
                          <a:gd name="connsiteY0" fmla="*/ 21828 h 223423"/>
                          <a:gd name="connsiteX1" fmla="*/ 369646 w 369646"/>
                          <a:gd name="connsiteY1" fmla="*/ 0 h 223423"/>
                          <a:gd name="connsiteX2" fmla="*/ 369646 w 369646"/>
                          <a:gd name="connsiteY2" fmla="*/ 223423 h 223423"/>
                          <a:gd name="connsiteX3" fmla="*/ 0 w 369646"/>
                          <a:gd name="connsiteY3" fmla="*/ 223423 h 223423"/>
                          <a:gd name="connsiteX4" fmla="*/ 0 w 369646"/>
                          <a:gd name="connsiteY4" fmla="*/ 21828 h 223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23423" fill="none" extrusionOk="0">
                            <a:moveTo>
                              <a:pt x="0" y="21828"/>
                            </a:moveTo>
                            <a:cubicBezTo>
                              <a:pt x="89249" y="-24469"/>
                              <a:pt x="289905" y="18305"/>
                              <a:pt x="369646" y="0"/>
                            </a:cubicBezTo>
                            <a:cubicBezTo>
                              <a:pt x="374473" y="92197"/>
                              <a:pt x="349369" y="126229"/>
                              <a:pt x="369646" y="223423"/>
                            </a:cubicBezTo>
                            <a:cubicBezTo>
                              <a:pt x="192047" y="267064"/>
                              <a:pt x="140588" y="187087"/>
                              <a:pt x="0" y="223423"/>
                            </a:cubicBezTo>
                            <a:cubicBezTo>
                              <a:pt x="-2857" y="178893"/>
                              <a:pt x="20342" y="86740"/>
                              <a:pt x="0" y="21828"/>
                            </a:cubicBezTo>
                            <a:close/>
                          </a:path>
                          <a:path w="369646" h="223423" stroke="0" extrusionOk="0">
                            <a:moveTo>
                              <a:pt x="0" y="21828"/>
                            </a:moveTo>
                            <a:cubicBezTo>
                              <a:pt x="81843" y="7460"/>
                              <a:pt x="202968" y="40568"/>
                              <a:pt x="369646" y="0"/>
                            </a:cubicBezTo>
                            <a:cubicBezTo>
                              <a:pt x="376495" y="57891"/>
                              <a:pt x="360967" y="137434"/>
                              <a:pt x="369646" y="223423"/>
                            </a:cubicBezTo>
                            <a:cubicBezTo>
                              <a:pt x="275348" y="260272"/>
                              <a:pt x="140911" y="213298"/>
                              <a:pt x="0" y="223423"/>
                            </a:cubicBezTo>
                            <a:cubicBezTo>
                              <a:pt x="-24078" y="177801"/>
                              <a:pt x="8729" y="111806"/>
                              <a:pt x="0" y="2182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21600" rIns="72000" bIns="0" rtlCol="0" anchor="ctr"/>
              <a:lstStyle/>
              <a:p>
                <a:pPr algn="ctr"/>
                <a:r>
                  <a:rPr lang="en-AU" sz="1050" dirty="0">
                    <a:latin typeface="+mj-lt"/>
                  </a:rPr>
                  <a:t>5</a:t>
                </a:r>
              </a:p>
            </p:txBody>
          </p:sp>
          <p:sp>
            <p:nvSpPr>
              <p:cNvPr id="9" name="Flowchart: Manual Input 8">
                <a:extLst>
                  <a:ext uri="{FF2B5EF4-FFF2-40B4-BE49-F238E27FC236}">
                    <a16:creationId xmlns:a16="http://schemas.microsoft.com/office/drawing/2014/main" id="{C29867C1-D75D-D11C-E0CA-BB45FD744599}"/>
                  </a:ext>
                </a:extLst>
              </p:cNvPr>
              <p:cNvSpPr/>
              <p:nvPr/>
            </p:nvSpPr>
            <p:spPr>
              <a:xfrm>
                <a:off x="7739647" y="1808628"/>
                <a:ext cx="369648" cy="19711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894 h 8894"/>
                  <a:gd name="connsiteX1" fmla="*/ 10000 w 10000"/>
                  <a:gd name="connsiteY1" fmla="*/ 0 h 8894"/>
                  <a:gd name="connsiteX2" fmla="*/ 10000 w 10000"/>
                  <a:gd name="connsiteY2" fmla="*/ 8894 h 8894"/>
                  <a:gd name="connsiteX3" fmla="*/ 0 w 10000"/>
                  <a:gd name="connsiteY3" fmla="*/ 8894 h 8894"/>
                  <a:gd name="connsiteX4" fmla="*/ 0 w 10000"/>
                  <a:gd name="connsiteY4" fmla="*/ 894 h 8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894">
                    <a:moveTo>
                      <a:pt x="0" y="894"/>
                    </a:moveTo>
                    <a:lnTo>
                      <a:pt x="10000" y="0"/>
                    </a:lnTo>
                    <a:lnTo>
                      <a:pt x="10000" y="8894"/>
                    </a:lnTo>
                    <a:lnTo>
                      <a:pt x="0" y="8894"/>
                    </a:lnTo>
                    <a:lnTo>
                      <a:pt x="0" y="894"/>
                    </a:lnTo>
                    <a:close/>
                  </a:path>
                </a:pathLst>
              </a:custGeom>
              <a:solidFill>
                <a:schemeClr val="tx1">
                  <a:lumMod val="50000"/>
                  <a:lumOff val="50000"/>
                </a:schemeClr>
              </a:solidFill>
              <a:ln w="38100">
                <a:noFill/>
                <a:extLst>
                  <a:ext uri="{C807C97D-BFC1-408E-A445-0C87EB9F89A2}">
                    <ask:lineSketchStyleProps xmlns:ask="http://schemas.microsoft.com/office/drawing/2018/sketchyshapes" sd="981765707">
                      <a:custGeom>
                        <a:avLst/>
                        <a:gdLst>
                          <a:gd name="connsiteX0" fmla="*/ 0 w 369646"/>
                          <a:gd name="connsiteY0" fmla="*/ 25008 h 248844"/>
                          <a:gd name="connsiteX1" fmla="*/ 369646 w 369646"/>
                          <a:gd name="connsiteY1" fmla="*/ 0 h 248844"/>
                          <a:gd name="connsiteX2" fmla="*/ 369646 w 369646"/>
                          <a:gd name="connsiteY2" fmla="*/ 248844 h 248844"/>
                          <a:gd name="connsiteX3" fmla="*/ 0 w 369646"/>
                          <a:gd name="connsiteY3" fmla="*/ 248844 h 248844"/>
                          <a:gd name="connsiteX4" fmla="*/ 0 w 369646"/>
                          <a:gd name="connsiteY4" fmla="*/ 25008 h 24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48844" fill="none" extrusionOk="0">
                            <a:moveTo>
                              <a:pt x="0" y="25008"/>
                            </a:moveTo>
                            <a:cubicBezTo>
                              <a:pt x="93455" y="-12586"/>
                              <a:pt x="239403" y="25716"/>
                              <a:pt x="369646" y="0"/>
                            </a:cubicBezTo>
                            <a:cubicBezTo>
                              <a:pt x="399174" y="104013"/>
                              <a:pt x="347200" y="171430"/>
                              <a:pt x="369646" y="248844"/>
                            </a:cubicBezTo>
                            <a:cubicBezTo>
                              <a:pt x="272170" y="249335"/>
                              <a:pt x="167689" y="239942"/>
                              <a:pt x="0" y="248844"/>
                            </a:cubicBezTo>
                            <a:cubicBezTo>
                              <a:pt x="-4213" y="202448"/>
                              <a:pt x="14291" y="72678"/>
                              <a:pt x="0" y="25008"/>
                            </a:cubicBezTo>
                            <a:close/>
                          </a:path>
                          <a:path w="369646" h="248844" stroke="0" extrusionOk="0">
                            <a:moveTo>
                              <a:pt x="0" y="25008"/>
                            </a:moveTo>
                            <a:cubicBezTo>
                              <a:pt x="126321" y="-17540"/>
                              <a:pt x="290983" y="47012"/>
                              <a:pt x="369646" y="0"/>
                            </a:cubicBezTo>
                            <a:cubicBezTo>
                              <a:pt x="372100" y="55276"/>
                              <a:pt x="369214" y="185937"/>
                              <a:pt x="369646" y="248844"/>
                            </a:cubicBezTo>
                            <a:cubicBezTo>
                              <a:pt x="231917" y="253136"/>
                              <a:pt x="117271" y="211660"/>
                              <a:pt x="0" y="248844"/>
                            </a:cubicBezTo>
                            <a:cubicBezTo>
                              <a:pt x="-9485" y="150248"/>
                              <a:pt x="24054" y="132105"/>
                              <a:pt x="0" y="25008"/>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46800" rIns="72000" bIns="0" rtlCol="0" anchor="ctr"/>
              <a:lstStyle/>
              <a:p>
                <a:pPr algn="ctr"/>
                <a:r>
                  <a:rPr lang="en-AU" sz="1050" dirty="0">
                    <a:latin typeface="+mj-lt"/>
                  </a:rPr>
                  <a:t>10</a:t>
                </a:r>
              </a:p>
            </p:txBody>
          </p:sp>
          <p:sp>
            <p:nvSpPr>
              <p:cNvPr id="10" name="Flowchart: Manual Input 9">
                <a:extLst>
                  <a:ext uri="{FF2B5EF4-FFF2-40B4-BE49-F238E27FC236}">
                    <a16:creationId xmlns:a16="http://schemas.microsoft.com/office/drawing/2014/main" id="{21F18072-30D2-87FF-2E7F-4F319F6685F8}"/>
                  </a:ext>
                </a:extLst>
              </p:cNvPr>
              <p:cNvSpPr/>
              <p:nvPr/>
            </p:nvSpPr>
            <p:spPr>
              <a:xfrm>
                <a:off x="8167826" y="1785972"/>
                <a:ext cx="369648" cy="21977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1026 h 9026"/>
                  <a:gd name="connsiteX1" fmla="*/ 10000 w 10000"/>
                  <a:gd name="connsiteY1" fmla="*/ 0 h 9026"/>
                  <a:gd name="connsiteX2" fmla="*/ 10000 w 10000"/>
                  <a:gd name="connsiteY2" fmla="*/ 9026 h 9026"/>
                  <a:gd name="connsiteX3" fmla="*/ 0 w 10000"/>
                  <a:gd name="connsiteY3" fmla="*/ 9026 h 9026"/>
                  <a:gd name="connsiteX4" fmla="*/ 0 w 10000"/>
                  <a:gd name="connsiteY4" fmla="*/ 1026 h 9026"/>
                  <a:gd name="connsiteX0" fmla="*/ 0 w 10000"/>
                  <a:gd name="connsiteY0" fmla="*/ 847 h 9710"/>
                  <a:gd name="connsiteX1" fmla="*/ 10000 w 10000"/>
                  <a:gd name="connsiteY1" fmla="*/ 0 h 9710"/>
                  <a:gd name="connsiteX2" fmla="*/ 10000 w 10000"/>
                  <a:gd name="connsiteY2" fmla="*/ 9710 h 9710"/>
                  <a:gd name="connsiteX3" fmla="*/ 0 w 10000"/>
                  <a:gd name="connsiteY3" fmla="*/ 9710 h 9710"/>
                  <a:gd name="connsiteX4" fmla="*/ 0 w 10000"/>
                  <a:gd name="connsiteY4" fmla="*/ 847 h 9710"/>
                  <a:gd name="connsiteX0" fmla="*/ 0 w 10000"/>
                  <a:gd name="connsiteY0" fmla="*/ 1171 h 10299"/>
                  <a:gd name="connsiteX1" fmla="*/ 10000 w 10000"/>
                  <a:gd name="connsiteY1" fmla="*/ 0 h 10299"/>
                  <a:gd name="connsiteX2" fmla="*/ 10000 w 10000"/>
                  <a:gd name="connsiteY2" fmla="*/ 10299 h 10299"/>
                  <a:gd name="connsiteX3" fmla="*/ 0 w 10000"/>
                  <a:gd name="connsiteY3" fmla="*/ 10299 h 10299"/>
                  <a:gd name="connsiteX4" fmla="*/ 0 w 10000"/>
                  <a:gd name="connsiteY4" fmla="*/ 1171 h 10299"/>
                  <a:gd name="connsiteX0" fmla="*/ 0 w 10000"/>
                  <a:gd name="connsiteY0" fmla="*/ 972 h 10100"/>
                  <a:gd name="connsiteX1" fmla="*/ 10000 w 10000"/>
                  <a:gd name="connsiteY1" fmla="*/ 0 h 10100"/>
                  <a:gd name="connsiteX2" fmla="*/ 10000 w 10000"/>
                  <a:gd name="connsiteY2" fmla="*/ 10100 h 10100"/>
                  <a:gd name="connsiteX3" fmla="*/ 0 w 10000"/>
                  <a:gd name="connsiteY3" fmla="*/ 10100 h 10100"/>
                  <a:gd name="connsiteX4" fmla="*/ 0 w 10000"/>
                  <a:gd name="connsiteY4" fmla="*/ 972 h 10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100">
                    <a:moveTo>
                      <a:pt x="0" y="972"/>
                    </a:moveTo>
                    <a:lnTo>
                      <a:pt x="10000" y="0"/>
                    </a:lnTo>
                    <a:lnTo>
                      <a:pt x="10000" y="10100"/>
                    </a:lnTo>
                    <a:lnTo>
                      <a:pt x="0" y="10100"/>
                    </a:lnTo>
                    <a:lnTo>
                      <a:pt x="0" y="972"/>
                    </a:lnTo>
                    <a:close/>
                  </a:path>
                </a:pathLst>
              </a:custGeom>
              <a:solidFill>
                <a:schemeClr val="tx1">
                  <a:lumMod val="65000"/>
                  <a:lumOff val="35000"/>
                </a:schemeClr>
              </a:solidFill>
              <a:ln w="38100">
                <a:noFill/>
                <a:extLst>
                  <a:ext uri="{C807C97D-BFC1-408E-A445-0C87EB9F89A2}">
                    <ask:lineSketchStyleProps xmlns:ask="http://schemas.microsoft.com/office/drawing/2018/sketchyshapes" sd="3978248048">
                      <a:custGeom>
                        <a:avLst/>
                        <a:gdLst>
                          <a:gd name="connsiteX0" fmla="*/ 0 w 369646"/>
                          <a:gd name="connsiteY0" fmla="*/ 32623 h 286927"/>
                          <a:gd name="connsiteX1" fmla="*/ 369646 w 369646"/>
                          <a:gd name="connsiteY1" fmla="*/ 0 h 286927"/>
                          <a:gd name="connsiteX2" fmla="*/ 369646 w 369646"/>
                          <a:gd name="connsiteY2" fmla="*/ 286927 h 286927"/>
                          <a:gd name="connsiteX3" fmla="*/ 0 w 369646"/>
                          <a:gd name="connsiteY3" fmla="*/ 286927 h 286927"/>
                          <a:gd name="connsiteX4" fmla="*/ 0 w 369646"/>
                          <a:gd name="connsiteY4" fmla="*/ 32623 h 286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286927" fill="none" extrusionOk="0">
                            <a:moveTo>
                              <a:pt x="0" y="32623"/>
                            </a:moveTo>
                            <a:cubicBezTo>
                              <a:pt x="77480" y="-11790"/>
                              <a:pt x="215296" y="22221"/>
                              <a:pt x="369646" y="0"/>
                            </a:cubicBezTo>
                            <a:cubicBezTo>
                              <a:pt x="380682" y="123873"/>
                              <a:pt x="366493" y="214606"/>
                              <a:pt x="369646" y="286927"/>
                            </a:cubicBezTo>
                            <a:cubicBezTo>
                              <a:pt x="198356" y="306018"/>
                              <a:pt x="92197" y="250668"/>
                              <a:pt x="0" y="286927"/>
                            </a:cubicBezTo>
                            <a:cubicBezTo>
                              <a:pt x="-10794" y="228563"/>
                              <a:pt x="22922" y="118771"/>
                              <a:pt x="0" y="32623"/>
                            </a:cubicBezTo>
                            <a:close/>
                          </a:path>
                          <a:path w="369646" h="286927" stroke="0" extrusionOk="0">
                            <a:moveTo>
                              <a:pt x="0" y="32623"/>
                            </a:moveTo>
                            <a:cubicBezTo>
                              <a:pt x="117438" y="-16609"/>
                              <a:pt x="232257" y="20427"/>
                              <a:pt x="369646" y="0"/>
                            </a:cubicBezTo>
                            <a:cubicBezTo>
                              <a:pt x="377057" y="72469"/>
                              <a:pt x="360816" y="199854"/>
                              <a:pt x="369646" y="286927"/>
                            </a:cubicBezTo>
                            <a:cubicBezTo>
                              <a:pt x="268116" y="326306"/>
                              <a:pt x="96621" y="259571"/>
                              <a:pt x="0" y="286927"/>
                            </a:cubicBezTo>
                            <a:cubicBezTo>
                              <a:pt x="-25045" y="202917"/>
                              <a:pt x="20558" y="84701"/>
                              <a:pt x="0" y="32623"/>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72000" rIns="72000" bIns="0" rtlCol="0" anchor="ctr"/>
              <a:lstStyle/>
              <a:p>
                <a:pPr algn="ctr"/>
                <a:r>
                  <a:rPr lang="en-AU" sz="1050" dirty="0">
                    <a:latin typeface="+mj-lt"/>
                  </a:rPr>
                  <a:t>15</a:t>
                </a:r>
              </a:p>
            </p:txBody>
          </p:sp>
          <p:sp>
            <p:nvSpPr>
              <p:cNvPr id="11" name="Flowchart: Manual Input 10">
                <a:extLst>
                  <a:ext uri="{FF2B5EF4-FFF2-40B4-BE49-F238E27FC236}">
                    <a16:creationId xmlns:a16="http://schemas.microsoft.com/office/drawing/2014/main" id="{813446C2-64D4-663C-149B-BA5F2362A657}"/>
                  </a:ext>
                </a:extLst>
              </p:cNvPr>
              <p:cNvSpPr/>
              <p:nvPr/>
            </p:nvSpPr>
            <p:spPr>
              <a:xfrm>
                <a:off x="8596005" y="1755350"/>
                <a:ext cx="369648" cy="25091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958 h 8958"/>
                  <a:gd name="connsiteX1" fmla="*/ 10000 w 10000"/>
                  <a:gd name="connsiteY1" fmla="*/ 0 h 8958"/>
                  <a:gd name="connsiteX2" fmla="*/ 10000 w 10000"/>
                  <a:gd name="connsiteY2" fmla="*/ 8958 h 8958"/>
                  <a:gd name="connsiteX3" fmla="*/ 0 w 10000"/>
                  <a:gd name="connsiteY3" fmla="*/ 8958 h 8958"/>
                  <a:gd name="connsiteX4" fmla="*/ 0 w 10000"/>
                  <a:gd name="connsiteY4" fmla="*/ 958 h 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8958">
                    <a:moveTo>
                      <a:pt x="0" y="958"/>
                    </a:moveTo>
                    <a:lnTo>
                      <a:pt x="10000" y="0"/>
                    </a:lnTo>
                    <a:lnTo>
                      <a:pt x="10000" y="8958"/>
                    </a:lnTo>
                    <a:lnTo>
                      <a:pt x="0" y="8958"/>
                    </a:lnTo>
                    <a:lnTo>
                      <a:pt x="0" y="958"/>
                    </a:lnTo>
                    <a:close/>
                  </a:path>
                </a:pathLst>
              </a:custGeom>
              <a:solidFill>
                <a:schemeClr val="tx1">
                  <a:lumMod val="75000"/>
                  <a:lumOff val="25000"/>
                </a:schemeClr>
              </a:solidFill>
              <a:ln w="38100">
                <a:noFill/>
                <a:extLst>
                  <a:ext uri="{C807C97D-BFC1-408E-A445-0C87EB9F89A2}">
                    <ask:lineSketchStyleProps xmlns:ask="http://schemas.microsoft.com/office/drawing/2018/sketchyshapes" sd="1617256088">
                      <a:custGeom>
                        <a:avLst/>
                        <a:gdLst>
                          <a:gd name="connsiteX0" fmla="*/ 0 w 369646"/>
                          <a:gd name="connsiteY0" fmla="*/ 35001 h 327427"/>
                          <a:gd name="connsiteX1" fmla="*/ 369646 w 369646"/>
                          <a:gd name="connsiteY1" fmla="*/ 0 h 327427"/>
                          <a:gd name="connsiteX2" fmla="*/ 369646 w 369646"/>
                          <a:gd name="connsiteY2" fmla="*/ 327427 h 327427"/>
                          <a:gd name="connsiteX3" fmla="*/ 0 w 369646"/>
                          <a:gd name="connsiteY3" fmla="*/ 327427 h 327427"/>
                          <a:gd name="connsiteX4" fmla="*/ 0 w 369646"/>
                          <a:gd name="connsiteY4" fmla="*/ 35001 h 327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327427" fill="none" extrusionOk="0">
                            <a:moveTo>
                              <a:pt x="0" y="35001"/>
                            </a:moveTo>
                            <a:cubicBezTo>
                              <a:pt x="89168" y="26427"/>
                              <a:pt x="199017" y="31909"/>
                              <a:pt x="369646" y="0"/>
                            </a:cubicBezTo>
                            <a:cubicBezTo>
                              <a:pt x="381775" y="148254"/>
                              <a:pt x="331840" y="166166"/>
                              <a:pt x="369646" y="327427"/>
                            </a:cubicBezTo>
                            <a:cubicBezTo>
                              <a:pt x="256934" y="327873"/>
                              <a:pt x="101922" y="289069"/>
                              <a:pt x="0" y="327427"/>
                            </a:cubicBezTo>
                            <a:cubicBezTo>
                              <a:pt x="-23052" y="198567"/>
                              <a:pt x="1473" y="175719"/>
                              <a:pt x="0" y="35001"/>
                            </a:cubicBezTo>
                            <a:close/>
                          </a:path>
                          <a:path w="369646" h="327427" stroke="0" extrusionOk="0">
                            <a:moveTo>
                              <a:pt x="0" y="35001"/>
                            </a:moveTo>
                            <a:cubicBezTo>
                              <a:pt x="111511" y="-2224"/>
                              <a:pt x="238746" y="12411"/>
                              <a:pt x="369646" y="0"/>
                            </a:cubicBezTo>
                            <a:cubicBezTo>
                              <a:pt x="376591" y="163096"/>
                              <a:pt x="353101" y="165122"/>
                              <a:pt x="369646" y="327427"/>
                            </a:cubicBezTo>
                            <a:cubicBezTo>
                              <a:pt x="198144" y="364897"/>
                              <a:pt x="89175" y="287014"/>
                              <a:pt x="0" y="327427"/>
                            </a:cubicBezTo>
                            <a:cubicBezTo>
                              <a:pt x="-10278" y="213810"/>
                              <a:pt x="6857" y="147359"/>
                              <a:pt x="0" y="35001"/>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00800" rIns="72000" bIns="0" rtlCol="0" anchor="ctr"/>
              <a:lstStyle/>
              <a:p>
                <a:pPr algn="ctr"/>
                <a:r>
                  <a:rPr lang="en-AU" sz="1050" dirty="0">
                    <a:latin typeface="+mj-lt"/>
                  </a:rPr>
                  <a:t>20</a:t>
                </a:r>
              </a:p>
            </p:txBody>
          </p:sp>
          <p:sp>
            <p:nvSpPr>
              <p:cNvPr id="12" name="Flowchart: Manual Input 11">
                <a:extLst>
                  <a:ext uri="{FF2B5EF4-FFF2-40B4-BE49-F238E27FC236}">
                    <a16:creationId xmlns:a16="http://schemas.microsoft.com/office/drawing/2014/main" id="{598A7A9D-6473-53B6-34CC-CFCA7AD04A95}"/>
                  </a:ext>
                </a:extLst>
              </p:cNvPr>
              <p:cNvSpPr/>
              <p:nvPr/>
            </p:nvSpPr>
            <p:spPr>
              <a:xfrm>
                <a:off x="9024184" y="1686928"/>
                <a:ext cx="369648" cy="318817"/>
              </a:xfrm>
              <a:prstGeom prst="flowChartManualInput">
                <a:avLst/>
              </a:prstGeom>
              <a:solidFill>
                <a:schemeClr val="tx1">
                  <a:lumMod val="85000"/>
                  <a:lumOff val="15000"/>
                </a:schemeClr>
              </a:solidFill>
              <a:ln w="38100">
                <a:noFill/>
                <a:extLst>
                  <a:ext uri="{C807C97D-BFC1-408E-A445-0C87EB9F89A2}">
                    <ask:lineSketchStyleProps xmlns:ask="http://schemas.microsoft.com/office/drawing/2018/sketchyshapes" sd="3809068511">
                      <a:custGeom>
                        <a:avLst/>
                        <a:gdLst>
                          <a:gd name="connsiteX0" fmla="*/ 0 w 369646"/>
                          <a:gd name="connsiteY0" fmla="*/ 83580 h 417901"/>
                          <a:gd name="connsiteX1" fmla="*/ 369646 w 369646"/>
                          <a:gd name="connsiteY1" fmla="*/ 0 h 417901"/>
                          <a:gd name="connsiteX2" fmla="*/ 369646 w 369646"/>
                          <a:gd name="connsiteY2" fmla="*/ 417901 h 417901"/>
                          <a:gd name="connsiteX3" fmla="*/ 0 w 369646"/>
                          <a:gd name="connsiteY3" fmla="*/ 417901 h 417901"/>
                          <a:gd name="connsiteX4" fmla="*/ 0 w 369646"/>
                          <a:gd name="connsiteY4" fmla="*/ 83580 h 41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417901" fill="none" extrusionOk="0">
                            <a:moveTo>
                              <a:pt x="0" y="83580"/>
                            </a:moveTo>
                            <a:cubicBezTo>
                              <a:pt x="171941" y="8538"/>
                              <a:pt x="207688" y="39690"/>
                              <a:pt x="369646" y="0"/>
                            </a:cubicBezTo>
                            <a:cubicBezTo>
                              <a:pt x="408658" y="126326"/>
                              <a:pt x="343002" y="252695"/>
                              <a:pt x="369646" y="417901"/>
                            </a:cubicBezTo>
                            <a:cubicBezTo>
                              <a:pt x="215529" y="423489"/>
                              <a:pt x="173051" y="402507"/>
                              <a:pt x="0" y="417901"/>
                            </a:cubicBezTo>
                            <a:cubicBezTo>
                              <a:pt x="-18545" y="335372"/>
                              <a:pt x="29214" y="221040"/>
                              <a:pt x="0" y="83580"/>
                            </a:cubicBezTo>
                            <a:close/>
                          </a:path>
                          <a:path w="369646" h="417901" stroke="0" extrusionOk="0">
                            <a:moveTo>
                              <a:pt x="0" y="83580"/>
                            </a:moveTo>
                            <a:cubicBezTo>
                              <a:pt x="116712" y="14426"/>
                              <a:pt x="219678" y="37114"/>
                              <a:pt x="369646" y="0"/>
                            </a:cubicBezTo>
                            <a:cubicBezTo>
                              <a:pt x="403192" y="104494"/>
                              <a:pt x="331155" y="212885"/>
                              <a:pt x="369646" y="417901"/>
                            </a:cubicBezTo>
                            <a:cubicBezTo>
                              <a:pt x="259210" y="459190"/>
                              <a:pt x="111875" y="398194"/>
                              <a:pt x="0" y="417901"/>
                            </a:cubicBezTo>
                            <a:cubicBezTo>
                              <a:pt x="-32492" y="294324"/>
                              <a:pt x="13698" y="203198"/>
                              <a:pt x="0" y="8358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04400" rIns="72000" bIns="0" rtlCol="0" anchor="ctr"/>
              <a:lstStyle/>
              <a:p>
                <a:pPr algn="ctr"/>
                <a:r>
                  <a:rPr lang="en-AU" sz="1050" dirty="0">
                    <a:latin typeface="+mj-lt"/>
                  </a:rPr>
                  <a:t>25</a:t>
                </a:r>
              </a:p>
            </p:txBody>
          </p:sp>
          <p:sp>
            <p:nvSpPr>
              <p:cNvPr id="13" name="Flowchart: Manual Input 12">
                <a:extLst>
                  <a:ext uri="{FF2B5EF4-FFF2-40B4-BE49-F238E27FC236}">
                    <a16:creationId xmlns:a16="http://schemas.microsoft.com/office/drawing/2014/main" id="{F86788FC-A555-7176-AA45-D5976F84D4BD}"/>
                  </a:ext>
                </a:extLst>
              </p:cNvPr>
              <p:cNvSpPr/>
              <p:nvPr/>
            </p:nvSpPr>
            <p:spPr>
              <a:xfrm>
                <a:off x="9452362" y="1582978"/>
                <a:ext cx="369648" cy="422767"/>
              </a:xfrm>
              <a:prstGeom prst="flowChartManualInput">
                <a:avLst/>
              </a:prstGeom>
              <a:solidFill>
                <a:schemeClr val="tx1">
                  <a:lumMod val="95000"/>
                  <a:lumOff val="5000"/>
                </a:schemeClr>
              </a:solidFill>
              <a:ln w="38100">
                <a:noFill/>
                <a:extLst>
                  <a:ext uri="{C807C97D-BFC1-408E-A445-0C87EB9F89A2}">
                    <ask:lineSketchStyleProps xmlns:ask="http://schemas.microsoft.com/office/drawing/2018/sketchyshapes" sd="1808761005">
                      <a:custGeom>
                        <a:avLst/>
                        <a:gdLst>
                          <a:gd name="connsiteX0" fmla="*/ 0 w 369646"/>
                          <a:gd name="connsiteY0" fmla="*/ 110726 h 553632"/>
                          <a:gd name="connsiteX1" fmla="*/ 369646 w 369646"/>
                          <a:gd name="connsiteY1" fmla="*/ 0 h 553632"/>
                          <a:gd name="connsiteX2" fmla="*/ 369646 w 369646"/>
                          <a:gd name="connsiteY2" fmla="*/ 553632 h 553632"/>
                          <a:gd name="connsiteX3" fmla="*/ 0 w 369646"/>
                          <a:gd name="connsiteY3" fmla="*/ 553632 h 553632"/>
                          <a:gd name="connsiteX4" fmla="*/ 0 w 369646"/>
                          <a:gd name="connsiteY4" fmla="*/ 110726 h 55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46" h="553632" fill="none" extrusionOk="0">
                            <a:moveTo>
                              <a:pt x="0" y="110726"/>
                            </a:moveTo>
                            <a:cubicBezTo>
                              <a:pt x="91359" y="41893"/>
                              <a:pt x="290446" y="41590"/>
                              <a:pt x="369646" y="0"/>
                            </a:cubicBezTo>
                            <a:cubicBezTo>
                              <a:pt x="383826" y="126092"/>
                              <a:pt x="339823" y="372801"/>
                              <a:pt x="369646" y="553632"/>
                            </a:cubicBezTo>
                            <a:cubicBezTo>
                              <a:pt x="212215" y="592711"/>
                              <a:pt x="144280" y="549326"/>
                              <a:pt x="0" y="553632"/>
                            </a:cubicBezTo>
                            <a:cubicBezTo>
                              <a:pt x="-40333" y="440107"/>
                              <a:pt x="48318" y="240447"/>
                              <a:pt x="0" y="110726"/>
                            </a:cubicBezTo>
                            <a:close/>
                          </a:path>
                          <a:path w="369646" h="553632" stroke="0" extrusionOk="0">
                            <a:moveTo>
                              <a:pt x="0" y="110726"/>
                            </a:moveTo>
                            <a:cubicBezTo>
                              <a:pt x="111310" y="35611"/>
                              <a:pt x="260486" y="55079"/>
                              <a:pt x="369646" y="0"/>
                            </a:cubicBezTo>
                            <a:cubicBezTo>
                              <a:pt x="422556" y="237034"/>
                              <a:pt x="308732" y="378352"/>
                              <a:pt x="369646" y="553632"/>
                            </a:cubicBezTo>
                            <a:cubicBezTo>
                              <a:pt x="225774" y="568101"/>
                              <a:pt x="75713" y="536722"/>
                              <a:pt x="0" y="553632"/>
                            </a:cubicBezTo>
                            <a:cubicBezTo>
                              <a:pt x="-37688" y="372905"/>
                              <a:pt x="29298" y="242421"/>
                              <a:pt x="0" y="110726"/>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vert="horz" lIns="72000" tIns="183600" rIns="72000" bIns="0" rtlCol="0" anchor="ctr"/>
              <a:lstStyle/>
              <a:p>
                <a:pPr algn="ctr"/>
                <a:r>
                  <a:rPr lang="en-AU" sz="1050" dirty="0">
                    <a:latin typeface="+mj-lt"/>
                  </a:rPr>
                  <a:t>30</a:t>
                </a:r>
              </a:p>
            </p:txBody>
          </p:sp>
        </p:grpSp>
        <p:grpSp>
          <p:nvGrpSpPr>
            <p:cNvPr id="44" name="Group 43">
              <a:extLst>
                <a:ext uri="{FF2B5EF4-FFF2-40B4-BE49-F238E27FC236}">
                  <a16:creationId xmlns:a16="http://schemas.microsoft.com/office/drawing/2014/main" id="{4E2A6F20-D87B-A263-60D7-980E129657CE}"/>
                </a:ext>
              </a:extLst>
            </p:cNvPr>
            <p:cNvGrpSpPr/>
            <p:nvPr/>
          </p:nvGrpSpPr>
          <p:grpSpPr>
            <a:xfrm>
              <a:off x="5056065" y="3196486"/>
              <a:ext cx="2104942" cy="174851"/>
              <a:chOff x="5056065" y="3442533"/>
              <a:chExt cx="2104942" cy="174851"/>
            </a:xfrm>
          </p:grpSpPr>
          <p:sp>
            <p:nvSpPr>
              <p:cNvPr id="17" name="TextBox 16">
                <a:extLst>
                  <a:ext uri="{FF2B5EF4-FFF2-40B4-BE49-F238E27FC236}">
                    <a16:creationId xmlns:a16="http://schemas.microsoft.com/office/drawing/2014/main" id="{68543573-8B43-A4CC-F967-8C864FA256A4}"/>
                  </a:ext>
                </a:extLst>
              </p:cNvPr>
              <p:cNvSpPr txBox="1"/>
              <p:nvPr/>
            </p:nvSpPr>
            <p:spPr>
              <a:xfrm>
                <a:off x="5648785" y="3442533"/>
                <a:ext cx="564722" cy="174851"/>
              </a:xfrm>
              <a:prstGeom prst="rect">
                <a:avLst/>
              </a:prstGeom>
              <a:noFill/>
            </p:spPr>
            <p:txBody>
              <a:bodyPr vert="horz" wrap="square" lIns="36000" tIns="18000" rIns="36000" bIns="18000" rtlCol="0">
                <a:spAutoFit/>
              </a:bodyPr>
              <a:lstStyle/>
              <a:p>
                <a:pPr algn="ctr">
                  <a:spcBef>
                    <a:spcPts val="600"/>
                  </a:spcBef>
                  <a:spcAft>
                    <a:spcPts val="2100"/>
                  </a:spcAft>
                </a:pPr>
                <a:r>
                  <a:rPr lang="en-AU" sz="900" dirty="0">
                    <a:latin typeface="+mj-lt"/>
                  </a:rPr>
                  <a:t>Average</a:t>
                </a:r>
              </a:p>
            </p:txBody>
          </p:sp>
          <p:sp>
            <p:nvSpPr>
              <p:cNvPr id="29" name="TextBox 28">
                <a:extLst>
                  <a:ext uri="{FF2B5EF4-FFF2-40B4-BE49-F238E27FC236}">
                    <a16:creationId xmlns:a16="http://schemas.microsoft.com/office/drawing/2014/main" id="{11101284-65C5-3645-A4F5-850DCF2D527E}"/>
                  </a:ext>
                </a:extLst>
              </p:cNvPr>
              <p:cNvSpPr txBox="1"/>
              <p:nvPr/>
            </p:nvSpPr>
            <p:spPr>
              <a:xfrm>
                <a:off x="5056065" y="3442533"/>
                <a:ext cx="578743" cy="174851"/>
              </a:xfrm>
              <a:prstGeom prst="rect">
                <a:avLst/>
              </a:prstGeom>
              <a:noFill/>
            </p:spPr>
            <p:txBody>
              <a:bodyPr vert="horz" wrap="square" lIns="36000" tIns="18000" rIns="36000" bIns="18000" rtlCol="0">
                <a:spAutoFit/>
              </a:bodyPr>
              <a:lstStyle/>
              <a:p>
                <a:pPr>
                  <a:spcBef>
                    <a:spcPts val="600"/>
                  </a:spcBef>
                  <a:spcAft>
                    <a:spcPts val="2100"/>
                  </a:spcAft>
                </a:pPr>
                <a:r>
                  <a:rPr lang="en-AU" sz="900" dirty="0">
                    <a:latin typeface="+mj-lt"/>
                  </a:rPr>
                  <a:t>Easiest</a:t>
                </a:r>
              </a:p>
            </p:txBody>
          </p:sp>
          <p:sp>
            <p:nvSpPr>
              <p:cNvPr id="32" name="TextBox 31">
                <a:extLst>
                  <a:ext uri="{FF2B5EF4-FFF2-40B4-BE49-F238E27FC236}">
                    <a16:creationId xmlns:a16="http://schemas.microsoft.com/office/drawing/2014/main" id="{0F0BBC77-0244-FE44-18DC-842B824A94C5}"/>
                  </a:ext>
                </a:extLst>
              </p:cNvPr>
              <p:cNvSpPr txBox="1"/>
              <p:nvPr/>
            </p:nvSpPr>
            <p:spPr>
              <a:xfrm>
                <a:off x="6596285" y="3442533"/>
                <a:ext cx="564722" cy="174851"/>
              </a:xfrm>
              <a:prstGeom prst="rect">
                <a:avLst/>
              </a:prstGeom>
              <a:noFill/>
            </p:spPr>
            <p:txBody>
              <a:bodyPr vert="horz" wrap="square" lIns="36000" tIns="18000" rIns="36000" bIns="18000" rtlCol="0">
                <a:spAutoFit/>
              </a:bodyPr>
              <a:lstStyle/>
              <a:p>
                <a:pPr algn="r">
                  <a:spcBef>
                    <a:spcPts val="600"/>
                  </a:spcBef>
                  <a:spcAft>
                    <a:spcPts val="2100"/>
                  </a:spcAft>
                </a:pPr>
                <a:r>
                  <a:rPr lang="en-AU" sz="900" dirty="0">
                    <a:latin typeface="+mj-lt"/>
                  </a:rPr>
                  <a:t>Hardest</a:t>
                </a:r>
              </a:p>
            </p:txBody>
          </p:sp>
        </p:grpSp>
      </p:grpSp>
      <p:sp>
        <p:nvSpPr>
          <p:cNvPr id="39" name="TextBox 38">
            <a:extLst>
              <a:ext uri="{FF2B5EF4-FFF2-40B4-BE49-F238E27FC236}">
                <a16:creationId xmlns:a16="http://schemas.microsoft.com/office/drawing/2014/main" id="{192848EA-B1F8-55D8-2FBF-D8A9FB051A69}"/>
              </a:ext>
            </a:extLst>
          </p:cNvPr>
          <p:cNvSpPr txBox="1"/>
          <p:nvPr/>
        </p:nvSpPr>
        <p:spPr>
          <a:xfrm>
            <a:off x="0" y="6664500"/>
            <a:ext cx="2266967" cy="215444"/>
          </a:xfrm>
          <a:prstGeom prst="rect">
            <a:avLst/>
          </a:prstGeom>
          <a:noFill/>
        </p:spPr>
        <p:txBody>
          <a:bodyPr wrap="none" rtlCol="0">
            <a:spAutoFit/>
          </a:bodyPr>
          <a:lstStyle/>
          <a:p>
            <a:r>
              <a:rPr lang="en-AU" sz="800" dirty="0">
                <a:solidFill>
                  <a:schemeClr val="bg1"/>
                </a:solidFill>
              </a:rPr>
              <a:t>GM Sheet A: Principles, Moves and Roll Basics</a:t>
            </a:r>
          </a:p>
        </p:txBody>
      </p:sp>
      <p:sp>
        <p:nvSpPr>
          <p:cNvPr id="23" name="TextBox 22">
            <a:extLst>
              <a:ext uri="{FF2B5EF4-FFF2-40B4-BE49-F238E27FC236}">
                <a16:creationId xmlns:a16="http://schemas.microsoft.com/office/drawing/2014/main" id="{3BAD30FE-3870-BBB3-36DA-8E9745EF88C4}"/>
              </a:ext>
            </a:extLst>
          </p:cNvPr>
          <p:cNvSpPr txBox="1"/>
          <p:nvPr/>
        </p:nvSpPr>
        <p:spPr>
          <a:xfrm>
            <a:off x="96659" y="106152"/>
            <a:ext cx="2456777" cy="6944978"/>
          </a:xfrm>
          <a:prstGeom prst="rect">
            <a:avLst/>
          </a:prstGeom>
          <a:noFill/>
        </p:spPr>
        <p:txBody>
          <a:bodyPr wrap="square">
            <a:spAutoFit/>
          </a:bodyPr>
          <a:lstStyle/>
          <a:p>
            <a:pPr marR="0" lvl="0" indent="0" fontAlgn="auto">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latin typeface="Congenial"/>
                <a:ea typeface="+mn-ea"/>
                <a:cs typeface="+mn-cs"/>
              </a:rPr>
              <a:t>GM MOVES </a:t>
            </a:r>
            <a:r>
              <a:rPr lang="en-AU" sz="900" b="1" dirty="0">
                <a:solidFill>
                  <a:schemeClr val="bg1"/>
                </a:solidFill>
                <a:latin typeface="Congenial" panose="02000503040000020004" pitchFamily="2" charset="0"/>
              </a:rPr>
              <a:t>(p65)</a:t>
            </a:r>
          </a:p>
          <a:p>
            <a:pPr marL="447675" marR="0" lvl="0" indent="-106363" algn="l" defTabSz="457200" rtl="0" eaLnBrk="1" fontAlgn="auto" latinLnBrk="0" hangingPunct="1">
              <a:lnSpc>
                <a:spcPct val="100000"/>
              </a:lnSpc>
              <a:spcBef>
                <a:spcPts val="30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Show how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the world reacts </a:t>
            </a:r>
          </a:p>
          <a:p>
            <a:pPr marL="447675" marR="0" lvl="0" indent="-106363" algn="ctr" defTabSz="457200" rtl="0" eaLnBrk="1" fontAlgn="auto" latinLnBrk="0" hangingPunct="1">
              <a:lnSpc>
                <a:spcPct val="80000"/>
              </a:lnSpc>
              <a:spcBef>
                <a:spcPts val="0"/>
              </a:spcBef>
              <a:spcAft>
                <a:spcPts val="0"/>
              </a:spcAft>
              <a:buClrTx/>
              <a:buSzTx/>
              <a:buFontTx/>
              <a:buNone/>
              <a:tabLst/>
              <a:defRPr/>
            </a:pPr>
            <a:r>
              <a:rPr kumimoji="0" lang="en-US" sz="900" b="0" i="0" u="none" strike="noStrike" kern="1200" cap="none" spc="80" normalizeH="0" noProof="0" dirty="0">
                <a:ln>
                  <a:noFill/>
                </a:ln>
                <a:solidFill>
                  <a:schemeClr val="bg1"/>
                </a:solidFill>
                <a:effectLst/>
                <a:uLnTx/>
                <a:uFillTx/>
                <a:latin typeface="Congenial Light"/>
                <a:ea typeface="+mn-ea"/>
                <a:cs typeface="+mn-cs"/>
              </a:rPr>
              <a:t>••••••••••••••••••••••••••••••••</a:t>
            </a: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Ask a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question</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 and build on the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answer</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 </a:t>
            </a:r>
          </a:p>
          <a:p>
            <a:pPr marL="447675" lvl="0" indent="-106363" algn="ctr">
              <a:lnSpc>
                <a:spcPct val="80000"/>
              </a:lnSpc>
              <a:defRPr/>
            </a:pPr>
            <a:r>
              <a:rPr lang="en-US" sz="900" spc="8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Make an NPC act in accordance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with their motive </a:t>
            </a:r>
          </a:p>
          <a:p>
            <a:pPr marL="447675" lvl="0" indent="-106363" algn="ctr">
              <a:lnSpc>
                <a:spcPct val="80000"/>
              </a:lnSpc>
              <a:spcAft>
                <a:spcPts val="200"/>
              </a:spcAft>
              <a:defRPr/>
            </a:pPr>
            <a:r>
              <a:rPr lang="en-US" sz="900" spc="8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Drive a PC to take action by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dangling their goals </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in </a:t>
            </a:r>
            <a:r>
              <a:rPr kumimoji="0" lang="en-AU" sz="900" b="0" i="0" u="none" strike="noStrike" kern="1200" cap="none" spc="0" normalizeH="0" baseline="0" noProof="0" dirty="0">
                <a:ln>
                  <a:noFill/>
                </a:ln>
                <a:solidFill>
                  <a:schemeClr val="bg1"/>
                </a:solidFill>
                <a:effectLst/>
                <a:uLnTx/>
                <a:uFillTx/>
                <a:latin typeface="Congenial Light"/>
                <a:ea typeface="+mn-ea"/>
                <a:cs typeface="+mn-cs"/>
              </a:rPr>
              <a:t>front of them </a:t>
            </a:r>
          </a:p>
          <a:p>
            <a:pPr marL="447675" lvl="0" indent="-106363" algn="ctr">
              <a:lnSpc>
                <a:spcPct val="80000"/>
              </a:lnSpc>
              <a:spcAft>
                <a:spcPts val="200"/>
              </a:spcAft>
              <a:defRPr/>
            </a:pPr>
            <a:r>
              <a:rPr lang="en-US" sz="900" spc="80" dirty="0">
                <a:solidFill>
                  <a:schemeClr val="bg1"/>
                </a:solidFill>
              </a:rPr>
              <a:t>••••••••••••••••••••••••••••••••</a:t>
            </a:r>
            <a:endParaRPr kumimoji="0" lang="en-AU"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Signal an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imminent off-screen threat </a:t>
            </a:r>
          </a:p>
          <a:p>
            <a:pPr marL="447675" lvl="0" indent="-106363" algn="ctr">
              <a:lnSpc>
                <a:spcPct val="80000"/>
              </a:lnSpc>
              <a:spcAft>
                <a:spcPts val="200"/>
              </a:spcAft>
              <a:defRPr/>
            </a:pPr>
            <a:r>
              <a:rPr lang="en-US" sz="900" spc="8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Reveal an </a:t>
            </a:r>
            <a:r>
              <a:rPr kumimoji="0" lang="en-US" sz="900" b="1" i="0" u="none" strike="noStrike" kern="1200" cap="none" spc="0" normalizeH="0" baseline="0" noProof="0" dirty="0">
                <a:ln>
                  <a:noFill/>
                </a:ln>
                <a:solidFill>
                  <a:schemeClr val="bg1"/>
                </a:solidFill>
                <a:uLnTx/>
                <a:uFillTx/>
                <a:latin typeface="Congenial Light"/>
                <a:ea typeface="+mn-ea"/>
                <a:cs typeface="+mn-cs"/>
              </a:rPr>
              <a:t>unwelcome truth </a:t>
            </a:r>
            <a:r>
              <a:rPr kumimoji="0" lang="en-US" sz="900" b="0" i="0" u="none" strike="noStrike" kern="1200" cap="none" spc="0" normalizeH="0" baseline="0" noProof="0" dirty="0">
                <a:ln>
                  <a:noFill/>
                </a:ln>
                <a:solidFill>
                  <a:schemeClr val="bg1"/>
                </a:solidFill>
                <a:effectLst/>
                <a:uLnTx/>
                <a:uFillTx/>
                <a:latin typeface="Congenial Light"/>
                <a:ea typeface="+mn-ea"/>
                <a:cs typeface="+mn-cs"/>
              </a:rPr>
              <a:t>or unexpected danger </a:t>
            </a:r>
          </a:p>
          <a:p>
            <a:pPr marL="447675" lvl="0" indent="-106363" algn="ctr">
              <a:lnSpc>
                <a:spcPct val="80000"/>
              </a:lnSpc>
              <a:spcAft>
                <a:spcPts val="200"/>
              </a:spcAft>
              <a:defRPr/>
            </a:pPr>
            <a:r>
              <a:rPr lang="en-US" sz="900" spc="8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marR="0" lvl="0" indent="-1063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r>
              <a:rPr kumimoji="0" lang="en-US" sz="900" b="0" i="0" u="none" strike="noStrike" kern="1200" cap="none" spc="0" normalizeH="0" baseline="0" noProof="0" dirty="0">
                <a:ln>
                  <a:noFill/>
                </a:ln>
                <a:solidFill>
                  <a:schemeClr val="bg1"/>
                </a:solidFill>
                <a:effectLst/>
                <a:uLnTx/>
                <a:uFillTx/>
                <a:latin typeface="Congenial Light"/>
                <a:ea typeface="+mn-ea"/>
                <a:cs typeface="+mn-cs"/>
              </a:rPr>
              <a:t>Force the group to </a:t>
            </a:r>
            <a:r>
              <a:rPr kumimoji="0" lang="en-US" sz="900" b="1" i="0" u="none" strike="noStrike" kern="1200" cap="none" spc="0" normalizeH="0" baseline="0" noProof="0" dirty="0">
                <a:ln>
                  <a:noFill/>
                </a:ln>
                <a:solidFill>
                  <a:schemeClr val="bg1"/>
                </a:solidFill>
                <a:effectLst/>
                <a:uLnTx/>
                <a:uFillTx/>
                <a:latin typeface="Congenial Light"/>
                <a:ea typeface="+mn-ea"/>
                <a:cs typeface="+mn-cs"/>
              </a:rPr>
              <a:t>split up</a:t>
            </a:r>
          </a:p>
          <a:p>
            <a:pPr marL="447675" indent="-106363" algn="ctr">
              <a:spcAft>
                <a:spcPts val="200"/>
              </a:spcAft>
              <a:defRPr/>
            </a:pPr>
            <a:r>
              <a:rPr lang="en-US" sz="900" spc="80" dirty="0">
                <a:solidFill>
                  <a:schemeClr val="bg1"/>
                </a:solidFill>
              </a:rPr>
              <a:t>••••••••••••••••••••••••••••••••</a:t>
            </a:r>
            <a:endParaRPr kumimoji="0" lang="en-US" sz="900" b="0" i="0" u="none" strike="noStrike" kern="1200" cap="none" spc="0" normalizeH="0" baseline="0" noProof="0" dirty="0">
              <a:ln>
                <a:noFill/>
              </a:ln>
              <a:solidFill>
                <a:schemeClr val="bg1"/>
              </a:solidFill>
              <a:effectLst/>
              <a:uLnTx/>
              <a:uFillTx/>
              <a:latin typeface="Congenial Light"/>
              <a:ea typeface="+mn-ea"/>
              <a:cs typeface="+mn-cs"/>
            </a:endParaRPr>
          </a:p>
          <a:p>
            <a:pPr marL="447675" indent="-106363">
              <a:spcAft>
                <a:spcPts val="200"/>
              </a:spcAft>
              <a:buFont typeface="Arial" panose="020B0604020202020204" pitchFamily="34" charset="0"/>
              <a:buChar char="•"/>
              <a:defRPr/>
            </a:pPr>
            <a:r>
              <a:rPr lang="en-US" sz="900" dirty="0">
                <a:solidFill>
                  <a:schemeClr val="bg1"/>
                </a:solidFill>
              </a:rPr>
              <a:t>Make a PC </a:t>
            </a:r>
            <a:r>
              <a:rPr lang="en-US" sz="900" b="1" dirty="0">
                <a:solidFill>
                  <a:schemeClr val="bg1"/>
                </a:solidFill>
              </a:rPr>
              <a:t>mark Stress </a:t>
            </a:r>
          </a:p>
          <a:p>
            <a:pPr marL="447675" indent="-106363" algn="ctr">
              <a:lnSpc>
                <a:spcPct val="80000"/>
              </a:lnSpc>
              <a:defRPr/>
            </a:pPr>
            <a:r>
              <a:rPr lang="en-US" sz="900" spc="80" dirty="0">
                <a:solidFill>
                  <a:schemeClr val="bg1"/>
                </a:solidFill>
              </a:rPr>
              <a:t>••••••••••••••••••••••••••••••••</a:t>
            </a:r>
            <a:endParaRPr lang="en-US" sz="900" dirty="0">
              <a:solidFill>
                <a:schemeClr val="bg1"/>
              </a:solidFill>
            </a:endParaRPr>
          </a:p>
          <a:p>
            <a:pPr marL="447675" lvl="0" indent="-106363">
              <a:spcAft>
                <a:spcPts val="200"/>
              </a:spcAft>
              <a:buFont typeface="Arial" panose="020B0604020202020204" pitchFamily="34" charset="0"/>
              <a:buChar char="•"/>
              <a:defRPr/>
            </a:pPr>
            <a:r>
              <a:rPr lang="en-US" sz="900" dirty="0">
                <a:solidFill>
                  <a:schemeClr val="bg1"/>
                </a:solidFill>
              </a:rPr>
              <a:t>Make a move </a:t>
            </a:r>
            <a:r>
              <a:rPr lang="en-US" sz="900" b="1" dirty="0">
                <a:solidFill>
                  <a:schemeClr val="bg1"/>
                </a:solidFill>
              </a:rPr>
              <a:t>the characters don’t see </a:t>
            </a:r>
          </a:p>
          <a:p>
            <a:pPr marL="447675" lvl="0" indent="-106363" algn="ctr">
              <a:lnSpc>
                <a:spcPct val="80000"/>
              </a:lnSpc>
              <a:defRPr/>
            </a:pPr>
            <a:r>
              <a:rPr lang="en-US" sz="900" spc="80" dirty="0">
                <a:solidFill>
                  <a:schemeClr val="bg1"/>
                </a:solidFill>
              </a:rPr>
              <a:t>••••••••••••••••••••••••••••••••</a:t>
            </a:r>
            <a:endParaRPr lang="en-US" sz="900" dirty="0">
              <a:solidFill>
                <a:schemeClr val="bg1"/>
              </a:solidFill>
            </a:endParaRPr>
          </a:p>
          <a:p>
            <a:pPr marL="447675" lvl="0" indent="-106363">
              <a:spcAft>
                <a:spcPts val="200"/>
              </a:spcAft>
              <a:buFont typeface="Arial" panose="020B0604020202020204" pitchFamily="34" charset="0"/>
              <a:buChar char="•"/>
              <a:defRPr/>
            </a:pPr>
            <a:r>
              <a:rPr lang="en-AU" sz="900" dirty="0">
                <a:solidFill>
                  <a:schemeClr val="bg1"/>
                </a:solidFill>
              </a:rPr>
              <a:t>Show the </a:t>
            </a:r>
            <a:r>
              <a:rPr lang="en-AU" sz="900" b="1" dirty="0">
                <a:solidFill>
                  <a:schemeClr val="bg1"/>
                </a:solidFill>
              </a:rPr>
              <a:t>collateral damage</a:t>
            </a:r>
          </a:p>
          <a:p>
            <a:pPr marL="447675" lvl="0" indent="-106363" algn="ctr">
              <a:lnSpc>
                <a:spcPct val="80000"/>
              </a:lnSpc>
              <a:defRPr/>
            </a:pPr>
            <a:r>
              <a:rPr lang="en-US" sz="900" spc="8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AU" sz="900" b="1" dirty="0">
                <a:solidFill>
                  <a:schemeClr val="bg1"/>
                </a:solidFill>
              </a:rPr>
              <a:t>Clear</a:t>
            </a:r>
            <a:r>
              <a:rPr lang="en-AU" sz="900" dirty="0">
                <a:solidFill>
                  <a:schemeClr val="bg1"/>
                </a:solidFill>
              </a:rPr>
              <a:t> an adversary’s </a:t>
            </a:r>
            <a:r>
              <a:rPr lang="en-AU" sz="900" b="1" dirty="0">
                <a:solidFill>
                  <a:schemeClr val="bg1"/>
                </a:solidFill>
              </a:rPr>
              <a:t>condition</a:t>
            </a:r>
            <a:r>
              <a:rPr lang="en-AU" sz="900" dirty="0">
                <a:solidFill>
                  <a:schemeClr val="bg1"/>
                </a:solidFill>
              </a:rPr>
              <a:t> </a:t>
            </a:r>
          </a:p>
          <a:p>
            <a:pPr marL="447675" lvl="0" indent="-106363" algn="ctr">
              <a:lnSpc>
                <a:spcPct val="80000"/>
              </a:lnSpc>
              <a:defRPr/>
            </a:pPr>
            <a:r>
              <a:rPr lang="en-US" sz="900" spc="8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AU" sz="900" b="1" dirty="0">
                <a:solidFill>
                  <a:schemeClr val="bg1"/>
                </a:solidFill>
              </a:rPr>
              <a:t>Shift the environment </a:t>
            </a:r>
          </a:p>
          <a:p>
            <a:pPr marL="447675" lvl="0" indent="-106363" algn="ctr">
              <a:lnSpc>
                <a:spcPct val="80000"/>
              </a:lnSpc>
              <a:defRPr/>
            </a:pPr>
            <a:r>
              <a:rPr lang="en-US" sz="900" spc="8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AU" sz="900" b="1" dirty="0">
                <a:solidFill>
                  <a:schemeClr val="bg1"/>
                </a:solidFill>
              </a:rPr>
              <a:t>Spotlight an adversary </a:t>
            </a:r>
          </a:p>
          <a:p>
            <a:pPr marL="447675" lvl="0" indent="-106363" algn="ctr">
              <a:lnSpc>
                <a:spcPct val="80000"/>
              </a:lnSpc>
              <a:defRPr/>
            </a:pPr>
            <a:r>
              <a:rPr lang="en-US" sz="900" spc="80" dirty="0">
                <a:solidFill>
                  <a:schemeClr val="bg1"/>
                </a:solidFill>
              </a:rPr>
              <a:t>••••••••••••••••••••••••••••••••</a:t>
            </a:r>
            <a:endParaRPr lang="en-AU" sz="900" dirty="0">
              <a:solidFill>
                <a:schemeClr val="bg1"/>
              </a:solidFill>
            </a:endParaRPr>
          </a:p>
          <a:p>
            <a:pPr marL="447675" lvl="0" indent="-106363">
              <a:spcAft>
                <a:spcPts val="200"/>
              </a:spcAft>
              <a:buFont typeface="Arial" panose="020B0604020202020204" pitchFamily="34" charset="0"/>
              <a:buChar char="•"/>
              <a:defRPr/>
            </a:pPr>
            <a:r>
              <a:rPr lang="en-US" sz="900" b="1" dirty="0">
                <a:solidFill>
                  <a:schemeClr val="bg1"/>
                </a:solidFill>
              </a:rPr>
              <a:t>Capture someone </a:t>
            </a:r>
            <a:r>
              <a:rPr lang="en-US" sz="900" dirty="0">
                <a:solidFill>
                  <a:schemeClr val="bg1"/>
                </a:solidFill>
              </a:rPr>
              <a:t>or something important </a:t>
            </a:r>
          </a:p>
          <a:p>
            <a:pPr marL="447675" lvl="0" indent="-106363" algn="ctr">
              <a:lnSpc>
                <a:spcPct val="80000"/>
              </a:lnSpc>
              <a:defRPr/>
            </a:pPr>
            <a:r>
              <a:rPr lang="en-US" sz="900" spc="80" dirty="0">
                <a:solidFill>
                  <a:schemeClr val="bg1"/>
                </a:solidFill>
              </a:rPr>
              <a:t>••••••••••••••••••••••••••••••••</a:t>
            </a:r>
            <a:endParaRPr lang="en-US" sz="900" dirty="0">
              <a:solidFill>
                <a:schemeClr val="bg1"/>
              </a:solidFill>
            </a:endParaRPr>
          </a:p>
          <a:p>
            <a:pPr marL="447675" lvl="0" indent="-106363">
              <a:spcAft>
                <a:spcPts val="200"/>
              </a:spcAft>
              <a:buFont typeface="Arial" panose="020B0604020202020204" pitchFamily="34" charset="0"/>
              <a:buChar char="•"/>
              <a:defRPr/>
            </a:pPr>
            <a:r>
              <a:rPr lang="en-US" sz="900" dirty="0">
                <a:solidFill>
                  <a:schemeClr val="bg1"/>
                </a:solidFill>
              </a:rPr>
              <a:t>Use a PC’s </a:t>
            </a:r>
            <a:r>
              <a:rPr lang="en-US" sz="900" b="1" dirty="0">
                <a:solidFill>
                  <a:schemeClr val="bg1"/>
                </a:solidFill>
              </a:rPr>
              <a:t>backstory against them </a:t>
            </a:r>
          </a:p>
          <a:p>
            <a:pPr marL="447675" lvl="0" indent="-106363" algn="ctr">
              <a:lnSpc>
                <a:spcPct val="80000"/>
              </a:lnSpc>
              <a:defRPr/>
            </a:pPr>
            <a:r>
              <a:rPr lang="en-US" sz="900" spc="80" dirty="0">
                <a:solidFill>
                  <a:schemeClr val="bg1"/>
                </a:solidFill>
              </a:rPr>
              <a:t>••••••••••••••••••••••••••••••••</a:t>
            </a:r>
            <a:endParaRPr lang="en-US" sz="900" dirty="0">
              <a:solidFill>
                <a:schemeClr val="bg1"/>
              </a:solidFill>
            </a:endParaRPr>
          </a:p>
          <a:p>
            <a:pPr marL="447675" lvl="0" indent="-106363">
              <a:spcAft>
                <a:spcPts val="600"/>
              </a:spcAft>
              <a:buFont typeface="Arial" panose="020B0604020202020204" pitchFamily="34" charset="0"/>
              <a:buChar char="•"/>
              <a:defRPr/>
            </a:pPr>
            <a:r>
              <a:rPr lang="en-US" sz="900" b="1" dirty="0">
                <a:solidFill>
                  <a:schemeClr val="bg1"/>
                </a:solidFill>
              </a:rPr>
              <a:t>Take away an opportunity </a:t>
            </a:r>
            <a:r>
              <a:rPr lang="en-US" sz="900" dirty="0">
                <a:solidFill>
                  <a:schemeClr val="bg1"/>
                </a:solidFill>
              </a:rPr>
              <a:t>permanently</a:t>
            </a:r>
            <a:endParaRPr lang="en-AU" sz="900" i="1" dirty="0">
              <a:solidFill>
                <a:schemeClr val="bg1"/>
              </a:solidFill>
            </a:endParaRPr>
          </a:p>
          <a:p>
            <a:pPr defTabSz="179388">
              <a:spcAft>
                <a:spcPts val="200"/>
              </a:spcAft>
              <a:defRPr/>
            </a:pPr>
            <a:r>
              <a:rPr lang="en-AU" sz="900" i="1" dirty="0">
                <a:solidFill>
                  <a:schemeClr val="bg1"/>
                </a:solidFill>
              </a:rPr>
              <a:t>NB: Harder moves are more immediate, dangerous, and don’t give a chance to react. Softer moves foreshadow threats or give an opportunity to react.</a:t>
            </a:r>
          </a:p>
          <a:p>
            <a:pPr marL="93663" marR="0" lvl="0" indent="-93663" algn="l" defTabSz="457200" rtl="0" eaLnBrk="1" fontAlgn="auto" latinLnBrk="0" hangingPunct="1">
              <a:lnSpc>
                <a:spcPct val="100000"/>
              </a:lnSpc>
              <a:spcBef>
                <a:spcPts val="0"/>
              </a:spcBef>
              <a:spcAft>
                <a:spcPts val="20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Congenial Light"/>
              <a:ea typeface="+mn-ea"/>
              <a:cs typeface="+mn-cs"/>
            </a:endParaRPr>
          </a:p>
        </p:txBody>
      </p:sp>
      <p:grpSp>
        <p:nvGrpSpPr>
          <p:cNvPr id="42" name="Group 41">
            <a:extLst>
              <a:ext uri="{FF2B5EF4-FFF2-40B4-BE49-F238E27FC236}">
                <a16:creationId xmlns:a16="http://schemas.microsoft.com/office/drawing/2014/main" id="{066D4727-AA59-AF05-7CA1-81855735AB8B}"/>
              </a:ext>
            </a:extLst>
          </p:cNvPr>
          <p:cNvGrpSpPr/>
          <p:nvPr/>
        </p:nvGrpSpPr>
        <p:grpSpPr>
          <a:xfrm>
            <a:off x="163327" y="448390"/>
            <a:ext cx="272599" cy="5133262"/>
            <a:chOff x="2794230" y="454760"/>
            <a:chExt cx="272599" cy="5133262"/>
          </a:xfrm>
        </p:grpSpPr>
        <p:cxnSp>
          <p:nvCxnSpPr>
            <p:cNvPr id="230" name="Straight Arrow Connector 229">
              <a:extLst>
                <a:ext uri="{FF2B5EF4-FFF2-40B4-BE49-F238E27FC236}">
                  <a16:creationId xmlns:a16="http://schemas.microsoft.com/office/drawing/2014/main" id="{16946759-C541-CF06-BAB1-C800FB86ABBC}"/>
                </a:ext>
              </a:extLst>
            </p:cNvPr>
            <p:cNvCxnSpPr>
              <a:cxnSpLocks/>
            </p:cNvCxnSpPr>
            <p:nvPr/>
          </p:nvCxnSpPr>
          <p:spPr>
            <a:xfrm>
              <a:off x="3066829" y="454760"/>
              <a:ext cx="0" cy="5133260"/>
            </a:xfrm>
            <a:prstGeom prst="straightConnector1">
              <a:avLst/>
            </a:prstGeom>
            <a:ln w="38100">
              <a:gradFill flip="none" rotWithShape="1">
                <a:gsLst>
                  <a:gs pos="35000">
                    <a:schemeClr val="tx1">
                      <a:lumMod val="75000"/>
                      <a:lumOff val="25000"/>
                    </a:schemeClr>
                  </a:gs>
                  <a:gs pos="0">
                    <a:schemeClr val="tx1"/>
                  </a:gs>
                  <a:gs pos="100000">
                    <a:schemeClr val="bg1"/>
                  </a:gs>
                </a:gsLst>
                <a:lin ang="16200000" scaled="1"/>
                <a:tileRect/>
              </a:gra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38" name="TextBox 237">
              <a:extLst>
                <a:ext uri="{FF2B5EF4-FFF2-40B4-BE49-F238E27FC236}">
                  <a16:creationId xmlns:a16="http://schemas.microsoft.com/office/drawing/2014/main" id="{F00220BF-76C3-30FF-4037-4E2D677D7085}"/>
                </a:ext>
              </a:extLst>
            </p:cNvPr>
            <p:cNvSpPr txBox="1"/>
            <p:nvPr/>
          </p:nvSpPr>
          <p:spPr>
            <a:xfrm rot="16200000">
              <a:off x="354557" y="2894433"/>
              <a:ext cx="5133262" cy="253916"/>
            </a:xfrm>
            <a:prstGeom prst="rect">
              <a:avLst/>
            </a:prstGeom>
            <a:noFill/>
          </p:spPr>
          <p:txBody>
            <a:bodyPr wrap="square" rtlCol="0">
              <a:spAutoFit/>
            </a:bodyPr>
            <a:lstStyle/>
            <a:p>
              <a:pPr algn="ctr" defTabSz="717550">
                <a:tabLst>
                  <a:tab pos="1076325" algn="l"/>
                  <a:tab pos="1704975" algn="l"/>
                </a:tabLst>
              </a:pPr>
              <a:r>
                <a:rPr lang="en-US" sz="1050" b="1" dirty="0">
                  <a:solidFill>
                    <a:schemeClr val="bg1"/>
                  </a:solidFill>
                  <a:latin typeface="+mj-lt"/>
                </a:rPr>
                <a:t>HARDER  					                     SOFTER</a:t>
              </a:r>
              <a:endParaRPr lang="en-AU" sz="1050" b="1" dirty="0">
                <a:solidFill>
                  <a:schemeClr val="bg1"/>
                </a:solidFill>
                <a:latin typeface="+mj-lt"/>
              </a:endParaRPr>
            </a:p>
          </p:txBody>
        </p:sp>
      </p:grpSp>
      <p:cxnSp>
        <p:nvCxnSpPr>
          <p:cNvPr id="14" name="Straight Connector 13">
            <a:extLst>
              <a:ext uri="{FF2B5EF4-FFF2-40B4-BE49-F238E27FC236}">
                <a16:creationId xmlns:a16="http://schemas.microsoft.com/office/drawing/2014/main" id="{F8DCB714-DE8A-668E-35C1-37AD15C6FB47}"/>
              </a:ext>
            </a:extLst>
          </p:cNvPr>
          <p:cNvCxnSpPr/>
          <p:nvPr/>
        </p:nvCxnSpPr>
        <p:spPr>
          <a:xfrm>
            <a:off x="7354726" y="-155834"/>
            <a:ext cx="0" cy="7206964"/>
          </a:xfrm>
          <a:prstGeom prst="line">
            <a:avLst/>
          </a:prstGeom>
          <a:ln w="38100">
            <a:solidFill>
              <a:schemeClr val="tx1">
                <a:lumMod val="75000"/>
                <a:lumOff val="25000"/>
              </a:schemeClr>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4992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8BDDA-C3E9-2308-3DFF-A926AD9EACF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9A46F564-761F-B458-E4C2-D471C87FC43F}"/>
              </a:ext>
            </a:extLst>
          </p:cNvPr>
          <p:cNvSpPr/>
          <p:nvPr/>
        </p:nvSpPr>
        <p:spPr>
          <a:xfrm>
            <a:off x="7299600" y="-190500"/>
            <a:ext cx="2606400" cy="7169668"/>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9" name="Straight Connector 8">
            <a:extLst>
              <a:ext uri="{FF2B5EF4-FFF2-40B4-BE49-F238E27FC236}">
                <a16:creationId xmlns:a16="http://schemas.microsoft.com/office/drawing/2014/main" id="{ACC39D06-5044-F614-1901-4B6C42685354}"/>
              </a:ext>
            </a:extLst>
          </p:cNvPr>
          <p:cNvCxnSpPr>
            <a:cxnSpLocks/>
          </p:cNvCxnSpPr>
          <p:nvPr/>
        </p:nvCxnSpPr>
        <p:spPr>
          <a:xfrm>
            <a:off x="-114300" y="3011247"/>
            <a:ext cx="7417213" cy="0"/>
          </a:xfrm>
          <a:prstGeom prst="line">
            <a:avLst/>
          </a:prstGeom>
          <a:ln w="38100">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386" name="TextBox 385">
            <a:extLst>
              <a:ext uri="{FF2B5EF4-FFF2-40B4-BE49-F238E27FC236}">
                <a16:creationId xmlns:a16="http://schemas.microsoft.com/office/drawing/2014/main" id="{49AAFE33-EEF3-6713-B38B-C9FDDD8E3BBC}"/>
              </a:ext>
            </a:extLst>
          </p:cNvPr>
          <p:cNvSpPr txBox="1"/>
          <p:nvPr/>
        </p:nvSpPr>
        <p:spPr>
          <a:xfrm>
            <a:off x="92075" y="111206"/>
            <a:ext cx="2770923" cy="6817251"/>
          </a:xfrm>
          <a:prstGeom prst="rect">
            <a:avLst/>
          </a:prstGeom>
          <a:noFill/>
        </p:spPr>
        <p:txBody>
          <a:bodyPr wrap="square" lIns="90000" rIns="90000">
            <a:spAutoFit/>
          </a:bodyPr>
          <a:lstStyle/>
          <a:p>
            <a:pPr marL="85725" marR="0" lvl="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The Spotlight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(p35)</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Spotlight represents the Player or GM who has the focus for a part of the scene, both narratively</a:t>
            </a:r>
            <a:r>
              <a:rPr lang="en-AU" sz="900" dirty="0">
                <a:solidFill>
                  <a:prstClr val="black"/>
                </a:solidFill>
                <a:latin typeface="Congenial Light" panose="02000503040000020004" pitchFamily="2" charset="0"/>
              </a:rPr>
              <a:t> and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mechanically. A player with the Spotlight can make an Action Roll, and then the spotlight swings to whoever:</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fiction would naturally turn it toward</a:t>
            </a:r>
          </a:p>
          <a:p>
            <a:pPr marL="266700" indent="-180975">
              <a:buFont typeface="Arial" panose="020B0604020202020204" pitchFamily="34" charset="0"/>
              <a:buChar char="•"/>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Hasn’t had the spotlight in a while (</a:t>
            </a:r>
            <a:r>
              <a:rPr kumimoji="0" lang="en-AU" sz="900" b="0" i="1"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NB</a:t>
            </a:r>
            <a:r>
              <a:rPr lang="en-AU" sz="900" i="1" dirty="0">
                <a:solidFill>
                  <a:prstClr val="black"/>
                </a:solidFill>
                <a:latin typeface="Congenial Light" panose="02000503040000020004" pitchFamily="2" charset="0"/>
              </a:rPr>
              <a:t>: Work to make sure everyone gets the spotlight</a:t>
            </a:r>
            <a:r>
              <a:rPr lang="en-AU" sz="900" dirty="0">
                <a:solidFill>
                  <a:prstClr val="black"/>
                </a:solidFill>
                <a:latin typeface="Congenial Light" panose="02000503040000020004" pitchFamily="2" charset="0"/>
              </a:rPr>
              <a:t>)</a:t>
            </a:r>
            <a:endPar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endParaRPr>
          </a:p>
          <a:p>
            <a:pPr marL="266700" marR="0" lvl="0" indent="-180975"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triggered mechanic puts it on (e.g. the GM after the players roll with Fear/Failure)</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1400" b="1" u="none" strike="noStrike" kern="1200" cap="none" spc="0" normalizeH="0" baseline="0" noProof="0" dirty="0">
                <a:ln>
                  <a:noFill/>
                </a:ln>
                <a:solidFill>
                  <a:prstClr val="black"/>
                </a:solidFill>
                <a:effectLst/>
                <a:uLnTx/>
                <a:uFillTx/>
                <a:latin typeface="Congenial" panose="02000503040000020004" pitchFamily="2" charset="0"/>
              </a:rPr>
              <a:t>The Flow of Combat </a:t>
            </a:r>
            <a:r>
              <a:rPr kumimoji="0" lang="en-AU" sz="900" b="1" u="none" strike="noStrike" kern="1200" cap="none" spc="0" normalizeH="0" baseline="0" noProof="0" dirty="0">
                <a:ln>
                  <a:noFill/>
                </a:ln>
                <a:solidFill>
                  <a:prstClr val="black"/>
                </a:solidFill>
                <a:effectLst/>
                <a:uLnTx/>
                <a:uFillTx/>
                <a:latin typeface="Congenial" panose="02000503040000020004" pitchFamily="2" charset="0"/>
              </a:rPr>
              <a:t>(p36)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marR="0" lvl="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The PCs can</a:t>
            </a:r>
            <a:r>
              <a:rPr lang="en-AU" sz="900" dirty="0">
                <a:solidFill>
                  <a:prstClr val="black"/>
                </a:solidFill>
                <a:latin typeface="Congenial Light" panose="02000503040000020004" pitchFamily="2" charset="0"/>
              </a:rPr>
              <a:t> keep acting and making Action Rolls until they roll a Failure, roll with Fear, or the GM </a:t>
            </a:r>
            <a:r>
              <a:rPr lang="en-AU" sz="900" b="1" dirty="0">
                <a:solidFill>
                  <a:prstClr val="black"/>
                </a:solidFill>
                <a:latin typeface="Congenial Light" panose="02000503040000020004" pitchFamily="2" charset="0"/>
              </a:rPr>
              <a:t>interrupts</a:t>
            </a:r>
            <a:r>
              <a:rPr lang="en-AU" sz="900" dirty="0">
                <a:solidFill>
                  <a:prstClr val="black"/>
                </a:solidFill>
                <a:latin typeface="Congenial Light" panose="02000503040000020004" pitchFamily="2" charset="0"/>
              </a:rPr>
              <a:t> (1 Fear). The Spotlight swings to the GM and they make a Move (e.g. spotlight an Adversary) and then passes the Spotlight back to the players or </a:t>
            </a:r>
            <a:r>
              <a:rPr lang="en-AU" sz="900" b="1" dirty="0">
                <a:solidFill>
                  <a:prstClr val="black"/>
                </a:solidFill>
                <a:latin typeface="Congenial Light" panose="02000503040000020004" pitchFamily="2" charset="0"/>
              </a:rPr>
              <a:t>Keeps it </a:t>
            </a:r>
            <a:r>
              <a:rPr lang="en-AU" sz="900" dirty="0">
                <a:solidFill>
                  <a:prstClr val="black"/>
                </a:solidFill>
                <a:latin typeface="Congenial Light" panose="02000503040000020004" pitchFamily="2" charset="0"/>
              </a:rPr>
              <a:t>(1 Fear).</a:t>
            </a:r>
          </a:p>
          <a:p>
            <a:pPr marL="85725" marR="0" lvl="0" algn="l" defTabSz="457200" rtl="0" eaLnBrk="1" fontAlgn="auto" latinLnBrk="0" hangingPunct="1">
              <a:lnSpc>
                <a:spcPct val="100000"/>
              </a:lnSpc>
              <a:spcBef>
                <a:spcPts val="0"/>
              </a:spcBef>
              <a:spcAft>
                <a:spcPts val="0"/>
              </a:spcAft>
              <a:buClrTx/>
              <a:buSzTx/>
              <a:buFontTx/>
              <a:buNone/>
              <a:tabLst/>
              <a:defRPr/>
            </a:pPr>
            <a:endParaRPr lang="en-AU" sz="900" dirty="0">
              <a:solidFill>
                <a:prstClr val="black"/>
              </a:solidFill>
              <a:latin typeface="Congenial Light" panose="02000503040000020004" pitchFamily="2" charset="0"/>
            </a:endParaRPr>
          </a:p>
          <a:p>
            <a:pPr marL="93663" lvl="0">
              <a:spcBef>
                <a:spcPts val="600"/>
              </a:spcBef>
              <a:tabLst>
                <a:tab pos="0" algn="l"/>
              </a:tabLst>
              <a:defRPr/>
            </a:pPr>
            <a:r>
              <a:rPr lang="en-AU" sz="1400" b="1" dirty="0">
                <a:solidFill>
                  <a:prstClr val="black"/>
                </a:solidFill>
                <a:latin typeface="Congenial" panose="02000503040000020004" pitchFamily="2" charset="0"/>
              </a:rPr>
              <a:t>Range and Movement </a:t>
            </a:r>
            <a:r>
              <a:rPr lang="en-AU" sz="900" b="1" dirty="0">
                <a:solidFill>
                  <a:prstClr val="black"/>
                </a:solidFill>
                <a:latin typeface="Congenial" panose="02000503040000020004" pitchFamily="2" charset="0"/>
              </a:rPr>
              <a:t>(p65)</a:t>
            </a:r>
          </a:p>
          <a:p>
            <a:pPr marL="93663" lvl="0">
              <a:tabLst>
                <a:tab pos="0" algn="l"/>
              </a:tabLst>
              <a:defRPr/>
            </a:pPr>
            <a:r>
              <a:rPr lang="en-AU" sz="900" dirty="0">
                <a:solidFill>
                  <a:prstClr val="black"/>
                </a:solidFill>
                <a:latin typeface="Congenial Light" panose="02000503040000020004" pitchFamily="2" charset="0"/>
              </a:rPr>
              <a:t>Adversaries and Players can move within Close Range when they get the spotlight. </a:t>
            </a:r>
          </a:p>
          <a:p>
            <a:pPr marL="269875" lvl="0" indent="-176213">
              <a:spcBef>
                <a:spcPts val="300"/>
              </a:spcBef>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Melee. </a:t>
            </a:r>
            <a:r>
              <a:rPr lang="en-AU" sz="900" dirty="0">
                <a:solidFill>
                  <a:prstClr val="black"/>
                </a:solidFill>
                <a:latin typeface="Congenial Light" panose="02000503040000020004" pitchFamily="2" charset="0"/>
              </a:rPr>
              <a:t>A few feet, close enough to touch. 1 square, adjacent minis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Close.</a:t>
            </a:r>
            <a:r>
              <a:rPr lang="en-AU" sz="900" dirty="0">
                <a:solidFill>
                  <a:prstClr val="black"/>
                </a:solidFill>
                <a:latin typeface="Congenial Light" panose="02000503040000020004" pitchFamily="2" charset="0"/>
              </a:rPr>
              <a:t> 5-10 feet, 3 squares, 2-3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Close.</a:t>
            </a:r>
            <a:r>
              <a:rPr lang="en-AU" sz="900" dirty="0">
                <a:solidFill>
                  <a:prstClr val="black"/>
                </a:solidFill>
                <a:latin typeface="Congenial Light" panose="02000503040000020004" pitchFamily="2" charset="0"/>
              </a:rPr>
              <a:t> 10-30 feet, 6 squares, 5-6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Far.</a:t>
            </a:r>
            <a:r>
              <a:rPr lang="en-AU" sz="900" dirty="0">
                <a:solidFill>
                  <a:prstClr val="black"/>
                </a:solidFill>
                <a:latin typeface="Congenial Light" panose="02000503040000020004" pitchFamily="2" charset="0"/>
              </a:rPr>
              <a:t> 30-100 feet, 12 squares, 11-12 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Very Far.</a:t>
            </a:r>
            <a:r>
              <a:rPr lang="en-AU" sz="900" dirty="0">
                <a:solidFill>
                  <a:prstClr val="black"/>
                </a:solidFill>
                <a:latin typeface="Congenial Light" panose="02000503040000020004" pitchFamily="2" charset="0"/>
              </a:rPr>
              <a:t> 100-300 feet, 13+ squares/inches</a:t>
            </a:r>
          </a:p>
          <a:p>
            <a:pPr marL="269875" lvl="0" indent="-176213">
              <a:buFont typeface="Arial" panose="020B0604020202020204" pitchFamily="34" charset="0"/>
              <a:buChar char="•"/>
              <a:tabLst>
                <a:tab pos="0" algn="l"/>
              </a:tabLst>
              <a:defRPr/>
            </a:pPr>
            <a:r>
              <a:rPr lang="en-AU" sz="900" b="1" i="1" dirty="0">
                <a:solidFill>
                  <a:prstClr val="black"/>
                </a:solidFill>
                <a:latin typeface="Congenial Light" panose="02000503040000020004" pitchFamily="2" charset="0"/>
              </a:rPr>
              <a:t>Out of Range.</a:t>
            </a:r>
            <a:r>
              <a:rPr lang="en-AU" sz="900" dirty="0">
                <a:solidFill>
                  <a:prstClr val="black"/>
                </a:solidFill>
                <a:latin typeface="Congenial Light" panose="02000503040000020004" pitchFamily="2" charset="0"/>
              </a:rPr>
              <a:t> Beyond Very Far range</a:t>
            </a: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Adversaries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(p68)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85725" lvl="0">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Adversaries roll a d20 + modifier for Attack actions.</a:t>
            </a:r>
            <a:r>
              <a:rPr lang="en-AU" sz="900" dirty="0">
                <a:solidFill>
                  <a:prstClr val="black"/>
                </a:solidFill>
                <a:latin typeface="Congenial Light" panose="02000503040000020004" pitchFamily="2" charset="0"/>
              </a:rPr>
              <a:t> If the attack meets or beats a PCs </a:t>
            </a:r>
            <a:r>
              <a:rPr lang="en-AU" sz="900" b="1" dirty="0">
                <a:solidFill>
                  <a:prstClr val="black"/>
                </a:solidFill>
                <a:latin typeface="Congenial Light" panose="02000503040000020004" pitchFamily="2" charset="0"/>
              </a:rPr>
              <a:t>Evasion</a:t>
            </a:r>
            <a:r>
              <a:rPr lang="en-AU" sz="900" dirty="0">
                <a:solidFill>
                  <a:prstClr val="black"/>
                </a:solidFill>
                <a:latin typeface="Congenial Light" panose="02000503040000020004" pitchFamily="2" charset="0"/>
              </a:rPr>
              <a:t> score, it hits and deals damage.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spend a Fear to add an Experience</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Advantage or Disadvantage make the Adversary roll 2d20 and keep the highest (adv.) or lowest (</a:t>
            </a:r>
            <a:r>
              <a:rPr kumimoji="0" lang="en-AU" sz="900" b="0" i="0" u="none" strike="noStrike" kern="1200" cap="none" spc="0" normalizeH="0" baseline="0" noProof="0" dirty="0" err="1">
                <a:ln>
                  <a:noFill/>
                </a:ln>
                <a:solidFill>
                  <a:prstClr val="black"/>
                </a:solidFill>
                <a:effectLst/>
                <a:uLnTx/>
                <a:uFillTx/>
                <a:latin typeface="Congenial Light" panose="02000503040000020004" pitchFamily="2" charset="0"/>
                <a:ea typeface="+mn-ea"/>
                <a:cs typeface="+mn-cs"/>
              </a:rPr>
              <a:t>disadv</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t>
            </a:r>
          </a:p>
          <a:p>
            <a:pPr marL="257175"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A 20 on the d20 is a Critical Success.</a:t>
            </a:r>
          </a:p>
          <a:p>
            <a:pPr marL="85725" marR="0" lvl="0" algn="l" defTabSz="457200" rtl="0" eaLnBrk="1" fontAlgn="auto" latinLnBrk="0" hangingPunct="1">
              <a:lnSpc>
                <a:spcPct val="100000"/>
              </a:lnSpc>
              <a:spcBef>
                <a:spcPts val="600"/>
              </a:spcBef>
              <a:spcAft>
                <a:spcPts val="0"/>
              </a:spcAft>
              <a:buClrTx/>
              <a:buSzTx/>
              <a:tabLst/>
              <a:defRPr/>
            </a:pPr>
            <a:r>
              <a:rPr lang="en-AU" sz="1400" b="1" dirty="0">
                <a:solidFill>
                  <a:prstClr val="black"/>
                </a:solidFill>
                <a:latin typeface="Congenial" panose="02000503040000020004" pitchFamily="2" charset="0"/>
              </a:rPr>
              <a:t>PC Conflict </a:t>
            </a:r>
            <a:r>
              <a:rPr lang="en-AU" sz="900" b="1" dirty="0">
                <a:solidFill>
                  <a:prstClr val="black"/>
                </a:solidFill>
                <a:latin typeface="Congenial" panose="02000503040000020004" pitchFamily="2" charset="0"/>
              </a:rPr>
              <a:t>(p70)</a:t>
            </a:r>
          </a:p>
          <a:p>
            <a:pPr marL="85725" marR="0" lvl="0" algn="l" defTabSz="457200" rtl="0" eaLnBrk="1" fontAlgn="auto" latinLnBrk="0" hangingPunct="1">
              <a:lnSpc>
                <a:spcPct val="100000"/>
              </a:lnSpc>
              <a:spcBef>
                <a:spcPts val="0"/>
              </a:spcBef>
              <a:spcAft>
                <a:spcPts val="0"/>
              </a:spcAft>
              <a:buClrTx/>
              <a:buSzTx/>
              <a:tabLst/>
              <a:defRPr/>
            </a:pPr>
            <a:r>
              <a:rPr lang="en-AU" sz="900" dirty="0">
                <a:solidFill>
                  <a:prstClr val="black"/>
                </a:solidFill>
                <a:latin typeface="Congenial Light" panose="02000503040000020004" pitchFamily="2" charset="0"/>
              </a:rPr>
              <a:t>When the characters (not the players) come into conflict, have a meta conversation about how to resolve it before reaching for the dice.</a:t>
            </a:r>
          </a:p>
        </p:txBody>
      </p:sp>
      <p:sp>
        <p:nvSpPr>
          <p:cNvPr id="53" name="TextBox 52">
            <a:extLst>
              <a:ext uri="{FF2B5EF4-FFF2-40B4-BE49-F238E27FC236}">
                <a16:creationId xmlns:a16="http://schemas.microsoft.com/office/drawing/2014/main" id="{C222640A-BF98-8CF2-0C08-2EF175C2578B}"/>
              </a:ext>
            </a:extLst>
          </p:cNvPr>
          <p:cNvSpPr txBox="1"/>
          <p:nvPr/>
        </p:nvSpPr>
        <p:spPr>
          <a:xfrm>
            <a:off x="7321199" y="111206"/>
            <a:ext cx="2492726" cy="6355586"/>
          </a:xfrm>
          <a:prstGeom prst="rect">
            <a:avLst/>
          </a:prstGeom>
          <a:noFill/>
        </p:spPr>
        <p:txBody>
          <a:bodyPr wrap="square" rtlCol="0">
            <a:spAutoFit/>
          </a:bodyPr>
          <a:lstStyle/>
          <a:p>
            <a:pPr marL="93663" lvl="0">
              <a:spcBef>
                <a:spcPts val="600"/>
              </a:spcBef>
              <a:defRPr/>
            </a:pPr>
            <a:r>
              <a:rPr lang="en-AU" sz="1400" b="1" dirty="0">
                <a:solidFill>
                  <a:schemeClr val="bg1"/>
                </a:solidFill>
                <a:latin typeface="Congenial" panose="02000503040000020004" pitchFamily="2" charset="0"/>
              </a:rPr>
              <a:t>USING FEAR </a:t>
            </a:r>
            <a:r>
              <a:rPr lang="en-AU" sz="900" b="1" dirty="0">
                <a:solidFill>
                  <a:schemeClr val="bg1"/>
                </a:solidFill>
                <a:latin typeface="Congenial" panose="02000503040000020004" pitchFamily="2" charset="0"/>
              </a:rPr>
              <a:t>(p65)</a:t>
            </a:r>
            <a:endParaRPr lang="en-AU" sz="1100" b="1" dirty="0">
              <a:solidFill>
                <a:schemeClr val="bg1"/>
              </a:solidFill>
              <a:latin typeface="Congenial" panose="02000503040000020004" pitchFamily="2" charset="0"/>
            </a:endParaRPr>
          </a:p>
          <a:p>
            <a:pPr marL="93663" lvl="0">
              <a:spcAft>
                <a:spcPts val="300"/>
              </a:spcAft>
              <a:defRPr/>
            </a:pPr>
            <a:r>
              <a:rPr lang="en-AU" sz="900" dirty="0">
                <a:solidFill>
                  <a:schemeClr val="bg1"/>
                </a:solidFill>
                <a:latin typeface="Congenial Light" panose="02000503040000020004" pitchFamily="2" charset="0"/>
              </a:rPr>
              <a:t>The GM gains 1 Fear when the Players roll with Fear (max 12). They can use this to: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Steal the spotlight,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keep the spotlight after making a move, </a:t>
            </a:r>
          </a:p>
          <a:p>
            <a:pPr marL="269875" lvl="0" indent="-171450">
              <a:buFont typeface="Arial" panose="020B0604020202020204" pitchFamily="34" charset="0"/>
              <a:buChar char="•"/>
              <a:defRPr/>
            </a:pPr>
            <a:r>
              <a:rPr lang="en-AU" sz="900" dirty="0">
                <a:solidFill>
                  <a:schemeClr val="bg1"/>
                </a:solidFill>
                <a:latin typeface="Congenial Light" panose="02000503040000020004" pitchFamily="2" charset="0"/>
              </a:rPr>
              <a:t>use an adversary’s Fear feature, </a:t>
            </a:r>
          </a:p>
          <a:p>
            <a:pPr marL="269875" lvl="0" indent="-171450">
              <a:spcAft>
                <a:spcPts val="300"/>
              </a:spcAft>
              <a:buFont typeface="Arial" panose="020B0604020202020204" pitchFamily="34" charset="0"/>
              <a:buChar char="•"/>
              <a:defRPr/>
            </a:pPr>
            <a:r>
              <a:rPr lang="en-AU" sz="900" dirty="0">
                <a:solidFill>
                  <a:schemeClr val="bg1"/>
                </a:solidFill>
                <a:latin typeface="Congenial Light" panose="02000503040000020004" pitchFamily="2" charset="0"/>
              </a:rPr>
              <a:t>add an Adversary’s Experience to their difficulty or a roll.</a:t>
            </a:r>
          </a:p>
          <a:p>
            <a:pPr marL="93663" lvl="0">
              <a:spcAft>
                <a:spcPts val="300"/>
              </a:spcAft>
              <a:defRPr/>
            </a:pPr>
            <a:r>
              <a:rPr lang="en-AU" sz="900" dirty="0">
                <a:solidFill>
                  <a:schemeClr val="bg1"/>
                </a:solidFill>
                <a:latin typeface="Congenial Light" panose="02000503040000020004" pitchFamily="2" charset="0"/>
              </a:rPr>
              <a:t>Use more fear to increase the stakes:</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Incidental (0-1 Fear). </a:t>
            </a:r>
            <a:r>
              <a:rPr lang="en-AU" sz="900" dirty="0">
                <a:solidFill>
                  <a:schemeClr val="bg1"/>
                </a:solidFill>
                <a:latin typeface="Congenial Light" panose="02000503040000020004" pitchFamily="2" charset="0"/>
              </a:rPr>
              <a:t>A low stakes scene</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Minor (1-3 Fear). </a:t>
            </a:r>
            <a:r>
              <a:rPr lang="en-AU" sz="900" dirty="0">
                <a:solidFill>
                  <a:schemeClr val="bg1"/>
                </a:solidFill>
                <a:latin typeface="Congenial Light" panose="02000503040000020004" pitchFamily="2" charset="0"/>
              </a:rPr>
              <a:t>A small engagement</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Standard (2-4 Fear). </a:t>
            </a:r>
            <a:r>
              <a:rPr lang="en-AU" sz="900" dirty="0">
                <a:solidFill>
                  <a:schemeClr val="bg1"/>
                </a:solidFill>
                <a:latin typeface="Congenial Light" panose="02000503040000020004" pitchFamily="2" charset="0"/>
              </a:rPr>
              <a:t>A moderate challenge</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Major (4-8 Fear). </a:t>
            </a:r>
            <a:r>
              <a:rPr lang="en-AU" sz="900" dirty="0">
                <a:solidFill>
                  <a:schemeClr val="bg1"/>
                </a:solidFill>
                <a:latin typeface="Congenial Light" panose="02000503040000020004" pitchFamily="2" charset="0"/>
              </a:rPr>
              <a:t>A significant moment</a:t>
            </a:r>
          </a:p>
          <a:p>
            <a:pPr marL="269875" lvl="0" indent="-171450">
              <a:buFont typeface="Arial" panose="020B0604020202020204" pitchFamily="34" charset="0"/>
              <a:buChar char="•"/>
              <a:defRPr/>
            </a:pPr>
            <a:r>
              <a:rPr lang="en-AU" sz="900" b="1" i="1" dirty="0">
                <a:solidFill>
                  <a:schemeClr val="bg1"/>
                </a:solidFill>
                <a:latin typeface="Congenial Light" panose="02000503040000020004" pitchFamily="2" charset="0"/>
              </a:rPr>
              <a:t>Climactic (6-12 Fear). </a:t>
            </a:r>
            <a:r>
              <a:rPr lang="en-AU" sz="900" dirty="0">
                <a:solidFill>
                  <a:schemeClr val="bg1"/>
                </a:solidFill>
                <a:latin typeface="Congenial Light" panose="02000503040000020004" pitchFamily="2" charset="0"/>
              </a:rPr>
              <a:t>A game-defining spectacle</a:t>
            </a:r>
          </a:p>
          <a:p>
            <a:pPr marL="93663" lvl="0">
              <a:spcBef>
                <a:spcPts val="300"/>
              </a:spcBef>
              <a:defRPr/>
            </a:pPr>
            <a:r>
              <a:rPr lang="en-AU" sz="1400" b="1" dirty="0">
                <a:solidFill>
                  <a:schemeClr val="bg1"/>
                </a:solidFill>
                <a:latin typeface="Congenial" panose="02000503040000020004" pitchFamily="2" charset="0"/>
              </a:rPr>
              <a:t>RANDOM OBJECTIVES </a:t>
            </a:r>
            <a:r>
              <a:rPr lang="en-AU" sz="900" b="1" dirty="0">
                <a:solidFill>
                  <a:schemeClr val="bg1"/>
                </a:solidFill>
                <a:latin typeface="Congenial" panose="02000503040000020004" pitchFamily="2" charset="0"/>
              </a:rPr>
              <a:t>(p65)</a:t>
            </a:r>
            <a:endParaRPr lang="en-AU" sz="1400" dirty="0">
              <a:solidFill>
                <a:schemeClr val="bg1"/>
              </a:solidFill>
              <a:latin typeface="Arial" panose="020B0604020202020204" pitchFamily="34" charset="0"/>
            </a:endParaRPr>
          </a:p>
          <a:p>
            <a:pPr marL="93663" fontAlgn="ctr"/>
            <a:r>
              <a:rPr lang="en-US" sz="900" dirty="0">
                <a:solidFill>
                  <a:schemeClr val="bg1"/>
                </a:solidFill>
              </a:rPr>
              <a:t>Keep your Players engaged by making combat about more than just attrition:</a:t>
            </a:r>
          </a:p>
          <a:p>
            <a:pPr marL="269875" indent="-176213" fontAlgn="ctr">
              <a:buFont typeface="+mj-lt"/>
              <a:buAutoNum type="arabicPeriod"/>
            </a:pPr>
            <a:r>
              <a:rPr lang="en-US" sz="900" dirty="0">
                <a:solidFill>
                  <a:schemeClr val="bg1"/>
                </a:solidFill>
              </a:rPr>
              <a:t>Acquire (obtain or steal) an important item or items.</a:t>
            </a:r>
            <a:endParaRPr lang="en-AU" sz="900" dirty="0">
              <a:solidFill>
                <a:schemeClr val="bg1"/>
              </a:solidFill>
            </a:endParaRPr>
          </a:p>
          <a:p>
            <a:pPr marL="269875" indent="-176213" fontAlgn="ctr">
              <a:buFont typeface="+mj-lt"/>
              <a:buAutoNum type="arabicPeriod"/>
            </a:pPr>
            <a:r>
              <a:rPr lang="en-US" sz="900" dirty="0">
                <a:solidFill>
                  <a:schemeClr val="bg1"/>
                </a:solidFill>
                <a:latin typeface="Congenial Light" panose="02000503040000020004" pitchFamily="2" charset="0"/>
              </a:rPr>
              <a:t>Capture one or more of the opponents.</a:t>
            </a:r>
            <a:endParaRPr lang="en-AU" sz="900" dirty="0">
              <a:solidFill>
                <a:schemeClr val="bg1"/>
              </a:solidFill>
              <a:latin typeface="Arial" panose="020B0604020202020204" pitchFamily="34" charset="0"/>
            </a:endParaRPr>
          </a:p>
          <a:p>
            <a:pPr marL="269875" indent="-176213" fontAlgn="ctr">
              <a:buFont typeface="+mj-lt"/>
              <a:buAutoNum type="arabicPeriod"/>
            </a:pPr>
            <a:r>
              <a:rPr lang="en-AU" sz="900" dirty="0">
                <a:solidFill>
                  <a:schemeClr val="bg1"/>
                </a:solidFill>
                <a:latin typeface="Congenial Light" panose="02000503040000020004" pitchFamily="2" charset="0"/>
              </a:rPr>
              <a:t>Activate a magical device.</a:t>
            </a:r>
          </a:p>
          <a:p>
            <a:pPr marL="269875" indent="-176213" fontAlgn="ctr">
              <a:buFont typeface="+mj-lt"/>
              <a:buAutoNum type="arabicPeriod"/>
            </a:pPr>
            <a:r>
              <a:rPr lang="en-US" sz="900" dirty="0">
                <a:solidFill>
                  <a:schemeClr val="bg1"/>
                </a:solidFill>
                <a:latin typeface="Congenial Light" panose="02000503040000020004" pitchFamily="2" charset="0"/>
              </a:rPr>
              <a:t>Frame a character or tarnish their reputation.</a:t>
            </a:r>
          </a:p>
          <a:p>
            <a:pPr marL="269875" indent="-176213" fontAlgn="ctr">
              <a:buFont typeface="+mj-lt"/>
              <a:buAutoNum type="arabicPeriod"/>
            </a:pPr>
            <a:r>
              <a:rPr lang="en-US" sz="900" dirty="0">
                <a:solidFill>
                  <a:schemeClr val="bg1"/>
                </a:solidFill>
                <a:latin typeface="Congenial Light" panose="02000503040000020004" pitchFamily="2" charset="0"/>
              </a:rPr>
              <a:t>Drive the opponent into a corner or ambush point.</a:t>
            </a:r>
          </a:p>
          <a:p>
            <a:pPr marL="269875" indent="-176213" fontAlgn="ctr">
              <a:buFont typeface="+mj-lt"/>
              <a:buAutoNum type="arabicPeriod"/>
            </a:pPr>
            <a:r>
              <a:rPr lang="en-US" sz="900" dirty="0">
                <a:solidFill>
                  <a:schemeClr val="bg1"/>
                </a:solidFill>
                <a:latin typeface="Congenial Light" panose="02000503040000020004" pitchFamily="2" charset="0"/>
              </a:rPr>
              <a:t>Stop a magical ritual, legal ceremony, or time-sensitive spell.</a:t>
            </a:r>
          </a:p>
          <a:p>
            <a:pPr marL="269875" indent="-176213" fontAlgn="ctr">
              <a:buFont typeface="+mj-lt"/>
              <a:buAutoNum type="arabicPeriod"/>
            </a:pPr>
            <a:r>
              <a:rPr lang="en-US" sz="900" dirty="0">
                <a:solidFill>
                  <a:schemeClr val="bg1"/>
                </a:solidFill>
                <a:latin typeface="Congenial Light" panose="02000503040000020004" pitchFamily="2" charset="0"/>
              </a:rPr>
              <a:t>Hold the line—keep the enemy from reaching a specific area or group. </a:t>
            </a:r>
          </a:p>
          <a:p>
            <a:pPr marL="269875" indent="-176213" fontAlgn="ctr">
              <a:buFont typeface="+mj-lt"/>
              <a:buAutoNum type="arabicPeriod"/>
            </a:pPr>
            <a:r>
              <a:rPr lang="en-US" sz="900" dirty="0">
                <a:solidFill>
                  <a:schemeClr val="bg1"/>
                </a:solidFill>
                <a:latin typeface="Congenial Light" panose="02000503040000020004" pitchFamily="2" charset="0"/>
              </a:rPr>
              <a:t>Plant evidence or a tracking device on a target. </a:t>
            </a:r>
          </a:p>
          <a:p>
            <a:pPr marL="269875" indent="-176213" fontAlgn="ctr">
              <a:buFont typeface="+mj-lt"/>
              <a:buAutoNum type="arabicPeriod"/>
            </a:pPr>
            <a:r>
              <a:rPr lang="en-US" sz="900" dirty="0">
                <a:solidFill>
                  <a:schemeClr val="bg1"/>
                </a:solidFill>
                <a:latin typeface="Congenial Light" panose="02000503040000020004" pitchFamily="2" charset="0"/>
              </a:rPr>
              <a:t>Secure a specific location ahead of another group's arrival. </a:t>
            </a:r>
          </a:p>
          <a:p>
            <a:pPr marL="269875" indent="-176213" fontAlgn="ctr">
              <a:buFont typeface="+mj-lt"/>
              <a:buAutoNum type="arabicPeriod"/>
            </a:pPr>
            <a:r>
              <a:rPr lang="en-US" sz="900" dirty="0">
                <a:solidFill>
                  <a:schemeClr val="bg1"/>
                </a:solidFill>
                <a:latin typeface="Congenial Light" panose="02000503040000020004" pitchFamily="2" charset="0"/>
              </a:rPr>
              <a:t>Harass the opponent to deplete their resources or keep them occupied. </a:t>
            </a:r>
          </a:p>
          <a:p>
            <a:pPr marL="269875" indent="-176213" fontAlgn="ctr">
              <a:buFont typeface="+mj-lt"/>
              <a:buAutoNum type="arabicPeriod"/>
            </a:pPr>
            <a:r>
              <a:rPr lang="en-US" sz="900" dirty="0">
                <a:solidFill>
                  <a:schemeClr val="bg1"/>
                </a:solidFill>
                <a:latin typeface="Congenial Light" panose="02000503040000020004" pitchFamily="2" charset="0"/>
              </a:rPr>
              <a:t>Destroy a piece of architecture, a statue, a shrine, or a weapon. </a:t>
            </a:r>
          </a:p>
          <a:p>
            <a:pPr marL="269875" indent="-176213" fontAlgn="ctr">
              <a:buFont typeface="+mj-lt"/>
              <a:buAutoNum type="arabicPeriod"/>
            </a:pPr>
            <a:r>
              <a:rPr lang="en-US" sz="900" dirty="0">
                <a:solidFill>
                  <a:schemeClr val="bg1"/>
                </a:solidFill>
                <a:latin typeface="Congenial Light" panose="02000503040000020004" pitchFamily="2" charset="0"/>
              </a:rPr>
              <a:t>Investigate a situation to confirm or deny existing information.</a:t>
            </a:r>
            <a:endParaRPr lang="en-AU" dirty="0">
              <a:solidFill>
                <a:schemeClr val="bg1"/>
              </a:solidFill>
              <a:latin typeface="Arial" panose="020B0604020202020204" pitchFamily="34" charset="0"/>
            </a:endParaRPr>
          </a:p>
          <a:p>
            <a:pPr>
              <a:defRPr/>
            </a:pPr>
            <a:endParaRPr lang="en-AU" sz="900" dirty="0">
              <a:solidFill>
                <a:schemeClr val="bg1"/>
              </a:solidFill>
            </a:endParaRPr>
          </a:p>
        </p:txBody>
      </p:sp>
      <p:sp>
        <p:nvSpPr>
          <p:cNvPr id="3" name="TextBox 2">
            <a:extLst>
              <a:ext uri="{FF2B5EF4-FFF2-40B4-BE49-F238E27FC236}">
                <a16:creationId xmlns:a16="http://schemas.microsoft.com/office/drawing/2014/main" id="{17210BBB-52E9-B0AE-1975-6B6A1AC83D40}"/>
              </a:ext>
            </a:extLst>
          </p:cNvPr>
          <p:cNvSpPr txBox="1"/>
          <p:nvPr/>
        </p:nvSpPr>
        <p:spPr>
          <a:xfrm>
            <a:off x="2881284" y="3061304"/>
            <a:ext cx="4411690" cy="3816429"/>
          </a:xfrm>
          <a:prstGeom prst="rect">
            <a:avLst/>
          </a:prstGeom>
          <a:noFill/>
        </p:spPr>
        <p:txBody>
          <a:bodyPr wrap="square" numCol="2">
            <a:spAutoFit/>
          </a:bodyPr>
          <a:lstStyle/>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HP &amp; Damage</a:t>
            </a:r>
            <a:r>
              <a:rPr kumimoji="0" lang="en-AU" sz="1050" b="1" i="0" u="none" strike="noStrike" kern="1200" cap="none" spc="0" normalizeH="0" baseline="0" noProof="0" dirty="0">
                <a:ln>
                  <a:noFill/>
                </a:ln>
                <a:solidFill>
                  <a:prstClr val="black"/>
                </a:solidFill>
                <a:effectLst/>
                <a:uLnTx/>
                <a:uFillTx/>
                <a:latin typeface="Congenial"/>
                <a:ea typeface="+mn-ea"/>
                <a:cs typeface="+mn-cs"/>
              </a:rPr>
              <a:t> </a:t>
            </a:r>
            <a:r>
              <a:rPr kumimoji="0" lang="en-AU" sz="900" b="1" i="0" u="none" strike="noStrike" kern="1200" cap="none" spc="0" normalizeH="0" baseline="0" noProof="0" dirty="0">
                <a:ln>
                  <a:noFill/>
                </a:ln>
                <a:solidFill>
                  <a:prstClr val="black"/>
                </a:solidFill>
                <a:effectLst/>
                <a:uLnTx/>
                <a:uFillTx/>
                <a:latin typeface="Congenial"/>
                <a:ea typeface="+mn-ea"/>
                <a:cs typeface="+mn-cs"/>
              </a:rPr>
              <a:t>(p39) </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Compare the damage to your </a:t>
            </a:r>
            <a:r>
              <a:rPr kumimoji="0" lang="en-AU" sz="900" b="1" i="1" u="none" strike="noStrike" kern="1200" cap="none" spc="0" normalizeH="0" baseline="0" noProof="0" dirty="0">
                <a:ln>
                  <a:noFill/>
                </a:ln>
                <a:solidFill>
                  <a:prstClr val="black"/>
                </a:solidFill>
                <a:effectLst/>
                <a:uLnTx/>
                <a:uFillTx/>
                <a:latin typeface="Congenial Light"/>
                <a:ea typeface="+mn-ea"/>
                <a:cs typeface="+mn-cs"/>
              </a:rPr>
              <a:t>Damage Thresholds</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p>
          <a:p>
            <a:pPr marL="266700" marR="0" lvl="0" indent="-180975"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3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 Major threshold, but less than your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2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&lt; Major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reduced to 0 Damage,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0 HP</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(optional) ≥ 2 x Severe Threshold,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4 HP</a:t>
            </a:r>
          </a:p>
          <a:p>
            <a:pPr marL="85725"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you mark last your last HP, you make a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Death Move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p>
          <a:p>
            <a:pPr marL="85725" marR="0" lvl="0" indent="0" algn="l" defTabSz="457200" rtl="0" eaLnBrk="1" fontAlgn="auto" latinLnBrk="0" hangingPunct="1">
              <a:lnSpc>
                <a:spcPct val="95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Resistance, Immunity &amp; Direct Damage </a:t>
            </a:r>
            <a:r>
              <a:rPr kumimoji="0" lang="en-AU" sz="900" b="1" i="0" u="none" strike="noStrike" kern="1200" cap="none" spc="0" normalizeH="0" baseline="0" noProof="0" dirty="0">
                <a:ln>
                  <a:noFill/>
                </a:ln>
                <a:solidFill>
                  <a:prstClr val="black"/>
                </a:solidFill>
                <a:effectLst/>
                <a:uLnTx/>
                <a:uFillTx/>
                <a:latin typeface="Congenial"/>
                <a:ea typeface="+mn-ea"/>
                <a:cs typeface="+mn-cs"/>
              </a:rPr>
              <a:t>(p40)</a:t>
            </a: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Damage is either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physical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magical</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a:t>
            </a:r>
            <a:endParaRPr kumimoji="0" lang="en-AU" sz="1050" b="1" i="0" u="none" strike="noStrike" kern="1200" cap="none" spc="0" normalizeH="0" baseline="0" noProof="0" dirty="0">
              <a:ln>
                <a:noFill/>
              </a:ln>
              <a:solidFill>
                <a:prstClr val="black"/>
              </a:solidFill>
              <a:effectLst/>
              <a:uLnTx/>
              <a:uFillTx/>
              <a:latin typeface="Congenial Light"/>
              <a:ea typeface="+mn-ea"/>
              <a:cs typeface="+mn-cs"/>
            </a:endParaRP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Resistance.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Halve the damage before comparing to Thresholds.</a:t>
            </a:r>
          </a:p>
          <a:p>
            <a:pPr marL="266700" marR="0" lvl="0" indent="-1809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Immunity.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Ignores the damage.</a:t>
            </a:r>
          </a:p>
          <a:p>
            <a:pPr marL="266700" marR="0" lvl="0" indent="-1809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black"/>
                </a:solidFill>
                <a:effectLst/>
                <a:uLnTx/>
                <a:uFillTx/>
                <a:latin typeface="Congenial Light"/>
                <a:ea typeface="+mn-ea"/>
                <a:cs typeface="+mn-cs"/>
              </a:rPr>
              <a:t>Direct Damage.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Can’t be reduced by marking an Armour Slot</a:t>
            </a:r>
          </a:p>
          <a:p>
            <a:pPr marL="85725" lvl="0">
              <a:defRPr/>
            </a:pPr>
            <a:r>
              <a:rPr lang="en-AU" sz="1400" b="1" dirty="0">
                <a:latin typeface="Congenial"/>
              </a:rPr>
              <a:t>Evasion </a:t>
            </a:r>
            <a:r>
              <a:rPr lang="en-AU" sz="900" b="1" dirty="0">
                <a:latin typeface="Congenial"/>
              </a:rPr>
              <a:t>(p39) </a:t>
            </a:r>
          </a:p>
          <a:p>
            <a:pPr marL="85725" lvl="0">
              <a:defRPr/>
            </a:pPr>
            <a:r>
              <a:rPr lang="en-AU" sz="900" dirty="0"/>
              <a:t>If an adversary’s attack roll </a:t>
            </a:r>
            <a:r>
              <a:rPr lang="en-AU" sz="900" dirty="0">
                <a:solidFill>
                  <a:prstClr val="black"/>
                </a:solidFill>
              </a:rPr>
              <a:t>≥ a PC’s </a:t>
            </a:r>
            <a:r>
              <a:rPr lang="en-AU" sz="900" dirty="0"/>
              <a:t>Evasion, they hit and deal damage.</a:t>
            </a:r>
          </a:p>
          <a:p>
            <a:pPr marL="85725" marR="0" lvl="0" indent="0" algn="l" defTabSz="457200" rtl="0" eaLnBrk="1" fontAlgn="auto" latinLnBrk="0" hangingPunct="1">
              <a:lnSpc>
                <a:spcPct val="100000"/>
              </a:lnSpc>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Stress </a:t>
            </a:r>
            <a:r>
              <a:rPr kumimoji="0" lang="en-AU" sz="900" b="1" i="0" u="none" strike="noStrike" kern="1200" cap="none" spc="0" normalizeH="0" baseline="0" noProof="0" dirty="0">
                <a:ln>
                  <a:noFill/>
                </a:ln>
                <a:solidFill>
                  <a:prstClr val="black"/>
                </a:solidFill>
                <a:effectLst/>
                <a:uLnTx/>
                <a:uFillTx/>
                <a:latin typeface="Congenial"/>
                <a:ea typeface="+mn-ea"/>
                <a:cs typeface="+mn-cs"/>
              </a:rPr>
              <a:t>(p39)</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When a character is out of Stress, they become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Vulnerable</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until they regain at least 1 Stress. A character without Stress </a:t>
            </a:r>
            <a:r>
              <a:rPr lang="en-AU" sz="900" dirty="0">
                <a:solidFill>
                  <a:prstClr val="black"/>
                </a:solidFill>
                <a:latin typeface="Congenial Light"/>
              </a:rPr>
              <a:t>slots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can’t choose to mark Stress. If an effect forces a character to mark Stress, they must mark </a:t>
            </a:r>
            <a:r>
              <a:rPr kumimoji="0" lang="en-AU" sz="900" b="1" i="0" u="none" strike="noStrike" kern="1200" cap="none" spc="0" normalizeH="0" baseline="0" noProof="0" dirty="0">
                <a:ln>
                  <a:noFill/>
                </a:ln>
                <a:solidFill>
                  <a:prstClr val="black"/>
                </a:solidFill>
                <a:effectLst/>
                <a:uLnTx/>
                <a:uFillTx/>
                <a:latin typeface="Congenial Light"/>
                <a:ea typeface="+mn-ea"/>
                <a:cs typeface="+mn-cs"/>
              </a:rPr>
              <a:t>1 HP </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instead.</a:t>
            </a:r>
            <a:endParaRPr kumimoji="0" lang="en-AU" sz="1400" b="1" i="0" u="none" strike="noStrike" kern="1200" cap="none" spc="0" normalizeH="0" baseline="0" noProof="0" dirty="0">
              <a:ln>
                <a:noFill/>
              </a:ln>
              <a:effectLst/>
              <a:uLnTx/>
              <a:uFillTx/>
              <a:latin typeface="Congenial"/>
              <a:ea typeface="+mn-ea"/>
              <a:cs typeface="+mn-cs"/>
            </a:endParaRPr>
          </a:p>
          <a:p>
            <a:pPr marL="85725"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Using Armour </a:t>
            </a:r>
            <a:r>
              <a:rPr kumimoji="0" lang="en-AU" sz="900" b="1" i="0" u="none" strike="noStrike" kern="1200" cap="none" spc="0" normalizeH="0" baseline="0" noProof="0" dirty="0">
                <a:ln>
                  <a:noFill/>
                </a:ln>
                <a:effectLst/>
                <a:uLnTx/>
                <a:uFillTx/>
                <a:latin typeface="Congenial"/>
                <a:ea typeface="+mn-ea"/>
                <a:cs typeface="+mn-cs"/>
              </a:rPr>
              <a:t>(p56)</a:t>
            </a:r>
            <a:endParaRPr kumimoji="0" lang="en-AU" sz="900" b="0" i="0" u="none" strike="noStrike" kern="1200" cap="none" spc="0" normalizeH="0" baseline="0" noProof="0" dirty="0">
              <a:ln>
                <a:noFill/>
              </a:ln>
              <a:effectLst/>
              <a:uLnTx/>
              <a:uFillTx/>
              <a:latin typeface="Congenial Light"/>
              <a:ea typeface="+mn-ea"/>
              <a:cs typeface="+mn-cs"/>
            </a:endParaRPr>
          </a:p>
          <a:p>
            <a:pPr marL="85725"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Armour Score = available Armour Slots.  Once per attack, a player can mark 1 Armour Slot to reduce incoming damage down by a Threshold</a:t>
            </a:r>
          </a:p>
          <a:p>
            <a:pPr marL="85725" lvl="0">
              <a:spcBef>
                <a:spcPts val="600"/>
              </a:spcBef>
              <a:defRPr/>
            </a:pPr>
            <a:r>
              <a:rPr lang="en-AU" sz="1400" b="1" dirty="0">
                <a:latin typeface="Congenial"/>
              </a:rPr>
              <a:t>Using Hope </a:t>
            </a:r>
            <a:r>
              <a:rPr lang="en-AU" sz="900" b="1" dirty="0">
                <a:latin typeface="Congenial"/>
              </a:rPr>
              <a:t>(p56)</a:t>
            </a:r>
            <a:endParaRPr lang="en-AU" sz="900" dirty="0"/>
          </a:p>
          <a:p>
            <a:pPr marL="257175" lvl="0" indent="-171450">
              <a:buFont typeface="Arial" panose="020B0604020202020204" pitchFamily="34" charset="0"/>
              <a:buChar char="•"/>
              <a:defRPr/>
            </a:pPr>
            <a:r>
              <a:rPr lang="en-AU" sz="900" dirty="0"/>
              <a:t>Help an Ally (+d6 Advantage die)</a:t>
            </a:r>
          </a:p>
          <a:p>
            <a:pPr marL="257175" lvl="0" indent="-171450">
              <a:buFont typeface="Arial" panose="020B0604020202020204" pitchFamily="34" charset="0"/>
              <a:buChar char="•"/>
              <a:defRPr/>
            </a:pPr>
            <a:r>
              <a:rPr lang="en-AU" sz="900" dirty="0"/>
              <a:t>Utilise an Experience</a:t>
            </a:r>
          </a:p>
          <a:p>
            <a:pPr marL="257175" lvl="0" indent="-171450">
              <a:buFont typeface="Arial" panose="020B0604020202020204" pitchFamily="34" charset="0"/>
              <a:buChar char="•"/>
              <a:defRPr/>
            </a:pPr>
            <a:r>
              <a:rPr lang="en-AU" sz="900" dirty="0"/>
              <a:t>Initiate a Tag Team Roll (3 Hope, once per session)</a:t>
            </a:r>
          </a:p>
          <a:p>
            <a:pPr marL="257175" lvl="0" indent="-171450">
              <a:buFont typeface="Arial" panose="020B0604020202020204" pitchFamily="34" charset="0"/>
              <a:buChar char="•"/>
              <a:defRPr/>
            </a:pPr>
            <a:r>
              <a:rPr lang="en-AU" sz="900" dirty="0"/>
              <a:t>Use a Hope Feature</a:t>
            </a:r>
          </a:p>
          <a:p>
            <a:pPr marL="85725" marR="0" lvl="0" indent="0" algn="l" defTabSz="4572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dirty="0">
              <a:ln>
                <a:noFill/>
              </a:ln>
              <a:effectLst/>
              <a:uLnTx/>
              <a:uFillTx/>
              <a:latin typeface="Congenial Light"/>
              <a:ea typeface="+mn-ea"/>
              <a:cs typeface="+mn-cs"/>
            </a:endParaRPr>
          </a:p>
        </p:txBody>
      </p:sp>
      <p:sp>
        <p:nvSpPr>
          <p:cNvPr id="4" name="TextBox 3">
            <a:extLst>
              <a:ext uri="{FF2B5EF4-FFF2-40B4-BE49-F238E27FC236}">
                <a16:creationId xmlns:a16="http://schemas.microsoft.com/office/drawing/2014/main" id="{3BD2E6D2-87E5-20E9-34CE-83493D8851C9}"/>
              </a:ext>
            </a:extLst>
          </p:cNvPr>
          <p:cNvSpPr txBox="1"/>
          <p:nvPr/>
        </p:nvSpPr>
        <p:spPr>
          <a:xfrm>
            <a:off x="8477404" y="6664500"/>
            <a:ext cx="1428596" cy="215444"/>
          </a:xfrm>
          <a:prstGeom prst="rect">
            <a:avLst/>
          </a:prstGeom>
          <a:noFill/>
        </p:spPr>
        <p:txBody>
          <a:bodyPr wrap="none" rtlCol="0">
            <a:spAutoFit/>
          </a:bodyPr>
          <a:lstStyle/>
          <a:p>
            <a:pPr algn="r"/>
            <a:r>
              <a:rPr lang="en-AU" sz="800" dirty="0">
                <a:solidFill>
                  <a:schemeClr val="bg1"/>
                </a:solidFill>
              </a:rPr>
              <a:t>GM Sheet B: Combat Basics</a:t>
            </a:r>
          </a:p>
        </p:txBody>
      </p:sp>
      <p:grpSp>
        <p:nvGrpSpPr>
          <p:cNvPr id="56" name="Group 55">
            <a:extLst>
              <a:ext uri="{FF2B5EF4-FFF2-40B4-BE49-F238E27FC236}">
                <a16:creationId xmlns:a16="http://schemas.microsoft.com/office/drawing/2014/main" id="{C405BFCC-D5E4-7578-D345-701E2ADE1819}"/>
              </a:ext>
            </a:extLst>
          </p:cNvPr>
          <p:cNvGrpSpPr/>
          <p:nvPr/>
        </p:nvGrpSpPr>
        <p:grpSpPr>
          <a:xfrm>
            <a:off x="2959776" y="113587"/>
            <a:ext cx="4230151" cy="2771404"/>
            <a:chOff x="2931009" y="90529"/>
            <a:chExt cx="4230151" cy="2771404"/>
          </a:xfrm>
        </p:grpSpPr>
        <p:grpSp>
          <p:nvGrpSpPr>
            <p:cNvPr id="57" name="Group 56">
              <a:extLst>
                <a:ext uri="{FF2B5EF4-FFF2-40B4-BE49-F238E27FC236}">
                  <a16:creationId xmlns:a16="http://schemas.microsoft.com/office/drawing/2014/main" id="{B79F42B1-B947-CF52-6038-A9238CE3103F}"/>
                </a:ext>
              </a:extLst>
            </p:cNvPr>
            <p:cNvGrpSpPr/>
            <p:nvPr/>
          </p:nvGrpSpPr>
          <p:grpSpPr>
            <a:xfrm>
              <a:off x="3312837" y="90529"/>
              <a:ext cx="3522067" cy="2771404"/>
              <a:chOff x="3312837" y="90529"/>
              <a:chExt cx="3522067" cy="2771404"/>
            </a:xfrm>
          </p:grpSpPr>
          <p:sp>
            <p:nvSpPr>
              <p:cNvPr id="384" name="Rectangle: Rounded Corners 383">
                <a:extLst>
                  <a:ext uri="{FF2B5EF4-FFF2-40B4-BE49-F238E27FC236}">
                    <a16:creationId xmlns:a16="http://schemas.microsoft.com/office/drawing/2014/main" id="{0411F0E9-5774-2CED-0F9A-2FDBAF60172D}"/>
                  </a:ext>
                </a:extLst>
              </p:cNvPr>
              <p:cNvSpPr/>
              <p:nvPr/>
            </p:nvSpPr>
            <p:spPr>
              <a:xfrm>
                <a:off x="3529808" y="90827"/>
                <a:ext cx="936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Success (Hope) or Crit Success</a:t>
                </a:r>
              </a:p>
            </p:txBody>
          </p:sp>
          <p:cxnSp>
            <p:nvCxnSpPr>
              <p:cNvPr id="385" name="Connector: Elbow 384">
                <a:extLst>
                  <a:ext uri="{FF2B5EF4-FFF2-40B4-BE49-F238E27FC236}">
                    <a16:creationId xmlns:a16="http://schemas.microsoft.com/office/drawing/2014/main" id="{7D19FD45-E8F3-D0E8-8F96-98D6DF3FB928}"/>
                  </a:ext>
                </a:extLst>
              </p:cNvPr>
              <p:cNvCxnSpPr>
                <a:cxnSpLocks/>
                <a:stCxn id="387" idx="3"/>
                <a:endCxn id="59" idx="0"/>
              </p:cNvCxnSpPr>
              <p:nvPr/>
            </p:nvCxnSpPr>
            <p:spPr>
              <a:xfrm>
                <a:off x="6538707" y="252529"/>
                <a:ext cx="296196" cy="247573"/>
              </a:xfrm>
              <a:prstGeom prst="bentConnector2">
                <a:avLst/>
              </a:prstGeom>
              <a:ln w="38100">
                <a:solidFill>
                  <a:schemeClr val="bg1">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87" name="Rectangle: Rounded Corners 386">
                <a:extLst>
                  <a:ext uri="{FF2B5EF4-FFF2-40B4-BE49-F238E27FC236}">
                    <a16:creationId xmlns:a16="http://schemas.microsoft.com/office/drawing/2014/main" id="{2537F119-01B1-AC54-65F4-8DB4914F9BC6}"/>
                  </a:ext>
                </a:extLst>
              </p:cNvPr>
              <p:cNvSpPr/>
              <p:nvPr/>
            </p:nvSpPr>
            <p:spPr>
              <a:xfrm>
                <a:off x="5710707" y="90529"/>
                <a:ext cx="828000" cy="324000"/>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r>
                  <a:rPr lang="en-AU" sz="900" b="1" dirty="0">
                    <a:solidFill>
                      <a:schemeClr val="tx1"/>
                    </a:solidFill>
                  </a:rPr>
                  <a:t>Pass Spotlight back to PCs</a:t>
                </a:r>
              </a:p>
            </p:txBody>
          </p:sp>
          <p:cxnSp>
            <p:nvCxnSpPr>
              <p:cNvPr id="388" name="Connector: Elbow 387">
                <a:extLst>
                  <a:ext uri="{FF2B5EF4-FFF2-40B4-BE49-F238E27FC236}">
                    <a16:creationId xmlns:a16="http://schemas.microsoft.com/office/drawing/2014/main" id="{E55CA93F-11CE-B275-731D-A5B04455F27D}"/>
                  </a:ext>
                </a:extLst>
              </p:cNvPr>
              <p:cNvCxnSpPr>
                <a:cxnSpLocks/>
                <a:stCxn id="398" idx="0"/>
                <a:endCxn id="384" idx="3"/>
              </p:cNvCxnSpPr>
              <p:nvPr/>
            </p:nvCxnSpPr>
            <p:spPr>
              <a:xfrm rot="16200000" flipV="1">
                <a:off x="4531939" y="186697"/>
                <a:ext cx="448015" cy="580276"/>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89" name="Connector: Elbow 388">
                <a:extLst>
                  <a:ext uri="{FF2B5EF4-FFF2-40B4-BE49-F238E27FC236}">
                    <a16:creationId xmlns:a16="http://schemas.microsoft.com/office/drawing/2014/main" id="{9BD598FE-6E87-5BA3-3702-3004D2CB3D24}"/>
                  </a:ext>
                </a:extLst>
              </p:cNvPr>
              <p:cNvCxnSpPr>
                <a:cxnSpLocks/>
                <a:stCxn id="398" idx="0"/>
                <a:endCxn id="387" idx="1"/>
              </p:cNvCxnSpPr>
              <p:nvPr/>
            </p:nvCxnSpPr>
            <p:spPr>
              <a:xfrm rot="5400000" flipH="1" flipV="1">
                <a:off x="5154239" y="144375"/>
                <a:ext cx="448313" cy="664623"/>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0" name="Connector: Elbow 389">
                <a:extLst>
                  <a:ext uri="{FF2B5EF4-FFF2-40B4-BE49-F238E27FC236}">
                    <a16:creationId xmlns:a16="http://schemas.microsoft.com/office/drawing/2014/main" id="{6D8BD7BB-47CD-42E5-EEF2-C3DD6271B1DB}"/>
                  </a:ext>
                </a:extLst>
              </p:cNvPr>
              <p:cNvCxnSpPr>
                <a:cxnSpLocks/>
                <a:stCxn id="384" idx="1"/>
                <a:endCxn id="58" idx="0"/>
              </p:cNvCxnSpPr>
              <p:nvPr/>
            </p:nvCxnSpPr>
            <p:spPr>
              <a:xfrm rot="10800000" flipV="1">
                <a:off x="3312838" y="252827"/>
                <a:ext cx="216971" cy="242512"/>
              </a:xfrm>
              <a:prstGeom prst="bentConnector2">
                <a:avLst/>
              </a:prstGeom>
              <a:ln w="38100">
                <a:solidFill>
                  <a:schemeClr val="bg1">
                    <a:lumMod val="7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91" name="TextBox 390">
                <a:extLst>
                  <a:ext uri="{FF2B5EF4-FFF2-40B4-BE49-F238E27FC236}">
                    <a16:creationId xmlns:a16="http://schemas.microsoft.com/office/drawing/2014/main" id="{36E96BAB-1FC1-2987-0B2C-A0F0D56E9DD8}"/>
                  </a:ext>
                </a:extLst>
              </p:cNvPr>
              <p:cNvSpPr txBox="1"/>
              <p:nvPr/>
            </p:nvSpPr>
            <p:spPr>
              <a:xfrm>
                <a:off x="4713772" y="1744757"/>
                <a:ext cx="664624" cy="824404"/>
              </a:xfrm>
              <a:prstGeom prst="roundRect">
                <a:avLst/>
              </a:prstGeom>
              <a:solidFill>
                <a:schemeClr val="tx1">
                  <a:lumMod val="85000"/>
                  <a:lumOff val="15000"/>
                </a:schemeClr>
              </a:solidFill>
              <a:ln>
                <a:noFill/>
              </a:ln>
            </p:spPr>
            <p:txBody>
              <a:bodyPr wrap="square" lIns="36000" tIns="36000" rIns="36000" bIns="36000" rtlCol="0" anchor="ctr">
                <a:spAutoFit/>
              </a:bodyPr>
              <a:lstStyle/>
              <a:p>
                <a:pPr algn="ctr">
                  <a:defRPr/>
                </a:pPr>
                <a:r>
                  <a:rPr kumimoji="0" lang="en-AU" sz="900" i="0" u="none" strike="noStrike" kern="1200" cap="none" spc="0" normalizeH="0" baseline="0" noProof="0" dirty="0">
                    <a:ln>
                      <a:noFill/>
                    </a:ln>
                    <a:solidFill>
                      <a:schemeClr val="bg1"/>
                    </a:solidFill>
                    <a:effectLst/>
                    <a:uLnTx/>
                    <a:uFillTx/>
                    <a:ea typeface="+mn-ea"/>
                    <a:cs typeface="+mn-cs"/>
                  </a:rPr>
                  <a:t>GM </a:t>
                </a:r>
                <a:r>
                  <a:rPr kumimoji="0" lang="en-AU" sz="900" i="1" u="none" strike="noStrike" kern="1200" cap="none" spc="0" normalizeH="0" baseline="0" noProof="0" dirty="0">
                    <a:ln>
                      <a:noFill/>
                    </a:ln>
                    <a:solidFill>
                      <a:schemeClr val="bg1"/>
                    </a:solidFill>
                    <a:effectLst/>
                    <a:uLnTx/>
                    <a:uFillTx/>
                    <a:ea typeface="+mn-ea"/>
                    <a:cs typeface="+mn-cs"/>
                  </a:rPr>
                  <a:t>Interrupts</a:t>
                </a:r>
                <a:r>
                  <a:rPr kumimoji="0" lang="en-AU" sz="900" b="1" i="0" u="none" strike="noStrike" kern="1200" cap="none" spc="0" normalizeH="0" baseline="0" noProof="0" dirty="0">
                    <a:ln>
                      <a:noFill/>
                    </a:ln>
                    <a:solidFill>
                      <a:schemeClr val="bg1"/>
                    </a:solidFill>
                    <a:effectLst/>
                    <a:uLnTx/>
                    <a:uFillTx/>
                    <a:ea typeface="+mn-ea"/>
                    <a:cs typeface="+mn-cs"/>
                  </a:rPr>
                  <a:t> or </a:t>
                </a:r>
                <a:r>
                  <a:rPr kumimoji="0" lang="en-AU" sz="900" i="1" u="none" strike="noStrike" kern="1200" cap="none" spc="0" normalizeH="0" baseline="0" noProof="0" dirty="0">
                    <a:ln>
                      <a:noFill/>
                    </a:ln>
                    <a:solidFill>
                      <a:schemeClr val="bg1"/>
                    </a:solidFill>
                    <a:effectLst/>
                    <a:uLnTx/>
                    <a:uFillTx/>
                    <a:ea typeface="+mn-ea"/>
                    <a:cs typeface="+mn-cs"/>
                  </a:rPr>
                  <a:t>Keeps    Spotlight</a:t>
                </a:r>
                <a:r>
                  <a:rPr kumimoji="0" lang="en-AU" sz="900" i="0" u="none" strike="noStrike" kern="1200" cap="none" spc="0" normalizeH="0" baseline="0" noProof="0" dirty="0">
                    <a:ln>
                      <a:noFill/>
                    </a:ln>
                    <a:solidFill>
                      <a:schemeClr val="bg1"/>
                    </a:solidFill>
                    <a:effectLst/>
                    <a:uLnTx/>
                    <a:uFillTx/>
                    <a:ea typeface="+mn-ea"/>
                    <a:cs typeface="+mn-cs"/>
                  </a:rPr>
                  <a:t> (</a:t>
                </a:r>
                <a:r>
                  <a:rPr kumimoji="0" lang="en-AU" sz="900" b="1" i="0" u="none" strike="noStrike" kern="1200" cap="none" spc="0" normalizeH="0" baseline="0" noProof="0" dirty="0">
                    <a:ln>
                      <a:noFill/>
                    </a:ln>
                    <a:solidFill>
                      <a:schemeClr val="bg1"/>
                    </a:solidFill>
                    <a:effectLst/>
                    <a:uLnTx/>
                    <a:uFillTx/>
                    <a:ea typeface="+mn-ea"/>
                    <a:cs typeface="+mn-cs"/>
                  </a:rPr>
                  <a:t>1 Fear</a:t>
                </a:r>
                <a:r>
                  <a:rPr kumimoji="0" lang="en-AU" sz="900" i="0" u="none" strike="noStrike" kern="1200" cap="none" spc="0" normalizeH="0" baseline="0" noProof="0" dirty="0">
                    <a:ln>
                      <a:noFill/>
                    </a:ln>
                    <a:solidFill>
                      <a:schemeClr val="bg1"/>
                    </a:solidFill>
                    <a:effectLst/>
                    <a:uLnTx/>
                    <a:uFillTx/>
                    <a:ea typeface="+mn-ea"/>
                    <a:cs typeface="+mn-cs"/>
                  </a:rPr>
                  <a:t>)</a:t>
                </a:r>
              </a:p>
            </p:txBody>
          </p:sp>
          <p:sp>
            <p:nvSpPr>
              <p:cNvPr id="392" name="TextBox 391">
                <a:extLst>
                  <a:ext uri="{FF2B5EF4-FFF2-40B4-BE49-F238E27FC236}">
                    <a16:creationId xmlns:a16="http://schemas.microsoft.com/office/drawing/2014/main" id="{2598B4C9-17F4-6056-7235-EC448568FB1F}"/>
                  </a:ext>
                </a:extLst>
              </p:cNvPr>
              <p:cNvSpPr txBox="1"/>
              <p:nvPr/>
            </p:nvSpPr>
            <p:spPr>
              <a:xfrm>
                <a:off x="3498853" y="2537933"/>
                <a:ext cx="828000" cy="324000"/>
              </a:xfrm>
              <a:prstGeom prst="roundRect">
                <a:avLst/>
              </a:prstGeom>
              <a:solidFill>
                <a:schemeClr val="tx1">
                  <a:lumMod val="85000"/>
                  <a:lumOff val="15000"/>
                </a:schemeClr>
              </a:solidFill>
              <a:ln>
                <a:noFill/>
              </a:ln>
            </p:spPr>
            <p:txBody>
              <a:bodyPr wrap="square" lIns="36000" tIns="36000" rIns="36000" bIns="36000" rtlCol="0" anchor="ctr">
                <a:spAutoFit/>
              </a:bodyPr>
              <a:lstStyle/>
              <a:p>
                <a:pPr algn="ctr">
                  <a:defRPr/>
                </a:pPr>
                <a:r>
                  <a:rPr kumimoji="0" lang="en-AU" sz="900" b="1" i="0" u="none" strike="noStrike" kern="1200" cap="none" spc="0" normalizeH="0" baseline="0" noProof="0" dirty="0">
                    <a:ln>
                      <a:noFill/>
                    </a:ln>
                    <a:solidFill>
                      <a:schemeClr val="bg1"/>
                    </a:solidFill>
                    <a:effectLst/>
                    <a:uLnTx/>
                    <a:uFillTx/>
                    <a:ea typeface="+mn-ea"/>
                    <a:cs typeface="+mn-cs"/>
                  </a:rPr>
                  <a:t>Failure or Roll with Fear</a:t>
                </a:r>
              </a:p>
            </p:txBody>
          </p:sp>
          <p:cxnSp>
            <p:nvCxnSpPr>
              <p:cNvPr id="393" name="Connector: Elbow 392">
                <a:extLst>
                  <a:ext uri="{FF2B5EF4-FFF2-40B4-BE49-F238E27FC236}">
                    <a16:creationId xmlns:a16="http://schemas.microsoft.com/office/drawing/2014/main" id="{9405391C-B0B9-41B2-6B24-4AE1A5727203}"/>
                  </a:ext>
                </a:extLst>
              </p:cNvPr>
              <p:cNvCxnSpPr>
                <a:cxnSpLocks/>
                <a:stCxn id="61" idx="2"/>
                <a:endCxn id="392" idx="3"/>
              </p:cNvCxnSpPr>
              <p:nvPr/>
            </p:nvCxnSpPr>
            <p:spPr>
              <a:xfrm rot="5400000">
                <a:off x="5458727" y="1323756"/>
                <a:ext cx="244303" cy="2508050"/>
              </a:xfrm>
              <a:prstGeom prst="bentConnector2">
                <a:avLst/>
              </a:prstGeom>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4" name="Connector: Elbow 393">
                <a:extLst>
                  <a:ext uri="{FF2B5EF4-FFF2-40B4-BE49-F238E27FC236}">
                    <a16:creationId xmlns:a16="http://schemas.microsoft.com/office/drawing/2014/main" id="{19645AB5-36F0-6C48-C43F-5A679F9FC0E8}"/>
                  </a:ext>
                </a:extLst>
              </p:cNvPr>
              <p:cNvCxnSpPr>
                <a:cxnSpLocks/>
                <a:stCxn id="61" idx="2"/>
                <a:endCxn id="391" idx="2"/>
              </p:cNvCxnSpPr>
              <p:nvPr/>
            </p:nvCxnSpPr>
            <p:spPr>
              <a:xfrm rot="5400000">
                <a:off x="5883729" y="1617986"/>
                <a:ext cx="113531" cy="1788819"/>
              </a:xfrm>
              <a:prstGeom prst="bentConnector3">
                <a:avLst>
                  <a:gd name="adj1" fmla="val 215360"/>
                </a:avLst>
              </a:prstGeom>
              <a:ln w="38100">
                <a:solidFill>
                  <a:schemeClr val="tx1">
                    <a:lumMod val="75000"/>
                    <a:lumOff val="2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5" name="Connector: Elbow 394">
                <a:extLst>
                  <a:ext uri="{FF2B5EF4-FFF2-40B4-BE49-F238E27FC236}">
                    <a16:creationId xmlns:a16="http://schemas.microsoft.com/office/drawing/2014/main" id="{49106BC1-54AE-C249-4F1F-F956C57FF1A9}"/>
                  </a:ext>
                </a:extLst>
              </p:cNvPr>
              <p:cNvCxnSpPr>
                <a:cxnSpLocks/>
                <a:stCxn id="392" idx="1"/>
                <a:endCxn id="60" idx="2"/>
              </p:cNvCxnSpPr>
              <p:nvPr/>
            </p:nvCxnSpPr>
            <p:spPr>
              <a:xfrm rot="10800000">
                <a:off x="3312837" y="2456291"/>
                <a:ext cx="186016" cy="243643"/>
              </a:xfrm>
              <a:prstGeom prst="bentConnector2">
                <a:avLst/>
              </a:prstGeom>
              <a:ln w="38100">
                <a:solidFill>
                  <a:schemeClr val="tx1">
                    <a:lumMod val="75000"/>
                    <a:lumOff val="25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96" name="Straight Arrow Connector 395">
                <a:extLst>
                  <a:ext uri="{FF2B5EF4-FFF2-40B4-BE49-F238E27FC236}">
                    <a16:creationId xmlns:a16="http://schemas.microsoft.com/office/drawing/2014/main" id="{8DF9CCEE-AF0D-6E6C-EB2E-932D5638B829}"/>
                  </a:ext>
                </a:extLst>
              </p:cNvPr>
              <p:cNvCxnSpPr>
                <a:cxnSpLocks/>
              </p:cNvCxnSpPr>
              <p:nvPr/>
            </p:nvCxnSpPr>
            <p:spPr>
              <a:xfrm>
                <a:off x="5043703" y="1209321"/>
                <a:ext cx="0" cy="535436"/>
              </a:xfrm>
              <a:prstGeom prst="straightConnector1">
                <a:avLst/>
              </a:prstGeom>
              <a:ln w="34925">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97" name="Connector: Elbow 396">
                <a:extLst>
                  <a:ext uri="{FF2B5EF4-FFF2-40B4-BE49-F238E27FC236}">
                    <a16:creationId xmlns:a16="http://schemas.microsoft.com/office/drawing/2014/main" id="{38287625-E9F0-8F3D-5DD6-E7CD85F9A4E4}"/>
                  </a:ext>
                </a:extLst>
              </p:cNvPr>
              <p:cNvCxnSpPr>
                <a:cxnSpLocks/>
                <a:endCxn id="398" idx="2"/>
              </p:cNvCxnSpPr>
              <p:nvPr/>
            </p:nvCxnSpPr>
            <p:spPr>
              <a:xfrm flipV="1">
                <a:off x="4623009" y="1082458"/>
                <a:ext cx="423075" cy="389025"/>
              </a:xfrm>
              <a:prstGeom prst="bentConnector2">
                <a:avLst/>
              </a:prstGeom>
              <a:ln w="38100">
                <a:solidFill>
                  <a:schemeClr val="bg1">
                    <a:lumMod val="75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398" name="Rectangle: Rounded Corners 397">
                <a:extLst>
                  <a:ext uri="{FF2B5EF4-FFF2-40B4-BE49-F238E27FC236}">
                    <a16:creationId xmlns:a16="http://schemas.microsoft.com/office/drawing/2014/main" id="{F9B799C7-AC00-55AD-78CF-939B45352938}"/>
                  </a:ext>
                </a:extLst>
              </p:cNvPr>
              <p:cNvSpPr/>
              <p:nvPr/>
            </p:nvSpPr>
            <p:spPr>
              <a:xfrm>
                <a:off x="4776006" y="700842"/>
                <a:ext cx="540156" cy="381616"/>
              </a:xfrm>
              <a:prstGeom prst="roundRect">
                <a:avLst>
                  <a:gd name="adj" fmla="val 27899"/>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36000" tIns="39600" rIns="36000" bIns="36000" rtlCol="0" anchor="ctr"/>
              <a:lstStyle/>
              <a:p>
                <a:pPr algn="ctr"/>
                <a:r>
                  <a:rPr lang="en-AU" sz="900" b="1" dirty="0"/>
                  <a:t>Combat Start! </a:t>
                </a:r>
              </a:p>
            </p:txBody>
          </p:sp>
        </p:grpSp>
        <p:sp>
          <p:nvSpPr>
            <p:cNvPr id="58" name="Rectangle 57">
              <a:extLst>
                <a:ext uri="{FF2B5EF4-FFF2-40B4-BE49-F238E27FC236}">
                  <a16:creationId xmlns:a16="http://schemas.microsoft.com/office/drawing/2014/main" id="{37F5A205-2F7A-3E51-688A-F1D2DAA79B4D}"/>
                </a:ext>
              </a:extLst>
            </p:cNvPr>
            <p:cNvSpPr/>
            <p:nvPr/>
          </p:nvSpPr>
          <p:spPr>
            <a:xfrm>
              <a:off x="3187135" y="495339"/>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Rectangle 58">
              <a:extLst>
                <a:ext uri="{FF2B5EF4-FFF2-40B4-BE49-F238E27FC236}">
                  <a16:creationId xmlns:a16="http://schemas.microsoft.com/office/drawing/2014/main" id="{619E19A2-05DD-2021-B872-AB6030EF158A}"/>
                </a:ext>
              </a:extLst>
            </p:cNvPr>
            <p:cNvSpPr/>
            <p:nvPr/>
          </p:nvSpPr>
          <p:spPr>
            <a:xfrm>
              <a:off x="6709201" y="500102"/>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Rectangle 59">
              <a:extLst>
                <a:ext uri="{FF2B5EF4-FFF2-40B4-BE49-F238E27FC236}">
                  <a16:creationId xmlns:a16="http://schemas.microsoft.com/office/drawing/2014/main" id="{BC09CE81-5B90-385D-7752-801DF8902CB3}"/>
                </a:ext>
              </a:extLst>
            </p:cNvPr>
            <p:cNvSpPr/>
            <p:nvPr/>
          </p:nvSpPr>
          <p:spPr>
            <a:xfrm>
              <a:off x="3185878" y="2204886"/>
              <a:ext cx="253918"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Rectangle 60">
              <a:extLst>
                <a:ext uri="{FF2B5EF4-FFF2-40B4-BE49-F238E27FC236}">
                  <a16:creationId xmlns:a16="http://schemas.microsoft.com/office/drawing/2014/main" id="{47A83E65-0E67-F7BF-5376-B217E7F6E4CD}"/>
                </a:ext>
              </a:extLst>
            </p:cNvPr>
            <p:cNvSpPr/>
            <p:nvPr/>
          </p:nvSpPr>
          <p:spPr>
            <a:xfrm>
              <a:off x="6709201" y="2204226"/>
              <a:ext cx="251404" cy="2514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Octagon 61">
              <a:extLst>
                <a:ext uri="{FF2B5EF4-FFF2-40B4-BE49-F238E27FC236}">
                  <a16:creationId xmlns:a16="http://schemas.microsoft.com/office/drawing/2014/main" id="{26D0C099-D738-89E8-0D09-B30931873CE6}"/>
                </a:ext>
              </a:extLst>
            </p:cNvPr>
            <p:cNvSpPr/>
            <p:nvPr/>
          </p:nvSpPr>
          <p:spPr>
            <a:xfrm>
              <a:off x="5469160" y="487422"/>
              <a:ext cx="1692000" cy="1980000"/>
            </a:xfrm>
            <a:prstGeom prst="octagon">
              <a:avLst>
                <a:gd name="adj" fmla="val 6208"/>
              </a:avLst>
            </a:prstGeom>
            <a:solidFill>
              <a:schemeClr val="tx1">
                <a:lumMod val="75000"/>
                <a:lumOff val="2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pPr marL="0" lvl="1"/>
              <a:r>
                <a:rPr lang="en-AU" sz="1400" b="1" dirty="0">
                  <a:latin typeface="+mj-lt"/>
                </a:rPr>
                <a:t>GM Spotlight</a:t>
              </a:r>
            </a:p>
            <a:p>
              <a:pPr marL="0" lvl="1"/>
              <a:r>
                <a:rPr lang="en-AU" sz="900" dirty="0"/>
                <a:t>The GM makes a GM Move. Adversaries can only be spotlighted once per GM Spotlight, and can:</a:t>
              </a:r>
            </a:p>
            <a:p>
              <a:pPr marL="180975" lvl="2" indent="-180975">
                <a:buFont typeface="Arial" panose="020B0604020202020204" pitchFamily="34" charset="0"/>
                <a:buChar char="•"/>
              </a:pPr>
              <a:r>
                <a:rPr lang="en-AU" sz="900" dirty="0"/>
                <a:t>Move within </a:t>
              </a:r>
              <a:r>
                <a:rPr lang="en-AU" sz="900" b="1" dirty="0"/>
                <a:t>Close</a:t>
              </a:r>
              <a:r>
                <a:rPr lang="en-AU" sz="900" dirty="0"/>
                <a:t> range and use an </a:t>
              </a:r>
              <a:r>
                <a:rPr lang="en-AU" sz="900" b="1" dirty="0"/>
                <a:t>Attack </a:t>
              </a:r>
              <a:r>
                <a:rPr lang="en-AU" sz="900" dirty="0"/>
                <a:t>or </a:t>
              </a:r>
              <a:r>
                <a:rPr lang="en-AU" sz="900" b="1" dirty="0"/>
                <a:t>Adversary Action</a:t>
              </a:r>
            </a:p>
            <a:p>
              <a:pPr marL="180975" lvl="2" indent="-180975">
                <a:buFont typeface="Arial" panose="020B0604020202020204" pitchFamily="34" charset="0"/>
                <a:buChar char="•"/>
              </a:pPr>
              <a:r>
                <a:rPr lang="en-AU" sz="900" dirty="0"/>
                <a:t>Clear a </a:t>
              </a:r>
              <a:r>
                <a:rPr lang="en-AU" sz="900" b="1" dirty="0"/>
                <a:t>Condition</a:t>
              </a:r>
            </a:p>
            <a:p>
              <a:pPr marL="180975" lvl="2" indent="-180975">
                <a:buFont typeface="Arial" panose="020B0604020202020204" pitchFamily="34" charset="0"/>
                <a:buChar char="•"/>
              </a:pPr>
              <a:r>
                <a:rPr lang="en-AU" sz="900" dirty="0"/>
                <a:t>Sprint within </a:t>
              </a:r>
              <a:r>
                <a:rPr lang="en-AU" sz="900" b="1" dirty="0"/>
                <a:t>Far</a:t>
              </a:r>
              <a:r>
                <a:rPr lang="en-AU" sz="900" dirty="0"/>
                <a:t> or </a:t>
              </a:r>
              <a:r>
                <a:rPr lang="en-AU" sz="900" b="1" dirty="0"/>
                <a:t>Very</a:t>
              </a:r>
              <a:r>
                <a:rPr lang="en-AU" sz="900" dirty="0"/>
                <a:t> </a:t>
              </a:r>
              <a:r>
                <a:rPr lang="en-AU" sz="900" b="1" dirty="0"/>
                <a:t>Far</a:t>
              </a:r>
              <a:r>
                <a:rPr lang="en-AU" sz="900" dirty="0"/>
                <a:t> range</a:t>
              </a:r>
            </a:p>
            <a:p>
              <a:pPr marL="180975" lvl="2" indent="-180975">
                <a:buFont typeface="Arial" panose="020B0604020202020204" pitchFamily="34" charset="0"/>
                <a:buChar char="•"/>
              </a:pPr>
              <a:r>
                <a:rPr lang="en-AU" sz="900" dirty="0"/>
                <a:t>Do anything else the fiction demands</a:t>
              </a:r>
            </a:p>
          </p:txBody>
        </p:sp>
        <p:sp>
          <p:nvSpPr>
            <p:cNvPr id="63" name="Octagon 62">
              <a:extLst>
                <a:ext uri="{FF2B5EF4-FFF2-40B4-BE49-F238E27FC236}">
                  <a16:creationId xmlns:a16="http://schemas.microsoft.com/office/drawing/2014/main" id="{854437A4-718F-663E-7C3B-EE545ECF2055}"/>
                </a:ext>
              </a:extLst>
            </p:cNvPr>
            <p:cNvSpPr/>
            <p:nvPr/>
          </p:nvSpPr>
          <p:spPr>
            <a:xfrm>
              <a:off x="2931009" y="481483"/>
              <a:ext cx="1692000" cy="1980000"/>
            </a:xfrm>
            <a:prstGeom prst="octagon">
              <a:avLst>
                <a:gd name="adj" fmla="val 6208"/>
              </a:avLst>
            </a:prstGeom>
            <a:solidFill>
              <a:schemeClr val="bg1"/>
            </a:solidFill>
            <a:ln w="381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lIns="72000" tIns="36000" rIns="72000" bIns="36000" rtlCol="0" anchor="ctr"/>
            <a:lstStyle/>
            <a:p>
              <a:r>
                <a:rPr lang="en-AU" sz="1400" b="1" dirty="0">
                  <a:solidFill>
                    <a:schemeClr val="tx1"/>
                  </a:solidFill>
                  <a:latin typeface="+mj-lt"/>
                </a:rPr>
                <a:t>Player Spotlight</a:t>
              </a:r>
            </a:p>
            <a:p>
              <a:pPr marL="0" lvl="1"/>
              <a:r>
                <a:rPr lang="en-AU" sz="900" dirty="0">
                  <a:solidFill>
                    <a:schemeClr val="tx1"/>
                  </a:solidFill>
                </a:rPr>
                <a:t>A spotlighted player can:</a:t>
              </a:r>
            </a:p>
            <a:p>
              <a:pPr marL="180975" lvl="1" indent="-180975">
                <a:buFont typeface="Arial" panose="020B0604020202020204" pitchFamily="34" charset="0"/>
                <a:buChar char="•"/>
              </a:pPr>
              <a:r>
                <a:rPr lang="en-AU" sz="900" dirty="0">
                  <a:solidFill>
                    <a:schemeClr val="tx1"/>
                  </a:solidFill>
                </a:rPr>
                <a:t>Move within </a:t>
              </a:r>
              <a:r>
                <a:rPr lang="en-AU" sz="900" b="1" dirty="0">
                  <a:solidFill>
                    <a:schemeClr val="tx1"/>
                  </a:solidFill>
                </a:rPr>
                <a:t>Close</a:t>
              </a:r>
              <a:r>
                <a:rPr lang="en-AU" sz="900" dirty="0">
                  <a:solidFill>
                    <a:schemeClr val="tx1"/>
                  </a:solidFill>
                </a:rPr>
                <a:t> Range and </a:t>
              </a:r>
              <a:r>
                <a:rPr lang="en-AU" sz="900" b="1" dirty="0">
                  <a:solidFill>
                    <a:schemeClr val="tx1"/>
                  </a:solidFill>
                </a:rPr>
                <a:t>Attack, </a:t>
              </a:r>
              <a:r>
                <a:rPr lang="en-AU" sz="900" dirty="0">
                  <a:solidFill>
                    <a:schemeClr val="tx1"/>
                  </a:solidFill>
                </a:rPr>
                <a:t>use a </a:t>
              </a:r>
              <a:r>
                <a:rPr lang="en-AU" sz="900" b="1" dirty="0">
                  <a:solidFill>
                    <a:schemeClr val="tx1"/>
                  </a:solidFill>
                </a:rPr>
                <a:t>Feature, </a:t>
              </a:r>
              <a:r>
                <a:rPr lang="en-AU" sz="900" dirty="0">
                  <a:solidFill>
                    <a:schemeClr val="tx1"/>
                  </a:solidFill>
                </a:rPr>
                <a:t>or </a:t>
              </a:r>
              <a:r>
                <a:rPr lang="en-AU" sz="900" b="1" dirty="0">
                  <a:solidFill>
                    <a:schemeClr val="tx1"/>
                  </a:solidFill>
                </a:rPr>
                <a:t>Cast a Spell</a:t>
              </a:r>
            </a:p>
            <a:p>
              <a:pPr marL="180975" lvl="1" indent="-180975">
                <a:buFont typeface="Arial" panose="020B0604020202020204" pitchFamily="34" charset="0"/>
                <a:buChar char="•"/>
              </a:pPr>
              <a:r>
                <a:rPr lang="en-AU" sz="900" dirty="0">
                  <a:solidFill>
                    <a:schemeClr val="tx1"/>
                  </a:solidFill>
                </a:rPr>
                <a:t>Sprint within </a:t>
              </a:r>
              <a:r>
                <a:rPr lang="en-AU" sz="900" b="1" dirty="0">
                  <a:solidFill>
                    <a:schemeClr val="tx1"/>
                  </a:solidFill>
                </a:rPr>
                <a:t>Far</a:t>
              </a:r>
              <a:r>
                <a:rPr lang="en-AU" sz="900" dirty="0">
                  <a:solidFill>
                    <a:schemeClr val="tx1"/>
                  </a:solidFill>
                </a:rPr>
                <a:t> Range (AGI Roll)</a:t>
              </a:r>
            </a:p>
            <a:p>
              <a:pPr marL="180975" lvl="1" indent="-180975">
                <a:buFont typeface="Arial" panose="020B0604020202020204" pitchFamily="34" charset="0"/>
                <a:buChar char="•"/>
              </a:pPr>
              <a:r>
                <a:rPr lang="en-AU" sz="900" dirty="0">
                  <a:solidFill>
                    <a:schemeClr val="tx1"/>
                  </a:solidFill>
                </a:rPr>
                <a:t>Move Under Pressure (AGI Roll; No other actions, move within </a:t>
              </a:r>
              <a:r>
                <a:rPr lang="en-AU" sz="900" b="1" dirty="0">
                  <a:solidFill>
                    <a:schemeClr val="tx1"/>
                  </a:solidFill>
                </a:rPr>
                <a:t>Close</a:t>
              </a:r>
              <a:r>
                <a:rPr lang="en-AU" sz="900" dirty="0">
                  <a:solidFill>
                    <a:schemeClr val="tx1"/>
                  </a:solidFill>
                </a:rPr>
                <a:t> Range)</a:t>
              </a:r>
            </a:p>
            <a:p>
              <a:pPr marL="180975" lvl="1" indent="-180975">
                <a:buFont typeface="Arial" panose="020B0604020202020204" pitchFamily="34" charset="0"/>
                <a:buChar char="•"/>
              </a:pPr>
              <a:r>
                <a:rPr lang="en-AU" sz="900" dirty="0">
                  <a:solidFill>
                    <a:schemeClr val="tx1"/>
                  </a:solidFill>
                </a:rPr>
                <a:t>Minor actions (use a consumable, shout)</a:t>
              </a:r>
            </a:p>
          </p:txBody>
        </p:sp>
      </p:grpSp>
    </p:spTree>
    <p:extLst>
      <p:ext uri="{BB962C8B-B14F-4D97-AF65-F5344CB8AC3E}">
        <p14:creationId xmlns:p14="http://schemas.microsoft.com/office/powerpoint/2010/main" val="71859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D778C-E4CA-990F-B74C-200B2DBD9E9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FB86E83-56E9-E514-32B8-A7EB736A28C3}"/>
              </a:ext>
            </a:extLst>
          </p:cNvPr>
          <p:cNvSpPr/>
          <p:nvPr/>
        </p:nvSpPr>
        <p:spPr>
          <a:xfrm>
            <a:off x="-31364" y="-155834"/>
            <a:ext cx="2607877" cy="7169668"/>
          </a:xfrm>
          <a:prstGeom prst="rect">
            <a:avLst/>
          </a:prstGeom>
          <a:solidFill>
            <a:schemeClr val="tx1">
              <a:lumMod val="75000"/>
              <a:lumOff val="25000"/>
            </a:schemeClr>
          </a:solidFill>
          <a:ln w="38100">
            <a:noFill/>
          </a:ln>
          <a:effectLst>
            <a:outerShdw blurRad="762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3" name="Table 42">
            <a:extLst>
              <a:ext uri="{FF2B5EF4-FFF2-40B4-BE49-F238E27FC236}">
                <a16:creationId xmlns:a16="http://schemas.microsoft.com/office/drawing/2014/main" id="{42B6377B-1CE2-52E0-5307-5782061381BE}"/>
              </a:ext>
            </a:extLst>
          </p:cNvPr>
          <p:cNvGraphicFramePr>
            <a:graphicFrameLocks noGrp="1"/>
          </p:cNvGraphicFramePr>
          <p:nvPr>
            <p:extLst>
              <p:ext uri="{D42A27DB-BD31-4B8C-83A1-F6EECF244321}">
                <p14:modId xmlns:p14="http://schemas.microsoft.com/office/powerpoint/2010/main" val="1700925354"/>
              </p:ext>
            </p:extLst>
          </p:nvPr>
        </p:nvGraphicFramePr>
        <p:xfrm>
          <a:off x="7292977" y="3784140"/>
          <a:ext cx="2520949" cy="2880360"/>
        </p:xfrm>
        <a:graphic>
          <a:graphicData uri="http://schemas.openxmlformats.org/drawingml/2006/table">
            <a:tbl>
              <a:tblPr firstRow="1" bandRow="1">
                <a:tableStyleId>{9D7B26C5-4107-4FEC-AEDC-1716B250A1EF}</a:tableStyleId>
              </a:tblPr>
              <a:tblGrid>
                <a:gridCol w="1246691">
                  <a:extLst>
                    <a:ext uri="{9D8B030D-6E8A-4147-A177-3AD203B41FA5}">
                      <a16:colId xmlns:a16="http://schemas.microsoft.com/office/drawing/2014/main" val="2468675230"/>
                    </a:ext>
                  </a:extLst>
                </a:gridCol>
                <a:gridCol w="1274258">
                  <a:extLst>
                    <a:ext uri="{9D8B030D-6E8A-4147-A177-3AD203B41FA5}">
                      <a16:colId xmlns:a16="http://schemas.microsoft.com/office/drawing/2014/main" val="4214104677"/>
                    </a:ext>
                  </a:extLst>
                </a:gridCol>
              </a:tblGrid>
              <a:tr h="1936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b="0" dirty="0"/>
                        <a:t>Meals for the party</a:t>
                      </a:r>
                    </a:p>
                  </a:txBody>
                  <a:tcPr>
                    <a:lnB w="12700" cap="flat" cmpd="sng" algn="ctr">
                      <a:noFill/>
                      <a:prstDash val="solid"/>
                      <a:round/>
                      <a:headEnd type="none" w="med" len="med"/>
                      <a:tailEnd type="none" w="med" len="med"/>
                    </a:lnB>
                  </a:tcPr>
                </a:tc>
                <a:tc>
                  <a:txBody>
                    <a:bodyPr/>
                    <a:lstStyle/>
                    <a:p>
                      <a:r>
                        <a:rPr lang="en-AU" sz="900" b="0" dirty="0"/>
                        <a:t>1 Handful per night</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4104624784"/>
                  </a:ext>
                </a:extLst>
              </a:tr>
              <a:tr h="193698">
                <a:tc>
                  <a:txBody>
                    <a:bodyPr/>
                    <a:lstStyle/>
                    <a:p>
                      <a:r>
                        <a:rPr lang="en-AU" sz="900" dirty="0"/>
                        <a:t>Inn room per night</a:t>
                      </a:r>
                    </a:p>
                  </a:txBody>
                  <a:tcPr>
                    <a:lnT w="12700" cap="flat" cmpd="sng" algn="ctr">
                      <a:noFill/>
                      <a:prstDash val="solid"/>
                      <a:round/>
                      <a:headEnd type="none" w="med" len="med"/>
                      <a:tailEnd type="none" w="med" len="med"/>
                    </a:lnT>
                  </a:tcPr>
                </a:tc>
                <a:tc>
                  <a:txBody>
                    <a:bodyPr/>
                    <a:lstStyle/>
                    <a:p>
                      <a:r>
                        <a:rPr lang="en-AU" sz="900" dirty="0"/>
                        <a:t>1 Handful </a:t>
                      </a:r>
                      <a:r>
                        <a:rPr lang="en-AU" sz="900" b="0" dirty="0"/>
                        <a:t>per night</a:t>
                      </a:r>
                      <a:endParaRPr lang="en-AU" sz="900"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3251732908"/>
                  </a:ext>
                </a:extLst>
              </a:tr>
              <a:tr h="193698">
                <a:tc>
                  <a:txBody>
                    <a:bodyPr/>
                    <a:lstStyle/>
                    <a:p>
                      <a:r>
                        <a:rPr lang="en-AU" sz="900" dirty="0"/>
                        <a:t>Luxury inn room</a:t>
                      </a:r>
                    </a:p>
                  </a:txBody>
                  <a:tcPr/>
                </a:tc>
                <a:tc>
                  <a:txBody>
                    <a:bodyPr/>
                    <a:lstStyle/>
                    <a:p>
                      <a:r>
                        <a:rPr lang="en-AU" sz="900" dirty="0"/>
                        <a:t>1 Bag </a:t>
                      </a:r>
                      <a:r>
                        <a:rPr lang="en-AU" sz="900" b="0" dirty="0"/>
                        <a:t>per night</a:t>
                      </a:r>
                      <a:endParaRPr lang="en-AU" sz="900"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926150846"/>
                  </a:ext>
                </a:extLst>
              </a:tr>
              <a:tr h="166181">
                <a:tc>
                  <a:txBody>
                    <a:bodyPr/>
                    <a:lstStyle/>
                    <a:p>
                      <a:r>
                        <a:rPr lang="en-AU" sz="900" dirty="0"/>
                        <a:t>Carriage Ride</a:t>
                      </a:r>
                    </a:p>
                  </a:txBody>
                  <a:tcPr/>
                </a:tc>
                <a:tc>
                  <a:txBody>
                    <a:bodyPr/>
                    <a:lstStyle/>
                    <a:p>
                      <a:r>
                        <a:rPr lang="en-AU" sz="900" dirty="0"/>
                        <a:t>2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01434462"/>
                  </a:ext>
                </a:extLst>
              </a:tr>
              <a:tr h="265890">
                <a:tc>
                  <a:txBody>
                    <a:bodyPr/>
                    <a:lstStyle/>
                    <a:p>
                      <a:r>
                        <a:rPr lang="en-AU" sz="900" dirty="0"/>
                        <a:t>Mount (horse, mule, etc.)</a:t>
                      </a:r>
                    </a:p>
                  </a:txBody>
                  <a:tcPr/>
                </a:tc>
                <a:tc>
                  <a:txBody>
                    <a:bodyPr/>
                    <a:lstStyle/>
                    <a:p>
                      <a:r>
                        <a:rPr lang="en-AU" sz="900" dirty="0"/>
                        <a:t>2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809946498"/>
                  </a:ext>
                </a:extLst>
              </a:tr>
              <a:tr h="166181">
                <a:tc>
                  <a:txBody>
                    <a:bodyPr/>
                    <a:lstStyle/>
                    <a:p>
                      <a:r>
                        <a:rPr lang="en-AU" sz="900" dirty="0"/>
                        <a:t>Specialised tools</a:t>
                      </a:r>
                    </a:p>
                  </a:txBody>
                  <a:tcPr/>
                </a:tc>
                <a:tc>
                  <a:txBody>
                    <a:bodyPr/>
                    <a:lstStyle/>
                    <a:p>
                      <a:r>
                        <a:rPr lang="en-AU" sz="900" dirty="0"/>
                        <a:t>3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690175308"/>
                  </a:ext>
                </a:extLst>
              </a:tr>
              <a:tr h="166181">
                <a:tc>
                  <a:txBody>
                    <a:bodyPr/>
                    <a:lstStyle/>
                    <a:p>
                      <a:r>
                        <a:rPr lang="en-AU" sz="900" b="0" dirty="0"/>
                        <a:t>Fine clothing</a:t>
                      </a:r>
                    </a:p>
                  </a:txBody>
                  <a:tcPr/>
                </a:tc>
                <a:tc>
                  <a:txBody>
                    <a:bodyPr/>
                    <a:lstStyle/>
                    <a:p>
                      <a:r>
                        <a:rPr lang="en-AU" sz="900" b="0" dirty="0"/>
                        <a:t>3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643265725"/>
                  </a:ext>
                </a:extLst>
              </a:tr>
              <a:tr h="166181">
                <a:tc>
                  <a:txBody>
                    <a:bodyPr/>
                    <a:lstStyle/>
                    <a:p>
                      <a:r>
                        <a:rPr lang="en-AU" sz="900" dirty="0"/>
                        <a:t>Luxury clothing</a:t>
                      </a:r>
                    </a:p>
                  </a:txBody>
                  <a:tcPr/>
                </a:tc>
                <a:tc>
                  <a:txBody>
                    <a:bodyPr/>
                    <a:lstStyle/>
                    <a:p>
                      <a:r>
                        <a:rPr lang="en-AU" sz="900" dirty="0"/>
                        <a:t>1 Bag</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745860726"/>
                  </a:ext>
                </a:extLst>
              </a:tr>
              <a:tr h="193698">
                <a:tc>
                  <a:txBody>
                    <a:bodyPr/>
                    <a:lstStyle/>
                    <a:p>
                      <a:r>
                        <a:rPr lang="en-AU" sz="900" dirty="0"/>
                        <a:t>Tier 1 equipment</a:t>
                      </a:r>
                    </a:p>
                  </a:txBody>
                  <a:tcPr/>
                </a:tc>
                <a:tc>
                  <a:txBody>
                    <a:bodyPr/>
                    <a:lstStyle/>
                    <a:p>
                      <a:r>
                        <a:rPr lang="en-AU" sz="900" dirty="0"/>
                        <a:t>1-5 Handfuls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205861002"/>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2 equipment</a:t>
                      </a:r>
                    </a:p>
                  </a:txBody>
                  <a:tcPr/>
                </a:tc>
                <a:tc>
                  <a:txBody>
                    <a:bodyPr/>
                    <a:lstStyle/>
                    <a:p>
                      <a:r>
                        <a:rPr lang="en-AU" sz="900" dirty="0"/>
                        <a:t>1-2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895733790"/>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3 equipment</a:t>
                      </a:r>
                    </a:p>
                  </a:txBody>
                  <a:tcPr/>
                </a:tc>
                <a:tc>
                  <a:txBody>
                    <a:bodyPr/>
                    <a:lstStyle/>
                    <a:p>
                      <a:r>
                        <a:rPr lang="en-AU" sz="900" dirty="0"/>
                        <a:t>5-10 Bags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1788406711"/>
                  </a:ext>
                </a:extLst>
              </a:tr>
              <a:tr h="16618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900" dirty="0"/>
                        <a:t>Tier 4 equipment</a:t>
                      </a:r>
                    </a:p>
                  </a:txBody>
                  <a:tcPr/>
                </a:tc>
                <a:tc>
                  <a:txBody>
                    <a:bodyPr/>
                    <a:lstStyle/>
                    <a:p>
                      <a:r>
                        <a:rPr lang="en-AU" sz="900" dirty="0"/>
                        <a:t>1-2 Chests</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4250889315"/>
                  </a:ext>
                </a:extLst>
              </a:tr>
            </a:tbl>
          </a:graphicData>
        </a:graphic>
      </p:graphicFrame>
      <p:sp>
        <p:nvSpPr>
          <p:cNvPr id="34" name="TextBox 33">
            <a:extLst>
              <a:ext uri="{FF2B5EF4-FFF2-40B4-BE49-F238E27FC236}">
                <a16:creationId xmlns:a16="http://schemas.microsoft.com/office/drawing/2014/main" id="{A37F14D8-44BF-1543-61D4-4FB399D3CAD0}"/>
              </a:ext>
            </a:extLst>
          </p:cNvPr>
          <p:cNvSpPr txBox="1"/>
          <p:nvPr/>
        </p:nvSpPr>
        <p:spPr>
          <a:xfrm>
            <a:off x="2691820" y="3257672"/>
            <a:ext cx="2226914" cy="415498"/>
          </a:xfrm>
          <a:prstGeom prst="rect">
            <a:avLst/>
          </a:prstGeom>
          <a:noFill/>
        </p:spPr>
        <p:txBody>
          <a:bodyPr wrap="square" rtlCol="0">
            <a:spAutoFit/>
          </a:bodyPr>
          <a:lstStyle/>
          <a:p>
            <a:pPr marR="0" lvl="0" algn="l" defTabSz="457200" rtl="0" eaLnBrk="1" fontAlgn="auto" latinLnBrk="0" hangingPunct="1">
              <a:lnSpc>
                <a:spcPct val="100000"/>
              </a:lnSpc>
              <a:spcAft>
                <a:spcPts val="0"/>
              </a:spcAft>
              <a:buClrTx/>
              <a:buSzTx/>
              <a:tabLst/>
              <a:defRPr/>
            </a:pPr>
            <a:endParaRPr kumimoji="0" lang="en-AU" sz="1050" i="0" u="none" strike="noStrike" kern="1200" cap="none" spc="0" normalizeH="0" baseline="0" noProof="0" dirty="0">
              <a:ln>
                <a:noFill/>
              </a:ln>
              <a:solidFill>
                <a:prstClr val="black"/>
              </a:solidFill>
              <a:effectLst/>
              <a:uLnTx/>
              <a:uFillTx/>
              <a:ea typeface="+mn-ea"/>
              <a:cs typeface="+mn-cs"/>
            </a:endParaRPr>
          </a:p>
          <a:p>
            <a:pPr marL="285750" indent="-285750">
              <a:buFont typeface="Arial" panose="020B0604020202020204" pitchFamily="34" charset="0"/>
              <a:buChar char="•"/>
              <a:defRPr/>
            </a:pPr>
            <a:endParaRPr lang="en-AU" sz="1050" dirty="0">
              <a:solidFill>
                <a:prstClr val="black"/>
              </a:solidFill>
            </a:endParaRPr>
          </a:p>
        </p:txBody>
      </p:sp>
      <p:sp>
        <p:nvSpPr>
          <p:cNvPr id="68" name="TextBox 67">
            <a:extLst>
              <a:ext uri="{FF2B5EF4-FFF2-40B4-BE49-F238E27FC236}">
                <a16:creationId xmlns:a16="http://schemas.microsoft.com/office/drawing/2014/main" id="{5E38CC7B-E0DB-DDB3-5195-FD08DECD4FFE}"/>
              </a:ext>
            </a:extLst>
          </p:cNvPr>
          <p:cNvSpPr txBox="1"/>
          <p:nvPr/>
        </p:nvSpPr>
        <p:spPr>
          <a:xfrm>
            <a:off x="2576513" y="147332"/>
            <a:ext cx="4716462" cy="6563335"/>
          </a:xfrm>
          <a:prstGeom prst="rect">
            <a:avLst/>
          </a:prstGeom>
          <a:noFill/>
        </p:spPr>
        <p:txBody>
          <a:bodyPr wrap="square" numCol="2" spcCol="180000" anchor="t">
            <a:spAutoFit/>
          </a:bodyPr>
          <a:lstStyle/>
          <a:p>
            <a:pPr marR="0" lvl="0" algn="l" defTabSz="914400" rtl="0" eaLnBrk="1" fontAlgn="auto" latinLnBrk="0" hangingPunct="1">
              <a:lnSpc>
                <a:spcPct val="100000"/>
              </a:lnSpc>
              <a:spcBef>
                <a:spcPts val="600"/>
              </a:spcBef>
              <a:spcAft>
                <a:spcPts val="0"/>
              </a:spcAft>
              <a:buClrTx/>
              <a:buSzTx/>
              <a:buFontTx/>
              <a:buNone/>
              <a:tabLst>
                <a:tab pos="0" algn="l"/>
              </a:tabLst>
              <a:defRPr/>
            </a:pPr>
            <a:r>
              <a:rPr kumimoji="0" lang="en-AU" sz="1400" b="1" i="0" u="none" strike="noStrike" kern="1200" cap="none" spc="0" normalizeH="0" baseline="0" noProof="0" dirty="0">
                <a:ln>
                  <a:noFill/>
                </a:ln>
                <a:solidFill>
                  <a:sysClr val="windowText" lastClr="000000"/>
                </a:solidFill>
                <a:effectLst/>
                <a:uLnTx/>
                <a:uFillTx/>
                <a:latin typeface="Congenial"/>
                <a:ea typeface="+mn-ea"/>
                <a:cs typeface="+mn-cs"/>
              </a:rPr>
              <a:t>Conditions</a:t>
            </a:r>
            <a:r>
              <a:rPr kumimoji="0" lang="en-AU" sz="1600" b="1" i="0" u="none" strike="noStrike" kern="1200" cap="none" spc="0" normalizeH="0" baseline="0" noProof="0" dirty="0">
                <a:ln>
                  <a:noFill/>
                </a:ln>
                <a:solidFill>
                  <a:sysClr val="windowText" lastClr="000000"/>
                </a:solidFill>
                <a:effectLst/>
                <a:uLnTx/>
                <a:uFillTx/>
                <a:latin typeface="Congenial"/>
                <a:ea typeface="+mn-ea"/>
                <a:cs typeface="+mn-cs"/>
              </a:rPr>
              <a:t> </a:t>
            </a:r>
            <a:r>
              <a:rPr kumimoji="0" lang="en-AU" sz="900" b="1" i="0" u="none" strike="noStrike" kern="1200" cap="none" spc="0" normalizeH="0" baseline="0" noProof="0" dirty="0">
                <a:ln>
                  <a:noFill/>
                </a:ln>
                <a:solidFill>
                  <a:sysClr val="windowText" lastClr="000000"/>
                </a:solidFill>
                <a:effectLst/>
                <a:uLnTx/>
                <a:uFillTx/>
                <a:latin typeface="Congenial"/>
                <a:ea typeface="+mn-ea"/>
                <a:cs typeface="+mn-cs"/>
              </a:rPr>
              <a:t>(p41)</a:t>
            </a: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Hidden.</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Attacks against you have Disadvantage. Ends if you are seen.</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Restrained.</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You can’t move, but can take actions</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Vulnerable.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All rolls targeting you have Advantage</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Temporary Conditions</a:t>
            </a:r>
            <a:r>
              <a:rPr kumimoji="0" lang="en-AU" sz="900" b="1"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By default, PCs can make Action rolls to end a temporary condition. </a:t>
            </a:r>
            <a:endParaRPr kumimoji="0" lang="en-AU"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180975" marR="0" lvl="0" indent="-171450" algn="l" defTabSz="457200" rtl="0" eaLnBrk="1" fontAlgn="ctr" latinLnBrk="0" hangingPunct="1">
              <a:lnSpc>
                <a:spcPct val="100000"/>
              </a:lnSpc>
              <a:spcBef>
                <a:spcPts val="0"/>
              </a:spcBef>
              <a:spcAft>
                <a:spcPts val="600"/>
              </a:spcAft>
              <a:buClrTx/>
              <a:buSzTx/>
              <a:buFont typeface="Arial" panose="020B0604020202020204" pitchFamily="34" charset="0"/>
              <a:buChar char="•"/>
              <a:tabLst/>
              <a:defRPr/>
            </a:pPr>
            <a:r>
              <a:rPr kumimoji="0" lang="en-US" sz="900" b="1" i="1"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Special Conditions. </a:t>
            </a:r>
            <a:r>
              <a:rPr kumimoji="0" lang="en-AU" sz="900" b="0" i="0" u="none" strike="noStrike" kern="1200" cap="none" spc="0" normalizeH="0" baseline="0" noProof="0" dirty="0">
                <a:ln>
                  <a:noFill/>
                </a:ln>
                <a:solidFill>
                  <a:srgbClr val="000000"/>
                </a:solidFill>
                <a:effectLst/>
                <a:uLnTx/>
                <a:uFillTx/>
                <a:latin typeface="Congenial Light" panose="02000503040000020004" pitchFamily="2" charset="0"/>
                <a:ea typeface="+mn-ea"/>
                <a:cs typeface="+mn-cs"/>
              </a:rPr>
              <a:t>Need specific actions before they can be cleared.</a:t>
            </a:r>
          </a:p>
          <a:p>
            <a:pPr lvl="0">
              <a:defRPr/>
            </a:pPr>
            <a:r>
              <a:rPr lang="en-AU" sz="1400" b="1" dirty="0">
                <a:latin typeface="Congenial"/>
              </a:rPr>
              <a:t>Countdowns </a:t>
            </a:r>
            <a:r>
              <a:rPr lang="en-AU" sz="900" b="1" dirty="0">
                <a:latin typeface="Congenial"/>
              </a:rPr>
              <a:t>(p37) </a:t>
            </a:r>
            <a:endParaRPr lang="en-AU" sz="900" dirty="0"/>
          </a:p>
          <a:p>
            <a:pPr lvl="0">
              <a:defRPr/>
            </a:pPr>
            <a:r>
              <a:rPr lang="en-AU" sz="900" dirty="0"/>
              <a:t>Standard countdowns begin at a starting value (“X”) and tick down by 1 when it advances (or more). Standard Countdowns advance when the players make action rolls. Dynamic Countdowns advance by 1-3 based on the outcome of action rolls: </a:t>
            </a:r>
          </a:p>
          <a:p>
            <a:pPr marL="180975" lvl="1" indent="-180975">
              <a:spcBef>
                <a:spcPts val="300"/>
              </a:spcBef>
              <a:buFont typeface="Arial" panose="020B0604020202020204" pitchFamily="34" charset="0"/>
              <a:buChar char="•"/>
              <a:defRPr/>
            </a:pPr>
            <a:r>
              <a:rPr lang="en-AU" sz="900" b="1" i="1" dirty="0"/>
              <a:t>Failure with Fear. </a:t>
            </a:r>
            <a:r>
              <a:rPr lang="en-AU" sz="900" dirty="0"/>
              <a:t>Tick Consequence countdown by 3</a:t>
            </a:r>
          </a:p>
          <a:p>
            <a:pPr marL="180975" lvl="1" indent="-180975">
              <a:buFont typeface="Arial" panose="020B0604020202020204" pitchFamily="34" charset="0"/>
              <a:buChar char="•"/>
              <a:defRPr/>
            </a:pPr>
            <a:r>
              <a:rPr lang="en-AU" sz="900" b="1" i="1" dirty="0"/>
              <a:t>Failure with Hope. </a:t>
            </a:r>
            <a:r>
              <a:rPr lang="en-AU" sz="900" dirty="0"/>
              <a:t>Tick Consequence countdown by 2</a:t>
            </a:r>
          </a:p>
          <a:p>
            <a:pPr marL="180975" lvl="1" indent="-180975">
              <a:buFont typeface="Arial" panose="020B0604020202020204" pitchFamily="34" charset="0"/>
              <a:buChar char="•"/>
              <a:defRPr/>
            </a:pPr>
            <a:r>
              <a:rPr lang="en-AU" sz="900" b="1" i="1" dirty="0"/>
              <a:t>Success with Fear</a:t>
            </a:r>
            <a:r>
              <a:rPr lang="en-AU" sz="900" dirty="0"/>
              <a:t>. Tick Consequence countdown by 1, tick Progress countdown by 1</a:t>
            </a:r>
          </a:p>
          <a:p>
            <a:pPr marL="180975" lvl="1" indent="-180975">
              <a:buFont typeface="Arial" panose="020B0604020202020204" pitchFamily="34" charset="0"/>
              <a:buChar char="•"/>
              <a:defRPr/>
            </a:pPr>
            <a:r>
              <a:rPr lang="en-AU" sz="900" b="1" i="1" dirty="0"/>
              <a:t>Success with Hope. </a:t>
            </a:r>
            <a:r>
              <a:rPr lang="en-AU" sz="900" dirty="0"/>
              <a:t>Tick progress countdown by 2</a:t>
            </a:r>
          </a:p>
          <a:p>
            <a:pPr marL="180975" lvl="1" indent="-180975">
              <a:spcAft>
                <a:spcPts val="300"/>
              </a:spcAft>
              <a:buFont typeface="Arial" panose="020B0604020202020204" pitchFamily="34" charset="0"/>
              <a:buChar char="•"/>
              <a:defRPr/>
            </a:pPr>
            <a:r>
              <a:rPr lang="en-AU" sz="900" b="1" i="1" dirty="0"/>
              <a:t>Critical Success. </a:t>
            </a:r>
            <a:r>
              <a:rPr lang="en-AU" sz="900" dirty="0"/>
              <a:t>Tick progress countdown by 3</a:t>
            </a:r>
          </a:p>
          <a:p>
            <a:pPr>
              <a:defRPr/>
            </a:pPr>
            <a:r>
              <a:rPr lang="en-AU" sz="900" dirty="0"/>
              <a:t>Other countdowns could be:</a:t>
            </a:r>
          </a:p>
          <a:p>
            <a:pPr marL="180975" lvl="1" indent="-171450">
              <a:spcBef>
                <a:spcPts val="300"/>
              </a:spcBef>
              <a:buFont typeface="Arial" panose="020B0604020202020204" pitchFamily="34" charset="0"/>
              <a:buChar char="•"/>
              <a:defRPr/>
            </a:pPr>
            <a:r>
              <a:rPr lang="en-AU" sz="900" dirty="0"/>
              <a:t>Looping countdowns</a:t>
            </a:r>
          </a:p>
          <a:p>
            <a:pPr marL="171450" lvl="0" indent="-171450">
              <a:buFont typeface="Arial" panose="020B0604020202020204" pitchFamily="34" charset="0"/>
              <a:buChar char="•"/>
              <a:defRPr/>
            </a:pPr>
            <a:r>
              <a:rPr lang="en-AU" sz="900" dirty="0"/>
              <a:t>Random starting values (e.g. roll a die to determine starting value)</a:t>
            </a:r>
          </a:p>
          <a:p>
            <a:pPr marL="171450" lvl="0" indent="-171450">
              <a:buFont typeface="Arial" panose="020B0604020202020204" pitchFamily="34" charset="0"/>
              <a:buChar char="•"/>
              <a:defRPr/>
            </a:pPr>
            <a:r>
              <a:rPr lang="en-AU" sz="900" dirty="0"/>
              <a:t>Increasing/decreasing starting value looping countdowns</a:t>
            </a:r>
          </a:p>
          <a:p>
            <a:pPr marL="171450" lvl="0" indent="-171450">
              <a:buFont typeface="Arial" panose="020B0604020202020204" pitchFamily="34" charset="0"/>
              <a:buChar char="•"/>
              <a:defRPr/>
            </a:pPr>
            <a:r>
              <a:rPr lang="en-AU" sz="900" dirty="0"/>
              <a:t>Linked progress and consequence countdowns</a:t>
            </a:r>
          </a:p>
          <a:p>
            <a:pPr marL="171450" lvl="0" indent="-171450">
              <a:buFont typeface="Arial" panose="020B0604020202020204" pitchFamily="34" charset="0"/>
              <a:buChar char="•"/>
              <a:defRPr/>
            </a:pPr>
            <a:r>
              <a:rPr lang="en-AU" sz="900" dirty="0"/>
              <a:t>Long-term countdowns that advance after a rest (or some other trigger)</a:t>
            </a:r>
          </a:p>
          <a:p>
            <a:pPr lvl="0">
              <a:defRPr/>
            </a:pPr>
            <a:r>
              <a:rPr lang="en-AU" sz="900" dirty="0"/>
              <a:t>Progress countdowns have positive effects, Consequence countdowns have negative effects</a:t>
            </a:r>
          </a:p>
          <a:p>
            <a:pPr lvl="0">
              <a:defRPr/>
            </a:pPr>
            <a:r>
              <a:rPr lang="en-AU" sz="1400" b="1" dirty="0">
                <a:solidFill>
                  <a:prstClr val="black"/>
                </a:solidFill>
                <a:latin typeface="Congenial"/>
              </a:rPr>
              <a:t>Drowning </a:t>
            </a:r>
            <a:r>
              <a:rPr lang="en-AU" sz="900" b="1" dirty="0">
                <a:solidFill>
                  <a:prstClr val="black"/>
                </a:solidFill>
                <a:latin typeface="Congenial"/>
              </a:rPr>
              <a:t>(p70)</a:t>
            </a:r>
          </a:p>
          <a:p>
            <a:pPr lvl="0">
              <a:defRPr/>
            </a:pPr>
            <a:r>
              <a:rPr lang="en-AU" sz="900" dirty="0">
                <a:solidFill>
                  <a:prstClr val="black"/>
                </a:solidFill>
              </a:rPr>
              <a:t>Attacks made underwater have disadvantage. If a character can’t breathe underwater, start a Countdown (3) that advances whenever they take an action (or advance as a GM move). When triggered, the PC marks Stress when they make an Action roll.</a:t>
            </a:r>
            <a:endParaRPr kumimoji="0" lang="en-AU" sz="1400" b="1" i="0" u="none" strike="noStrike" kern="1200" cap="none" spc="0" normalizeH="0" baseline="0" noProof="0" dirty="0">
              <a:ln>
                <a:noFill/>
              </a:ln>
              <a:solidFill>
                <a:prstClr val="black"/>
              </a:solidFill>
              <a:effectLst/>
              <a:uLnTx/>
              <a:uFillTx/>
              <a:latin typeface="Congenial"/>
              <a:ea typeface="+mn-ea"/>
              <a:cs typeface="+mn-cs"/>
            </a:endParaRP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a:ea typeface="+mn-ea"/>
                <a:cs typeface="+mn-cs"/>
              </a:rPr>
              <a:t>Falling &amp; Collision </a:t>
            </a:r>
            <a:r>
              <a:rPr kumimoji="0" lang="en-AU" sz="900" b="1" i="0" u="none" strike="noStrike" kern="1200" cap="none" spc="0" normalizeH="0" baseline="0" noProof="0" dirty="0">
                <a:ln>
                  <a:noFill/>
                </a:ln>
                <a:solidFill>
                  <a:prstClr val="black"/>
                </a:solidFill>
                <a:effectLst/>
                <a:uLnTx/>
                <a:uFillTx/>
                <a:latin typeface="Congenial"/>
                <a:ea typeface="+mn-ea"/>
                <a:cs typeface="+mn-cs"/>
              </a:rPr>
              <a:t>(p70)</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Very Close fall deals 1d10 + 3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Close fall deals 1d20 + 5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endParaRPr kumimoji="0" lang="en-AU" sz="900" b="0" i="0" u="none" strike="noStrike" kern="1200" cap="none" spc="0" normalizeH="0" baseline="0" noProof="0" dirty="0">
              <a:ln>
                <a:noFill/>
              </a:ln>
              <a:solidFill>
                <a:prstClr val="black"/>
              </a:solidFill>
              <a:effectLst/>
              <a:uLnTx/>
              <a:uFillTx/>
              <a:latin typeface="Congenial Ligh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A Far or Very Far fall deals 1d100 + 15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or death at the GM’s discretion</a:t>
            </a:r>
          </a:p>
          <a:p>
            <a:pPr marL="171450" marR="0" lvl="0" indent="-171450"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black"/>
                </a:solidFill>
                <a:effectLst/>
                <a:uLnTx/>
                <a:uFillTx/>
                <a:latin typeface="Congenial Light"/>
                <a:ea typeface="+mn-ea"/>
                <a:cs typeface="+mn-cs"/>
              </a:rPr>
              <a:t>Colliding with an object, wall, or another character at dangerous speed, they take 1d20 + 5 direct </a:t>
            </a:r>
            <a:r>
              <a:rPr kumimoji="0" lang="en-AU" sz="900" b="0" i="0" u="none" strike="noStrike" kern="1200" cap="none" spc="0" normalizeH="0" baseline="0" noProof="0" dirty="0" err="1">
                <a:ln>
                  <a:noFill/>
                </a:ln>
                <a:solidFill>
                  <a:prstClr val="black"/>
                </a:solidFill>
                <a:effectLst/>
                <a:uLnTx/>
                <a:uFillTx/>
                <a:latin typeface="Congenial Light"/>
                <a:ea typeface="+mn-ea"/>
                <a:cs typeface="+mn-cs"/>
              </a:rPr>
              <a:t>phy</a:t>
            </a:r>
            <a:r>
              <a:rPr kumimoji="0" lang="en-AU" sz="900" b="0" i="0" u="none" strike="noStrike" kern="1200" cap="none" spc="0" normalizeH="0" baseline="0" noProof="0" dirty="0">
                <a:ln>
                  <a:noFill/>
                </a:ln>
                <a:solidFill>
                  <a:prstClr val="black"/>
                </a:solidFill>
                <a:effectLst/>
                <a:uLnTx/>
                <a:uFillTx/>
                <a:latin typeface="Congenial Light"/>
                <a:ea typeface="+mn-ea"/>
                <a:cs typeface="+mn-cs"/>
              </a:rPr>
              <a:t> damage</a:t>
            </a:r>
          </a:p>
          <a:p>
            <a:pPr marL="0" marR="0" lvl="0" indent="0" algn="l" defTabSz="457200" rtl="0" eaLnBrk="1" fontAlgn="auto" latinLnBrk="0" hangingPunct="1">
              <a:lnSpc>
                <a:spcPct val="100000"/>
              </a:lnSpc>
              <a:spcBef>
                <a:spcPts val="600"/>
              </a:spcBef>
              <a:spcAft>
                <a:spcPts val="0"/>
              </a:spcAft>
              <a:buClrTx/>
              <a:buSzTx/>
              <a:buFontTx/>
              <a:buNone/>
              <a:tabLst/>
              <a:defRPr/>
            </a:pPr>
            <a:r>
              <a:rPr kumimoji="0" lang="en-AU" sz="14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Fate Rolls </a:t>
            </a:r>
            <a:r>
              <a:rPr kumimoji="0" lang="en-AU" sz="900" b="1" i="0" u="none" strike="noStrike" kern="1200" cap="none" spc="0" normalizeH="0" baseline="0" noProof="0" dirty="0">
                <a:ln>
                  <a:noFill/>
                </a:ln>
                <a:solidFill>
                  <a:prstClr val="black"/>
                </a:solidFill>
                <a:effectLst/>
                <a:uLnTx/>
                <a:uFillTx/>
                <a:latin typeface="Congenial" panose="02000503040000020004" pitchFamily="2" charset="0"/>
                <a:ea typeface="+mn-ea"/>
                <a:cs typeface="+mn-cs"/>
              </a:rPr>
              <a:t>(p70) </a:t>
            </a: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solidFill>
                <a:effectLst/>
                <a:uLnTx/>
                <a:uFillTx/>
                <a:latin typeface="Congenial Light" panose="02000503040000020004" pitchFamily="2" charset="0"/>
                <a:ea typeface="+mn-ea"/>
                <a:cs typeface="+mn-cs"/>
              </a:rPr>
              <a:t>When you want to leave an outcome entirely to chance, tell the players what’s at stake and have them roll one of their duality dice (e.g. </a:t>
            </a:r>
            <a:r>
              <a:rPr lang="en-AU" sz="900" dirty="0">
                <a:solidFill>
                  <a:prstClr val="black"/>
                </a:solidFill>
                <a:latin typeface="Congenial Light" panose="02000503040000020004" pitchFamily="2" charset="0"/>
              </a:rPr>
              <a:t>“on a 4 or less, the fire spreads”)</a:t>
            </a:r>
            <a:endParaRPr lang="en-AU" sz="1400" b="1" dirty="0">
              <a:solidFill>
                <a:prstClr val="black"/>
              </a:solidFill>
              <a:latin typeface="Congenial" panose="02000503040000020004" pitchFamily="2" charset="0"/>
            </a:endParaRPr>
          </a:p>
          <a:p>
            <a:pPr lvl="0">
              <a:spcBef>
                <a:spcPts val="600"/>
              </a:spcBef>
              <a:defRPr/>
            </a:pPr>
            <a:r>
              <a:rPr lang="en-AU" sz="1400" b="1" dirty="0">
                <a:solidFill>
                  <a:prstClr val="black"/>
                </a:solidFill>
                <a:latin typeface="Congenial" panose="02000503040000020004" pitchFamily="2" charset="0"/>
              </a:rPr>
              <a:t>GM NPCs </a:t>
            </a:r>
            <a:r>
              <a:rPr lang="en-AU" sz="900" b="1" dirty="0">
                <a:solidFill>
                  <a:prstClr val="black"/>
                </a:solidFill>
                <a:latin typeface="Congenial" panose="02000503040000020004" pitchFamily="2" charset="0"/>
              </a:rPr>
              <a:t>(p69) </a:t>
            </a:r>
            <a:r>
              <a:rPr lang="en-AU" sz="900" dirty="0">
                <a:solidFill>
                  <a:prstClr val="black"/>
                </a:solidFill>
                <a:latin typeface="Congenial Light" panose="02000503040000020004" pitchFamily="2" charset="0"/>
              </a:rPr>
              <a:t>  </a:t>
            </a:r>
          </a:p>
          <a:p>
            <a:pPr lvl="0">
              <a:defRPr/>
            </a:pPr>
            <a:r>
              <a:rPr lang="en-AU" sz="900" dirty="0">
                <a:solidFill>
                  <a:prstClr val="black"/>
                </a:solidFill>
                <a:latin typeface="Congenial Light" panose="02000503040000020004" pitchFamily="2" charset="0"/>
              </a:rPr>
              <a:t>Regular NPCs should embody GM principles, but they only need a Name, Description, and Motives. In combat, use the spotlight to describe their action (without necessarily needing a </a:t>
            </a:r>
            <a:r>
              <a:rPr lang="en-AU" sz="900" dirty="0" err="1">
                <a:solidFill>
                  <a:prstClr val="black"/>
                </a:solidFill>
                <a:latin typeface="Congenial Light" panose="02000503040000020004" pitchFamily="2" charset="0"/>
              </a:rPr>
              <a:t>statblock</a:t>
            </a:r>
            <a:r>
              <a:rPr lang="en-AU" sz="900" dirty="0">
                <a:solidFill>
                  <a:prstClr val="black"/>
                </a:solidFill>
                <a:latin typeface="Congenial Light" panose="02000503040000020004" pitchFamily="2" charset="0"/>
              </a:rPr>
              <a:t>). If you like, you can give them features (with a Trigger and Effect) </a:t>
            </a:r>
          </a:p>
          <a:p>
            <a:pPr lvl="0">
              <a:spcBef>
                <a:spcPts val="600"/>
              </a:spcBef>
              <a:defRPr/>
            </a:pPr>
            <a:r>
              <a:rPr lang="en-AU" sz="1400" b="1" dirty="0">
                <a:solidFill>
                  <a:prstClr val="black"/>
                </a:solidFill>
                <a:latin typeface="Congenial"/>
              </a:rPr>
              <a:t>Gold &amp; Loot </a:t>
            </a:r>
            <a:r>
              <a:rPr lang="en-AU" sz="900" b="1" dirty="0">
                <a:solidFill>
                  <a:prstClr val="black"/>
                </a:solidFill>
                <a:latin typeface="Congenial"/>
              </a:rPr>
              <a:t>(p69)</a:t>
            </a:r>
          </a:p>
          <a:p>
            <a:pPr lvl="0">
              <a:defRPr/>
            </a:pPr>
            <a:r>
              <a:rPr lang="en-AU" sz="900" dirty="0">
                <a:solidFill>
                  <a:prstClr val="black"/>
                </a:solidFill>
                <a:latin typeface="Congenial Light" panose="02000503040000020004" pitchFamily="2" charset="0"/>
              </a:rPr>
              <a:t>Reward players at the end of a session with </a:t>
            </a:r>
            <a:r>
              <a:rPr lang="en-AU" sz="900" b="1" i="1" dirty="0">
                <a:solidFill>
                  <a:prstClr val="black"/>
                </a:solidFill>
                <a:latin typeface="Congenial Light" panose="02000503040000020004" pitchFamily="2" charset="0"/>
              </a:rPr>
              <a:t>information</a:t>
            </a:r>
            <a:r>
              <a:rPr lang="en-AU" sz="900" dirty="0">
                <a:solidFill>
                  <a:prstClr val="black"/>
                </a:solidFill>
                <a:latin typeface="Congenial Light" panose="02000503040000020004" pitchFamily="2" charset="0"/>
              </a:rPr>
              <a:t>, </a:t>
            </a:r>
            <a:r>
              <a:rPr lang="en-AU" sz="900" b="1" i="1" dirty="0">
                <a:solidFill>
                  <a:prstClr val="black"/>
                </a:solidFill>
                <a:latin typeface="Congenial Light" panose="02000503040000020004" pitchFamily="2" charset="0"/>
              </a:rPr>
              <a:t>story hooks, loot, gold, or enhancements.</a:t>
            </a:r>
          </a:p>
          <a:p>
            <a:pPr lvl="0">
              <a:defRPr/>
            </a:pPr>
            <a:r>
              <a:rPr lang="en-AU" sz="900" dirty="0">
                <a:solidFill>
                  <a:prstClr val="black"/>
                </a:solidFill>
                <a:latin typeface="Congenial Light" panose="02000503040000020004" pitchFamily="2" charset="0"/>
              </a:rPr>
              <a:t>Gold is abstracted into handfuls, bags and chests. You can only carry 1 chest</a:t>
            </a:r>
          </a:p>
          <a:p>
            <a:pPr marL="171450" lvl="0" indent="-171450">
              <a:spcBef>
                <a:spcPts val="300"/>
              </a:spcBef>
              <a:buFont typeface="Arial" panose="020B0604020202020204" pitchFamily="34" charset="0"/>
              <a:buChar char="•"/>
              <a:defRPr/>
            </a:pPr>
            <a:r>
              <a:rPr lang="en-AU" sz="900" dirty="0">
                <a:solidFill>
                  <a:prstClr val="black"/>
                </a:solidFill>
                <a:latin typeface="Congenial Light" panose="02000503040000020004" pitchFamily="2" charset="0"/>
              </a:rPr>
              <a:t>1 Chest = 10 Bags </a:t>
            </a:r>
          </a:p>
          <a:p>
            <a:pPr marL="171450" lvl="0" indent="-171450">
              <a:buFont typeface="Arial" panose="020B0604020202020204" pitchFamily="34" charset="0"/>
              <a:buChar char="•"/>
              <a:defRPr/>
            </a:pPr>
            <a:r>
              <a:rPr lang="en-AU" sz="900" dirty="0">
                <a:solidFill>
                  <a:prstClr val="black"/>
                </a:solidFill>
                <a:latin typeface="Congenial Light" panose="02000503040000020004" pitchFamily="2" charset="0"/>
              </a:rPr>
              <a:t>1 Bag = 10 Handfuls</a:t>
            </a:r>
          </a:p>
          <a:p>
            <a:pPr marL="171450" lvl="0" indent="-171450">
              <a:spcAft>
                <a:spcPts val="300"/>
              </a:spcAft>
              <a:buFont typeface="Arial" panose="020B0604020202020204" pitchFamily="34" charset="0"/>
              <a:buChar char="•"/>
              <a:defRPr/>
            </a:pPr>
            <a:r>
              <a:rPr lang="en-AU" sz="900" dirty="0">
                <a:solidFill>
                  <a:prstClr val="black"/>
                </a:solidFill>
                <a:latin typeface="Congenial Light" panose="02000503040000020004" pitchFamily="2" charset="0"/>
              </a:rPr>
              <a:t>(optional) 1 Handful = 10 Coins</a:t>
            </a:r>
          </a:p>
          <a:p>
            <a:pPr lvl="0">
              <a:defRPr/>
            </a:pPr>
            <a:r>
              <a:rPr lang="en-AU" sz="900" dirty="0">
                <a:solidFill>
                  <a:prstClr val="black"/>
                </a:solidFill>
                <a:latin typeface="Congenial Light" panose="02000503040000020004" pitchFamily="2" charset="0"/>
              </a:rPr>
              <a:t>The table is only a guide. You can change prices to better reflect your game:</a:t>
            </a:r>
          </a:p>
        </p:txBody>
      </p:sp>
      <p:sp>
        <p:nvSpPr>
          <p:cNvPr id="69" name="TextBox 68">
            <a:extLst>
              <a:ext uri="{FF2B5EF4-FFF2-40B4-BE49-F238E27FC236}">
                <a16:creationId xmlns:a16="http://schemas.microsoft.com/office/drawing/2014/main" id="{CC34D866-ACB1-5BD9-6E35-7DA09420FF25}"/>
              </a:ext>
            </a:extLst>
          </p:cNvPr>
          <p:cNvSpPr txBox="1"/>
          <p:nvPr/>
        </p:nvSpPr>
        <p:spPr>
          <a:xfrm>
            <a:off x="7292975" y="111797"/>
            <a:ext cx="2513499" cy="228524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Congenial"/>
                <a:ea typeface="+mn-ea"/>
                <a:cs typeface="+mn-cs"/>
              </a:rPr>
              <a:t>Leveling Up </a:t>
            </a:r>
            <a:r>
              <a:rPr kumimoji="0" lang="en-AU" sz="900" b="1" i="0" u="none" strike="noStrike" kern="1200" cap="none" spc="0" normalizeH="0" baseline="0" noProof="0" dirty="0">
                <a:ln>
                  <a:noFill/>
                </a:ln>
                <a:effectLst/>
                <a:uLnTx/>
                <a:uFillTx/>
                <a:latin typeface="Congenial"/>
                <a:ea typeface="+mn-ea"/>
                <a:cs typeface="+mn-cs"/>
              </a:rPr>
              <a:t>(p42)</a:t>
            </a:r>
            <a:endParaRPr kumimoji="0" lang="en-AU" sz="900" b="0" i="0" u="none" strike="noStrike" kern="1200" cap="none" spc="0" normalizeH="0" baseline="0" noProof="0" dirty="0">
              <a:ln>
                <a:noFill/>
              </a:ln>
              <a:effectLst/>
              <a:uLnTx/>
              <a:uFillTx/>
              <a:latin typeface="Congenial Light"/>
              <a:ea typeface="+mn-ea"/>
              <a:cs typeface="+mn-cs"/>
            </a:endParaRPr>
          </a:p>
          <a:p>
            <a:pPr marL="0" marR="0" lvl="0" indent="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effectLst/>
                <a:uLnTx/>
                <a:uFillTx/>
                <a:latin typeface="Congenial Light"/>
                <a:ea typeface="+mn-ea"/>
                <a:cs typeface="+mn-cs"/>
              </a:rPr>
              <a:t>The back of the  character sheet has the procedure for leveling up. The PCs should level up about every 3 sessions, or when you reach a narrative milestone.</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Tier Advancements. At Level 2, 5 &amp; 8, gain a new +2 Experience, increase your Proficiency by 1, and clear any marked traits.</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mark any two advancements slots from your new tier or below.</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Increase your damage thresholds by 1</a:t>
            </a:r>
          </a:p>
          <a:p>
            <a:pPr marL="180975" marR="0" lvl="0" indent="-180975" algn="l" defTabSz="457200" rtl="0" eaLnBrk="1" fontAlgn="auto" latinLnBrk="0" hangingPunct="1">
              <a:lnSpc>
                <a:spcPct val="100000"/>
              </a:lnSpc>
              <a:spcBef>
                <a:spcPts val="0"/>
              </a:spcBef>
              <a:spcAft>
                <a:spcPts val="0"/>
              </a:spcAft>
              <a:buClrTx/>
              <a:buSzTx/>
              <a:buFont typeface="+mj-lt"/>
              <a:buAutoNum type="arabicPeriod"/>
              <a:tabLst/>
              <a:defRPr/>
            </a:pPr>
            <a:r>
              <a:rPr kumimoji="0" lang="en-AU" sz="900" b="0" i="0" u="none" strike="noStrike" kern="1200" cap="none" spc="0" normalizeH="0" baseline="0" noProof="0" dirty="0">
                <a:ln>
                  <a:noFill/>
                </a:ln>
                <a:effectLst/>
                <a:uLnTx/>
                <a:uFillTx/>
                <a:latin typeface="Congenial Light"/>
                <a:ea typeface="+mn-ea"/>
                <a:cs typeface="+mn-cs"/>
              </a:rPr>
              <a:t>You can choose a new domain card of your Level or below. You can have a maximum of 5 in your Loadout.</a:t>
            </a:r>
          </a:p>
        </p:txBody>
      </p:sp>
      <p:sp>
        <p:nvSpPr>
          <p:cNvPr id="2" name="TextBox 1">
            <a:extLst>
              <a:ext uri="{FF2B5EF4-FFF2-40B4-BE49-F238E27FC236}">
                <a16:creationId xmlns:a16="http://schemas.microsoft.com/office/drawing/2014/main" id="{D1061E39-31C4-BD9B-7152-21AE53EFDF78}"/>
              </a:ext>
            </a:extLst>
          </p:cNvPr>
          <p:cNvSpPr txBox="1"/>
          <p:nvPr/>
        </p:nvSpPr>
        <p:spPr>
          <a:xfrm>
            <a:off x="92074" y="111797"/>
            <a:ext cx="2491200" cy="6255559"/>
          </a:xfrm>
          <a:prstGeom prst="rect">
            <a:avLst/>
          </a:prstGeom>
          <a:noFill/>
        </p:spPr>
        <p:txBody>
          <a:bodyPr wrap="square" anchor="t">
            <a:spAutoFit/>
          </a:bodyPr>
          <a:lstStyle/>
          <a:p>
            <a:pPr marL="93663" lvl="0">
              <a:spcBef>
                <a:spcPts val="600"/>
              </a:spcBef>
              <a:defRPr/>
            </a:pPr>
            <a:r>
              <a:rPr lang="en-AU" sz="1400" b="1" dirty="0">
                <a:solidFill>
                  <a:schemeClr val="bg1"/>
                </a:solidFill>
                <a:latin typeface="Congenial"/>
              </a:rPr>
              <a:t>DEATH MOVES </a:t>
            </a:r>
            <a:r>
              <a:rPr lang="en-AU" sz="900" b="1" dirty="0">
                <a:solidFill>
                  <a:schemeClr val="bg1"/>
                </a:solidFill>
                <a:latin typeface="Congenial"/>
              </a:rPr>
              <a:t>(p42)</a:t>
            </a:r>
            <a:r>
              <a:rPr lang="en-AU" sz="1100" b="1" dirty="0">
                <a:solidFill>
                  <a:schemeClr val="bg1"/>
                </a:solidFill>
                <a:latin typeface="Congenial"/>
              </a:rPr>
              <a:t> </a:t>
            </a:r>
          </a:p>
          <a:p>
            <a:pPr marL="180975" lvl="0" indent="-92075">
              <a:buFont typeface="Arial" panose="020B0604020202020204" pitchFamily="34" charset="0"/>
              <a:buChar char="•"/>
              <a:defRPr/>
            </a:pPr>
            <a:r>
              <a:rPr lang="en-AU" sz="900" b="1" i="1" dirty="0">
                <a:solidFill>
                  <a:schemeClr val="bg1"/>
                </a:solidFill>
              </a:rPr>
              <a:t>Blaze of Glory: </a:t>
            </a:r>
            <a:r>
              <a:rPr lang="en-AU" sz="900" dirty="0">
                <a:solidFill>
                  <a:schemeClr val="bg1"/>
                </a:solidFill>
              </a:rPr>
              <a:t>Critically succeed on one final action, then you die.</a:t>
            </a:r>
          </a:p>
          <a:p>
            <a:pPr marL="180975" lvl="0" indent="-92075">
              <a:buFont typeface="Arial" panose="020B0604020202020204" pitchFamily="34" charset="0"/>
              <a:buChar char="•"/>
              <a:defRPr/>
            </a:pPr>
            <a:r>
              <a:rPr lang="en-AU" sz="900" b="1" i="1" dirty="0">
                <a:solidFill>
                  <a:schemeClr val="bg1"/>
                </a:solidFill>
              </a:rPr>
              <a:t>Avoid Death:</a:t>
            </a:r>
            <a:r>
              <a:rPr lang="en-AU" sz="900" dirty="0">
                <a:solidFill>
                  <a:schemeClr val="bg1"/>
                </a:solidFill>
              </a:rPr>
              <a:t> You fall unconscious, and the situation worsens, but you can’t be attacked. You return to consciousness if you gain a HP, or after a long rest. When you drop, roll your Hope die. If it is equal or less to your level, you cross out one of your Hope slots and gain a narrative scar.</a:t>
            </a:r>
          </a:p>
          <a:p>
            <a:pPr marL="180975" lvl="0" indent="-92075">
              <a:spcAft>
                <a:spcPts val="600"/>
              </a:spcAft>
              <a:buFont typeface="Arial" panose="020B0604020202020204" pitchFamily="34" charset="0"/>
              <a:buChar char="•"/>
              <a:defRPr/>
            </a:pPr>
            <a:r>
              <a:rPr lang="en-AU" sz="900" b="1" i="1" dirty="0">
                <a:solidFill>
                  <a:schemeClr val="bg1"/>
                </a:solidFill>
              </a:rPr>
              <a:t>Risk it all:</a:t>
            </a:r>
            <a:r>
              <a:rPr lang="en-AU" sz="900" dirty="0">
                <a:solidFill>
                  <a:schemeClr val="bg1"/>
                </a:solidFill>
              </a:rPr>
              <a:t> Roll your Duality dice. If the Hope die is higher, you distribute its value to clear HP or Stress. If the Fear die is higher, you die. If they are the same, you clear all HP and Stress.</a:t>
            </a:r>
          </a:p>
          <a:p>
            <a:pPr marL="93663" marR="0" lvl="0" algn="l" defTabSz="4572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prstClr val="white"/>
                </a:solidFill>
                <a:effectLst/>
                <a:uLnTx/>
                <a:uFillTx/>
                <a:latin typeface="Congenial"/>
                <a:ea typeface="+mn-ea"/>
                <a:cs typeface="+mn-cs"/>
              </a:rPr>
              <a:t>DOWNTIME </a:t>
            </a:r>
            <a:r>
              <a:rPr kumimoji="0" lang="en-AU" sz="900" b="1" i="0" u="none" strike="noStrike" kern="1200" cap="none" spc="0" normalizeH="0" baseline="0" noProof="0" dirty="0">
                <a:ln>
                  <a:noFill/>
                </a:ln>
                <a:solidFill>
                  <a:prstClr val="white"/>
                </a:solidFill>
                <a:effectLst/>
                <a:uLnTx/>
                <a:uFillTx/>
                <a:latin typeface="Congenial"/>
                <a:ea typeface="+mn-ea"/>
                <a:cs typeface="+mn-cs"/>
              </a:rPr>
              <a:t>(p41)</a:t>
            </a:r>
            <a:r>
              <a:rPr kumimoji="0" lang="en-AU" sz="1100" b="1" i="0" u="none" strike="noStrike" kern="1200" cap="none" spc="0" normalizeH="0" baseline="0" noProof="0" dirty="0">
                <a:ln>
                  <a:noFill/>
                </a:ln>
                <a:solidFill>
                  <a:prstClr val="white"/>
                </a:solidFill>
                <a:effectLst/>
                <a:uLnTx/>
                <a:uFillTx/>
                <a:latin typeface="Congenial"/>
                <a:ea typeface="+mn-ea"/>
                <a:cs typeface="+mn-cs"/>
              </a:rPr>
              <a:t> </a:t>
            </a:r>
            <a:endParaRPr kumimoji="0" lang="en-AU" sz="1400" b="1" i="0" u="none" strike="noStrike" kern="1200" cap="none" spc="0" normalizeH="0" baseline="0" noProof="0" dirty="0">
              <a:ln>
                <a:noFill/>
              </a:ln>
              <a:solidFill>
                <a:prstClr val="white"/>
              </a:solidFill>
              <a:effectLst/>
              <a:uLnTx/>
              <a:uFillTx/>
              <a:latin typeface="Congenial"/>
              <a:ea typeface="+mn-ea"/>
              <a:cs typeface="+mn-cs"/>
            </a:endParaRPr>
          </a:p>
          <a:p>
            <a:pPr marL="93663" lvl="0">
              <a:spcAft>
                <a:spcPts val="300"/>
              </a:spcAf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take 3 short rests before they need to take a long rest</a:t>
            </a:r>
            <a:r>
              <a:rPr lang="en-AU" sz="900" dirty="0">
                <a:solidFill>
                  <a:prstClr val="white"/>
                </a:solidFill>
              </a:rPr>
              <a:t>. A </a:t>
            </a:r>
            <a:r>
              <a:rPr lang="en-AU" sz="900" b="1" dirty="0">
                <a:solidFill>
                  <a:prstClr val="white"/>
                </a:solidFill>
              </a:rPr>
              <a:t>short rest </a:t>
            </a:r>
            <a:r>
              <a:rPr lang="en-AU" sz="900" dirty="0">
                <a:solidFill>
                  <a:prstClr val="white"/>
                </a:solidFill>
              </a:rPr>
              <a:t>is enough time to patch some wounds, about an hour. A </a:t>
            </a:r>
            <a:r>
              <a:rPr lang="en-AU" sz="900" b="1" dirty="0">
                <a:solidFill>
                  <a:prstClr val="white"/>
                </a:solidFill>
              </a:rPr>
              <a:t>long rest </a:t>
            </a:r>
            <a:r>
              <a:rPr lang="en-AU" sz="900" dirty="0">
                <a:solidFill>
                  <a:prstClr val="white"/>
                </a:solidFill>
              </a:rPr>
              <a:t>requires camping or resting for several hours. During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a rest:</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can move Domain cards between their Vault and Loadout </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players make </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two Downtime moves</a:t>
            </a:r>
          </a:p>
          <a:p>
            <a:pPr marL="180975" marR="0" lvl="0" indent="-92075" algn="l" defTabSz="4572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the GM gains 1d4 Fear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+ 1 Fear for each PC and can advance a long-term countdown)</a:t>
            </a:r>
          </a:p>
          <a:p>
            <a:pPr marL="93663" marR="0" lvl="0" algn="l" defTabSz="457200" rtl="0" eaLnBrk="1" fontAlgn="auto" latinLnBrk="0" hangingPunct="1">
              <a:lnSpc>
                <a:spcPct val="100000"/>
              </a:lnSpc>
              <a:spcBef>
                <a:spcPts val="0"/>
              </a:spcBef>
              <a:spcAft>
                <a:spcPts val="300"/>
              </a:spcAft>
              <a:buClrTx/>
              <a:buSzTx/>
              <a:buFontTx/>
              <a:buNone/>
              <a:tabLst/>
              <a:defRPr/>
            </a:pPr>
            <a:r>
              <a:rPr kumimoji="0" lang="en-AU" sz="900" b="0" i="0" u="none" strike="noStrike" kern="1200" cap="none" spc="0" normalizeH="0" baseline="0" noProof="0" dirty="0">
                <a:ln>
                  <a:noFill/>
                </a:ln>
                <a:solidFill>
                  <a:prstClr val="white"/>
                </a:solidFill>
                <a:effectLst/>
                <a:uLnTx/>
                <a:uFillTx/>
                <a:latin typeface="Congenial Light"/>
                <a:ea typeface="+mn-ea"/>
                <a:cs typeface="+mn-cs"/>
              </a:rPr>
              <a:t>When you rest, choose two downtime Moves: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Tend to Wounds.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HP for yourself or an Ally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all HP)</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Clear Stress.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Stress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Stress)</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Repair Armour.</a:t>
            </a:r>
            <a:r>
              <a:rPr kumimoji="0" lang="en-AU" sz="900" b="1" i="0" u="none" strike="noStrike" kern="1200" cap="none" spc="0" normalizeH="0" baseline="0" noProof="0" dirty="0">
                <a:ln>
                  <a:noFill/>
                </a:ln>
                <a:solidFill>
                  <a:prstClr val="white"/>
                </a:solidFill>
                <a:effectLst/>
                <a:uLnTx/>
                <a:uFillTx/>
                <a:latin typeface="Congenial Light"/>
                <a:ea typeface="+mn-ea"/>
                <a:cs typeface="+mn-cs"/>
              </a:rPr>
              <a:t>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Clear 1d4 + Tier Armour slots from yourself or an Ally’s armour (</a:t>
            </a:r>
            <a:r>
              <a:rPr kumimoji="0" lang="en-AU" sz="900" b="1" i="1" u="none" strike="noStrike" kern="1200" cap="none" spc="0" normalizeH="0" baseline="0" noProof="0" dirty="0">
                <a:ln>
                  <a:noFill/>
                </a:ln>
                <a:solidFill>
                  <a:prstClr val="white"/>
                </a:solidFill>
                <a:effectLst/>
                <a:uLnTx/>
                <a:uFillTx/>
                <a:latin typeface="Congenial Light"/>
                <a:ea typeface="+mn-ea"/>
                <a:cs typeface="+mn-cs"/>
              </a:rPr>
              <a:t>Long Rest:</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 Clear all Armour slots)</a:t>
            </a:r>
          </a:p>
          <a:p>
            <a:pPr marL="180975" marR="0" lvl="0" indent="-92075" algn="l" defTabSz="457200" rtl="0" eaLnBrk="1" fontAlgn="auto" latinLnBrk="0" hangingPunct="1">
              <a:lnSpc>
                <a:spcPct val="100000"/>
              </a:lnSpc>
              <a:spcBef>
                <a:spcPts val="0"/>
              </a:spcBef>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Prepare.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Gain 1 Hope. If another player also prepares, you each gain 2 Hope.</a:t>
            </a:r>
          </a:p>
          <a:p>
            <a:pPr marL="180975" marR="0" lvl="0" indent="-92075"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900" b="1" i="1" u="none" strike="noStrike" kern="1200" cap="none" spc="0" normalizeH="0" baseline="0" noProof="0" dirty="0">
                <a:ln>
                  <a:noFill/>
                </a:ln>
                <a:solidFill>
                  <a:prstClr val="white"/>
                </a:solidFill>
                <a:effectLst/>
                <a:uLnTx/>
                <a:uFillTx/>
                <a:latin typeface="Congenial Light"/>
                <a:ea typeface="+mn-ea"/>
                <a:cs typeface="+mn-cs"/>
              </a:rPr>
              <a:t>Work on a Project (Long Rest only). </a:t>
            </a:r>
            <a:r>
              <a:rPr kumimoji="0" lang="en-AU" sz="900" b="0" i="0" u="none" strike="noStrike" kern="1200" cap="none" spc="0" normalizeH="0" baseline="0" noProof="0" dirty="0">
                <a:ln>
                  <a:noFill/>
                </a:ln>
                <a:solidFill>
                  <a:prstClr val="white"/>
                </a:solidFill>
                <a:effectLst/>
                <a:uLnTx/>
                <a:uFillTx/>
                <a:latin typeface="Congenial Light"/>
                <a:ea typeface="+mn-ea"/>
                <a:cs typeface="+mn-cs"/>
              </a:rPr>
              <a:t>Create a countdown for your long-term project. Each time they make this move, they can make an action roll or advance it automatically.</a:t>
            </a:r>
            <a:endParaRPr kumimoji="0" lang="en-AU" sz="1400" b="1" i="0" u="none" strike="noStrike" kern="1200" cap="none" spc="0" normalizeH="0" baseline="0" noProof="0" dirty="0">
              <a:ln>
                <a:noFill/>
              </a:ln>
              <a:solidFill>
                <a:schemeClr val="bg1"/>
              </a:solidFill>
              <a:effectLst/>
              <a:uLnTx/>
              <a:uFillTx/>
              <a:latin typeface="Congenial"/>
              <a:ea typeface="+mn-ea"/>
              <a:cs typeface="+mn-cs"/>
            </a:endParaRPr>
          </a:p>
        </p:txBody>
      </p:sp>
      <p:sp>
        <p:nvSpPr>
          <p:cNvPr id="7" name="TextBox 6">
            <a:extLst>
              <a:ext uri="{FF2B5EF4-FFF2-40B4-BE49-F238E27FC236}">
                <a16:creationId xmlns:a16="http://schemas.microsoft.com/office/drawing/2014/main" id="{05991BD7-301F-1384-722D-D101F948B3B2}"/>
              </a:ext>
            </a:extLst>
          </p:cNvPr>
          <p:cNvSpPr txBox="1"/>
          <p:nvPr/>
        </p:nvSpPr>
        <p:spPr>
          <a:xfrm>
            <a:off x="0" y="6664500"/>
            <a:ext cx="1407758" cy="215444"/>
          </a:xfrm>
          <a:prstGeom prst="rect">
            <a:avLst/>
          </a:prstGeom>
          <a:noFill/>
        </p:spPr>
        <p:txBody>
          <a:bodyPr wrap="none" rtlCol="0">
            <a:spAutoFit/>
          </a:bodyPr>
          <a:lstStyle/>
          <a:p>
            <a:r>
              <a:rPr lang="en-AU" sz="800" dirty="0">
                <a:solidFill>
                  <a:schemeClr val="bg1"/>
                </a:solidFill>
              </a:rPr>
              <a:t>GM Sheet C: Miscellaneous</a:t>
            </a:r>
          </a:p>
        </p:txBody>
      </p:sp>
    </p:spTree>
    <p:extLst>
      <p:ext uri="{BB962C8B-B14F-4D97-AF65-F5344CB8AC3E}">
        <p14:creationId xmlns:p14="http://schemas.microsoft.com/office/powerpoint/2010/main" val="2666776041"/>
      </p:ext>
    </p:extLst>
  </p:cSld>
  <p:clrMapOvr>
    <a:masterClrMapping/>
  </p:clrMapOvr>
</p:sld>
</file>

<file path=ppt/theme/theme1.xml><?xml version="1.0" encoding="utf-8"?>
<a:theme xmlns:a="http://schemas.openxmlformats.org/drawingml/2006/main" name="Office Theme">
  <a:themeElements>
    <a:clrScheme name="Daggerheart">
      <a:dk1>
        <a:sysClr val="windowText" lastClr="000000"/>
      </a:dk1>
      <a:lt1>
        <a:sysClr val="window" lastClr="FFFFFF"/>
      </a:lt1>
      <a:dk2>
        <a:srgbClr val="0E2841"/>
      </a:dk2>
      <a:lt2>
        <a:srgbClr val="E8E8E8"/>
      </a:lt2>
      <a:accent1>
        <a:srgbClr val="4C2771"/>
      </a:accent1>
      <a:accent2>
        <a:srgbClr val="D3B949"/>
      </a:accent2>
      <a:accent3>
        <a:srgbClr val="AE3B24"/>
      </a:accent3>
      <a:accent4>
        <a:srgbClr val="2D9F43"/>
      </a:accent4>
      <a:accent5>
        <a:srgbClr val="2D81B5"/>
      </a:accent5>
      <a:accent6>
        <a:srgbClr val="3C379F"/>
      </a:accent6>
      <a:hlink>
        <a:srgbClr val="467886"/>
      </a:hlink>
      <a:folHlink>
        <a:srgbClr val="96607D"/>
      </a:folHlink>
    </a:clrScheme>
    <a:fontScheme name="Congenial">
      <a:majorFont>
        <a:latin typeface="Congenial"/>
        <a:ea typeface=""/>
        <a:cs typeface=""/>
      </a:majorFont>
      <a:minorFont>
        <a:latin typeface="Congenial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5122</TotalTime>
  <Words>5151</Words>
  <Application>Microsoft Office PowerPoint</Application>
  <PresentationFormat>A4 Paper (210x297 mm)</PresentationFormat>
  <Paragraphs>470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Congenial</vt:lpstr>
      <vt:lpstr>Congenial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Vernon</dc:creator>
  <cp:lastModifiedBy>Jack Vernon</cp:lastModifiedBy>
  <cp:revision>2</cp:revision>
  <dcterms:created xsi:type="dcterms:W3CDTF">2025-06-29T11:43:14Z</dcterms:created>
  <dcterms:modified xsi:type="dcterms:W3CDTF">2025-07-05T01:40:20Z</dcterms:modified>
</cp:coreProperties>
</file>