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131D7E-D3EE-4AFB-8F5F-BB0969C84A8D}"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349237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31D7E-D3EE-4AFB-8F5F-BB0969C84A8D}"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143355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31D7E-D3EE-4AFB-8F5F-BB0969C84A8D}"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28437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31D7E-D3EE-4AFB-8F5F-BB0969C84A8D}"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28274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131D7E-D3EE-4AFB-8F5F-BB0969C84A8D}"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147009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131D7E-D3EE-4AFB-8F5F-BB0969C84A8D}"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130633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131D7E-D3EE-4AFB-8F5F-BB0969C84A8D}"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199795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131D7E-D3EE-4AFB-8F5F-BB0969C84A8D}"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177893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31D7E-D3EE-4AFB-8F5F-BB0969C84A8D}"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257060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131D7E-D3EE-4AFB-8F5F-BB0969C84A8D}"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263285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131D7E-D3EE-4AFB-8F5F-BB0969C84A8D}"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15333-E2AF-4000-BA11-971D963AD8D5}" type="slidenum">
              <a:rPr lang="en-US" smtClean="0"/>
              <a:t>‹#›</a:t>
            </a:fld>
            <a:endParaRPr lang="en-US"/>
          </a:p>
        </p:txBody>
      </p:sp>
    </p:spTree>
    <p:extLst>
      <p:ext uri="{BB962C8B-B14F-4D97-AF65-F5344CB8AC3E}">
        <p14:creationId xmlns:p14="http://schemas.microsoft.com/office/powerpoint/2010/main" val="127252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31D7E-D3EE-4AFB-8F5F-BB0969C84A8D}" type="datetimeFigureOut">
              <a:rPr lang="en-US" smtClean="0"/>
              <a:t>11/12/2018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15333-E2AF-4000-BA11-971D963AD8D5}" type="slidenum">
              <a:rPr lang="en-US" smtClean="0"/>
              <a:t>‹#›</a:t>
            </a:fld>
            <a:endParaRPr lang="en-US"/>
          </a:p>
        </p:txBody>
      </p:sp>
    </p:spTree>
    <p:extLst>
      <p:ext uri="{BB962C8B-B14F-4D97-AF65-F5344CB8AC3E}">
        <p14:creationId xmlns:p14="http://schemas.microsoft.com/office/powerpoint/2010/main" val="149167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1410" y="2931634"/>
            <a:ext cx="2125362" cy="1183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Core value</a:t>
            </a:r>
            <a:endParaRPr lang="en-US" dirty="0"/>
          </a:p>
        </p:txBody>
      </p:sp>
      <p:sp>
        <p:nvSpPr>
          <p:cNvPr id="6" name="Rectangle 5"/>
          <p:cNvSpPr/>
          <p:nvPr/>
        </p:nvSpPr>
        <p:spPr>
          <a:xfrm>
            <a:off x="8804714" y="2486791"/>
            <a:ext cx="2888617"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fulfillment</a:t>
            </a:r>
            <a:endParaRPr lang="en-US" dirty="0"/>
          </a:p>
        </p:txBody>
      </p:sp>
      <p:sp>
        <p:nvSpPr>
          <p:cNvPr id="7" name="Rectangle 6"/>
          <p:cNvSpPr/>
          <p:nvPr/>
        </p:nvSpPr>
        <p:spPr>
          <a:xfrm>
            <a:off x="3348429" y="473261"/>
            <a:ext cx="2125362"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project</a:t>
            </a:r>
            <a:endParaRPr lang="en-US" dirty="0"/>
          </a:p>
        </p:txBody>
      </p:sp>
      <p:sp>
        <p:nvSpPr>
          <p:cNvPr id="8" name="Rectangle 7"/>
          <p:cNvSpPr/>
          <p:nvPr/>
        </p:nvSpPr>
        <p:spPr>
          <a:xfrm>
            <a:off x="619289" y="466136"/>
            <a:ext cx="2125362"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task</a:t>
            </a:r>
            <a:endParaRPr lang="en-US" dirty="0"/>
          </a:p>
        </p:txBody>
      </p:sp>
      <p:sp>
        <p:nvSpPr>
          <p:cNvPr id="9" name="Rectangle 8"/>
          <p:cNvSpPr/>
          <p:nvPr/>
        </p:nvSpPr>
        <p:spPr>
          <a:xfrm>
            <a:off x="5748080" y="1802319"/>
            <a:ext cx="2888617"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accomplishment</a:t>
            </a:r>
            <a:endParaRPr lang="en-US" dirty="0"/>
          </a:p>
        </p:txBody>
      </p:sp>
      <p:sp>
        <p:nvSpPr>
          <p:cNvPr id="10" name="Rectangle 9"/>
          <p:cNvSpPr/>
          <p:nvPr/>
        </p:nvSpPr>
        <p:spPr>
          <a:xfrm>
            <a:off x="584392" y="4373528"/>
            <a:ext cx="2125362"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desire</a:t>
            </a:r>
            <a:endParaRPr lang="en-US" dirty="0"/>
          </a:p>
        </p:txBody>
      </p:sp>
      <p:sp>
        <p:nvSpPr>
          <p:cNvPr id="11" name="Rectangle 10"/>
          <p:cNvSpPr/>
          <p:nvPr/>
        </p:nvSpPr>
        <p:spPr>
          <a:xfrm>
            <a:off x="1491410" y="1819527"/>
            <a:ext cx="2125362"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ACTION</a:t>
            </a:r>
            <a:endParaRPr lang="en-US" dirty="0"/>
          </a:p>
        </p:txBody>
      </p:sp>
      <p:sp>
        <p:nvSpPr>
          <p:cNvPr id="12" name="Rectangle 11"/>
          <p:cNvSpPr/>
          <p:nvPr/>
        </p:nvSpPr>
        <p:spPr>
          <a:xfrm>
            <a:off x="5748079" y="2859518"/>
            <a:ext cx="2888617"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satisfaction</a:t>
            </a:r>
            <a:endParaRPr lang="en-US" dirty="0"/>
          </a:p>
        </p:txBody>
      </p:sp>
      <p:sp>
        <p:nvSpPr>
          <p:cNvPr id="13" name="Rectangle 12"/>
          <p:cNvSpPr/>
          <p:nvPr/>
        </p:nvSpPr>
        <p:spPr>
          <a:xfrm>
            <a:off x="1590196" y="2486791"/>
            <a:ext cx="1758233" cy="751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resources</a:t>
            </a:r>
            <a:endParaRPr lang="en-US" dirty="0"/>
          </a:p>
        </p:txBody>
      </p:sp>
      <p:sp>
        <p:nvSpPr>
          <p:cNvPr id="2" name="Right Arrow 1"/>
          <p:cNvSpPr/>
          <p:nvPr/>
        </p:nvSpPr>
        <p:spPr>
          <a:xfrm>
            <a:off x="3502815" y="3376477"/>
            <a:ext cx="2669059" cy="51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534966" y="2002101"/>
            <a:ext cx="2669059" cy="51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66157" y="3495288"/>
            <a:ext cx="925253" cy="253916"/>
          </a:xfrm>
          <a:prstGeom prst="rect">
            <a:avLst/>
          </a:prstGeom>
          <a:noFill/>
        </p:spPr>
        <p:txBody>
          <a:bodyPr wrap="none" lIns="91440" tIns="45720" rIns="91440" bIns="45720">
            <a:spAutoFit/>
          </a:bodyPr>
          <a:lstStyle/>
          <a:p>
            <a:pPr algn="ctr"/>
            <a:r>
              <a:rPr lang="en-US" sz="1050" b="0" cap="none" spc="0" dirty="0" smtClean="0">
                <a:ln w="0"/>
                <a:solidFill>
                  <a:schemeClr val="accent1"/>
                </a:solidFill>
                <a:effectLst>
                  <a:outerShdw blurRad="38100" dist="25400" dir="5400000" algn="ctr" rotWithShape="0">
                    <a:srgbClr val="6E747A">
                      <a:alpha val="43000"/>
                    </a:srgbClr>
                  </a:outerShdw>
                </a:effectLst>
              </a:rPr>
              <a:t>What you are</a:t>
            </a:r>
            <a:endParaRPr lang="en-US" sz="1050" b="0"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496802" y="2232875"/>
            <a:ext cx="888385" cy="253916"/>
          </a:xfrm>
          <a:prstGeom prst="rect">
            <a:avLst/>
          </a:prstGeom>
          <a:noFill/>
        </p:spPr>
        <p:txBody>
          <a:bodyPr wrap="none" lIns="91440" tIns="45720" rIns="91440" bIns="45720">
            <a:spAutoFit/>
          </a:bodyPr>
          <a:lstStyle/>
          <a:p>
            <a:pPr algn="ctr"/>
            <a:r>
              <a:rPr lang="en-US" sz="1050" b="0" cap="none" spc="0" dirty="0" smtClean="0">
                <a:ln w="0"/>
                <a:solidFill>
                  <a:schemeClr val="accent1"/>
                </a:solidFill>
                <a:effectLst>
                  <a:outerShdw blurRad="38100" dist="25400" dir="5400000" algn="ctr" rotWithShape="0">
                    <a:srgbClr val="6E747A">
                      <a:alpha val="43000"/>
                    </a:srgbClr>
                  </a:outerShdw>
                </a:effectLst>
              </a:rPr>
              <a:t>What </a:t>
            </a:r>
            <a:r>
              <a:rPr lang="en-US" sz="1050" dirty="0" smtClean="0">
                <a:ln w="0"/>
                <a:solidFill>
                  <a:schemeClr val="accent1"/>
                </a:solidFill>
                <a:effectLst>
                  <a:outerShdw blurRad="38100" dist="25400" dir="5400000" algn="ctr" rotWithShape="0">
                    <a:srgbClr val="6E747A">
                      <a:alpha val="43000"/>
                    </a:srgbClr>
                  </a:outerShdw>
                </a:effectLst>
              </a:rPr>
              <a:t>you do</a:t>
            </a:r>
            <a:endParaRPr lang="en-US" sz="105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3413334" y="2486791"/>
            <a:ext cx="1230854" cy="794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intention</a:t>
            </a:r>
            <a:endParaRPr lang="en-US" dirty="0"/>
          </a:p>
        </p:txBody>
      </p:sp>
      <p:sp>
        <p:nvSpPr>
          <p:cNvPr id="16" name="Rectangle 15"/>
          <p:cNvSpPr/>
          <p:nvPr/>
        </p:nvSpPr>
        <p:spPr>
          <a:xfrm>
            <a:off x="2744651" y="4373528"/>
            <a:ext cx="2143597" cy="889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Personal roles</a:t>
            </a:r>
            <a:endParaRPr lang="en-US" dirty="0"/>
          </a:p>
        </p:txBody>
      </p:sp>
    </p:spTree>
    <p:extLst>
      <p:ext uri="{BB962C8B-B14F-4D97-AF65-F5344CB8AC3E}">
        <p14:creationId xmlns:p14="http://schemas.microsoft.com/office/powerpoint/2010/main" val="399026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 flowchart depicting the GTD process for organizing and processing incoming âstuffâ into action categories (elaborated from (Allen, 2001, p. 32)). Rectangles represent actions, diamonds represent decision points, stacks represent external memories (lists, folders, files, ...) in which reminders are stored. Continuous arrows represent the immediate sequence of processing; broken arrows represent delayed processing, during a review of an external memory; dotted lines represent follow-up processes left implicit in GTD, but whose importance will become clear in the explanation of Fig. 2. The process starts by taking one item out of the In-basket (top-left), and then follows the arrows depending on the answers to the questions. It ends when the item is classified in an external memory or the corresponding action is performed. The most important actions are likely to end up on the bottom- right.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814888"/>
            <a:ext cx="8096250" cy="1003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1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969" y="697424"/>
            <a:ext cx="1441343" cy="297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Generation</a:t>
            </a:r>
            <a:endParaRPr lang="en-US" dirty="0"/>
          </a:p>
        </p:txBody>
      </p:sp>
      <p:sp>
        <p:nvSpPr>
          <p:cNvPr id="5" name="Rectangle 4"/>
          <p:cNvSpPr/>
          <p:nvPr/>
        </p:nvSpPr>
        <p:spPr>
          <a:xfrm>
            <a:off x="1841716" y="697424"/>
            <a:ext cx="1536916" cy="297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Incubation</a:t>
            </a:r>
            <a:endParaRPr lang="en-US" dirty="0"/>
          </a:p>
        </p:txBody>
      </p:sp>
      <p:sp>
        <p:nvSpPr>
          <p:cNvPr id="6" name="Rectangle 5"/>
          <p:cNvSpPr/>
          <p:nvPr/>
        </p:nvSpPr>
        <p:spPr>
          <a:xfrm>
            <a:off x="3500036" y="697424"/>
            <a:ext cx="1412927" cy="297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Inception</a:t>
            </a:r>
            <a:endParaRPr lang="en-US" dirty="0"/>
          </a:p>
        </p:txBody>
      </p:sp>
      <p:sp>
        <p:nvSpPr>
          <p:cNvPr id="7" name="Rectangle 6"/>
          <p:cNvSpPr/>
          <p:nvPr/>
        </p:nvSpPr>
        <p:spPr>
          <a:xfrm>
            <a:off x="4990453" y="697424"/>
            <a:ext cx="1536914" cy="297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Culmination</a:t>
            </a:r>
            <a:endParaRPr lang="en-US" dirty="0"/>
          </a:p>
        </p:txBody>
      </p:sp>
      <p:sp>
        <p:nvSpPr>
          <p:cNvPr id="8" name="Rectangle 7"/>
          <p:cNvSpPr/>
          <p:nvPr/>
        </p:nvSpPr>
        <p:spPr>
          <a:xfrm>
            <a:off x="8234773" y="697424"/>
            <a:ext cx="1536913" cy="297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Archival</a:t>
            </a:r>
            <a:endParaRPr lang="en-US" dirty="0"/>
          </a:p>
        </p:txBody>
      </p:sp>
      <p:sp>
        <p:nvSpPr>
          <p:cNvPr id="9" name="Rectangle 8"/>
          <p:cNvSpPr/>
          <p:nvPr/>
        </p:nvSpPr>
        <p:spPr>
          <a:xfrm>
            <a:off x="6612613" y="697424"/>
            <a:ext cx="1536914" cy="297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Delegation</a:t>
            </a:r>
            <a:endParaRPr lang="en-US" dirty="0"/>
          </a:p>
        </p:txBody>
      </p:sp>
    </p:spTree>
    <p:extLst>
      <p:ext uri="{BB962C8B-B14F-4D97-AF65-F5344CB8AC3E}">
        <p14:creationId xmlns:p14="http://schemas.microsoft.com/office/powerpoint/2010/main" val="185415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7443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Desires, events, cast off, </a:t>
            </a:r>
            <a:endParaRPr lang="en-US" dirty="0"/>
          </a:p>
        </p:txBody>
      </p:sp>
      <p:sp>
        <p:nvSpPr>
          <p:cNvPr id="5" name="Rectangle 4"/>
          <p:cNvSpPr/>
          <p:nvPr/>
        </p:nvSpPr>
        <p:spPr>
          <a:xfrm>
            <a:off x="2616591" y="1744394"/>
            <a:ext cx="6428935" cy="17443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Resources filter</a:t>
            </a:r>
            <a:endParaRPr lang="en-US" dirty="0"/>
          </a:p>
        </p:txBody>
      </p:sp>
      <p:sp>
        <p:nvSpPr>
          <p:cNvPr id="6" name="Rectangle 5"/>
          <p:cNvSpPr/>
          <p:nvPr/>
        </p:nvSpPr>
        <p:spPr>
          <a:xfrm>
            <a:off x="3212757" y="3488788"/>
            <a:ext cx="5338119" cy="17443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a:t>
            </a:r>
            <a:endParaRPr lang="en-US" dirty="0"/>
          </a:p>
        </p:txBody>
      </p:sp>
      <p:sp>
        <p:nvSpPr>
          <p:cNvPr id="7" name="Rectangle 6"/>
          <p:cNvSpPr/>
          <p:nvPr/>
        </p:nvSpPr>
        <p:spPr>
          <a:xfrm>
            <a:off x="3880022" y="5233182"/>
            <a:ext cx="4131656" cy="1036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fulfillment</a:t>
            </a:r>
            <a:endParaRPr lang="en-US" dirty="0"/>
          </a:p>
        </p:txBody>
      </p:sp>
    </p:spTree>
    <p:extLst>
      <p:ext uri="{BB962C8B-B14F-4D97-AF65-F5344CB8AC3E}">
        <p14:creationId xmlns:p14="http://schemas.microsoft.com/office/powerpoint/2010/main" val="53417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62335" y="73110"/>
            <a:ext cx="1668162" cy="5189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Desire</a:t>
            </a:r>
            <a:endParaRPr lang="en-US" dirty="0"/>
          </a:p>
        </p:txBody>
      </p:sp>
      <p:sp>
        <p:nvSpPr>
          <p:cNvPr id="6" name="Rectangle 5"/>
          <p:cNvSpPr/>
          <p:nvPr/>
        </p:nvSpPr>
        <p:spPr>
          <a:xfrm>
            <a:off x="7562335" y="603936"/>
            <a:ext cx="1668162" cy="57088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Desire</a:t>
            </a:r>
            <a:endParaRPr lang="en-US" dirty="0"/>
          </a:p>
        </p:txBody>
      </p:sp>
      <p:sp>
        <p:nvSpPr>
          <p:cNvPr id="5" name="Rectangle 4"/>
          <p:cNvSpPr/>
          <p:nvPr/>
        </p:nvSpPr>
        <p:spPr>
          <a:xfrm>
            <a:off x="115329" y="1425147"/>
            <a:ext cx="9325234" cy="1000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Time</a:t>
            </a:r>
            <a:endParaRPr lang="en-US" dirty="0"/>
          </a:p>
        </p:txBody>
      </p:sp>
      <p:sp>
        <p:nvSpPr>
          <p:cNvPr id="7" name="Oval 6"/>
          <p:cNvSpPr/>
          <p:nvPr/>
        </p:nvSpPr>
        <p:spPr>
          <a:xfrm>
            <a:off x="7806381" y="1618221"/>
            <a:ext cx="1180070" cy="729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7686" y="3458347"/>
            <a:ext cx="9325234" cy="1000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Money</a:t>
            </a:r>
            <a:endParaRPr lang="en-US" dirty="0"/>
          </a:p>
        </p:txBody>
      </p:sp>
      <p:sp>
        <p:nvSpPr>
          <p:cNvPr id="10" name="Rectangle 9"/>
          <p:cNvSpPr/>
          <p:nvPr/>
        </p:nvSpPr>
        <p:spPr>
          <a:xfrm>
            <a:off x="123568" y="2444293"/>
            <a:ext cx="9325234" cy="1000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Interest</a:t>
            </a:r>
            <a:endParaRPr lang="en-US" dirty="0"/>
          </a:p>
        </p:txBody>
      </p:sp>
      <p:sp>
        <p:nvSpPr>
          <p:cNvPr id="11" name="Oval 10"/>
          <p:cNvSpPr/>
          <p:nvPr/>
        </p:nvSpPr>
        <p:spPr>
          <a:xfrm>
            <a:off x="8291383" y="2602646"/>
            <a:ext cx="785683" cy="729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291382" y="3616412"/>
            <a:ext cx="785683" cy="729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944365" y="5532736"/>
            <a:ext cx="1286132" cy="729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42504" y="1642420"/>
            <a:ext cx="1606844" cy="707886"/>
          </a:xfrm>
          <a:prstGeom prst="rect">
            <a:avLst/>
          </a:prstGeom>
          <a:noFill/>
        </p:spPr>
        <p:txBody>
          <a:bodyPr wrap="squar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Scheduler</a:t>
            </a:r>
          </a:p>
          <a:p>
            <a:pPr algn="ctr"/>
            <a:r>
              <a:rPr lang="en-US" sz="2000" dirty="0" err="1" smtClean="0">
                <a:ln w="0"/>
                <a:solidFill>
                  <a:schemeClr val="accent1"/>
                </a:solidFill>
                <a:effectLst>
                  <a:outerShdw blurRad="38100" dist="25400" dir="5400000" algn="ctr" rotWithShape="0">
                    <a:srgbClr val="6E747A">
                      <a:alpha val="43000"/>
                    </a:srgbClr>
                  </a:outerShdw>
                </a:effectLst>
              </a:rPr>
              <a:t>prioritizer</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18" name="Rectangle 17"/>
          <p:cNvSpPr/>
          <p:nvPr/>
        </p:nvSpPr>
        <p:spPr>
          <a:xfrm>
            <a:off x="9680720" y="3880537"/>
            <a:ext cx="1606844" cy="707886"/>
          </a:xfrm>
          <a:prstGeom prst="rect">
            <a:avLst/>
          </a:prstGeom>
          <a:noFill/>
        </p:spPr>
        <p:txBody>
          <a:bodyPr wrap="squar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Budget, accounting</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9844220" y="4812932"/>
            <a:ext cx="1606844" cy="707886"/>
          </a:xfrm>
          <a:prstGeom prst="rect">
            <a:avLst/>
          </a:prstGeom>
          <a:noFill/>
        </p:spPr>
        <p:txBody>
          <a:bodyPr wrap="squar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Action plan</a:t>
            </a:r>
          </a:p>
          <a:p>
            <a:pPr algn="ctr"/>
            <a:r>
              <a:rPr lang="en-US" sz="2000" b="0" cap="none" spc="0" dirty="0" smtClean="0">
                <a:ln w="0"/>
                <a:solidFill>
                  <a:schemeClr val="accent1"/>
                </a:solidFill>
                <a:effectLst>
                  <a:outerShdw blurRad="38100" dist="25400" dir="5400000" algn="ctr" rotWithShape="0">
                    <a:srgbClr val="6E747A">
                      <a:alpha val="43000"/>
                    </a:srgbClr>
                  </a:outerShdw>
                </a:effectLst>
              </a:rPr>
              <a:t>Collaboration</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9751587" y="2590798"/>
            <a:ext cx="1606844" cy="1015663"/>
          </a:xfrm>
          <a:prstGeom prst="rect">
            <a:avLst/>
          </a:prstGeom>
          <a:noFill/>
        </p:spPr>
        <p:txBody>
          <a:bodyPr wrap="squar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Core Value/ Value output analyzer</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21" name="Rectangle 20"/>
          <p:cNvSpPr/>
          <p:nvPr/>
        </p:nvSpPr>
        <p:spPr>
          <a:xfrm>
            <a:off x="123568" y="4512539"/>
            <a:ext cx="9325234" cy="1000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Energy</a:t>
            </a:r>
            <a:endParaRPr lang="en-US" dirty="0"/>
          </a:p>
        </p:txBody>
      </p:sp>
    </p:spTree>
    <p:extLst>
      <p:ext uri="{BB962C8B-B14F-4D97-AF65-F5344CB8AC3E}">
        <p14:creationId xmlns:p14="http://schemas.microsoft.com/office/powerpoint/2010/main" val="429042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7537" y="962526"/>
            <a:ext cx="3144252"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47537" y="3400926"/>
            <a:ext cx="3144252"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1789" y="962526"/>
            <a:ext cx="3144252"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1789" y="3400926"/>
            <a:ext cx="3144252"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81170" y="0"/>
            <a:ext cx="203530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urgent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53281" y="1720061"/>
            <a:ext cx="301351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important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550888" y="255764"/>
            <a:ext cx="323755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Not urgent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26713" y="4158461"/>
            <a:ext cx="421576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Not important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216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0193" y="394385"/>
            <a:ext cx="4053017" cy="202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Thoughts</a:t>
            </a:r>
            <a:endParaRPr lang="en-US" dirty="0"/>
          </a:p>
        </p:txBody>
      </p:sp>
      <p:sp>
        <p:nvSpPr>
          <p:cNvPr id="5" name="Rectangle 4"/>
          <p:cNvSpPr/>
          <p:nvPr/>
        </p:nvSpPr>
        <p:spPr>
          <a:xfrm>
            <a:off x="5172331" y="394386"/>
            <a:ext cx="2716428" cy="1446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Idea</a:t>
            </a:r>
            <a:endParaRPr lang="en-US" dirty="0"/>
          </a:p>
        </p:txBody>
      </p:sp>
      <p:sp>
        <p:nvSpPr>
          <p:cNvPr id="6" name="Rectangle 5"/>
          <p:cNvSpPr/>
          <p:nvPr/>
        </p:nvSpPr>
        <p:spPr>
          <a:xfrm>
            <a:off x="5172331" y="1841157"/>
            <a:ext cx="2716428" cy="28502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Concern</a:t>
            </a:r>
            <a:endParaRPr lang="en-US" dirty="0"/>
          </a:p>
        </p:txBody>
      </p:sp>
      <p:sp>
        <p:nvSpPr>
          <p:cNvPr id="7" name="Rectangle 6"/>
          <p:cNvSpPr/>
          <p:nvPr/>
        </p:nvSpPr>
        <p:spPr>
          <a:xfrm>
            <a:off x="630192" y="2689654"/>
            <a:ext cx="4053017" cy="1000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Event</a:t>
            </a:r>
            <a:endParaRPr lang="en-US" dirty="0"/>
          </a:p>
        </p:txBody>
      </p:sp>
      <p:sp>
        <p:nvSpPr>
          <p:cNvPr id="8" name="Rectangle 7"/>
          <p:cNvSpPr/>
          <p:nvPr/>
        </p:nvSpPr>
        <p:spPr>
          <a:xfrm>
            <a:off x="630191" y="3690551"/>
            <a:ext cx="4053017" cy="1000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Incident</a:t>
            </a:r>
            <a:endParaRPr lang="en-US" dirty="0"/>
          </a:p>
        </p:txBody>
      </p:sp>
      <p:sp>
        <p:nvSpPr>
          <p:cNvPr id="9" name="Rectangle 8"/>
          <p:cNvSpPr/>
          <p:nvPr/>
        </p:nvSpPr>
        <p:spPr>
          <a:xfrm>
            <a:off x="790612" y="642335"/>
            <a:ext cx="1168177" cy="74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notepad</a:t>
            </a:r>
            <a:endParaRPr lang="en-US" dirty="0"/>
          </a:p>
        </p:txBody>
      </p:sp>
    </p:spTree>
    <p:extLst>
      <p:ext uri="{BB962C8B-B14F-4D97-AF65-F5344CB8AC3E}">
        <p14:creationId xmlns:p14="http://schemas.microsoft.com/office/powerpoint/2010/main" val="279439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3"/>
          <p:cNvSpPr/>
          <p:nvPr/>
        </p:nvSpPr>
        <p:spPr>
          <a:xfrm>
            <a:off x="630193" y="394385"/>
            <a:ext cx="4053017" cy="202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Quotes</a:t>
            </a:r>
            <a:endParaRPr lang="en-US" dirty="0"/>
          </a:p>
        </p:txBody>
      </p:sp>
      <p:sp>
        <p:nvSpPr>
          <p:cNvPr id="5" name="Rectangle 4"/>
          <p:cNvSpPr/>
          <p:nvPr/>
        </p:nvSpPr>
        <p:spPr>
          <a:xfrm>
            <a:off x="630192" y="2451185"/>
            <a:ext cx="4053017" cy="202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Inspiration</a:t>
            </a:r>
            <a:endParaRPr lang="en-US" dirty="0"/>
          </a:p>
        </p:txBody>
      </p:sp>
      <p:sp>
        <p:nvSpPr>
          <p:cNvPr id="6" name="Rectangle 5"/>
          <p:cNvSpPr/>
          <p:nvPr/>
        </p:nvSpPr>
        <p:spPr>
          <a:xfrm>
            <a:off x="5803771" y="1408155"/>
            <a:ext cx="1800187" cy="202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a:t>
            </a:r>
            <a:endParaRPr lang="en-US" dirty="0"/>
          </a:p>
        </p:txBody>
      </p:sp>
      <p:sp>
        <p:nvSpPr>
          <p:cNvPr id="7" name="Rectangle 6"/>
          <p:cNvSpPr/>
          <p:nvPr/>
        </p:nvSpPr>
        <p:spPr>
          <a:xfrm>
            <a:off x="7678691" y="1408155"/>
            <a:ext cx="1800187" cy="202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Soul badge</a:t>
            </a:r>
            <a:endParaRPr lang="en-US" dirty="0"/>
          </a:p>
        </p:txBody>
      </p:sp>
      <p:sp>
        <p:nvSpPr>
          <p:cNvPr id="8" name="Rectangle 7"/>
          <p:cNvSpPr/>
          <p:nvPr/>
        </p:nvSpPr>
        <p:spPr>
          <a:xfrm>
            <a:off x="6552275" y="4304048"/>
            <a:ext cx="4053017" cy="202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Achievement review</a:t>
            </a:r>
            <a:endParaRPr lang="en-US" dirty="0"/>
          </a:p>
        </p:txBody>
      </p:sp>
    </p:spTree>
    <p:extLst>
      <p:ext uri="{BB962C8B-B14F-4D97-AF65-F5344CB8AC3E}">
        <p14:creationId xmlns:p14="http://schemas.microsoft.com/office/powerpoint/2010/main" val="87123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905000" cy="1061954"/>
          </a:xfrm>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smtClean="0"/>
              <a:t>Incubation</a:t>
            </a:r>
            <a:endParaRPr lang="en-US" dirty="0"/>
          </a:p>
        </p:txBody>
      </p:sp>
      <p:sp>
        <p:nvSpPr>
          <p:cNvPr id="5" name="Content Placeholder 2"/>
          <p:cNvSpPr txBox="1">
            <a:spLocks/>
          </p:cNvSpPr>
          <p:nvPr/>
        </p:nvSpPr>
        <p:spPr>
          <a:xfrm>
            <a:off x="2883568" y="1825625"/>
            <a:ext cx="1905000" cy="106195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smtClean="0"/>
              <a:t>Inception</a:t>
            </a:r>
            <a:endParaRPr lang="en-US" dirty="0"/>
          </a:p>
        </p:txBody>
      </p:sp>
      <p:sp>
        <p:nvSpPr>
          <p:cNvPr id="6" name="Content Placeholder 2"/>
          <p:cNvSpPr txBox="1">
            <a:spLocks/>
          </p:cNvSpPr>
          <p:nvPr/>
        </p:nvSpPr>
        <p:spPr>
          <a:xfrm>
            <a:off x="838200" y="3165141"/>
            <a:ext cx="1905000" cy="106195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smtClean="0"/>
              <a:t>Artifacts</a:t>
            </a:r>
            <a:endParaRPr lang="en-US" dirty="0"/>
          </a:p>
        </p:txBody>
      </p:sp>
      <p:sp>
        <p:nvSpPr>
          <p:cNvPr id="8" name="Content Placeholder 2"/>
          <p:cNvSpPr txBox="1">
            <a:spLocks/>
          </p:cNvSpPr>
          <p:nvPr/>
        </p:nvSpPr>
        <p:spPr>
          <a:xfrm>
            <a:off x="212557" y="5130298"/>
            <a:ext cx="1905000" cy="240147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smtClean="0"/>
              <a:t>Project</a:t>
            </a:r>
            <a:endParaRPr lang="en-US" dirty="0"/>
          </a:p>
        </p:txBody>
      </p:sp>
      <p:sp>
        <p:nvSpPr>
          <p:cNvPr id="9" name="Content Placeholder 2"/>
          <p:cNvSpPr txBox="1">
            <a:spLocks/>
          </p:cNvSpPr>
          <p:nvPr/>
        </p:nvSpPr>
        <p:spPr>
          <a:xfrm>
            <a:off x="4928936" y="1825625"/>
            <a:ext cx="2821406" cy="106195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smtClean="0"/>
              <a:t>Commencement</a:t>
            </a:r>
            <a:endParaRPr lang="en-US" dirty="0"/>
          </a:p>
        </p:txBody>
      </p:sp>
    </p:spTree>
    <p:extLst>
      <p:ext uri="{BB962C8B-B14F-4D97-AF65-F5344CB8AC3E}">
        <p14:creationId xmlns:p14="http://schemas.microsoft.com/office/powerpoint/2010/main" val="124584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337" y="2791326"/>
            <a:ext cx="5358064" cy="3898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gradFill>
                <a:gsLst>
                  <a:gs pos="21000">
                    <a:srgbClr val="53575C"/>
                  </a:gs>
                  <a:gs pos="88000">
                    <a:srgbClr val="C5C7CA"/>
                  </a:gs>
                </a:gsLst>
                <a:lin ang="5400000"/>
              </a:gradFill>
            </a:endParaRPr>
          </a:p>
        </p:txBody>
      </p:sp>
      <p:sp>
        <p:nvSpPr>
          <p:cNvPr id="5" name="Rectangle 4"/>
          <p:cNvSpPr/>
          <p:nvPr/>
        </p:nvSpPr>
        <p:spPr>
          <a:xfrm>
            <a:off x="5638801" y="2791326"/>
            <a:ext cx="6015790" cy="3898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28337" y="152399"/>
            <a:ext cx="11526254" cy="922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6888" y="5325525"/>
            <a:ext cx="3980962" cy="923330"/>
          </a:xfrm>
          <a:prstGeom prst="rect">
            <a:avLst/>
          </a:prstGeom>
          <a:noFill/>
        </p:spPr>
        <p:txBody>
          <a:bodyPr wrap="none" lIns="91440" tIns="45720" rIns="91440" bIns="45720">
            <a:spAutoFit/>
          </a:bodyPr>
          <a:lstStyle/>
          <a:p>
            <a:pPr algn="ctr"/>
            <a:r>
              <a:rPr lang="en-US" sz="5400" b="0" cap="none" spc="0" dirty="0" smtClean="0">
                <a:ln w="0"/>
                <a:solidFill>
                  <a:schemeClr val="bg2"/>
                </a:solidFill>
                <a:effectLst>
                  <a:outerShdw blurRad="38100" dist="25400" dir="5400000" algn="ctr" rotWithShape="0">
                    <a:srgbClr val="6E747A">
                      <a:alpha val="43000"/>
                    </a:srgbClr>
                  </a:outerShdw>
                </a:effectLst>
              </a:rPr>
              <a:t>What you are</a:t>
            </a:r>
            <a:endParaRPr lang="en-US" sz="5400" b="0" cap="none" spc="0" dirty="0">
              <a:ln w="0"/>
              <a:solidFill>
                <a:schemeClr val="bg2"/>
              </a:solidFill>
              <a:effectLst>
                <a:outerShdw blurRad="38100" dist="25400" dir="5400000" algn="ctr" rotWithShape="0">
                  <a:srgbClr val="6E747A">
                    <a:alpha val="43000"/>
                  </a:srgbClr>
                </a:outerShdw>
              </a:effectLst>
            </a:endParaRPr>
          </a:p>
        </p:txBody>
      </p:sp>
      <p:sp>
        <p:nvSpPr>
          <p:cNvPr id="8" name="Rectangle 7"/>
          <p:cNvSpPr/>
          <p:nvPr/>
        </p:nvSpPr>
        <p:spPr>
          <a:xfrm>
            <a:off x="6546666" y="5124998"/>
            <a:ext cx="4200061" cy="1015663"/>
          </a:xfrm>
          <a:prstGeom prst="rect">
            <a:avLst/>
          </a:prstGeom>
          <a:noFill/>
        </p:spPr>
        <p:txBody>
          <a:bodyPr wrap="none" lIns="91440" tIns="45720" rIns="91440" bIns="45720">
            <a:spAutoFit/>
          </a:bodyPr>
          <a:lstStyle/>
          <a:p>
            <a:pPr algn="ctr"/>
            <a:r>
              <a:rPr lang="en-US" sz="6000" b="0" cap="none" spc="0" dirty="0" smtClean="0">
                <a:ln w="0"/>
                <a:solidFill>
                  <a:schemeClr val="bg2"/>
                </a:solidFill>
                <a:effectLst>
                  <a:outerShdw blurRad="38100" dist="25400" dir="5400000" algn="ctr" rotWithShape="0">
                    <a:srgbClr val="6E747A">
                      <a:alpha val="43000"/>
                    </a:srgbClr>
                  </a:outerShdw>
                </a:effectLst>
              </a:rPr>
              <a:t>What you do</a:t>
            </a:r>
            <a:endParaRPr lang="en-US" sz="6000" b="0" cap="none" spc="0" dirty="0">
              <a:ln w="0"/>
              <a:solidFill>
                <a:schemeClr val="bg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893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2173" y="1631092"/>
            <a:ext cx="3226717" cy="3970318"/>
          </a:xfrm>
          <a:prstGeom prst="rect">
            <a:avLst/>
          </a:prstGeom>
          <a:noFill/>
        </p:spPr>
        <p:txBody>
          <a:bodyPr wrap="none" rtlCol="0">
            <a:spAutoFit/>
          </a:bodyPr>
          <a:lstStyle/>
          <a:p>
            <a:r>
              <a:rPr lang="en-US" dirty="0" smtClean="0"/>
              <a:t>Other features:</a:t>
            </a:r>
          </a:p>
          <a:p>
            <a:r>
              <a:rPr lang="en-US" dirty="0" smtClean="0"/>
              <a:t>Recurring task</a:t>
            </a:r>
          </a:p>
          <a:p>
            <a:r>
              <a:rPr lang="en-US" dirty="0" smtClean="0"/>
              <a:t>Labels</a:t>
            </a:r>
          </a:p>
          <a:p>
            <a:r>
              <a:rPr lang="en-US" dirty="0" smtClean="0"/>
              <a:t>Archive</a:t>
            </a:r>
          </a:p>
          <a:p>
            <a:r>
              <a:rPr lang="en-US" dirty="0" smtClean="0"/>
              <a:t>Reminders –with recurring too</a:t>
            </a:r>
          </a:p>
          <a:p>
            <a:r>
              <a:rPr lang="en-US" dirty="0" smtClean="0"/>
              <a:t>Reminder priority</a:t>
            </a:r>
          </a:p>
          <a:p>
            <a:r>
              <a:rPr lang="en-US" dirty="0" smtClean="0"/>
              <a:t>Search</a:t>
            </a:r>
          </a:p>
          <a:p>
            <a:r>
              <a:rPr lang="en-US" dirty="0" smtClean="0"/>
              <a:t>Group tasker – check box</a:t>
            </a:r>
          </a:p>
          <a:p>
            <a:r>
              <a:rPr lang="en-US" dirty="0" smtClean="0"/>
              <a:t>Color category</a:t>
            </a:r>
          </a:p>
          <a:p>
            <a:r>
              <a:rPr lang="en-US" dirty="0" smtClean="0"/>
              <a:t>Icon</a:t>
            </a:r>
          </a:p>
          <a:p>
            <a:r>
              <a:rPr lang="en-US" dirty="0" smtClean="0"/>
              <a:t>Add multimedia</a:t>
            </a:r>
          </a:p>
          <a:p>
            <a:r>
              <a:rPr lang="en-US" dirty="0" err="1" smtClean="0"/>
              <a:t>Templating</a:t>
            </a:r>
            <a:endParaRPr lang="en-US" dirty="0" smtClean="0"/>
          </a:p>
          <a:p>
            <a:endParaRPr lang="en-US" dirty="0"/>
          </a:p>
          <a:p>
            <a:r>
              <a:rPr lang="en-US" dirty="0" smtClean="0"/>
              <a:t>Defining details </a:t>
            </a:r>
            <a:r>
              <a:rPr lang="en-US" dirty="0" err="1" smtClean="0"/>
              <a:t>og</a:t>
            </a:r>
            <a:r>
              <a:rPr lang="en-US" dirty="0" smtClean="0"/>
              <a:t> goals to tasks</a:t>
            </a:r>
            <a:endParaRPr lang="en-US" dirty="0"/>
          </a:p>
        </p:txBody>
      </p:sp>
    </p:spTree>
    <p:extLst>
      <p:ext uri="{BB962C8B-B14F-4D97-AF65-F5344CB8AC3E}">
        <p14:creationId xmlns:p14="http://schemas.microsoft.com/office/powerpoint/2010/main" val="254557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119</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Tusoy</dc:creator>
  <cp:lastModifiedBy>Joseph Tusoy</cp:lastModifiedBy>
  <cp:revision>19</cp:revision>
  <dcterms:created xsi:type="dcterms:W3CDTF">2018-11-01T14:01:54Z</dcterms:created>
  <dcterms:modified xsi:type="dcterms:W3CDTF">2018-11-12T23:58:16Z</dcterms:modified>
</cp:coreProperties>
</file>