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9" r:id="rId3"/>
    <p:sldId id="258" r:id="rId4"/>
    <p:sldId id="272" r:id="rId5"/>
    <p:sldId id="267" r:id="rId6"/>
    <p:sldId id="274" r:id="rId7"/>
    <p:sldId id="275" r:id="rId8"/>
    <p:sldId id="266" r:id="rId9"/>
    <p:sldId id="268" r:id="rId10"/>
    <p:sldId id="277" r:id="rId11"/>
    <p:sldId id="273" r:id="rId12"/>
    <p:sldId id="269" r:id="rId13"/>
    <p:sldId id="260" r:id="rId14"/>
    <p:sldId id="276" r:id="rId15"/>
    <p:sldId id="261" r:id="rId16"/>
    <p:sldId id="270" r:id="rId17"/>
    <p:sldId id="265" r:id="rId18"/>
    <p:sldId id="271" r:id="rId19"/>
    <p:sldId id="280" r:id="rId20"/>
    <p:sldId id="278" r:id="rId21"/>
    <p:sldId id="279" r:id="rId22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86354" autoAdjust="0"/>
  </p:normalViewPr>
  <p:slideViewPr>
    <p:cSldViewPr snapToGrid="0">
      <p:cViewPr varScale="1">
        <p:scale>
          <a:sx n="105" d="100"/>
          <a:sy n="105" d="100"/>
        </p:scale>
        <p:origin x="811" y="6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3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18.12.2023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18.12.2023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7439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 Incorrect processes are available in the backend in a STAGING environment, but not listed here.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2370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Artifact identifier format differs depending on tool:</a:t>
            </a:r>
          </a:p>
          <a:p>
            <a:r>
              <a:rPr lang="en-US" dirty="0"/>
              <a:t>Jira: issue [key] or [id] number</a:t>
            </a:r>
          </a:p>
          <a:p>
            <a:r>
              <a:rPr lang="en-US" dirty="0"/>
              <a:t>Jama: [id] or [</a:t>
            </a:r>
            <a:r>
              <a:rPr lang="en-US" dirty="0" err="1"/>
              <a:t>docKey</a:t>
            </a:r>
            <a:r>
              <a:rPr lang="en-US" dirty="0"/>
              <a:t>]</a:t>
            </a:r>
          </a:p>
          <a:p>
            <a:r>
              <a:rPr lang="en-US" dirty="0" err="1"/>
              <a:t>AzureDevOpsServices</a:t>
            </a:r>
            <a:r>
              <a:rPr lang="en-US" dirty="0"/>
              <a:t>: [</a:t>
            </a:r>
            <a:r>
              <a:rPr lang="en-US" dirty="0" err="1"/>
              <a:t>projectname</a:t>
            </a:r>
            <a:r>
              <a:rPr lang="en-US" dirty="0"/>
              <a:t>/id]</a:t>
            </a:r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8188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5354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181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00" y="615600"/>
            <a:ext cx="9427950" cy="56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contrast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3845" y="1619532"/>
            <a:ext cx="5198749" cy="452489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 baseline="0"/>
            </a:lvl4pPr>
            <a:lvl5pPr algn="l">
              <a:defRPr baseline="0"/>
            </a:lvl5pPr>
          </a:lstStyle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72188" y="1619532"/>
            <a:ext cx="5198400" cy="4524894"/>
          </a:xfrm>
        </p:spPr>
        <p:txBody>
          <a:bodyPr/>
          <a:lstStyle/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17" hasCustomPrompt="1"/>
          </p:nvPr>
        </p:nvSpPr>
        <p:spPr>
          <a:xfrm>
            <a:off x="1648302" y="6278217"/>
            <a:ext cx="756000" cy="313609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/>
              <a:t>Space for a partner's logo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Space for author and course number 123456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170569" y="1610509"/>
            <a:ext cx="3295139" cy="4528589"/>
          </a:xfrm>
        </p:spPr>
        <p:txBody>
          <a:bodyPr/>
          <a:lstStyle/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717847" y="1721513"/>
            <a:ext cx="6973368" cy="4417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AT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712587" y="5864981"/>
            <a:ext cx="6973867" cy="274118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title,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AT" dirty="0"/>
          </a:p>
        </p:txBody>
      </p:sp>
      <p:sp>
        <p:nvSpPr>
          <p:cNvPr id="12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648302" y="6278217"/>
            <a:ext cx="756000" cy="313609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/>
              <a:t>Space for a partner's logo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Space for author and course number 123456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9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035886" y="1724299"/>
            <a:ext cx="8109463" cy="4417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AT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035886" y="5863959"/>
            <a:ext cx="8109463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 baseline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Source: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formulas</a:t>
            </a:r>
            <a:endParaRPr lang="de-AT" dirty="0"/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648302" y="6278217"/>
            <a:ext cx="756000" cy="313609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/>
              <a:t>Space for a partner's logo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Space for author and course number 123456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1940522" y="1724302"/>
            <a:ext cx="8352000" cy="4417200"/>
          </a:xfrm>
        </p:spPr>
        <p:txBody>
          <a:bodyPr/>
          <a:lstStyle/>
          <a:p>
            <a:r>
              <a:rPr lang="en-US"/>
              <a:t>Click icon to add media</a:t>
            </a:r>
            <a:endParaRPr lang="de-AT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940522" y="5865691"/>
            <a:ext cx="8352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Source: </a:t>
            </a:r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648302" y="6278217"/>
            <a:ext cx="756000" cy="313609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/>
              <a:t>Space for a partner's logo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Space for author and course number 123456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title, 3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88100" y="1610460"/>
            <a:ext cx="7077609" cy="4528800"/>
          </a:xfrm>
        </p:spPr>
        <p:txBody>
          <a:bodyPr/>
          <a:lstStyle/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721647" y="1725845"/>
            <a:ext cx="3197210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721640" y="3254918"/>
            <a:ext cx="3197122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721640" y="4775571"/>
            <a:ext cx="3197122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AT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4911547" y="1444171"/>
            <a:ext cx="626533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800"/>
          </a:p>
        </p:txBody>
      </p:sp>
      <p:sp>
        <p:nvSpPr>
          <p:cNvPr id="16" name="Bildplatzhalter 8"/>
          <p:cNvSpPr>
            <a:spLocks noGrp="1"/>
          </p:cNvSpPr>
          <p:nvPr>
            <p:ph type="pic" sz="quarter" idx="20" hasCustomPrompt="1"/>
          </p:nvPr>
        </p:nvSpPr>
        <p:spPr>
          <a:xfrm>
            <a:off x="1648302" y="6278217"/>
            <a:ext cx="756000" cy="313609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/>
              <a:t>Space for a partner's logo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Space for author and course number 123456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86048" y="1614574"/>
            <a:ext cx="7079662" cy="4528800"/>
          </a:xfrm>
        </p:spPr>
        <p:txBody>
          <a:bodyPr/>
          <a:lstStyle/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720768" y="1724300"/>
            <a:ext cx="3189382" cy="4417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AT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648302" y="6278217"/>
            <a:ext cx="756000" cy="313609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/>
              <a:t>Space for a partner's logo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Space for author and course number 123456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Title, Graphs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charts</a:t>
            </a:r>
            <a:endParaRPr lang="de-AT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648302" y="6278217"/>
            <a:ext cx="756000" cy="313609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/>
              <a:t>Space for a partner's logo</a:t>
            </a:r>
            <a:endParaRPr lang="de-AT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Space for author and course number 123456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5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528888" y="3299658"/>
            <a:ext cx="1730047" cy="1584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9087" y="4677783"/>
            <a:ext cx="9303182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additional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listing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608940" y="1436915"/>
            <a:ext cx="9303410" cy="2046056"/>
          </a:xfrm>
        </p:spPr>
        <p:txBody>
          <a:bodyPr anchor="b" anchorCtr="0"/>
          <a:lstStyle>
            <a:lvl1pPr>
              <a:defRPr sz="4500"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br>
              <a:rPr lang="de-DE" dirty="0"/>
            </a:br>
            <a:r>
              <a:rPr lang="de-DE" dirty="0"/>
              <a:t>Message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224698" y="5483179"/>
            <a:ext cx="184038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Str.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www.jku.at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519" y="493200"/>
            <a:ext cx="1994374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75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87867" y="279400"/>
            <a:ext cx="11624734" cy="62907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388" y="615600"/>
            <a:ext cx="9427923" cy="56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528888" y="3299658"/>
            <a:ext cx="1730047" cy="1584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9087" y="4677783"/>
            <a:ext cx="10846194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608940" y="1362269"/>
            <a:ext cx="10846460" cy="2120701"/>
          </a:xfrm>
        </p:spPr>
        <p:txBody>
          <a:bodyPr anchor="b" anchorCtr="0"/>
          <a:lstStyle>
            <a:lvl1pPr>
              <a:defRPr sz="4500"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76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0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1729" y="716944"/>
            <a:ext cx="10843671" cy="1841961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7638356" y="5217973"/>
            <a:ext cx="1904400" cy="108572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Space for a partner's logo</a:t>
            </a:r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9556170" y="5217973"/>
            <a:ext cx="1904164" cy="108572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Space for a partner's logo</a:t>
            </a: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528888" y="2389590"/>
            <a:ext cx="1730047" cy="1584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1111" y="3762527"/>
            <a:ext cx="11004289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.</a:t>
            </a:r>
            <a:endParaRPr lang="en-US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00" y="5182341"/>
            <a:ext cx="1994374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5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1840" y="2048059"/>
            <a:ext cx="11190871" cy="470091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In </a:t>
            </a:r>
            <a:r>
              <a:rPr lang="de-DE" dirty="0" err="1"/>
              <a:t>Cooperation</a:t>
            </a:r>
            <a:r>
              <a:rPr lang="de-DE" dirty="0"/>
              <a:t> WITH</a:t>
            </a:r>
            <a:endParaRPr lang="en-US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5062824" y="2672237"/>
            <a:ext cx="2052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partner's logo</a:t>
            </a:r>
          </a:p>
          <a:p>
            <a:endParaRPr lang="en-US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7343309" y="2672237"/>
            <a:ext cx="2052000" cy="1440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dirty="0"/>
              <a:t>Space for a partner's logo</a:t>
            </a:r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9599421" y="2672237"/>
            <a:ext cx="2052000" cy="14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</a:lstStyle>
          <a:p>
            <a:r>
              <a:rPr lang="en-US" dirty="0"/>
              <a:t>Space for a partner's logo</a:t>
            </a:r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544176" y="2672237"/>
            <a:ext cx="2052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partner's logo</a:t>
            </a:r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2810702" y="2671200"/>
            <a:ext cx="2052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partner's logo</a:t>
            </a:r>
          </a:p>
          <a:p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5062824" y="4272437"/>
            <a:ext cx="2052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partner's logo</a:t>
            </a:r>
          </a:p>
          <a:p>
            <a:endParaRPr lang="en-US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7343309" y="4272437"/>
            <a:ext cx="2052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partner's logo</a:t>
            </a:r>
          </a:p>
          <a:p>
            <a:endParaRPr lang="en-US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9599421" y="4272437"/>
            <a:ext cx="2052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partner's logo</a:t>
            </a:r>
          </a:p>
          <a:p>
            <a:endParaRPr lang="en-US" dirty="0"/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544176" y="4272437"/>
            <a:ext cx="2052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partner's logo</a:t>
            </a:r>
          </a:p>
          <a:p>
            <a:endParaRPr lang="en-US" dirty="0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2810702" y="4271400"/>
            <a:ext cx="2052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partner's logo</a:t>
            </a:r>
          </a:p>
          <a:p>
            <a:endParaRPr lang="en-US" dirty="0"/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519" y="493200"/>
            <a:ext cx="1994374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6" userDrawn="1">
          <p15:clr>
            <a:srgbClr val="FBAE40"/>
          </p15:clr>
        </p15:guide>
        <p15:guide id="2" pos="5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3093" y="636613"/>
            <a:ext cx="10845364" cy="5499267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600"/>
              </a:spcBef>
              <a:buFontTx/>
              <a:buNone/>
              <a:defRPr sz="1700" baseline="0">
                <a:latin typeface="+mj-lt"/>
              </a:defRPr>
            </a:lvl1pPr>
            <a:lvl2pPr marL="266700" indent="-266700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"/>
              <a:defRPr sz="1500"/>
            </a:lvl2pPr>
          </a:lstStyle>
          <a:p>
            <a:pPr lvl="0"/>
            <a:r>
              <a:rPr lang="de-DE" dirty="0"/>
              <a:t>Chapter 1</a:t>
            </a:r>
          </a:p>
          <a:p>
            <a:pPr lvl="1"/>
            <a:r>
              <a:rPr lang="de-DE" dirty="0"/>
              <a:t>Chapter 1</a:t>
            </a:r>
          </a:p>
          <a:p>
            <a:pPr lvl="1"/>
            <a:r>
              <a:rPr lang="de-DE" dirty="0"/>
              <a:t>Chapter 2</a:t>
            </a:r>
          </a:p>
          <a:p>
            <a:pPr lvl="0"/>
            <a:r>
              <a:rPr lang="de-DE" dirty="0"/>
              <a:t>Chapter 2</a:t>
            </a:r>
          </a:p>
          <a:p>
            <a:pPr lvl="1"/>
            <a:r>
              <a:rPr lang="de-DE" dirty="0"/>
              <a:t>Chapter 1</a:t>
            </a:r>
          </a:p>
          <a:p>
            <a:pPr lvl="1"/>
            <a:r>
              <a:rPr lang="de-DE" dirty="0"/>
              <a:t>Chapter 2</a:t>
            </a:r>
          </a:p>
          <a:p>
            <a:pPr lvl="0"/>
            <a:r>
              <a:rPr lang="de-DE" dirty="0"/>
              <a:t>Chapter 3</a:t>
            </a:r>
          </a:p>
          <a:p>
            <a:pPr lvl="1"/>
            <a:r>
              <a:rPr lang="de-DE" dirty="0"/>
              <a:t>Chapter 1</a:t>
            </a:r>
          </a:p>
          <a:p>
            <a:pPr lvl="1"/>
            <a:r>
              <a:rPr lang="de-DE" dirty="0"/>
              <a:t>Chapter 2</a:t>
            </a:r>
          </a:p>
          <a:p>
            <a:pPr lvl="0"/>
            <a:r>
              <a:rPr lang="de-DE" dirty="0"/>
              <a:t>Chapter 4</a:t>
            </a:r>
          </a:p>
          <a:p>
            <a:pPr lvl="1"/>
            <a:r>
              <a:rPr lang="de-DE" dirty="0"/>
              <a:t>Chapter 1</a:t>
            </a:r>
          </a:p>
          <a:p>
            <a:pPr lvl="1"/>
            <a:r>
              <a:rPr lang="de-DE" dirty="0"/>
              <a:t>Chapter 2</a:t>
            </a:r>
          </a:p>
          <a:p>
            <a:pPr lvl="0"/>
            <a:r>
              <a:rPr lang="de-DE" dirty="0"/>
              <a:t>Chapter 5</a:t>
            </a:r>
          </a:p>
          <a:p>
            <a:pPr lvl="1"/>
            <a:r>
              <a:rPr lang="de-DE" dirty="0"/>
              <a:t>Chapter 1</a:t>
            </a:r>
          </a:p>
          <a:p>
            <a:pPr lvl="1"/>
            <a:r>
              <a:rPr lang="de-DE" dirty="0"/>
              <a:t>Chapter 2</a:t>
            </a:r>
          </a:p>
          <a:p>
            <a:pPr lvl="1"/>
            <a:endParaRPr lang="de-DE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648302" y="6278217"/>
            <a:ext cx="756000" cy="313609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/>
              <a:t>Space for a partner's logo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bild, schwarz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a large </a:t>
            </a:r>
            <a:r>
              <a:rPr lang="de-DE" dirty="0" err="1"/>
              <a:t>image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bild, weiß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tabLst>
                <a:tab pos="2146300" algn="l"/>
              </a:tabLst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a large </a:t>
            </a:r>
            <a:r>
              <a:rPr lang="de-DE" dirty="0" err="1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0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8702" y="1621584"/>
            <a:ext cx="10857008" cy="45167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08702" y="5858820"/>
            <a:ext cx="10857007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en-US" noProof="0" dirty="0"/>
              <a:t>Source:</a:t>
            </a:r>
          </a:p>
        </p:txBody>
      </p:sp>
      <p:sp>
        <p:nvSpPr>
          <p:cNvPr id="12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648302" y="6278217"/>
            <a:ext cx="756000" cy="313609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/>
              <a:t>Space for a partner's logo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Space for author and course number 123456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4127" y="718706"/>
            <a:ext cx="10851582" cy="874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 err="1"/>
              <a:t>TItelmUsterformat</a:t>
            </a:r>
            <a:r>
              <a:rPr lang="de-DE" dirty="0"/>
              <a:t> durch Klicken </a:t>
            </a:r>
            <a:r>
              <a:rPr lang="de-DE" dirty="0" err="1"/>
              <a:t>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0234" y="1625799"/>
            <a:ext cx="10851582" cy="452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98407" y="6337932"/>
            <a:ext cx="927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12/14/2015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03713" y="633627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Space for author and course number 123456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76718" y="6336272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7" t="5575" r="14529" b="30833"/>
          <a:stretch/>
        </p:blipFill>
        <p:spPr>
          <a:xfrm>
            <a:off x="644453" y="6272365"/>
            <a:ext cx="846000" cy="39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61" r:id="rId3"/>
    <p:sldLayoutId id="2147483668" r:id="rId4"/>
    <p:sldLayoutId id="2147483669" r:id="rId5"/>
    <p:sldLayoutId id="2147483670" r:id="rId6"/>
    <p:sldLayoutId id="2147483666" r:id="rId7"/>
    <p:sldLayoutId id="2147483677" r:id="rId8"/>
    <p:sldLayoutId id="2147483662" r:id="rId9"/>
    <p:sldLayoutId id="2147483664" r:id="rId10"/>
    <p:sldLayoutId id="2147483671" r:id="rId11"/>
    <p:sldLayoutId id="2147483672" r:id="rId12"/>
    <p:sldLayoutId id="2147483673" r:id="rId13"/>
    <p:sldLayoutId id="2147483675" r:id="rId14"/>
    <p:sldLayoutId id="2147483674" r:id="rId15"/>
    <p:sldLayoutId id="2147483678" r:id="rId16"/>
    <p:sldLayoutId id="2147483680" r:id="rId17"/>
  </p:sldLayoutIdLst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5000"/>
        </a:lnSpc>
        <a:spcBef>
          <a:spcPts val="800"/>
        </a:spcBef>
        <a:buSzPct val="90000"/>
        <a:buFont typeface="Wingdings 2" panose="05020102010507070707" pitchFamily="18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5000"/>
        </a:lnSpc>
        <a:spcBef>
          <a:spcPts val="0"/>
        </a:spcBef>
        <a:buSzPct val="90000"/>
        <a:buFont typeface="Wingdings 2" panose="05020102010507070707" pitchFamily="18" charset="2"/>
        <a:buChar char="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lnSpc>
          <a:spcPct val="105000"/>
        </a:lnSpc>
        <a:spcBef>
          <a:spcPts val="0"/>
        </a:spcBef>
        <a:buFont typeface="Wingdings 2" panose="05020102010507070707" pitchFamily="18" charset="2"/>
        <a:buChar char="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lnSpc>
          <a:spcPct val="105000"/>
        </a:lnSpc>
        <a:spcBef>
          <a:spcPts val="0"/>
        </a:spcBef>
        <a:buFont typeface="Wingdings 2" panose="05020102010507070707" pitchFamily="18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00" indent="-288000" algn="l" defTabSz="914400" rtl="0" eaLnBrk="1" latinLnBrk="0" hangingPunct="1">
        <a:lnSpc>
          <a:spcPct val="105000"/>
        </a:lnSpc>
        <a:spcBef>
          <a:spcPts val="0"/>
        </a:spcBef>
        <a:buFont typeface="Wingdings 2" panose="05020102010507070707" pitchFamily="18" charset="2"/>
        <a:buChar char="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5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ristoph.mayr-dorn@jku.at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1BA9-E6E6-4BD2-B330-BC5C95894A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PROCON</a:t>
            </a:r>
            <a:br>
              <a:rPr lang="en-US" dirty="0"/>
            </a:br>
            <a:r>
              <a:rPr lang="en-US" dirty="0"/>
              <a:t>Prototype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16A8B-B300-4C8A-B1B4-06E6ED86A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 Mayr-Dorn</a:t>
            </a:r>
          </a:p>
          <a:p>
            <a:r>
              <a:rPr lang="en-US" dirty="0">
                <a:hlinkClick r:id="rId2"/>
              </a:rPr>
              <a:t>christoph.mayr-dorn@jku.at</a:t>
            </a:r>
            <a:r>
              <a:rPr lang="en-US" dirty="0"/>
              <a:t> 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C2F2E29-654A-489F-9449-6D19755208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F81DDB3-FA30-48F0-A2B7-72BB5FDACBB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574855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F3799-DFFA-4DA0-AF33-059D13E43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Connector PROGRESS</a:t>
            </a:r>
            <a:endParaRPr lang="en-A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43A49-1A69-4F6D-97C8-2A68446549C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4670060-A323-4824-A1D9-320A190820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E16BCD-6A33-480A-B013-16D276FF7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461" y="1250950"/>
            <a:ext cx="9382283" cy="5422899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CA1846A2-5664-4B47-827D-EAC337AEAC25}"/>
              </a:ext>
            </a:extLst>
          </p:cNvPr>
          <p:cNvSpPr/>
          <p:nvPr/>
        </p:nvSpPr>
        <p:spPr>
          <a:xfrm>
            <a:off x="3505200" y="2635250"/>
            <a:ext cx="158750" cy="952500"/>
          </a:xfrm>
          <a:prstGeom prst="leftBrace">
            <a:avLst>
              <a:gd name="adj1" fmla="val 16333"/>
              <a:gd name="adj2" fmla="val 87334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7DE4A46C-0343-43A0-AAD1-2CCA8C3E3B19}"/>
              </a:ext>
            </a:extLst>
          </p:cNvPr>
          <p:cNvSpPr/>
          <p:nvPr/>
        </p:nvSpPr>
        <p:spPr>
          <a:xfrm>
            <a:off x="355744" y="3589956"/>
            <a:ext cx="2393806" cy="278128"/>
          </a:xfrm>
          <a:prstGeom prst="borderCallout1">
            <a:avLst>
              <a:gd name="adj1" fmla="val 69052"/>
              <a:gd name="adj2" fmla="val 100899"/>
              <a:gd name="adj3" fmla="val -46751"/>
              <a:gd name="adj4" fmla="val 1292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Connectors initialization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D09F4948-63D7-4D6D-8464-C60C199EB507}"/>
              </a:ext>
            </a:extLst>
          </p:cNvPr>
          <p:cNvSpPr/>
          <p:nvPr/>
        </p:nvSpPr>
        <p:spPr>
          <a:xfrm>
            <a:off x="355744" y="4122199"/>
            <a:ext cx="2393806" cy="2014747"/>
          </a:xfrm>
          <a:prstGeom prst="borderCallout1">
            <a:avLst>
              <a:gd name="adj1" fmla="val 69052"/>
              <a:gd name="adj2" fmla="val 100899"/>
              <a:gd name="adj3" fmla="val 38789"/>
              <a:gd name="adj4" fmla="val 12823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Fetching of SIELA-20 and all further necessary issues based on constraint evaluation </a:t>
            </a:r>
          </a:p>
          <a:p>
            <a:pPr algn="ctr"/>
            <a:r>
              <a:rPr lang="en-US" sz="1400" dirty="0"/>
              <a:t>(e.g., when a constraint needs to inspect all downstream artifacts, it will trigger their fetching from the tool)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E3778586-F0FF-4C5A-B0D0-0B31C7B27506}"/>
              </a:ext>
            </a:extLst>
          </p:cNvPr>
          <p:cNvSpPr/>
          <p:nvPr/>
        </p:nvSpPr>
        <p:spPr>
          <a:xfrm>
            <a:off x="3505200" y="3617280"/>
            <a:ext cx="158750" cy="2974546"/>
          </a:xfrm>
          <a:prstGeom prst="leftBrace">
            <a:avLst>
              <a:gd name="adj1" fmla="val 16333"/>
              <a:gd name="adj2" fmla="val 4293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1070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55DA-CA02-4AA7-AC65-D309979E2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individual Artifacts</a:t>
            </a:r>
            <a:endParaRPr lang="en-A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3FA84B-95D1-4FAD-863F-282545338F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C9A4033-139B-4404-9D2B-7B54F49838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41B63F-7EA0-43C7-9498-82A0239E3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0" y="1621584"/>
            <a:ext cx="6558524" cy="3205527"/>
          </a:xfrm>
          <a:prstGeom prst="rect">
            <a:avLst/>
          </a:prstGeom>
        </p:spPr>
      </p:pic>
      <p:sp>
        <p:nvSpPr>
          <p:cNvPr id="11" name="Callout: Line 10">
            <a:extLst>
              <a:ext uri="{FF2B5EF4-FFF2-40B4-BE49-F238E27FC236}">
                <a16:creationId xmlns:a16="http://schemas.microsoft.com/office/drawing/2014/main" id="{F191AB72-65BD-467F-9735-8C2294B31164}"/>
              </a:ext>
            </a:extLst>
          </p:cNvPr>
          <p:cNvSpPr/>
          <p:nvPr/>
        </p:nvSpPr>
        <p:spPr>
          <a:xfrm>
            <a:off x="726290" y="2726356"/>
            <a:ext cx="2393806" cy="2696544"/>
          </a:xfrm>
          <a:prstGeom prst="borderCallout1">
            <a:avLst>
              <a:gd name="adj1" fmla="val 69052"/>
              <a:gd name="adj2" fmla="val 100899"/>
              <a:gd name="adj3" fmla="val 12610"/>
              <a:gd name="adj4" fmla="val 255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Fetching of artifact from tool (if not already locally available) by providing the type, identifier type, and id (in the same manner as for providing process input)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Note that relations/links to other artifacts result in lazy loaded artifacts (that need separate fetching) unless these have already been fetched earlier.</a:t>
            </a:r>
          </a:p>
        </p:txBody>
      </p:sp>
    </p:spTree>
    <p:extLst>
      <p:ext uri="{BB962C8B-B14F-4D97-AF65-F5344CB8AC3E}">
        <p14:creationId xmlns:p14="http://schemas.microsoft.com/office/powerpoint/2010/main" val="2257018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1063D01-4078-488D-BB46-5D5792760E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BC5C5B2-5ACB-4C14-BBBC-0BD47FD1D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Constraints/PROCESSES</a:t>
            </a:r>
          </a:p>
        </p:txBody>
      </p:sp>
    </p:spTree>
    <p:extLst>
      <p:ext uri="{BB962C8B-B14F-4D97-AF65-F5344CB8AC3E}">
        <p14:creationId xmlns:p14="http://schemas.microsoft.com/office/powerpoint/2010/main" val="1597177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72B93-1D02-44C4-931D-0A13D8DD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  <a:br>
              <a:rPr lang="en-US" dirty="0"/>
            </a:br>
            <a:r>
              <a:rPr lang="en-US" dirty="0"/>
              <a:t>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E7A26-C181-4712-8176-299759FFC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6BA1D-BE7A-4C88-A9EE-40B5835FABE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32EDA4F-1F53-4986-B871-3B6AE064D6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BAE792-98B8-4A3C-8DF4-AFC76DC59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959" y="308918"/>
            <a:ext cx="4952768" cy="6357552"/>
          </a:xfrm>
          <a:prstGeom prst="rect">
            <a:avLst/>
          </a:prstGeo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6F885BB9-36D7-445A-AD0A-0011FCB64D5F}"/>
              </a:ext>
            </a:extLst>
          </p:cNvPr>
          <p:cNvSpPr/>
          <p:nvPr/>
        </p:nvSpPr>
        <p:spPr>
          <a:xfrm>
            <a:off x="8683400" y="190569"/>
            <a:ext cx="2096508" cy="609600"/>
          </a:xfrm>
          <a:prstGeom prst="borderCallout1">
            <a:avLst>
              <a:gd name="adj1" fmla="val 18750"/>
              <a:gd name="adj2" fmla="val -8333"/>
              <a:gd name="adj3" fmla="val 74873"/>
              <a:gd name="adj4" fmla="val -1564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 entry point with input definition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E16935F7-2CDE-4BE0-B8C2-28C40C9548F2}"/>
              </a:ext>
            </a:extLst>
          </p:cNvPr>
          <p:cNvSpPr/>
          <p:nvPr/>
        </p:nvSpPr>
        <p:spPr>
          <a:xfrm>
            <a:off x="8683401" y="872100"/>
            <a:ext cx="2782308" cy="456206"/>
          </a:xfrm>
          <a:prstGeom prst="borderCallout1">
            <a:avLst>
              <a:gd name="adj1" fmla="val 10642"/>
              <a:gd name="adj2" fmla="val -3004"/>
              <a:gd name="adj3" fmla="val 5008"/>
              <a:gd name="adj4" fmla="val -1159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 Step definition with input mapped from process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26ED58FD-478E-45F9-B91C-522DB7034DB4}"/>
              </a:ext>
            </a:extLst>
          </p:cNvPr>
          <p:cNvSpPr/>
          <p:nvPr/>
        </p:nvSpPr>
        <p:spPr>
          <a:xfrm>
            <a:off x="8683400" y="1400238"/>
            <a:ext cx="2899897" cy="702080"/>
          </a:xfrm>
          <a:prstGeom prst="borderCallout1">
            <a:avLst>
              <a:gd name="adj1" fmla="val 9753"/>
              <a:gd name="adj2" fmla="val -2971"/>
              <a:gd name="adj3" fmla="val 19030"/>
              <a:gd name="adj4" fmla="val -490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Step start/pre- and completion/post- condition</a:t>
            </a:r>
          </a:p>
          <a:p>
            <a:pPr algn="ctr"/>
            <a:r>
              <a:rPr lang="en-US" sz="1400" dirty="0"/>
              <a:t>(also cancel conditions available)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DC286603-1F5A-4DBC-AE8F-21DE49AACA3D}"/>
              </a:ext>
            </a:extLst>
          </p:cNvPr>
          <p:cNvSpPr/>
          <p:nvPr/>
        </p:nvSpPr>
        <p:spPr>
          <a:xfrm>
            <a:off x="8683401" y="2248625"/>
            <a:ext cx="2782308" cy="651174"/>
          </a:xfrm>
          <a:prstGeom prst="borderCallout1">
            <a:avLst>
              <a:gd name="adj1" fmla="val 18750"/>
              <a:gd name="adj2" fmla="val -8333"/>
              <a:gd name="adj3" fmla="val -8682"/>
              <a:gd name="adj4" fmla="val -793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How one navigates from input to output, i.e., where does output come from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59195441-D19E-4C7F-B2B4-7D55ABB99209}"/>
              </a:ext>
            </a:extLst>
          </p:cNvPr>
          <p:cNvSpPr/>
          <p:nvPr/>
        </p:nvSpPr>
        <p:spPr>
          <a:xfrm>
            <a:off x="8683401" y="3496233"/>
            <a:ext cx="2782308" cy="1319893"/>
          </a:xfrm>
          <a:prstGeom prst="borderCallout1">
            <a:avLst>
              <a:gd name="adj1" fmla="val 18750"/>
              <a:gd name="adj2" fmla="val -8333"/>
              <a:gd name="adj3" fmla="val 16924"/>
              <a:gd name="adj4" fmla="val -348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Any QA constraints, e.g., that input needs to be traced to something else, </a:t>
            </a:r>
          </a:p>
          <a:p>
            <a:pPr algn="ctr"/>
            <a:r>
              <a:rPr lang="en-US" sz="1400" dirty="0"/>
              <a:t>Context/scope is always the step, navigating via input or output of the step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21631946-1982-43A2-BDBE-EC8507CBFCBB}"/>
              </a:ext>
            </a:extLst>
          </p:cNvPr>
          <p:cNvSpPr/>
          <p:nvPr/>
        </p:nvSpPr>
        <p:spPr>
          <a:xfrm>
            <a:off x="8683401" y="3039683"/>
            <a:ext cx="2782308" cy="331611"/>
          </a:xfrm>
          <a:prstGeom prst="borderCallout1">
            <a:avLst>
              <a:gd name="adj1" fmla="val 18750"/>
              <a:gd name="adj2" fmla="val -8333"/>
              <a:gd name="adj3" fmla="val -109008"/>
              <a:gd name="adj4" fmla="val -10093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Step output, and type thereof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841202-0276-46BA-ACB2-24C1325AF766}"/>
              </a:ext>
            </a:extLst>
          </p:cNvPr>
          <p:cNvCxnSpPr/>
          <p:nvPr/>
        </p:nvCxnSpPr>
        <p:spPr>
          <a:xfrm flipH="1">
            <a:off x="7772400" y="3815832"/>
            <a:ext cx="693164" cy="7740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4038C2-39D6-48B9-AD9A-786DACC3D3E2}"/>
              </a:ext>
            </a:extLst>
          </p:cNvPr>
          <p:cNvCxnSpPr>
            <a:cxnSpLocks/>
          </p:cNvCxnSpPr>
          <p:nvPr/>
        </p:nvCxnSpPr>
        <p:spPr>
          <a:xfrm flipH="1">
            <a:off x="8056606" y="3923270"/>
            <a:ext cx="408958" cy="17092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4DB76C-FADE-4289-95DD-A408BF62EA90}"/>
              </a:ext>
            </a:extLst>
          </p:cNvPr>
          <p:cNvCxnSpPr>
            <a:cxnSpLocks/>
          </p:cNvCxnSpPr>
          <p:nvPr/>
        </p:nvCxnSpPr>
        <p:spPr>
          <a:xfrm flipH="1">
            <a:off x="8195182" y="4096265"/>
            <a:ext cx="270382" cy="23286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llout: Line 27">
            <a:extLst>
              <a:ext uri="{FF2B5EF4-FFF2-40B4-BE49-F238E27FC236}">
                <a16:creationId xmlns:a16="http://schemas.microsoft.com/office/drawing/2014/main" id="{1C3F8D6F-9914-45E9-A0FC-EB7DCD420525}"/>
              </a:ext>
            </a:extLst>
          </p:cNvPr>
          <p:cNvSpPr/>
          <p:nvPr/>
        </p:nvSpPr>
        <p:spPr>
          <a:xfrm>
            <a:off x="8683401" y="5703386"/>
            <a:ext cx="2782308" cy="721562"/>
          </a:xfrm>
          <a:prstGeom prst="borderCallout1">
            <a:avLst>
              <a:gd name="adj1" fmla="val 45324"/>
              <a:gd name="adj2" fmla="val -3670"/>
              <a:gd name="adj3" fmla="val 10766"/>
              <a:gd name="adj4" fmla="val -269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Constraints are best written and tested separately first (see next slide)</a:t>
            </a:r>
          </a:p>
        </p:txBody>
      </p:sp>
    </p:spTree>
    <p:extLst>
      <p:ext uri="{BB962C8B-B14F-4D97-AF65-F5344CB8AC3E}">
        <p14:creationId xmlns:p14="http://schemas.microsoft.com/office/powerpoint/2010/main" val="3442798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B6EBB75A-75D3-48FA-B50B-A27727221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084" y="4971846"/>
            <a:ext cx="4114384" cy="1761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036E62-EBDA-4FCE-A0EF-FE454C64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Deployment</a:t>
            </a:r>
            <a:endParaRPr lang="en-A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83D4E-FE64-418A-87B9-94B2E89046F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6411" y="103814"/>
            <a:ext cx="6187669" cy="260791"/>
          </a:xfrm>
        </p:spPr>
        <p:txBody>
          <a:bodyPr/>
          <a:lstStyle/>
          <a:p>
            <a:r>
              <a:rPr lang="en-US" dirty="0"/>
              <a:t>* The </a:t>
            </a:r>
            <a:r>
              <a:rPr lang="en-US" dirty="0" err="1"/>
              <a:t>blockly</a:t>
            </a:r>
            <a:r>
              <a:rPr lang="en-US" dirty="0"/>
              <a:t> process definition is not persisted anywhere in the framework, hence the “Save as XML” need to be used to reload the process definition at a later time. 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342FD5F-86A0-45A8-9324-61EA60E767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CA84FF-7634-48E2-B2CA-F317A1F69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58" y="1947144"/>
            <a:ext cx="11254683" cy="2793664"/>
          </a:xfrm>
          <a:prstGeom prst="rect">
            <a:avLst/>
          </a:prstGeom>
        </p:spPr>
      </p:pic>
      <p:sp>
        <p:nvSpPr>
          <p:cNvPr id="8" name="Callout: Line 7">
            <a:extLst>
              <a:ext uri="{FF2B5EF4-FFF2-40B4-BE49-F238E27FC236}">
                <a16:creationId xmlns:a16="http://schemas.microsoft.com/office/drawing/2014/main" id="{16E19147-DD40-49CA-B48A-48C76B3FA7DB}"/>
              </a:ext>
            </a:extLst>
          </p:cNvPr>
          <p:cNvSpPr/>
          <p:nvPr/>
        </p:nvSpPr>
        <p:spPr>
          <a:xfrm>
            <a:off x="468657" y="1196274"/>
            <a:ext cx="2432671" cy="609600"/>
          </a:xfrm>
          <a:prstGeom prst="borderCallout1">
            <a:avLst>
              <a:gd name="adj1" fmla="val 23261"/>
              <a:gd name="adj2" fmla="val 105133"/>
              <a:gd name="adj3" fmla="val 184272"/>
              <a:gd name="adj4" fmla="val 19295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Load a process definition from </a:t>
            </a:r>
            <a:r>
              <a:rPr lang="en-US" sz="1400" dirty="0" err="1"/>
              <a:t>harddrive</a:t>
            </a:r>
            <a:r>
              <a:rPr lang="en-US" sz="1400" dirty="0"/>
              <a:t> for editing in the </a:t>
            </a:r>
            <a:r>
              <a:rPr lang="en-US" sz="1400" dirty="0" err="1"/>
              <a:t>blockly</a:t>
            </a:r>
            <a:r>
              <a:rPr lang="en-US" sz="1400" dirty="0"/>
              <a:t> editor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37572F0D-6D7C-4D30-84FD-E081D6793FD8}"/>
              </a:ext>
            </a:extLst>
          </p:cNvPr>
          <p:cNvSpPr/>
          <p:nvPr/>
        </p:nvSpPr>
        <p:spPr>
          <a:xfrm>
            <a:off x="4450536" y="1183661"/>
            <a:ext cx="2432671" cy="609600"/>
          </a:xfrm>
          <a:prstGeom prst="borderCallout1">
            <a:avLst>
              <a:gd name="adj1" fmla="val 113487"/>
              <a:gd name="adj2" fmla="val 63588"/>
              <a:gd name="adj3" fmla="val 183144"/>
              <a:gd name="adj4" fmla="val 638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 current process to be able to later continue editing it in the </a:t>
            </a:r>
            <a:r>
              <a:rPr lang="en-US" sz="1400" dirty="0" err="1"/>
              <a:t>blockly</a:t>
            </a:r>
            <a:r>
              <a:rPr lang="en-US" sz="1400" dirty="0"/>
              <a:t> editor *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35083BC6-82D1-4C3A-981D-D4FF7C48D2DF}"/>
              </a:ext>
            </a:extLst>
          </p:cNvPr>
          <p:cNvSpPr/>
          <p:nvPr/>
        </p:nvSpPr>
        <p:spPr>
          <a:xfrm>
            <a:off x="7028677" y="1183661"/>
            <a:ext cx="2432671" cy="609600"/>
          </a:xfrm>
          <a:prstGeom prst="borderCallout1">
            <a:avLst>
              <a:gd name="adj1" fmla="val 108975"/>
              <a:gd name="adj2" fmla="val 26000"/>
              <a:gd name="adj3" fmla="val 185400"/>
              <a:gd name="adj4" fmla="val 7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Store the process definition in the framework native json format **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B357E1D9-54B5-4B4C-A072-C5D18424C432}"/>
              </a:ext>
            </a:extLst>
          </p:cNvPr>
          <p:cNvSpPr/>
          <p:nvPr/>
        </p:nvSpPr>
        <p:spPr>
          <a:xfrm>
            <a:off x="9606818" y="1174090"/>
            <a:ext cx="2507263" cy="609600"/>
          </a:xfrm>
          <a:prstGeom prst="borderCallout1">
            <a:avLst>
              <a:gd name="adj1" fmla="val 108975"/>
              <a:gd name="adj2" fmla="val 26000"/>
              <a:gd name="adj3" fmla="val 188783"/>
              <a:gd name="adj4" fmla="val -6083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Makes the process available in the framework by checking for rule errors etc. ***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7AD4F2-4E2C-44ED-BB41-FD6A155344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1273" y="4971846"/>
            <a:ext cx="4300182" cy="1579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26F3F7B-3CA5-468E-9448-B4B3A8A052D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53542" y="3130816"/>
            <a:ext cx="2671532" cy="1711917"/>
          </a:xfrm>
          <a:prstGeom prst="bentConnector3">
            <a:avLst>
              <a:gd name="adj1" fmla="val 8062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535770FA-3416-4FBD-9D1D-D3D6B7DB052B}"/>
              </a:ext>
            </a:extLst>
          </p:cNvPr>
          <p:cNvCxnSpPr>
            <a:cxnSpLocks/>
          </p:cNvCxnSpPr>
          <p:nvPr/>
        </p:nvCxnSpPr>
        <p:spPr>
          <a:xfrm rot="5400000">
            <a:off x="5573801" y="3003619"/>
            <a:ext cx="2671533" cy="1966310"/>
          </a:xfrm>
          <a:prstGeom prst="bentConnector3">
            <a:avLst>
              <a:gd name="adj1" fmla="val 7985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Callout: Line 49">
            <a:extLst>
              <a:ext uri="{FF2B5EF4-FFF2-40B4-BE49-F238E27FC236}">
                <a16:creationId xmlns:a16="http://schemas.microsoft.com/office/drawing/2014/main" id="{2618CD3F-D377-4269-92ED-820A60124714}"/>
              </a:ext>
            </a:extLst>
          </p:cNvPr>
          <p:cNvSpPr/>
          <p:nvPr/>
        </p:nvSpPr>
        <p:spPr>
          <a:xfrm>
            <a:off x="369518" y="4904262"/>
            <a:ext cx="3200496" cy="609600"/>
          </a:xfrm>
          <a:prstGeom prst="borderCallout1">
            <a:avLst>
              <a:gd name="adj1" fmla="val 111231"/>
              <a:gd name="adj2" fmla="val 74763"/>
              <a:gd name="adj3" fmla="val 151565"/>
              <a:gd name="adj4" fmla="val 867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For unsuccessful deployment, opens the Deployment Result page in a new tab to provide error details</a:t>
            </a:r>
          </a:p>
        </p:txBody>
      </p:sp>
      <p:sp>
        <p:nvSpPr>
          <p:cNvPr id="51" name="Callout: Line 50">
            <a:extLst>
              <a:ext uri="{FF2B5EF4-FFF2-40B4-BE49-F238E27FC236}">
                <a16:creationId xmlns:a16="http://schemas.microsoft.com/office/drawing/2014/main" id="{51808368-293B-46D2-80EE-2AECBDF53D5D}"/>
              </a:ext>
            </a:extLst>
          </p:cNvPr>
          <p:cNvSpPr/>
          <p:nvPr/>
        </p:nvSpPr>
        <p:spPr>
          <a:xfrm>
            <a:off x="9185250" y="4052553"/>
            <a:ext cx="2853151" cy="609600"/>
          </a:xfrm>
          <a:prstGeom prst="borderCallout1">
            <a:avLst>
              <a:gd name="adj1" fmla="val 112358"/>
              <a:gd name="adj2" fmla="val 46087"/>
              <a:gd name="adj3" fmla="val 201189"/>
              <a:gd name="adj4" fmla="val 390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Upon successful deployment, opens the Process Definition page in a new tab</a:t>
            </a:r>
          </a:p>
        </p:txBody>
      </p:sp>
      <p:sp>
        <p:nvSpPr>
          <p:cNvPr id="52" name="Callout: Line 51">
            <a:extLst>
              <a:ext uri="{FF2B5EF4-FFF2-40B4-BE49-F238E27FC236}">
                <a16:creationId xmlns:a16="http://schemas.microsoft.com/office/drawing/2014/main" id="{194A70D9-6EEE-48A6-A0AD-D846B35D0390}"/>
              </a:ext>
            </a:extLst>
          </p:cNvPr>
          <p:cNvSpPr/>
          <p:nvPr/>
        </p:nvSpPr>
        <p:spPr>
          <a:xfrm>
            <a:off x="9185249" y="3039176"/>
            <a:ext cx="2853152" cy="609600"/>
          </a:xfrm>
          <a:prstGeom prst="borderCallout1">
            <a:avLst>
              <a:gd name="adj1" fmla="val -11701"/>
              <a:gd name="adj2" fmla="val 24281"/>
              <a:gd name="adj3" fmla="val -71743"/>
              <a:gd name="adj4" fmla="val 109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For deployment to a different server (e.g., production) ***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5B71E8F-DA67-48A8-A24A-4557868AFF62}"/>
              </a:ext>
            </a:extLst>
          </p:cNvPr>
          <p:cNvSpPr txBox="1">
            <a:spLocks/>
          </p:cNvSpPr>
          <p:nvPr/>
        </p:nvSpPr>
        <p:spPr>
          <a:xfrm>
            <a:off x="5926411" y="394227"/>
            <a:ext cx="6187669" cy="2607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800"/>
              </a:spcBef>
              <a:buSzPct val="90000"/>
              <a:buFont typeface="Wingdings 2" panose="05020102010507070707" pitchFamily="18" charset="2"/>
              <a:buNone/>
              <a:defRPr sz="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000" indent="0" algn="l" defTabSz="914400" rtl="0" eaLnBrk="1" latinLnBrk="0" hangingPunct="1">
              <a:lnSpc>
                <a:spcPts val="1000"/>
              </a:lnSpc>
              <a:spcBef>
                <a:spcPts val="0"/>
              </a:spcBef>
              <a:buSzPct val="90000"/>
              <a:buFont typeface="Wingdings 2" panose="05020102010507070707" pitchFamily="18" charset="2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6000" indent="0" algn="l" defTabSz="914400" rtl="0" eaLnBrk="1" latinLnBrk="0" hangingPunct="1">
              <a:lnSpc>
                <a:spcPts val="1000"/>
              </a:lnSpc>
              <a:spcBef>
                <a:spcPts val="0"/>
              </a:spcBef>
              <a:buFont typeface="Wingdings 2" panose="05020102010507070707" pitchFamily="18" charset="2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000" indent="0" algn="l" defTabSz="914400" rtl="0" eaLnBrk="1" latinLnBrk="0" hangingPunct="1">
              <a:lnSpc>
                <a:spcPts val="1000"/>
              </a:lnSpc>
              <a:spcBef>
                <a:spcPts val="0"/>
              </a:spcBef>
              <a:buFont typeface="Wingdings 2" panose="05020102010507070707" pitchFamily="18" charset="2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0" algn="l" defTabSz="914400" rtl="0" eaLnBrk="1" latinLnBrk="0" hangingPunct="1">
              <a:lnSpc>
                <a:spcPts val="1000"/>
              </a:lnSpc>
              <a:spcBef>
                <a:spcPts val="0"/>
              </a:spcBef>
              <a:buFont typeface="Wingdings 2" panose="05020102010507070707" pitchFamily="18" charset="2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** The native json format can only be used for loading a process from the definitions folder but cannot be used for editing in the editor anymore – typically not needed as the framework can also import the </a:t>
            </a:r>
            <a:r>
              <a:rPr lang="en-US" dirty="0" err="1"/>
              <a:t>blockly</a:t>
            </a:r>
            <a:r>
              <a:rPr lang="en-US" dirty="0"/>
              <a:t> xml files that are stored in the definitions folder.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EE3D5CD-2EEB-470A-A9CF-A2CC695F0BA5}"/>
              </a:ext>
            </a:extLst>
          </p:cNvPr>
          <p:cNvSpPr txBox="1">
            <a:spLocks/>
          </p:cNvSpPr>
          <p:nvPr/>
        </p:nvSpPr>
        <p:spPr>
          <a:xfrm>
            <a:off x="5926411" y="728786"/>
            <a:ext cx="6187669" cy="376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800"/>
              </a:spcBef>
              <a:buSzPct val="90000"/>
              <a:buFont typeface="Wingdings 2" panose="05020102010507070707" pitchFamily="18" charset="2"/>
              <a:buNone/>
              <a:defRPr sz="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000" indent="0" algn="l" defTabSz="914400" rtl="0" eaLnBrk="1" latinLnBrk="0" hangingPunct="1">
              <a:lnSpc>
                <a:spcPts val="1000"/>
              </a:lnSpc>
              <a:spcBef>
                <a:spcPts val="0"/>
              </a:spcBef>
              <a:buSzPct val="90000"/>
              <a:buFont typeface="Wingdings 2" panose="05020102010507070707" pitchFamily="18" charset="2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6000" indent="0" algn="l" defTabSz="914400" rtl="0" eaLnBrk="1" latinLnBrk="0" hangingPunct="1">
              <a:lnSpc>
                <a:spcPts val="1000"/>
              </a:lnSpc>
              <a:spcBef>
                <a:spcPts val="0"/>
              </a:spcBef>
              <a:buFont typeface="Wingdings 2" panose="05020102010507070707" pitchFamily="18" charset="2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000" indent="0" algn="l" defTabSz="914400" rtl="0" eaLnBrk="1" latinLnBrk="0" hangingPunct="1">
              <a:lnSpc>
                <a:spcPts val="1000"/>
              </a:lnSpc>
              <a:spcBef>
                <a:spcPts val="0"/>
              </a:spcBef>
              <a:buFont typeface="Wingdings 2" panose="05020102010507070707" pitchFamily="18" charset="2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0" algn="l" defTabSz="914400" rtl="0" eaLnBrk="1" latinLnBrk="0" hangingPunct="1">
              <a:lnSpc>
                <a:spcPts val="1000"/>
              </a:lnSpc>
              <a:spcBef>
                <a:spcPts val="0"/>
              </a:spcBef>
              <a:buFont typeface="Wingdings 2" panose="05020102010507070707" pitchFamily="18" charset="2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*** Deployment first creates a staging process for error checking, if no errors encountered, process is created</a:t>
            </a:r>
            <a:r>
              <a:rPr lang="en-US" b="1" dirty="0"/>
              <a:t>. If a process with the same name exists, that process is removed and any process instances recreated with the new definition if possible </a:t>
            </a:r>
            <a:r>
              <a:rPr lang="en-US" dirty="0"/>
              <a:t>(if errors occur, see Process Deployment Result page)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568113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286680-37EF-4F59-B27E-583A51ED5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666" y="1155874"/>
            <a:ext cx="9100504" cy="55173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879AD5-33E6-4CDE-B36D-E648CF26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OCL/ARL Constraint PLAYGROUND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AA45BD9A-1C5F-48B8-9D8B-2600C79B6168}"/>
              </a:ext>
            </a:extLst>
          </p:cNvPr>
          <p:cNvSpPr/>
          <p:nvPr/>
        </p:nvSpPr>
        <p:spPr>
          <a:xfrm>
            <a:off x="6427885" y="1225987"/>
            <a:ext cx="5149988" cy="249900"/>
          </a:xfrm>
          <a:prstGeom prst="borderCallout1">
            <a:avLst>
              <a:gd name="adj1" fmla="val 18750"/>
              <a:gd name="adj2" fmla="val -8333"/>
              <a:gd name="adj3" fmla="val 124790"/>
              <a:gd name="adj4" fmla="val -197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Which type of artifact should this constraint be checked against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3C737E1E-B50B-4DCA-9734-89187407DCC0}"/>
              </a:ext>
            </a:extLst>
          </p:cNvPr>
          <p:cNvSpPr/>
          <p:nvPr/>
        </p:nvSpPr>
        <p:spPr>
          <a:xfrm>
            <a:off x="4991548" y="3120081"/>
            <a:ext cx="6771502" cy="617838"/>
          </a:xfrm>
          <a:prstGeom prst="borderCallout1">
            <a:avLst>
              <a:gd name="adj1" fmla="val 13805"/>
              <a:gd name="adj2" fmla="val -3414"/>
              <a:gd name="adj3" fmla="val 101813"/>
              <a:gd name="adj4" fmla="val -65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Artifacts are loaded as needed. Hence, no loading lazy loaded artifacts might lead to incorrect constraint results but might require a lot of time if constraint checker realizes more artifacts are within the scope of the constraint and are also fetched.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84C7F5BC-64C8-4F39-9046-AB65681D206C}"/>
              </a:ext>
            </a:extLst>
          </p:cNvPr>
          <p:cNvSpPr/>
          <p:nvPr/>
        </p:nvSpPr>
        <p:spPr>
          <a:xfrm>
            <a:off x="3521006" y="4144129"/>
            <a:ext cx="5149988" cy="462814"/>
          </a:xfrm>
          <a:prstGeom prst="borderCallout1">
            <a:avLst>
              <a:gd name="adj1" fmla="val 18750"/>
              <a:gd name="adj2" fmla="val -8333"/>
              <a:gd name="adj3" fmla="val 238482"/>
              <a:gd name="adj4" fmla="val -259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 instance currently available to the constraint checker (link leads to internal representation (see next slide)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CF60AFDE-253C-432D-8E4D-D048BCEBBECB}"/>
              </a:ext>
            </a:extLst>
          </p:cNvPr>
          <p:cNvSpPr/>
          <p:nvPr/>
        </p:nvSpPr>
        <p:spPr>
          <a:xfrm>
            <a:off x="6026622" y="5457224"/>
            <a:ext cx="5149988" cy="688628"/>
          </a:xfrm>
          <a:prstGeom prst="borderCallout1">
            <a:avLst>
              <a:gd name="adj1" fmla="val 105610"/>
              <a:gd name="adj2" fmla="val 51349"/>
              <a:gd name="adj3" fmla="val 147160"/>
              <a:gd name="adj4" fmla="val 641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Shows what possible repairs the repair generator would produce for this violated constraint. (same repair view as on the dashboard)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464CCBFF-08E9-43CA-BF1D-ADDE646C2A5C}"/>
              </a:ext>
            </a:extLst>
          </p:cNvPr>
          <p:cNvSpPr/>
          <p:nvPr/>
        </p:nvSpPr>
        <p:spPr>
          <a:xfrm>
            <a:off x="5172197" y="4800676"/>
            <a:ext cx="2844272" cy="462814"/>
          </a:xfrm>
          <a:prstGeom prst="borderCallout1">
            <a:avLst>
              <a:gd name="adj1" fmla="val 18750"/>
              <a:gd name="adj2" fmla="val -8333"/>
              <a:gd name="adj3" fmla="val 121126"/>
              <a:gd name="adj4" fmla="val -244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Constraint evaluation result</a:t>
            </a:r>
          </a:p>
        </p:txBody>
      </p:sp>
    </p:spTree>
    <p:extLst>
      <p:ext uri="{BB962C8B-B14F-4D97-AF65-F5344CB8AC3E}">
        <p14:creationId xmlns:p14="http://schemas.microsoft.com/office/powerpoint/2010/main" val="3558401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4487A8E-19DB-4BEE-85D7-DADFA8861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41" y="1584167"/>
            <a:ext cx="8448575" cy="50232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55B114-1F7F-4ECE-A02E-AE6DBA55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Writing FEEDBACK IN CASE OF SYNTAX ERROR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7EB0B-D9D4-4141-B8A0-3970F19403A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4BA5E4-6739-4940-9F27-715A302A7C1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504964E5-18A5-4DF3-8088-B1C1344F11BA}"/>
              </a:ext>
            </a:extLst>
          </p:cNvPr>
          <p:cNvSpPr/>
          <p:nvPr/>
        </p:nvSpPr>
        <p:spPr>
          <a:xfrm>
            <a:off x="87960" y="3549740"/>
            <a:ext cx="3397389" cy="1624603"/>
          </a:xfrm>
          <a:prstGeom prst="borderCallout1">
            <a:avLst>
              <a:gd name="adj1" fmla="val 18750"/>
              <a:gd name="adj2" fmla="val 101678"/>
              <a:gd name="adj3" fmla="val 110708"/>
              <a:gd name="adj4" fmla="val 28622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Example of constraint cannot be evaluated due to non-existing property “state”.</a:t>
            </a:r>
          </a:p>
          <a:p>
            <a:pPr algn="ctr"/>
            <a:r>
              <a:rPr lang="en-US" sz="1400" dirty="0"/>
              <a:t>To inspect the available artifact properties, load an example one and inspect (see next slide) or inspect the schema definition (here id 260)</a:t>
            </a:r>
          </a:p>
        </p:txBody>
      </p:sp>
    </p:spTree>
    <p:extLst>
      <p:ext uri="{BB962C8B-B14F-4D97-AF65-F5344CB8AC3E}">
        <p14:creationId xmlns:p14="http://schemas.microsoft.com/office/powerpoint/2010/main" val="626593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617113A-CC91-432C-BFA2-D3847327F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708" y="1155874"/>
            <a:ext cx="7485165" cy="5579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C1C3B8-BEE3-4973-A410-A58D1DC3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Artifact REPRESENTATION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29B5B-60D8-4618-86E9-E600AA00341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781F5F3-6281-4AC2-822E-5D5C57E81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6DDF447F-849E-49FB-B9E7-CAAF4DEB2B50}"/>
              </a:ext>
            </a:extLst>
          </p:cNvPr>
          <p:cNvSpPr/>
          <p:nvPr/>
        </p:nvSpPr>
        <p:spPr>
          <a:xfrm>
            <a:off x="1861760" y="2094061"/>
            <a:ext cx="1861017" cy="688628"/>
          </a:xfrm>
          <a:prstGeom prst="borderCallout1">
            <a:avLst>
              <a:gd name="adj1" fmla="val 18750"/>
              <a:gd name="adj2" fmla="val 101678"/>
              <a:gd name="adj3" fmla="val 56090"/>
              <a:gd name="adj4" fmla="val 2063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Search across all properties and values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84A32341-5310-4B3C-8137-A1FC2F81338F}"/>
              </a:ext>
            </a:extLst>
          </p:cNvPr>
          <p:cNvSpPr/>
          <p:nvPr/>
        </p:nvSpPr>
        <p:spPr>
          <a:xfrm>
            <a:off x="1861759" y="3105311"/>
            <a:ext cx="1861017" cy="521115"/>
          </a:xfrm>
          <a:prstGeom prst="borderCallout1">
            <a:avLst>
              <a:gd name="adj1" fmla="val 18750"/>
              <a:gd name="adj2" fmla="val 101678"/>
              <a:gd name="adj3" fmla="val 78083"/>
              <a:gd name="adj4" fmla="val 3115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Navigate to artifact type definition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E674CE8C-201E-4E76-8982-A3279EFCA83C}"/>
              </a:ext>
            </a:extLst>
          </p:cNvPr>
          <p:cNvSpPr/>
          <p:nvPr/>
        </p:nvSpPr>
        <p:spPr>
          <a:xfrm>
            <a:off x="1861758" y="3852277"/>
            <a:ext cx="1861017" cy="688628"/>
          </a:xfrm>
          <a:prstGeom prst="borderCallout1">
            <a:avLst>
              <a:gd name="adj1" fmla="val 18750"/>
              <a:gd name="adj2" fmla="val 101678"/>
              <a:gd name="adj3" fmla="val 101864"/>
              <a:gd name="adj4" fmla="val 2129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Properties starting with ‘@’ are internally created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5F2FA6-407A-48BD-8090-D0480DB14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860" y="5739832"/>
            <a:ext cx="9447924" cy="986729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91D7860E-9DDE-4D0C-BF1E-F9520BC1AB9E}"/>
              </a:ext>
            </a:extLst>
          </p:cNvPr>
          <p:cNvSpPr/>
          <p:nvPr/>
        </p:nvSpPr>
        <p:spPr>
          <a:xfrm>
            <a:off x="1887287" y="5031560"/>
            <a:ext cx="1861017" cy="521115"/>
          </a:xfrm>
          <a:prstGeom prst="borderCallout1">
            <a:avLst>
              <a:gd name="adj1" fmla="val 18750"/>
              <a:gd name="adj2" fmla="val 101678"/>
              <a:gd name="adj3" fmla="val 177245"/>
              <a:gd name="adj4" fmla="val 3106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Navigate to linked artifacts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40FD428C-BD09-49AC-943D-C60F94E4CC7A}"/>
              </a:ext>
            </a:extLst>
          </p:cNvPr>
          <p:cNvSpPr/>
          <p:nvPr/>
        </p:nvSpPr>
        <p:spPr>
          <a:xfrm>
            <a:off x="1887287" y="5764180"/>
            <a:ext cx="1861017" cy="828707"/>
          </a:xfrm>
          <a:prstGeom prst="borderCallout1">
            <a:avLst>
              <a:gd name="adj1" fmla="val 18750"/>
              <a:gd name="adj2" fmla="val 101678"/>
              <a:gd name="adj3" fmla="val 85165"/>
              <a:gd name="adj4" fmla="val 30823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Navigate to rule evaluation results and on to rule definitions</a:t>
            </a:r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DAD4E856-9FA3-4BC3-A4E1-A712C69F7E36}"/>
              </a:ext>
            </a:extLst>
          </p:cNvPr>
          <p:cNvSpPr/>
          <p:nvPr/>
        </p:nvSpPr>
        <p:spPr>
          <a:xfrm>
            <a:off x="1861757" y="1266162"/>
            <a:ext cx="1861017" cy="688628"/>
          </a:xfrm>
          <a:prstGeom prst="borderCallout1">
            <a:avLst>
              <a:gd name="adj1" fmla="val 18750"/>
              <a:gd name="adj2" fmla="val 101678"/>
              <a:gd name="adj3" fmla="val 45108"/>
              <a:gd name="adj4" fmla="val 20818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Navigate to a different internal object by internal id</a:t>
            </a:r>
          </a:p>
        </p:txBody>
      </p:sp>
    </p:spTree>
    <p:extLst>
      <p:ext uri="{BB962C8B-B14F-4D97-AF65-F5344CB8AC3E}">
        <p14:creationId xmlns:p14="http://schemas.microsoft.com/office/powerpoint/2010/main" val="493009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55E91-C177-4503-BC51-813B3AE3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Lazy LOADED </a:t>
            </a:r>
            <a:r>
              <a:rPr lang="en-US" dirty="0" err="1"/>
              <a:t>ArtifactS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88AC8-873C-40A5-9D0D-F9942AD7B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821D1-C967-4533-9155-6FACFBBCEAE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3C06B6A-845B-48FD-90F0-4E9C1D5AACB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D157DE-60AE-40C7-B033-1F0C4F5D74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40"/>
          <a:stretch/>
        </p:blipFill>
        <p:spPr>
          <a:xfrm>
            <a:off x="5658143" y="1773798"/>
            <a:ext cx="6127051" cy="4917322"/>
          </a:xfrm>
          <a:prstGeom prst="rect">
            <a:avLst/>
          </a:prstGeo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696CFB15-2810-4C9B-8573-654BBE583C0D}"/>
              </a:ext>
            </a:extLst>
          </p:cNvPr>
          <p:cNvSpPr/>
          <p:nvPr/>
        </p:nvSpPr>
        <p:spPr>
          <a:xfrm>
            <a:off x="239584" y="3435913"/>
            <a:ext cx="1861017" cy="521115"/>
          </a:xfrm>
          <a:prstGeom prst="borderCallout1">
            <a:avLst>
              <a:gd name="adj1" fmla="val 18750"/>
              <a:gd name="adj2" fmla="val 101678"/>
              <a:gd name="adj3" fmla="val 306209"/>
              <a:gd name="adj4" fmla="val 2903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FullyFetched</a:t>
            </a:r>
            <a:r>
              <a:rPr lang="en-US" sz="1400" dirty="0"/>
              <a:t> Property is ‘false’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C218424E-228A-4B84-8D71-B7A281D72676}"/>
              </a:ext>
            </a:extLst>
          </p:cNvPr>
          <p:cNvSpPr/>
          <p:nvPr/>
        </p:nvSpPr>
        <p:spPr>
          <a:xfrm>
            <a:off x="239585" y="2774914"/>
            <a:ext cx="1861017" cy="521115"/>
          </a:xfrm>
          <a:prstGeom prst="borderCallout1">
            <a:avLst>
              <a:gd name="adj1" fmla="val 18750"/>
              <a:gd name="adj2" fmla="val 101678"/>
              <a:gd name="adj3" fmla="val 18615"/>
              <a:gd name="adj4" fmla="val 28875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Specific subtype is unknown yet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7786CCEC-4603-4A9E-8DCE-0EEEFE8D4E71}"/>
              </a:ext>
            </a:extLst>
          </p:cNvPr>
          <p:cNvSpPr/>
          <p:nvPr/>
        </p:nvSpPr>
        <p:spPr>
          <a:xfrm>
            <a:off x="239585" y="2133913"/>
            <a:ext cx="1861017" cy="521115"/>
          </a:xfrm>
          <a:prstGeom prst="borderCallout1">
            <a:avLst>
              <a:gd name="adj1" fmla="val 18750"/>
              <a:gd name="adj2" fmla="val 101678"/>
              <a:gd name="adj3" fmla="val -41914"/>
              <a:gd name="adj4" fmla="val 28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Fetch Button is visible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2FED4730-AE54-4B10-AA06-AD2B618E95BB}"/>
              </a:ext>
            </a:extLst>
          </p:cNvPr>
          <p:cNvSpPr/>
          <p:nvPr/>
        </p:nvSpPr>
        <p:spPr>
          <a:xfrm>
            <a:off x="245558" y="4202973"/>
            <a:ext cx="1861017" cy="521115"/>
          </a:xfrm>
          <a:prstGeom prst="borderCallout1">
            <a:avLst>
              <a:gd name="adj1" fmla="val 18750"/>
              <a:gd name="adj2" fmla="val 101678"/>
              <a:gd name="adj3" fmla="val 319696"/>
              <a:gd name="adj4" fmla="val 2897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Most properties not known or still null</a:t>
            </a:r>
          </a:p>
        </p:txBody>
      </p:sp>
    </p:spTree>
    <p:extLst>
      <p:ext uri="{BB962C8B-B14F-4D97-AF65-F5344CB8AC3E}">
        <p14:creationId xmlns:p14="http://schemas.microsoft.com/office/powerpoint/2010/main" val="828332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1063D01-4078-488D-BB46-5D5792760E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BC5C5B2-5ACB-4C14-BBBC-0BD47FD1D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Design Procedure</a:t>
            </a:r>
          </a:p>
        </p:txBody>
      </p:sp>
    </p:spTree>
    <p:extLst>
      <p:ext uri="{BB962C8B-B14F-4D97-AF65-F5344CB8AC3E}">
        <p14:creationId xmlns:p14="http://schemas.microsoft.com/office/powerpoint/2010/main" val="281187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9D8B6ED-2CAC-4CC6-9A87-F412A8D55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338" y="156200"/>
            <a:ext cx="4928536" cy="640371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02D13F-286B-4775-8C0C-AB5093664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</a:t>
            </a:r>
            <a:br>
              <a:rPr lang="en-US" dirty="0"/>
            </a:br>
            <a:r>
              <a:rPr lang="en-US" dirty="0"/>
              <a:t>ARCHITECTURE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20AAB1-4016-42D7-9A79-A0285E167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900" y="2872945"/>
            <a:ext cx="2106811" cy="22798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EA4F7F-0CBF-4CFA-9743-F80656F30EC2}"/>
              </a:ext>
            </a:extLst>
          </p:cNvPr>
          <p:cNvCxnSpPr/>
          <p:nvPr/>
        </p:nvCxnSpPr>
        <p:spPr>
          <a:xfrm flipV="1">
            <a:off x="8359346" y="2879124"/>
            <a:ext cx="1044146" cy="506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ED1F46-475C-44F1-8220-0D6288159BA9}"/>
              </a:ext>
            </a:extLst>
          </p:cNvPr>
          <p:cNvCxnSpPr/>
          <p:nvPr/>
        </p:nvCxnSpPr>
        <p:spPr>
          <a:xfrm flipH="1" flipV="1">
            <a:off x="8359346" y="3886200"/>
            <a:ext cx="1044146" cy="1278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762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B4A442-70DC-4078-B84C-E8BE1C0F7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00" y="255107"/>
            <a:ext cx="5192560" cy="63477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9207A1-215A-40BF-A03A-B42302AC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Process Example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BE118-FAB6-40BD-8A55-873DD053E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C4AC5-EBB5-4AC6-BFAE-C22532B45F1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66A7131-E93C-4A1D-B705-45144DC9309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E5C256-01F6-4985-AAE6-97E2B805E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37" y="1198217"/>
            <a:ext cx="6318685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6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02CD3F4-EA26-491E-8A20-7404E7B66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4" y="3117850"/>
            <a:ext cx="11877077" cy="3325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3FCFD-BA18-4A4B-9219-D46DD86BF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Step DETAILS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F5E8F-0C52-4C45-95E8-BF2D559D9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702" y="1621585"/>
            <a:ext cx="10857008" cy="1629616"/>
          </a:xfrm>
        </p:spPr>
        <p:txBody>
          <a:bodyPr>
            <a:normAutofit/>
          </a:bodyPr>
          <a:lstStyle/>
          <a:p>
            <a:r>
              <a:rPr lang="en-US" dirty="0"/>
              <a:t>Constraints used in example: </a:t>
            </a:r>
          </a:p>
          <a:p>
            <a:pPr lvl="1"/>
            <a:r>
              <a:rPr lang="en-US" dirty="0"/>
              <a:t>Completion/</a:t>
            </a:r>
            <a:r>
              <a:rPr lang="en-US" dirty="0" err="1"/>
              <a:t>PostConditions</a:t>
            </a:r>
            <a:r>
              <a:rPr lang="en-US" dirty="0"/>
              <a:t>: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self.out_bugs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-&gt;size() &gt; 0</a:t>
            </a:r>
          </a:p>
          <a:p>
            <a:pPr lvl="1"/>
            <a:r>
              <a:rPr lang="en-US" dirty="0" err="1"/>
              <a:t>Datamapping</a:t>
            </a:r>
            <a:r>
              <a:rPr lang="en-US" dirty="0"/>
              <a:t>: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self.in_epic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-&gt;any()-&gt;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asType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(&lt;root/types/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jira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jira_artifact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&gt;).subtasks</a:t>
            </a:r>
          </a:p>
          <a:p>
            <a:pPr lvl="1"/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-&gt;select(child |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child.issueType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='Bug')</a:t>
            </a:r>
          </a:p>
          <a:p>
            <a:pPr lvl="1"/>
            <a:r>
              <a:rPr lang="en-US" dirty="0"/>
              <a:t>QA: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self.out_bugs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(bug |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bug.blocks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-&gt;exists(issue |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issue.issueType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'Requirement’)) </a:t>
            </a:r>
          </a:p>
          <a:p>
            <a:pPr marL="324000" lvl="1" indent="0">
              <a:buNone/>
            </a:pPr>
            <a:endParaRPr lang="en-A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FB410-69C5-44EC-80F1-08871DCCF6C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39AF6F-4269-49EA-BAEC-2424B82A17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7467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E92AD5-54FE-4E81-B2F1-B5F017F93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694" y="2380733"/>
            <a:ext cx="9402250" cy="360553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29CB638-F259-40AC-9CBF-7C0825C56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Tool DASHBOARD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8A2C72-80BA-4EA8-9925-AAE3A2259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Navigating to [URL] port 7171, logging in with </a:t>
            </a:r>
            <a:r>
              <a:rPr lang="en-US" dirty="0" err="1"/>
              <a:t>dev:dev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64E2C9C-C357-4F3D-A0EF-CDB6410CE60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9B1136-929B-49D7-B0D0-8E3F657284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5EBCC99D-AADB-44AA-9DA0-E8B38A5BDA18}"/>
              </a:ext>
            </a:extLst>
          </p:cNvPr>
          <p:cNvSpPr/>
          <p:nvPr/>
        </p:nvSpPr>
        <p:spPr>
          <a:xfrm>
            <a:off x="8587338" y="1650811"/>
            <a:ext cx="2782308" cy="651174"/>
          </a:xfrm>
          <a:prstGeom prst="borderCallout1">
            <a:avLst>
              <a:gd name="adj1" fmla="val 103940"/>
              <a:gd name="adj2" fmla="val 70981"/>
              <a:gd name="adj3" fmla="val 274614"/>
              <a:gd name="adj4" fmla="val 903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Forces refreshing of overview – usually UI updates automatically (does not force fetch artifacts!)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7B4BA557-C041-481A-BAFF-B9E4DFEED5CA}"/>
              </a:ext>
            </a:extLst>
          </p:cNvPr>
          <p:cNvSpPr/>
          <p:nvPr/>
        </p:nvSpPr>
        <p:spPr>
          <a:xfrm>
            <a:off x="137838" y="2599949"/>
            <a:ext cx="2349330" cy="521115"/>
          </a:xfrm>
          <a:prstGeom prst="borderCallout1">
            <a:avLst>
              <a:gd name="adj1" fmla="val 69052"/>
              <a:gd name="adj2" fmla="val 100899"/>
              <a:gd name="adj3" fmla="val 165694"/>
              <a:gd name="adj4" fmla="val 1108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Currently active process and QA check instances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1BD751CB-692B-4F53-86F1-79518CC0BC7F}"/>
              </a:ext>
            </a:extLst>
          </p:cNvPr>
          <p:cNvSpPr/>
          <p:nvPr/>
        </p:nvSpPr>
        <p:spPr>
          <a:xfrm>
            <a:off x="137838" y="3219087"/>
            <a:ext cx="2349330" cy="521115"/>
          </a:xfrm>
          <a:prstGeom prst="borderCallout1">
            <a:avLst>
              <a:gd name="adj1" fmla="val 66712"/>
              <a:gd name="adj2" fmla="val 100899"/>
              <a:gd name="adj3" fmla="val 108373"/>
              <a:gd name="adj4" fmla="val 1105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Loaded/Deployed processes and QA checks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587637BF-CF6D-4380-856C-8C3C82CF299F}"/>
              </a:ext>
            </a:extLst>
          </p:cNvPr>
          <p:cNvSpPr/>
          <p:nvPr/>
        </p:nvSpPr>
        <p:spPr>
          <a:xfrm>
            <a:off x="137838" y="3879958"/>
            <a:ext cx="2349330" cy="521115"/>
          </a:xfrm>
          <a:prstGeom prst="borderCallout1">
            <a:avLst>
              <a:gd name="adj1" fmla="val 25769"/>
              <a:gd name="adj2" fmla="val 101937"/>
              <a:gd name="adj3" fmla="val 28827"/>
              <a:gd name="adj4" fmla="val 1110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Status on fetching artifacts from backend tools</a:t>
            </a:r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BBEB21BD-8606-45F6-BA81-BA2598BE0D97}"/>
              </a:ext>
            </a:extLst>
          </p:cNvPr>
          <p:cNvSpPr/>
          <p:nvPr/>
        </p:nvSpPr>
        <p:spPr>
          <a:xfrm>
            <a:off x="137838" y="4488030"/>
            <a:ext cx="2349330" cy="521115"/>
          </a:xfrm>
          <a:prstGeom prst="borderCallout1">
            <a:avLst>
              <a:gd name="adj1" fmla="val 21090"/>
              <a:gd name="adj2" fmla="val 101937"/>
              <a:gd name="adj3" fmla="val -17966"/>
              <a:gd name="adj4" fmla="val 1136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Trial running new rules/constraints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9EDFD4A1-7AA0-408C-9AEE-316599010481}"/>
              </a:ext>
            </a:extLst>
          </p:cNvPr>
          <p:cNvSpPr/>
          <p:nvPr/>
        </p:nvSpPr>
        <p:spPr>
          <a:xfrm>
            <a:off x="137838" y="5135276"/>
            <a:ext cx="2349330" cy="521115"/>
          </a:xfrm>
          <a:prstGeom prst="borderCallout1">
            <a:avLst>
              <a:gd name="adj1" fmla="val -1136"/>
              <a:gd name="adj2" fmla="val 102716"/>
              <a:gd name="adj3" fmla="val -34342"/>
              <a:gd name="adj4" fmla="val 1110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Blockly</a:t>
            </a:r>
            <a:r>
              <a:rPr lang="en-US" sz="1400" dirty="0"/>
              <a:t>-based process editor (if enabled)</a:t>
            </a:r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B861CF8C-E482-43AE-863B-395451B8210F}"/>
              </a:ext>
            </a:extLst>
          </p:cNvPr>
          <p:cNvSpPr/>
          <p:nvPr/>
        </p:nvSpPr>
        <p:spPr>
          <a:xfrm>
            <a:off x="141238" y="5754414"/>
            <a:ext cx="2623780" cy="521115"/>
          </a:xfrm>
          <a:prstGeom prst="borderCallout1">
            <a:avLst>
              <a:gd name="adj1" fmla="val -14004"/>
              <a:gd name="adj2" fmla="val 94120"/>
              <a:gd name="adj3" fmla="val -83473"/>
              <a:gd name="adj4" fmla="val 1014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Blockly</a:t>
            </a:r>
            <a:r>
              <a:rPr lang="en-US" sz="1400" dirty="0"/>
              <a:t>-based process deployment results (if enabled)</a:t>
            </a:r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A54B940A-E1F5-400B-A258-CCE044A30B8A}"/>
              </a:ext>
            </a:extLst>
          </p:cNvPr>
          <p:cNvSpPr/>
          <p:nvPr/>
        </p:nvSpPr>
        <p:spPr>
          <a:xfrm>
            <a:off x="4921334" y="5801052"/>
            <a:ext cx="2972985" cy="521115"/>
          </a:xfrm>
          <a:prstGeom prst="borderCallout1">
            <a:avLst>
              <a:gd name="adj1" fmla="val 7053"/>
              <a:gd name="adj2" fmla="val -4449"/>
              <a:gd name="adj3" fmla="val -26154"/>
              <a:gd name="adj4" fmla="val -474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Results upon process deployment from Stages (if enabled)</a:t>
            </a:r>
          </a:p>
        </p:txBody>
      </p:sp>
    </p:spTree>
    <p:extLst>
      <p:ext uri="{BB962C8B-B14F-4D97-AF65-F5344CB8AC3E}">
        <p14:creationId xmlns:p14="http://schemas.microsoft.com/office/powerpoint/2010/main" val="100697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E9D5C-DA2C-402D-8AAF-A09B494CF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Loaded/DEPLOYED PROCESSES (incl their QA checks)</a:t>
            </a:r>
            <a:endParaRPr lang="en-A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9A6A9-A10F-4993-ACAD-86BB606FE8E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18803" y="2299686"/>
            <a:ext cx="4269437" cy="278127"/>
          </a:xfrm>
        </p:spPr>
        <p:txBody>
          <a:bodyPr/>
          <a:lstStyle/>
          <a:p>
            <a:r>
              <a:rPr lang="en-US" dirty="0"/>
              <a:t>* Incorrect processes are available in the back as a STAGING version, but not listed here.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EAF7F6-B8BA-4A23-BC9A-917718DEE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744" y="1175498"/>
            <a:ext cx="6365901" cy="5481334"/>
          </a:xfrm>
          <a:prstGeom prst="rect">
            <a:avLst/>
          </a:prstGeom>
        </p:spPr>
      </p:pic>
      <p:sp>
        <p:nvSpPr>
          <p:cNvPr id="8" name="Callout: Line 7">
            <a:extLst>
              <a:ext uri="{FF2B5EF4-FFF2-40B4-BE49-F238E27FC236}">
                <a16:creationId xmlns:a16="http://schemas.microsoft.com/office/drawing/2014/main" id="{597D493B-4605-4E2E-9F13-93C116F9CCCC}"/>
              </a:ext>
            </a:extLst>
          </p:cNvPr>
          <p:cNvSpPr/>
          <p:nvPr/>
        </p:nvSpPr>
        <p:spPr>
          <a:xfrm>
            <a:off x="3038910" y="1778571"/>
            <a:ext cx="2349330" cy="521115"/>
          </a:xfrm>
          <a:prstGeom prst="borderCallout1">
            <a:avLst>
              <a:gd name="adj1" fmla="val 69052"/>
              <a:gd name="adj2" fmla="val 100899"/>
              <a:gd name="adj3" fmla="val 77959"/>
              <a:gd name="adj4" fmla="val 1629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Lists all available (correct) process definitions*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2953FA6F-7A07-4278-9115-DAA053CCB034}"/>
              </a:ext>
            </a:extLst>
          </p:cNvPr>
          <p:cNvSpPr/>
          <p:nvPr/>
        </p:nvSpPr>
        <p:spPr>
          <a:xfrm>
            <a:off x="810768" y="3395050"/>
            <a:ext cx="4577472" cy="521115"/>
          </a:xfrm>
          <a:prstGeom prst="borderCallout1">
            <a:avLst>
              <a:gd name="adj1" fmla="val 69052"/>
              <a:gd name="adj2" fmla="val 100899"/>
              <a:gd name="adj3" fmla="val -116228"/>
              <a:gd name="adj4" fmla="val 1339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Hierarchical/Tree structure of process steps and any (optional) decision nodes (AND, OR, XOR)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14114258-281C-4C5E-88D2-4FA196706A41}"/>
              </a:ext>
            </a:extLst>
          </p:cNvPr>
          <p:cNvSpPr/>
          <p:nvPr/>
        </p:nvSpPr>
        <p:spPr>
          <a:xfrm>
            <a:off x="810768" y="4101692"/>
            <a:ext cx="4577472" cy="1342035"/>
          </a:xfrm>
          <a:prstGeom prst="borderCallout1">
            <a:avLst>
              <a:gd name="adj1" fmla="val 69052"/>
              <a:gd name="adj2" fmla="val 100899"/>
              <a:gd name="adj3" fmla="val -40191"/>
              <a:gd name="adj4" fmla="val 1676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Displays selected process or process step details: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Including description, pre/post condition (in OCL/ARL language)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Any QA checks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Input parameter name and type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Output parameter name and type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FFF45A11-0BAA-4549-8BCA-5BA5E21E0968}"/>
              </a:ext>
            </a:extLst>
          </p:cNvPr>
          <p:cNvSpPr/>
          <p:nvPr/>
        </p:nvSpPr>
        <p:spPr>
          <a:xfrm>
            <a:off x="2755392" y="6108025"/>
            <a:ext cx="4071504" cy="313609"/>
          </a:xfrm>
          <a:prstGeom prst="borderCallout1">
            <a:avLst>
              <a:gd name="adj1" fmla="val 69052"/>
              <a:gd name="adj2" fmla="val 100899"/>
              <a:gd name="adj3" fmla="val -525265"/>
              <a:gd name="adj4" fmla="val 139145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Slider enables for size adjustment of details pane</a:t>
            </a:r>
          </a:p>
        </p:txBody>
      </p:sp>
    </p:spTree>
    <p:extLst>
      <p:ext uri="{BB962C8B-B14F-4D97-AF65-F5344CB8AC3E}">
        <p14:creationId xmlns:p14="http://schemas.microsoft.com/office/powerpoint/2010/main" val="375634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78963-E520-40B1-8EA4-EA2E21ED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PROCESS INSTANCE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187DD16-A0AD-4CC7-81EA-7CAE3A48C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87524ED-F7F0-4362-A83C-0F609863FBE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018971" y="5762172"/>
            <a:ext cx="2540000" cy="895576"/>
          </a:xfrm>
        </p:spPr>
        <p:txBody>
          <a:bodyPr/>
          <a:lstStyle/>
          <a:p>
            <a:r>
              <a:rPr lang="en-US" dirty="0"/>
              <a:t>* Artifact identifier format differs depending on tool:</a:t>
            </a:r>
          </a:p>
          <a:p>
            <a:r>
              <a:rPr lang="en-US" dirty="0"/>
              <a:t>Jira: issue [key] or [id] number</a:t>
            </a:r>
          </a:p>
          <a:p>
            <a:r>
              <a:rPr lang="en-US" dirty="0"/>
              <a:t>Jama: [id] or [</a:t>
            </a:r>
            <a:r>
              <a:rPr lang="en-US" dirty="0" err="1"/>
              <a:t>docKey</a:t>
            </a:r>
            <a:r>
              <a:rPr lang="en-US" dirty="0"/>
              <a:t>]</a:t>
            </a:r>
          </a:p>
          <a:p>
            <a:r>
              <a:rPr lang="en-US" dirty="0" err="1"/>
              <a:t>AzureDevOpsServices</a:t>
            </a:r>
            <a:r>
              <a:rPr lang="en-US" dirty="0"/>
              <a:t>: [</a:t>
            </a:r>
            <a:r>
              <a:rPr lang="en-US" dirty="0" err="1"/>
              <a:t>projectname</a:t>
            </a:r>
            <a:r>
              <a:rPr lang="en-US" dirty="0"/>
              <a:t>/id]</a:t>
            </a:r>
            <a:endParaRPr lang="en-AT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D0F29B5-D3BB-4CCD-B2AD-ACFCDE5A3A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A7A6D3-F2C1-4B74-B1C2-5AC789DB8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720" y="1481699"/>
            <a:ext cx="9272015" cy="4002673"/>
          </a:xfrm>
          <a:prstGeom prst="rect">
            <a:avLst/>
          </a:prstGeom>
        </p:spPr>
      </p:pic>
      <p:sp>
        <p:nvSpPr>
          <p:cNvPr id="16" name="Callout: Line 15">
            <a:extLst>
              <a:ext uri="{FF2B5EF4-FFF2-40B4-BE49-F238E27FC236}">
                <a16:creationId xmlns:a16="http://schemas.microsoft.com/office/drawing/2014/main" id="{FEBFFE92-4893-4675-8687-69B166838F8A}"/>
              </a:ext>
            </a:extLst>
          </p:cNvPr>
          <p:cNvSpPr/>
          <p:nvPr/>
        </p:nvSpPr>
        <p:spPr>
          <a:xfrm>
            <a:off x="551742" y="2095479"/>
            <a:ext cx="2349330" cy="324634"/>
          </a:xfrm>
          <a:prstGeom prst="borderCallout1">
            <a:avLst>
              <a:gd name="adj1" fmla="val 69052"/>
              <a:gd name="adj2" fmla="val 100899"/>
              <a:gd name="adj3" fmla="val 114223"/>
              <a:gd name="adj4" fmla="val 18323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Select Process</a:t>
            </a:r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4B32E75A-B05A-4DE2-84E5-39C85042C937}"/>
              </a:ext>
            </a:extLst>
          </p:cNvPr>
          <p:cNvSpPr/>
          <p:nvPr/>
        </p:nvSpPr>
        <p:spPr>
          <a:xfrm>
            <a:off x="551742" y="2546260"/>
            <a:ext cx="2349330" cy="971132"/>
          </a:xfrm>
          <a:prstGeom prst="borderCallout1">
            <a:avLst>
              <a:gd name="adj1" fmla="val 69052"/>
              <a:gd name="adj2" fmla="val 100899"/>
              <a:gd name="adj3" fmla="val 81955"/>
              <a:gd name="adj4" fmla="val 1845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For every input required (as defined by the process) provide the input artifact identifier*</a:t>
            </a:r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56319417-D812-4E2B-A55B-A696FAD3E7BC}"/>
              </a:ext>
            </a:extLst>
          </p:cNvPr>
          <p:cNvSpPr/>
          <p:nvPr/>
        </p:nvSpPr>
        <p:spPr>
          <a:xfrm>
            <a:off x="473637" y="4176248"/>
            <a:ext cx="2349330" cy="1681186"/>
          </a:xfrm>
          <a:prstGeom prst="borderCallout1">
            <a:avLst>
              <a:gd name="adj1" fmla="val 69052"/>
              <a:gd name="adj2" fmla="val 100899"/>
              <a:gd name="adj3" fmla="val -10944"/>
              <a:gd name="adj4" fmla="val 1884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Initiates fetching of input artifact(s) which may take time – fetch progress is shown in connector overview</a:t>
            </a:r>
          </a:p>
          <a:p>
            <a:pPr algn="ctr"/>
            <a:r>
              <a:rPr lang="en-US" sz="1400" dirty="0"/>
              <a:t>UI is automatically refreshed upon completion</a:t>
            </a:r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FC28763C-B4B3-44E1-8A69-8F55539F9D6D}"/>
              </a:ext>
            </a:extLst>
          </p:cNvPr>
          <p:cNvSpPr/>
          <p:nvPr/>
        </p:nvSpPr>
        <p:spPr>
          <a:xfrm>
            <a:off x="9381744" y="3922630"/>
            <a:ext cx="2749815" cy="405530"/>
          </a:xfrm>
          <a:prstGeom prst="borderCallout1">
            <a:avLst>
              <a:gd name="adj1" fmla="val -17327"/>
              <a:gd name="adj2" fmla="val 3076"/>
              <a:gd name="adj3" fmla="val -97215"/>
              <a:gd name="adj4" fmla="val 104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select type of provided ID </a:t>
            </a:r>
            <a:r>
              <a:rPr lang="en-US" sz="1000" dirty="0"/>
              <a:t>(e.g., Jira and Jama allow different identifier types)</a:t>
            </a:r>
          </a:p>
        </p:txBody>
      </p:sp>
    </p:spTree>
    <p:extLst>
      <p:ext uri="{BB962C8B-B14F-4D97-AF65-F5344CB8AC3E}">
        <p14:creationId xmlns:p14="http://schemas.microsoft.com/office/powerpoint/2010/main" val="193707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719F-B04E-49FD-8060-AE191D53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instance overview</a:t>
            </a:r>
            <a:endParaRPr lang="en-A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D406806-36FC-43DB-A1AD-CDFA12FCEA8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085BB67-FF2C-4B77-BD72-4B4FB6BB92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C61687-2302-4E22-B221-740DD5140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346" y="1155874"/>
            <a:ext cx="9290304" cy="4138012"/>
          </a:xfrm>
          <a:prstGeom prst="rect">
            <a:avLst/>
          </a:prstGeom>
        </p:spPr>
      </p:pic>
      <p:sp>
        <p:nvSpPr>
          <p:cNvPr id="11" name="Callout: Line 10">
            <a:extLst>
              <a:ext uri="{FF2B5EF4-FFF2-40B4-BE49-F238E27FC236}">
                <a16:creationId xmlns:a16="http://schemas.microsoft.com/office/drawing/2014/main" id="{EB5B12C1-59B0-4FFA-B3F7-39AFAC286A66}"/>
              </a:ext>
            </a:extLst>
          </p:cNvPr>
          <p:cNvSpPr/>
          <p:nvPr/>
        </p:nvSpPr>
        <p:spPr>
          <a:xfrm>
            <a:off x="78350" y="2058752"/>
            <a:ext cx="2621554" cy="708831"/>
          </a:xfrm>
          <a:prstGeom prst="borderCallout1">
            <a:avLst>
              <a:gd name="adj1" fmla="val 69052"/>
              <a:gd name="adj2" fmla="val 100899"/>
              <a:gd name="adj3" fmla="val 19197"/>
              <a:gd name="adj4" fmla="val 1162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Hierarchical process structure, indicating completion and QA status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B9D91FAB-C6B2-4B19-B52D-DF9BE2CAB68B}"/>
              </a:ext>
            </a:extLst>
          </p:cNvPr>
          <p:cNvSpPr/>
          <p:nvPr/>
        </p:nvSpPr>
        <p:spPr>
          <a:xfrm>
            <a:off x="78350" y="2850336"/>
            <a:ext cx="2621554" cy="278128"/>
          </a:xfrm>
          <a:prstGeom prst="borderCallout1">
            <a:avLst>
              <a:gd name="adj1" fmla="val 69052"/>
              <a:gd name="adj2" fmla="val 100899"/>
              <a:gd name="adj3" fmla="val 3717"/>
              <a:gd name="adj4" fmla="val 1172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Step with collapsed QA status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28945081-9638-40F6-86D4-F35B0CA8C5E0}"/>
              </a:ext>
            </a:extLst>
          </p:cNvPr>
          <p:cNvSpPr/>
          <p:nvPr/>
        </p:nvSpPr>
        <p:spPr>
          <a:xfrm>
            <a:off x="78350" y="3193453"/>
            <a:ext cx="2621554" cy="278128"/>
          </a:xfrm>
          <a:prstGeom prst="borderCallout1">
            <a:avLst>
              <a:gd name="adj1" fmla="val 69052"/>
              <a:gd name="adj2" fmla="val 100899"/>
              <a:gd name="adj3" fmla="val 3717"/>
              <a:gd name="adj4" fmla="val 1244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Step with expanded QA status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1C0073EB-CFF6-43B6-B9B1-6F4391764976}"/>
              </a:ext>
            </a:extLst>
          </p:cNvPr>
          <p:cNvSpPr/>
          <p:nvPr/>
        </p:nvSpPr>
        <p:spPr>
          <a:xfrm>
            <a:off x="7816023" y="717320"/>
            <a:ext cx="3418033" cy="617458"/>
          </a:xfrm>
          <a:prstGeom prst="borderCallout1">
            <a:avLst>
              <a:gd name="adj1" fmla="val 69052"/>
              <a:gd name="adj2" fmla="val 100899"/>
              <a:gd name="adj3" fmla="val 320231"/>
              <a:gd name="adj4" fmla="val 1090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Root process allows replacement of input artifact by adding new and then removing old artifact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289265-A1F9-45EF-8160-A81ECE3BE7FF}"/>
              </a:ext>
            </a:extLst>
          </p:cNvPr>
          <p:cNvSpPr/>
          <p:nvPr/>
        </p:nvSpPr>
        <p:spPr>
          <a:xfrm>
            <a:off x="8071470" y="2694433"/>
            <a:ext cx="3986417" cy="653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6D04AD72-2099-40AA-99BC-F89F5E882F74}"/>
              </a:ext>
            </a:extLst>
          </p:cNvPr>
          <p:cNvSpPr/>
          <p:nvPr/>
        </p:nvSpPr>
        <p:spPr>
          <a:xfrm>
            <a:off x="815141" y="4323399"/>
            <a:ext cx="2621554" cy="1656920"/>
          </a:xfrm>
          <a:prstGeom prst="borderCallout1">
            <a:avLst>
              <a:gd name="adj1" fmla="val 69052"/>
              <a:gd name="adj2" fmla="val 100899"/>
              <a:gd name="adj3" fmla="val 27979"/>
              <a:gd name="adj4" fmla="val 2707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Provides access to how the process and artifact properties are internally stored (e.g., for checking if an artifact update in the tool (e.g., Jama, Jira, etc.) has already been received.</a:t>
            </a:r>
          </a:p>
        </p:txBody>
      </p:sp>
      <p:sp>
        <p:nvSpPr>
          <p:cNvPr id="22" name="Callout: Line 21">
            <a:extLst>
              <a:ext uri="{FF2B5EF4-FFF2-40B4-BE49-F238E27FC236}">
                <a16:creationId xmlns:a16="http://schemas.microsoft.com/office/drawing/2014/main" id="{FCD150DF-6A1A-49C4-A0CB-5BB8152D4F2C}"/>
              </a:ext>
            </a:extLst>
          </p:cNvPr>
          <p:cNvSpPr/>
          <p:nvPr/>
        </p:nvSpPr>
        <p:spPr>
          <a:xfrm>
            <a:off x="3643134" y="5591990"/>
            <a:ext cx="2621554" cy="760684"/>
          </a:xfrm>
          <a:prstGeom prst="borderCallout1">
            <a:avLst>
              <a:gd name="adj1" fmla="val 69052"/>
              <a:gd name="adj2" fmla="val 100899"/>
              <a:gd name="adj3" fmla="val -68702"/>
              <a:gd name="adj4" fmla="val 161926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A history of the states each step and QA constraint has already reached earlier.</a:t>
            </a:r>
          </a:p>
        </p:txBody>
      </p:sp>
    </p:spTree>
    <p:extLst>
      <p:ext uri="{BB962C8B-B14F-4D97-AF65-F5344CB8AC3E}">
        <p14:creationId xmlns:p14="http://schemas.microsoft.com/office/powerpoint/2010/main" val="1853022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2D1B9-DE63-4D8C-8E95-1D7D3D2B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18B5B-D342-44ED-BE88-C364CF796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11D36-12FC-4F1D-9872-9B308B3B992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69207CD-BC6C-4A4E-8EC5-19C2415BEF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98D892-9061-4839-90C0-8ADEF996E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301" y="1093154"/>
            <a:ext cx="8581576" cy="5696093"/>
          </a:xfrm>
          <a:prstGeom prst="rect">
            <a:avLst/>
          </a:prstGeom>
        </p:spPr>
      </p:pic>
      <p:sp>
        <p:nvSpPr>
          <p:cNvPr id="10" name="Callout: Line 9">
            <a:extLst>
              <a:ext uri="{FF2B5EF4-FFF2-40B4-BE49-F238E27FC236}">
                <a16:creationId xmlns:a16="http://schemas.microsoft.com/office/drawing/2014/main" id="{3414053F-C097-4C0D-BFFE-550556DA727F}"/>
              </a:ext>
            </a:extLst>
          </p:cNvPr>
          <p:cNvSpPr/>
          <p:nvPr/>
        </p:nvSpPr>
        <p:spPr>
          <a:xfrm>
            <a:off x="3128211" y="3879958"/>
            <a:ext cx="4569954" cy="278128"/>
          </a:xfrm>
          <a:prstGeom prst="borderCallout1">
            <a:avLst>
              <a:gd name="adj1" fmla="val 69052"/>
              <a:gd name="adj2" fmla="val 100899"/>
              <a:gd name="adj3" fmla="val -535168"/>
              <a:gd name="adj4" fmla="val 1113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Precondition fulfilled: i.e., step is ready to be worked on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BB42B9D0-956C-42AA-AB87-301B1053D4B3}"/>
              </a:ext>
            </a:extLst>
          </p:cNvPr>
          <p:cNvSpPr/>
          <p:nvPr/>
        </p:nvSpPr>
        <p:spPr>
          <a:xfrm>
            <a:off x="3128211" y="4254406"/>
            <a:ext cx="4569954" cy="278128"/>
          </a:xfrm>
          <a:prstGeom prst="borderCallout1">
            <a:avLst>
              <a:gd name="adj1" fmla="val 69052"/>
              <a:gd name="adj2" fmla="val 100899"/>
              <a:gd name="adj3" fmla="val 458556"/>
              <a:gd name="adj4" fmla="val 1076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However, prior steps are incomplete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B007CAB9-B223-4A65-BB2A-01865C1634B1}"/>
              </a:ext>
            </a:extLst>
          </p:cNvPr>
          <p:cNvSpPr/>
          <p:nvPr/>
        </p:nvSpPr>
        <p:spPr>
          <a:xfrm>
            <a:off x="3128211" y="4678016"/>
            <a:ext cx="4569954" cy="457931"/>
          </a:xfrm>
          <a:prstGeom prst="borderCallout1">
            <a:avLst>
              <a:gd name="adj1" fmla="val 69052"/>
              <a:gd name="adj2" fmla="val 100899"/>
              <a:gd name="adj3" fmla="val -274128"/>
              <a:gd name="adj4" fmla="val 1105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Post conditions here are not fulfilled, these are the actions (and alternatives) to signal that the step is done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E486940F-19C1-433A-9244-839AAAE3EB14}"/>
              </a:ext>
            </a:extLst>
          </p:cNvPr>
          <p:cNvSpPr/>
          <p:nvPr/>
        </p:nvSpPr>
        <p:spPr>
          <a:xfrm>
            <a:off x="3128211" y="5854470"/>
            <a:ext cx="4569954" cy="737355"/>
          </a:xfrm>
          <a:prstGeom prst="borderCallout1">
            <a:avLst>
              <a:gd name="adj1" fmla="val 69052"/>
              <a:gd name="adj2" fmla="val 100899"/>
              <a:gd name="adj3" fmla="val 34227"/>
              <a:gd name="adj4" fmla="val 1089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This is the input of the step that is used to find the output: i.e., any output of a step needs to be reachable from its input artifacts (as defined in the process)</a:t>
            </a:r>
          </a:p>
        </p:txBody>
      </p:sp>
    </p:spTree>
    <p:extLst>
      <p:ext uri="{BB962C8B-B14F-4D97-AF65-F5344CB8AC3E}">
        <p14:creationId xmlns:p14="http://schemas.microsoft.com/office/powerpoint/2010/main" val="2850228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2D1B9-DE63-4D8C-8E95-1D7D3D2B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Constraint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18B5B-D342-44ED-BE88-C364CF796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11D36-12FC-4F1D-9872-9B308B3B992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69207CD-BC6C-4A4E-8EC5-19C2415BEF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FC9F5E-465B-44A9-BF1C-D89288926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423" y="1373334"/>
            <a:ext cx="9443572" cy="3088663"/>
          </a:xfrm>
          <a:prstGeom prst="rect">
            <a:avLst/>
          </a:prstGeom>
        </p:spPr>
      </p:pic>
      <p:sp>
        <p:nvSpPr>
          <p:cNvPr id="14" name="Callout: Line 13">
            <a:extLst>
              <a:ext uri="{FF2B5EF4-FFF2-40B4-BE49-F238E27FC236}">
                <a16:creationId xmlns:a16="http://schemas.microsoft.com/office/drawing/2014/main" id="{0B82D083-D20D-47D1-9A3B-42D65CACAAA6}"/>
              </a:ext>
            </a:extLst>
          </p:cNvPr>
          <p:cNvSpPr/>
          <p:nvPr/>
        </p:nvSpPr>
        <p:spPr>
          <a:xfrm>
            <a:off x="2495694" y="4710247"/>
            <a:ext cx="4569954" cy="278128"/>
          </a:xfrm>
          <a:prstGeom prst="borderCallout1">
            <a:avLst>
              <a:gd name="adj1" fmla="val 69052"/>
              <a:gd name="adj2" fmla="val 100899"/>
              <a:gd name="adj3" fmla="val -567303"/>
              <a:gd name="adj4" fmla="val 1131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alternative ways to fix the QA constraint.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D04E719C-184E-4D52-964C-04291524BE12}"/>
              </a:ext>
            </a:extLst>
          </p:cNvPr>
          <p:cNvSpPr/>
          <p:nvPr/>
        </p:nvSpPr>
        <p:spPr>
          <a:xfrm>
            <a:off x="4724849" y="5127199"/>
            <a:ext cx="2742301" cy="278128"/>
          </a:xfrm>
          <a:prstGeom prst="borderCallout1">
            <a:avLst>
              <a:gd name="adj1" fmla="val 69052"/>
              <a:gd name="adj2" fmla="val 100899"/>
              <a:gd name="adj3" fmla="val -557415"/>
              <a:gd name="adj4" fmla="val 1164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Action: add/remove/change</a:t>
            </a:r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3190B3D0-8E2C-4677-9F27-4B457CFCB682}"/>
              </a:ext>
            </a:extLst>
          </p:cNvPr>
          <p:cNvSpPr/>
          <p:nvPr/>
        </p:nvSpPr>
        <p:spPr>
          <a:xfrm>
            <a:off x="4724849" y="5481801"/>
            <a:ext cx="3573503" cy="485862"/>
          </a:xfrm>
          <a:prstGeom prst="borderCallout1">
            <a:avLst>
              <a:gd name="adj1" fmla="val 69052"/>
              <a:gd name="adj2" fmla="val 100899"/>
              <a:gd name="adj3" fmla="val -392683"/>
              <a:gd name="adj4" fmla="val 10175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Property/field that needs changing (could be a link or reference to another artifact)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8A4F57E9-323E-4764-A5D0-6CD426382385}"/>
              </a:ext>
            </a:extLst>
          </p:cNvPr>
          <p:cNvSpPr/>
          <p:nvPr/>
        </p:nvSpPr>
        <p:spPr>
          <a:xfrm>
            <a:off x="4724849" y="6072049"/>
            <a:ext cx="4569954" cy="658759"/>
          </a:xfrm>
          <a:prstGeom prst="borderCallout1">
            <a:avLst>
              <a:gd name="adj1" fmla="val 69052"/>
              <a:gd name="adj2" fmla="val 100899"/>
              <a:gd name="adj3" fmla="val -371003"/>
              <a:gd name="adj4" fmla="val 1039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Artifact (i.e., </a:t>
            </a:r>
            <a:r>
              <a:rPr lang="en-US" sz="1400" dirty="0" err="1"/>
              <a:t>workitem</a:t>
            </a:r>
            <a:r>
              <a:rPr lang="en-US" sz="1400" dirty="0"/>
              <a:t>, issue, </a:t>
            </a:r>
            <a:r>
              <a:rPr lang="en-US" sz="1400" dirty="0" err="1"/>
              <a:t>etc</a:t>
            </a:r>
            <a:r>
              <a:rPr lang="en-US" sz="1400" dirty="0"/>
              <a:t>) that needs changing (clicking on link opens that item in a new tab in its original tool like Jira, Jama, </a:t>
            </a:r>
            <a:r>
              <a:rPr lang="en-US" sz="1400" dirty="0" err="1"/>
              <a:t>AzureDevOpsServices</a:t>
            </a:r>
            <a:r>
              <a:rPr lang="en-US" sz="1400" dirty="0"/>
              <a:t>, …)</a:t>
            </a:r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A27262CF-2D5E-4717-8FFC-D380C3F13288}"/>
              </a:ext>
            </a:extLst>
          </p:cNvPr>
          <p:cNvSpPr/>
          <p:nvPr/>
        </p:nvSpPr>
        <p:spPr>
          <a:xfrm>
            <a:off x="9790268" y="5440808"/>
            <a:ext cx="1793030" cy="1290000"/>
          </a:xfrm>
          <a:prstGeom prst="borderCallout1">
            <a:avLst>
              <a:gd name="adj1" fmla="val -6095"/>
              <a:gd name="adj2" fmla="val 82615"/>
              <a:gd name="adj3" fmla="val -163319"/>
              <a:gd name="adj4" fmla="val 869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Repair details such as value to use, or restrictions on the artifact to create/link/reference …</a:t>
            </a:r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27C1ABDB-066D-4D95-B4C7-7BECEA554D33}"/>
              </a:ext>
            </a:extLst>
          </p:cNvPr>
          <p:cNvSpPr/>
          <p:nvPr/>
        </p:nvSpPr>
        <p:spPr>
          <a:xfrm>
            <a:off x="8655050" y="45165"/>
            <a:ext cx="3091302" cy="1290000"/>
          </a:xfrm>
          <a:prstGeom prst="borderCallout1">
            <a:avLst>
              <a:gd name="adj1" fmla="val 108107"/>
              <a:gd name="adj2" fmla="val 64553"/>
              <a:gd name="adj3" fmla="val 239340"/>
              <a:gd name="adj4" fmla="val 693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When enabled in the configuration, the clicking this symbol forces an immediate refreshing of this artifact (and only this artifact) from its tool with subsequent constraint reevaluation</a:t>
            </a:r>
          </a:p>
        </p:txBody>
      </p:sp>
    </p:spTree>
    <p:extLst>
      <p:ext uri="{BB962C8B-B14F-4D97-AF65-F5344CB8AC3E}">
        <p14:creationId xmlns:p14="http://schemas.microsoft.com/office/powerpoint/2010/main" val="84104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18066-2E52-48A4-9359-16EE20607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375" y="614920"/>
            <a:ext cx="10851582" cy="874337"/>
          </a:xfrm>
        </p:spPr>
        <p:txBody>
          <a:bodyPr/>
          <a:lstStyle/>
          <a:p>
            <a:r>
              <a:rPr lang="en-US" dirty="0" err="1"/>
              <a:t>StatUS</a:t>
            </a:r>
            <a:r>
              <a:rPr lang="en-US" dirty="0"/>
              <a:t> SYMBOLS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C6D25-4F93-45CF-96A0-D082E0E20F2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1B7E73-4E21-47DC-8F26-7B95517094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7855D42-A9C4-405E-BB1F-6FC6E3557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059240"/>
              </p:ext>
            </p:extLst>
          </p:nvPr>
        </p:nvGraphicFramePr>
        <p:xfrm>
          <a:off x="1138050" y="1427589"/>
          <a:ext cx="9915900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7517">
                  <a:extLst>
                    <a:ext uri="{9D8B030D-6E8A-4147-A177-3AD203B41FA5}">
                      <a16:colId xmlns:a16="http://schemas.microsoft.com/office/drawing/2014/main" val="3279358063"/>
                    </a:ext>
                  </a:extLst>
                </a:gridCol>
                <a:gridCol w="2235108">
                  <a:extLst>
                    <a:ext uri="{9D8B030D-6E8A-4147-A177-3AD203B41FA5}">
                      <a16:colId xmlns:a16="http://schemas.microsoft.com/office/drawing/2014/main" val="4248184729"/>
                    </a:ext>
                  </a:extLst>
                </a:gridCol>
                <a:gridCol w="6513275">
                  <a:extLst>
                    <a:ext uri="{9D8B030D-6E8A-4147-A177-3AD203B41FA5}">
                      <a16:colId xmlns:a16="http://schemas.microsoft.com/office/drawing/2014/main" val="1397521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  <a:endParaRPr lang="en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46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Ready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Preconditions are not fulfilled</a:t>
                      </a:r>
                      <a:endParaRPr lang="en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76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Ready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Preconditions are fulfilled</a:t>
                      </a:r>
                      <a:endParaRPr lang="en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6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Postconditions and QA Constraints are fulfilled</a:t>
                      </a:r>
                      <a:endParaRPr lang="en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684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QA defined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step does not have any QA constraints</a:t>
                      </a:r>
                      <a:endParaRPr lang="en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7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Step’s QA state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step/process has all/none/some QA constraints fulfilled</a:t>
                      </a:r>
                      <a:endParaRPr lang="en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61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Fulfilled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QA constraint are fulfilled</a:t>
                      </a:r>
                      <a:endParaRPr lang="en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35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Violated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QA constraint not fulfilled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2478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6F1CFF1-4B06-42DB-ADA0-156CA36BD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37" y="1808080"/>
            <a:ext cx="249836" cy="3386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6ADAA4-7CCB-49EB-8D5D-27B6B8F3E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151" y="2551976"/>
            <a:ext cx="367368" cy="3386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226DF8-3EFD-46B8-A5A1-BC87FFD55F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8" t="3705" r="2918" b="13542"/>
          <a:stretch/>
        </p:blipFill>
        <p:spPr>
          <a:xfrm>
            <a:off x="1885513" y="3295791"/>
            <a:ext cx="339368" cy="3102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AAE2AF-89F9-4D8C-8CCC-13F0D7361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7044" y="3322277"/>
            <a:ext cx="304800" cy="2941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83CB1D-FAC3-45CE-9F35-EA2DF329950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256" t="8301" r="1" b="10273"/>
          <a:stretch/>
        </p:blipFill>
        <p:spPr>
          <a:xfrm>
            <a:off x="1583978" y="3311886"/>
            <a:ext cx="304801" cy="2941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3DB8AA3-7792-47B7-9BEE-EE8BF339C26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680" b="8002"/>
          <a:stretch/>
        </p:blipFill>
        <p:spPr>
          <a:xfrm>
            <a:off x="1524821" y="2930795"/>
            <a:ext cx="395587" cy="3319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F00D5E-5F7F-4E17-9A85-CE19006033D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994" b="3516"/>
          <a:stretch/>
        </p:blipFill>
        <p:spPr>
          <a:xfrm>
            <a:off x="1518508" y="4048702"/>
            <a:ext cx="385686" cy="3260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95B4C0-D366-4EBD-A79F-D06250BB4E9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541" b="6197"/>
          <a:stretch/>
        </p:blipFill>
        <p:spPr>
          <a:xfrm>
            <a:off x="1547119" y="3667877"/>
            <a:ext cx="404004" cy="3389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2B76E43-FF89-484E-9C08-D552C84C71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37759" y="2173076"/>
            <a:ext cx="449792" cy="33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80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 Arial EN emf 16 zu 9 1412" id="{A229490E-002A-4130-A487-397128B27958}" vid="{B039339B-3265-40BA-906D-8AAD61FEC0A7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 Vorlage Arial EN 16_9</Template>
  <TotalTime>0</TotalTime>
  <Words>1483</Words>
  <Application>Microsoft Office PowerPoint</Application>
  <PresentationFormat>Widescreen</PresentationFormat>
  <Paragraphs>140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Black</vt:lpstr>
      <vt:lpstr>Courier New</vt:lpstr>
      <vt:lpstr>Wingdings 2</vt:lpstr>
      <vt:lpstr>Office Theme</vt:lpstr>
      <vt:lpstr>PROCON Prototype Overview</vt:lpstr>
      <vt:lpstr>Prototype  ARCHITECTURE</vt:lpstr>
      <vt:lpstr>QA Tool DASHBOARD</vt:lpstr>
      <vt:lpstr>Loaded/DEPLOYED PROCESSES (incl their QA checks)</vt:lpstr>
      <vt:lpstr>CREATING A PROCESS INSTANCE</vt:lpstr>
      <vt:lpstr>Process instance overview</vt:lpstr>
      <vt:lpstr>Step DETAILS</vt:lpstr>
      <vt:lpstr>QA Constraint FEEDBACK</vt:lpstr>
      <vt:lpstr>StatUS SYMBOLS</vt:lpstr>
      <vt:lpstr>Tool Connector PROGRESS</vt:lpstr>
      <vt:lpstr>Fetching individual Artifacts</vt:lpstr>
      <vt:lpstr>Designing Constraints/PROCESSES</vt:lpstr>
      <vt:lpstr>Process  EDITOR</vt:lpstr>
      <vt:lpstr>Process Deployment</vt:lpstr>
      <vt:lpstr>OCL/ARL Constraint PLAYGROUND</vt:lpstr>
      <vt:lpstr>Constraint Writing FEEDBACK IN CASE OF SYNTAX ERROR</vt:lpstr>
      <vt:lpstr>Internal Artifact REPRESENTATION</vt:lpstr>
      <vt:lpstr>Fetching Lazy LOADED ArtifactS</vt:lpstr>
      <vt:lpstr>Process Design Procedure</vt:lpstr>
      <vt:lpstr>Basic Process Example</vt:lpstr>
      <vt:lpstr>Defining Step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Support TOOL  Prototype Overview</dc:title>
  <dc:creator>Christoph Mayr-Dorn</dc:creator>
  <cp:lastModifiedBy>Christoph Mayr-Dorn</cp:lastModifiedBy>
  <cp:revision>27</cp:revision>
  <cp:lastPrinted>2015-10-19T12:36:16Z</cp:lastPrinted>
  <dcterms:created xsi:type="dcterms:W3CDTF">2023-03-17T07:22:02Z</dcterms:created>
  <dcterms:modified xsi:type="dcterms:W3CDTF">2023-12-18T15:03:08Z</dcterms:modified>
</cp:coreProperties>
</file>