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58" r:id="rId4"/>
    <p:sldId id="272" r:id="rId5"/>
    <p:sldId id="267" r:id="rId6"/>
    <p:sldId id="274" r:id="rId7"/>
    <p:sldId id="275" r:id="rId8"/>
    <p:sldId id="266" r:id="rId9"/>
    <p:sldId id="268" r:id="rId10"/>
    <p:sldId id="277" r:id="rId11"/>
    <p:sldId id="273" r:id="rId12"/>
    <p:sldId id="269" r:id="rId13"/>
    <p:sldId id="260" r:id="rId14"/>
    <p:sldId id="276" r:id="rId15"/>
    <p:sldId id="261" r:id="rId16"/>
    <p:sldId id="270" r:id="rId17"/>
    <p:sldId id="265" r:id="rId18"/>
    <p:sldId id="271" r:id="rId19"/>
    <p:sldId id="280" r:id="rId20"/>
    <p:sldId id="278" r:id="rId21"/>
    <p:sldId id="279" r:id="rId2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6354" autoAdjust="0"/>
  </p:normalViewPr>
  <p:slideViewPr>
    <p:cSldViewPr snapToGrid="0">
      <p:cViewPr>
        <p:scale>
          <a:sx n="150" d="100"/>
          <a:sy n="150" d="100"/>
        </p:scale>
        <p:origin x="3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29.11.2023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29.11.2023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743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Incorrect processes are available in the backend in a STAGING environment, but not listed here.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23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Artifact identifier format differs depending on tool:</a:t>
            </a:r>
          </a:p>
          <a:p>
            <a:r>
              <a:rPr lang="en-US" dirty="0"/>
              <a:t>Jira: issue [key] or [id] number</a:t>
            </a:r>
          </a:p>
          <a:p>
            <a:r>
              <a:rPr lang="en-US" dirty="0"/>
              <a:t>Jama: [id] or [</a:t>
            </a:r>
            <a:r>
              <a:rPr lang="en-US" dirty="0" err="1"/>
              <a:t>docKey</a:t>
            </a:r>
            <a:r>
              <a:rPr lang="en-US" dirty="0"/>
              <a:t>]</a:t>
            </a:r>
          </a:p>
          <a:p>
            <a:r>
              <a:rPr lang="en-US" dirty="0" err="1"/>
              <a:t>AzureDevOpsServices</a:t>
            </a:r>
            <a:r>
              <a:rPr lang="en-US" dirty="0"/>
              <a:t>: [</a:t>
            </a:r>
            <a:r>
              <a:rPr lang="en-US" dirty="0" err="1"/>
              <a:t>projectname</a:t>
            </a:r>
            <a:r>
              <a:rPr lang="en-US" dirty="0"/>
              <a:t>/id]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18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35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The </a:t>
            </a:r>
            <a:r>
              <a:rPr lang="en-US" dirty="0" err="1"/>
              <a:t>blockly</a:t>
            </a:r>
            <a:r>
              <a:rPr lang="en-US" dirty="0"/>
              <a:t> process definition is not persisted anywhere in the framework, hence the “Save as XML” need to be used to reload the process definition at a later time.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 The native json format can only be used for loading a process from the definitions folder but cannot be used for editing in the editor anymore – typically not needed as the framework can also import the </a:t>
            </a:r>
            <a:r>
              <a:rPr lang="en-US" dirty="0" err="1"/>
              <a:t>blockly</a:t>
            </a:r>
            <a:r>
              <a:rPr lang="en-US" dirty="0"/>
              <a:t> xml files that are stored in the definitions folder.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*** Deployment first creates a staging process for error checking, if no errors encountered, process is created</a:t>
            </a:r>
            <a:r>
              <a:rPr lang="en-US" b="1" dirty="0"/>
              <a:t>. If a process with the same name exists, that process is removed and any process instances recreated with the new definition if possible </a:t>
            </a:r>
            <a:r>
              <a:rPr lang="en-US" dirty="0"/>
              <a:t>(if errors occur, see Process Deployment Result page)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81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0" y="615600"/>
            <a:ext cx="942795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3845" y="1619532"/>
            <a:ext cx="5198749" cy="45248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2188" y="1619532"/>
            <a:ext cx="5198400" cy="4524894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0569" y="1610509"/>
            <a:ext cx="3295139" cy="4528589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17847" y="1721513"/>
            <a:ext cx="6973368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12587" y="5864981"/>
            <a:ext cx="6973867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35886" y="1724299"/>
            <a:ext cx="8109463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35886" y="5863959"/>
            <a:ext cx="8109463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1940522" y="1724302"/>
            <a:ext cx="8352000" cy="4417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40522" y="5865691"/>
            <a:ext cx="8352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100" y="1610460"/>
            <a:ext cx="7077609" cy="4528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1647" y="1725845"/>
            <a:ext cx="319721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721640" y="3254918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721640" y="4775571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0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14574"/>
            <a:ext cx="7079662" cy="4528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20768" y="1724300"/>
            <a:ext cx="3189382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Graphs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9303182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36915"/>
            <a:ext cx="9303410" cy="2046056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br>
              <a:rPr lang="de-DE" dirty="0"/>
            </a:br>
            <a:r>
              <a:rPr lang="de-DE" dirty="0"/>
              <a:t>Message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224698" y="5483179"/>
            <a:ext cx="18403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Str.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200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87867" y="279400"/>
            <a:ext cx="11624734" cy="629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8" y="615600"/>
            <a:ext cx="9427923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10846194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362269"/>
            <a:ext cx="10846460" cy="2120701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729" y="716944"/>
            <a:ext cx="10843671" cy="1841961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8356" y="5217973"/>
            <a:ext cx="1904400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556170" y="5217973"/>
            <a:ext cx="1904164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partner's logo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2389590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11" y="3762527"/>
            <a:ext cx="11004289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" y="5182341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1840" y="2048059"/>
            <a:ext cx="11190871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WITH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62824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343309" y="2672237"/>
            <a:ext cx="2052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599421" y="2672237"/>
            <a:ext cx="2052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dirty="0"/>
              <a:t>Space for a partner's logo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44176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810702" y="26712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5062824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7343309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599421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544176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810702" y="42714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partner's logo</a:t>
            </a:r>
          </a:p>
          <a:p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200"/>
            <a:ext cx="1994374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8702" y="1621584"/>
            <a:ext cx="10857008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8702" y="5858820"/>
            <a:ext cx="10857007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/>
              <a:t>Space for a partner's logo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127" y="718706"/>
            <a:ext cx="10851582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</a:t>
            </a:r>
            <a:r>
              <a:rPr 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34" y="1625799"/>
            <a:ext cx="10851582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8407" y="6337932"/>
            <a:ext cx="927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12/14/2015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3713" y="6336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123456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5575" r="14529" b="30833"/>
          <a:stretch/>
        </p:blipFill>
        <p:spPr>
          <a:xfrm>
            <a:off x="644453" y="6272365"/>
            <a:ext cx="846000" cy="3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1" r:id="rId3"/>
    <p:sldLayoutId id="2147483668" r:id="rId4"/>
    <p:sldLayoutId id="2147483669" r:id="rId5"/>
    <p:sldLayoutId id="2147483670" r:id="rId6"/>
    <p:sldLayoutId id="2147483666" r:id="rId7"/>
    <p:sldLayoutId id="2147483677" r:id="rId8"/>
    <p:sldLayoutId id="2147483662" r:id="rId9"/>
    <p:sldLayoutId id="2147483664" r:id="rId10"/>
    <p:sldLayoutId id="2147483671" r:id="rId11"/>
    <p:sldLayoutId id="2147483672" r:id="rId12"/>
    <p:sldLayoutId id="2147483673" r:id="rId13"/>
    <p:sldLayoutId id="2147483675" r:id="rId14"/>
    <p:sldLayoutId id="2147483674" r:id="rId15"/>
    <p:sldLayoutId id="2147483678" r:id="rId16"/>
    <p:sldLayoutId id="2147483680" r:id="rId17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.mayr-dorn@jku.at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1BA9-E6E6-4BD2-B330-BC5C95894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Support TOOL </a:t>
            </a:r>
            <a:br>
              <a:rPr lang="en-US" dirty="0"/>
            </a:br>
            <a:r>
              <a:rPr lang="en-US" dirty="0"/>
              <a:t>Prototype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16A8B-B300-4C8A-B1B4-06E6ED86A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 Mayr-Dorn</a:t>
            </a:r>
          </a:p>
          <a:p>
            <a:r>
              <a:rPr lang="en-US" dirty="0">
                <a:hlinkClick r:id="rId2"/>
              </a:rPr>
              <a:t>christoph.mayr-dorn@jku.at</a:t>
            </a:r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2F2E29-654A-489F-9449-6D1975520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81DDB3-FA30-48F0-A2B7-72BB5FDAC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485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3799-DFFA-4DA0-AF33-059D13E4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PROGRESS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43A49-1A69-4F6D-97C8-2A68446549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670060-A323-4824-A1D9-320A190820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16BCD-6A33-480A-B013-16D276FF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61" y="1250950"/>
            <a:ext cx="9382283" cy="542289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A1846A2-5664-4B47-827D-EAC337AEAC25}"/>
              </a:ext>
            </a:extLst>
          </p:cNvPr>
          <p:cNvSpPr/>
          <p:nvPr/>
        </p:nvSpPr>
        <p:spPr>
          <a:xfrm>
            <a:off x="3505200" y="2635250"/>
            <a:ext cx="158750" cy="952500"/>
          </a:xfrm>
          <a:prstGeom prst="leftBrace">
            <a:avLst>
              <a:gd name="adj1" fmla="val 16333"/>
              <a:gd name="adj2" fmla="val 873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DE4A46C-0343-43A0-AAD1-2CCA8C3E3B19}"/>
              </a:ext>
            </a:extLst>
          </p:cNvPr>
          <p:cNvSpPr/>
          <p:nvPr/>
        </p:nvSpPr>
        <p:spPr>
          <a:xfrm>
            <a:off x="355744" y="3589956"/>
            <a:ext cx="2393806" cy="278128"/>
          </a:xfrm>
          <a:prstGeom prst="borderCallout1">
            <a:avLst>
              <a:gd name="adj1" fmla="val 69052"/>
              <a:gd name="adj2" fmla="val 100899"/>
              <a:gd name="adj3" fmla="val -46751"/>
              <a:gd name="adj4" fmla="val 1292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Connectors initialization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09F4948-63D7-4D6D-8464-C60C199EB507}"/>
              </a:ext>
            </a:extLst>
          </p:cNvPr>
          <p:cNvSpPr/>
          <p:nvPr/>
        </p:nvSpPr>
        <p:spPr>
          <a:xfrm>
            <a:off x="355744" y="4122199"/>
            <a:ext cx="2393806" cy="2014747"/>
          </a:xfrm>
          <a:prstGeom prst="borderCallout1">
            <a:avLst>
              <a:gd name="adj1" fmla="val 69052"/>
              <a:gd name="adj2" fmla="val 100899"/>
              <a:gd name="adj3" fmla="val 38789"/>
              <a:gd name="adj4" fmla="val 1282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Fetching of SIELA-20 an all further necessary items based on process constraint evaluation </a:t>
            </a:r>
          </a:p>
          <a:p>
            <a:pPr algn="ctr"/>
            <a:r>
              <a:rPr lang="en-US" sz="1400" dirty="0"/>
              <a:t>(e.g., when a constraint needs to inspect all downstream artifacts, it will trigger their fetching from the tool)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3778586-F0FF-4C5A-B0D0-0B31C7B27506}"/>
              </a:ext>
            </a:extLst>
          </p:cNvPr>
          <p:cNvSpPr/>
          <p:nvPr/>
        </p:nvSpPr>
        <p:spPr>
          <a:xfrm>
            <a:off x="3505200" y="3617280"/>
            <a:ext cx="158750" cy="2974546"/>
          </a:xfrm>
          <a:prstGeom prst="leftBrace">
            <a:avLst>
              <a:gd name="adj1" fmla="val 16333"/>
              <a:gd name="adj2" fmla="val 4293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07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5DA-CA02-4AA7-AC65-D309979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individual Artifacts</a:t>
            </a:r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3FA84B-95D1-4FAD-863F-282545338F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A4033-139B-4404-9D2B-7B54F4983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1B63F-7EA0-43C7-9498-82A0239E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621584"/>
            <a:ext cx="6558524" cy="3205527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191AB72-65BD-467F-9735-8C2294B31164}"/>
              </a:ext>
            </a:extLst>
          </p:cNvPr>
          <p:cNvSpPr/>
          <p:nvPr/>
        </p:nvSpPr>
        <p:spPr>
          <a:xfrm>
            <a:off x="726290" y="2726356"/>
            <a:ext cx="2393806" cy="2696544"/>
          </a:xfrm>
          <a:prstGeom prst="borderCallout1">
            <a:avLst>
              <a:gd name="adj1" fmla="val 69052"/>
              <a:gd name="adj2" fmla="val 100899"/>
              <a:gd name="adj3" fmla="val 12610"/>
              <a:gd name="adj4" fmla="val 255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Fetching of artifact from tool (if not already locally available) by providing the type, identifier type, and id (in the same manner as for providing process input)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Note that relations/links to other artifacts result in lazy loaded artifacts (that need separate fetching) unless these have already been fetched earlier.</a:t>
            </a:r>
          </a:p>
        </p:txBody>
      </p:sp>
    </p:spTree>
    <p:extLst>
      <p:ext uri="{BB962C8B-B14F-4D97-AF65-F5344CB8AC3E}">
        <p14:creationId xmlns:p14="http://schemas.microsoft.com/office/powerpoint/2010/main" val="22570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1063D01-4078-488D-BB46-5D5792760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5C5B2-5ACB-4C14-BBBC-0BD47FD1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Constraints/PROCESSES</a:t>
            </a:r>
          </a:p>
        </p:txBody>
      </p:sp>
    </p:spTree>
    <p:extLst>
      <p:ext uri="{BB962C8B-B14F-4D97-AF65-F5344CB8AC3E}">
        <p14:creationId xmlns:p14="http://schemas.microsoft.com/office/powerpoint/2010/main" val="15971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B93-1D02-44C4-931D-0A13D8DD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br>
              <a:rPr lang="en-US" dirty="0"/>
            </a:br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7A26-C181-4712-8176-299759FF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BA1D-BE7A-4C88-A9EE-40B5835FAB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2EDA4F-1F53-4986-B871-3B6AE064D6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AE792-98B8-4A3C-8DF4-AFC76DC5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59" y="308918"/>
            <a:ext cx="4952768" cy="6357552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F885BB9-36D7-445A-AD0A-0011FCB64D5F}"/>
              </a:ext>
            </a:extLst>
          </p:cNvPr>
          <p:cNvSpPr/>
          <p:nvPr/>
        </p:nvSpPr>
        <p:spPr>
          <a:xfrm>
            <a:off x="8683400" y="190569"/>
            <a:ext cx="2096508" cy="609600"/>
          </a:xfrm>
          <a:prstGeom prst="borderCallout1">
            <a:avLst>
              <a:gd name="adj1" fmla="val 18750"/>
              <a:gd name="adj2" fmla="val -8333"/>
              <a:gd name="adj3" fmla="val 74873"/>
              <a:gd name="adj4" fmla="val -1564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entry point with input definition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16935F7-2CDE-4BE0-B8C2-28C40C9548F2}"/>
              </a:ext>
            </a:extLst>
          </p:cNvPr>
          <p:cNvSpPr/>
          <p:nvPr/>
        </p:nvSpPr>
        <p:spPr>
          <a:xfrm>
            <a:off x="8683401" y="872100"/>
            <a:ext cx="2782308" cy="456206"/>
          </a:xfrm>
          <a:prstGeom prst="borderCallout1">
            <a:avLst>
              <a:gd name="adj1" fmla="val 10642"/>
              <a:gd name="adj2" fmla="val -3004"/>
              <a:gd name="adj3" fmla="val 5008"/>
              <a:gd name="adj4" fmla="val -1159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Step definition with input mapped from process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6ED58FD-478E-45F9-B91C-522DB7034DB4}"/>
              </a:ext>
            </a:extLst>
          </p:cNvPr>
          <p:cNvSpPr/>
          <p:nvPr/>
        </p:nvSpPr>
        <p:spPr>
          <a:xfrm>
            <a:off x="8683400" y="1400238"/>
            <a:ext cx="2899897" cy="702080"/>
          </a:xfrm>
          <a:prstGeom prst="borderCallout1">
            <a:avLst>
              <a:gd name="adj1" fmla="val 9753"/>
              <a:gd name="adj2" fmla="val -2971"/>
              <a:gd name="adj3" fmla="val 19030"/>
              <a:gd name="adj4" fmla="val -49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Exit/End condition</a:t>
            </a:r>
          </a:p>
          <a:p>
            <a:pPr algn="ctr"/>
            <a:r>
              <a:rPr lang="en-US" sz="1400" dirty="0"/>
              <a:t>(also start/pre and cancel conditions available)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C286603-1F5A-4DBC-AE8F-21DE49AACA3D}"/>
              </a:ext>
            </a:extLst>
          </p:cNvPr>
          <p:cNvSpPr/>
          <p:nvPr/>
        </p:nvSpPr>
        <p:spPr>
          <a:xfrm>
            <a:off x="8683401" y="2248625"/>
            <a:ext cx="2782308" cy="651174"/>
          </a:xfrm>
          <a:prstGeom prst="borderCallout1">
            <a:avLst>
              <a:gd name="adj1" fmla="val 18750"/>
              <a:gd name="adj2" fmla="val -8333"/>
              <a:gd name="adj3" fmla="val -8682"/>
              <a:gd name="adj4" fmla="val -793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 one navigates from input to output, i.e., where does output come from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9195441-D19E-4C7F-B2B4-7D55ABB99209}"/>
              </a:ext>
            </a:extLst>
          </p:cNvPr>
          <p:cNvSpPr/>
          <p:nvPr/>
        </p:nvSpPr>
        <p:spPr>
          <a:xfrm>
            <a:off x="8683401" y="3496233"/>
            <a:ext cx="2782308" cy="1319893"/>
          </a:xfrm>
          <a:prstGeom prst="borderCallout1">
            <a:avLst>
              <a:gd name="adj1" fmla="val 18750"/>
              <a:gd name="adj2" fmla="val -8333"/>
              <a:gd name="adj3" fmla="val 16924"/>
              <a:gd name="adj4" fmla="val -34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QA constraints, e.g., that input needs to be traced to something else, </a:t>
            </a:r>
          </a:p>
          <a:p>
            <a:pPr algn="ctr"/>
            <a:r>
              <a:rPr lang="en-US" sz="1400" dirty="0"/>
              <a:t>Context/scope is always the step, navigating via input or output of the step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1631946-1982-43A2-BDBE-EC8507CBFCBB}"/>
              </a:ext>
            </a:extLst>
          </p:cNvPr>
          <p:cNvSpPr/>
          <p:nvPr/>
        </p:nvSpPr>
        <p:spPr>
          <a:xfrm>
            <a:off x="8683401" y="3039683"/>
            <a:ext cx="2782308" cy="331611"/>
          </a:xfrm>
          <a:prstGeom prst="borderCallout1">
            <a:avLst>
              <a:gd name="adj1" fmla="val 18750"/>
              <a:gd name="adj2" fmla="val -8333"/>
              <a:gd name="adj3" fmla="val -109008"/>
              <a:gd name="adj4" fmla="val -1009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output, and type thereof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41202-0276-46BA-ACB2-24C1325AF766}"/>
              </a:ext>
            </a:extLst>
          </p:cNvPr>
          <p:cNvCxnSpPr/>
          <p:nvPr/>
        </p:nvCxnSpPr>
        <p:spPr>
          <a:xfrm flipH="1">
            <a:off x="7772400" y="3815832"/>
            <a:ext cx="693164" cy="774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4038C2-39D6-48B9-AD9A-786DACC3D3E2}"/>
              </a:ext>
            </a:extLst>
          </p:cNvPr>
          <p:cNvCxnSpPr>
            <a:cxnSpLocks/>
          </p:cNvCxnSpPr>
          <p:nvPr/>
        </p:nvCxnSpPr>
        <p:spPr>
          <a:xfrm flipH="1">
            <a:off x="8056606" y="3923270"/>
            <a:ext cx="408958" cy="17092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4DB76C-FADE-4289-95DD-A408BF62EA90}"/>
              </a:ext>
            </a:extLst>
          </p:cNvPr>
          <p:cNvCxnSpPr>
            <a:cxnSpLocks/>
          </p:cNvCxnSpPr>
          <p:nvPr/>
        </p:nvCxnSpPr>
        <p:spPr>
          <a:xfrm flipH="1">
            <a:off x="8195182" y="4096265"/>
            <a:ext cx="270382" cy="23286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C3F8D6F-9914-45E9-A0FC-EB7DCD420525}"/>
              </a:ext>
            </a:extLst>
          </p:cNvPr>
          <p:cNvSpPr/>
          <p:nvPr/>
        </p:nvSpPr>
        <p:spPr>
          <a:xfrm>
            <a:off x="8683401" y="5703386"/>
            <a:ext cx="2782308" cy="721562"/>
          </a:xfrm>
          <a:prstGeom prst="borderCallout1">
            <a:avLst>
              <a:gd name="adj1" fmla="val 45324"/>
              <a:gd name="adj2" fmla="val -3670"/>
              <a:gd name="adj3" fmla="val 10766"/>
              <a:gd name="adj4" fmla="val -26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Constraints are best written and tested separately first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4279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6EBB75A-75D3-48FA-B50B-A2772722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84" y="4971846"/>
            <a:ext cx="4114384" cy="176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36E62-EBDA-4FCE-A0EF-FE454C6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Deployment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3D4E-FE64-418A-87B9-94B2E89046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2FD5F-86A0-45A8-9324-61EA60E76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A84FF-7634-48E2-B2CA-F317A1F6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8" y="1947144"/>
            <a:ext cx="11254683" cy="2793664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16E19147-DD40-49CA-B48A-48C76B3FA7DB}"/>
              </a:ext>
            </a:extLst>
          </p:cNvPr>
          <p:cNvSpPr/>
          <p:nvPr/>
        </p:nvSpPr>
        <p:spPr>
          <a:xfrm>
            <a:off x="468657" y="1196274"/>
            <a:ext cx="2432671" cy="609600"/>
          </a:xfrm>
          <a:prstGeom prst="borderCallout1">
            <a:avLst>
              <a:gd name="adj1" fmla="val 23261"/>
              <a:gd name="adj2" fmla="val 105133"/>
              <a:gd name="adj3" fmla="val 184272"/>
              <a:gd name="adj4" fmla="val 192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a process definition from </a:t>
            </a:r>
            <a:r>
              <a:rPr lang="en-US" sz="1400" dirty="0" err="1"/>
              <a:t>harddrive</a:t>
            </a:r>
            <a:r>
              <a:rPr lang="en-US" sz="1400" dirty="0"/>
              <a:t> for editing in the </a:t>
            </a:r>
            <a:r>
              <a:rPr lang="en-US" sz="1400" dirty="0" err="1"/>
              <a:t>blockly</a:t>
            </a:r>
            <a:r>
              <a:rPr lang="en-US" sz="1400" dirty="0"/>
              <a:t> editor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7572F0D-6D7C-4D30-84FD-E081D6793FD8}"/>
              </a:ext>
            </a:extLst>
          </p:cNvPr>
          <p:cNvSpPr/>
          <p:nvPr/>
        </p:nvSpPr>
        <p:spPr>
          <a:xfrm>
            <a:off x="4450536" y="1183661"/>
            <a:ext cx="2432671" cy="609600"/>
          </a:xfrm>
          <a:prstGeom prst="borderCallout1">
            <a:avLst>
              <a:gd name="adj1" fmla="val 113487"/>
              <a:gd name="adj2" fmla="val 63588"/>
              <a:gd name="adj3" fmla="val 183144"/>
              <a:gd name="adj4" fmla="val 638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current process to be able to later continue editing it in the </a:t>
            </a:r>
            <a:r>
              <a:rPr lang="en-US" sz="1400" dirty="0" err="1"/>
              <a:t>blockly</a:t>
            </a:r>
            <a:r>
              <a:rPr lang="en-US" sz="1400" dirty="0"/>
              <a:t> editor *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5083BC6-82D1-4C3A-981D-D4FF7C48D2DF}"/>
              </a:ext>
            </a:extLst>
          </p:cNvPr>
          <p:cNvSpPr/>
          <p:nvPr/>
        </p:nvSpPr>
        <p:spPr>
          <a:xfrm>
            <a:off x="7028677" y="1183661"/>
            <a:ext cx="2432671" cy="609600"/>
          </a:xfrm>
          <a:prstGeom prst="borderCallout1">
            <a:avLst>
              <a:gd name="adj1" fmla="val 108975"/>
              <a:gd name="adj2" fmla="val 26000"/>
              <a:gd name="adj3" fmla="val 185400"/>
              <a:gd name="adj4" fmla="val 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 the process definition in the framework native json format **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357E1D9-54B5-4B4C-A072-C5D18424C432}"/>
              </a:ext>
            </a:extLst>
          </p:cNvPr>
          <p:cNvSpPr/>
          <p:nvPr/>
        </p:nvSpPr>
        <p:spPr>
          <a:xfrm>
            <a:off x="9606818" y="1174090"/>
            <a:ext cx="2507263" cy="609600"/>
          </a:xfrm>
          <a:prstGeom prst="borderCallout1">
            <a:avLst>
              <a:gd name="adj1" fmla="val 108975"/>
              <a:gd name="adj2" fmla="val 26000"/>
              <a:gd name="adj3" fmla="val 188783"/>
              <a:gd name="adj4" fmla="val -608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Makes the process available in the framework by checking for rule errors etc. ***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AD4F2-4E2C-44ED-BB41-FD6A1553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273" y="4971846"/>
            <a:ext cx="4300182" cy="1579886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26F3F7B-3CA5-468E-9448-B4B3A8A05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3542" y="3130816"/>
            <a:ext cx="2671532" cy="1711917"/>
          </a:xfrm>
          <a:prstGeom prst="bentConnector3">
            <a:avLst>
              <a:gd name="adj1" fmla="val 806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35770FA-3416-4FBD-9D1D-D3D6B7DB052B}"/>
              </a:ext>
            </a:extLst>
          </p:cNvPr>
          <p:cNvCxnSpPr>
            <a:cxnSpLocks/>
          </p:cNvCxnSpPr>
          <p:nvPr/>
        </p:nvCxnSpPr>
        <p:spPr>
          <a:xfrm rot="5400000">
            <a:off x="5573801" y="3003619"/>
            <a:ext cx="2671533" cy="1966310"/>
          </a:xfrm>
          <a:prstGeom prst="bentConnector3">
            <a:avLst>
              <a:gd name="adj1" fmla="val 79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llout: Line 49">
            <a:extLst>
              <a:ext uri="{FF2B5EF4-FFF2-40B4-BE49-F238E27FC236}">
                <a16:creationId xmlns:a16="http://schemas.microsoft.com/office/drawing/2014/main" id="{2618CD3F-D377-4269-92ED-820A60124714}"/>
              </a:ext>
            </a:extLst>
          </p:cNvPr>
          <p:cNvSpPr/>
          <p:nvPr/>
        </p:nvSpPr>
        <p:spPr>
          <a:xfrm>
            <a:off x="369518" y="4904262"/>
            <a:ext cx="3200496" cy="609600"/>
          </a:xfrm>
          <a:prstGeom prst="borderCallout1">
            <a:avLst>
              <a:gd name="adj1" fmla="val 111231"/>
              <a:gd name="adj2" fmla="val 74763"/>
              <a:gd name="adj3" fmla="val 151565"/>
              <a:gd name="adj4" fmla="val 867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unsuccessful deployment, opens the Deployment Result page in a new tab to provide error details</a:t>
            </a:r>
          </a:p>
        </p:txBody>
      </p:sp>
      <p:sp>
        <p:nvSpPr>
          <p:cNvPr id="51" name="Callout: Line 50">
            <a:extLst>
              <a:ext uri="{FF2B5EF4-FFF2-40B4-BE49-F238E27FC236}">
                <a16:creationId xmlns:a16="http://schemas.microsoft.com/office/drawing/2014/main" id="{51808368-293B-46D2-80EE-2AECBDF53D5D}"/>
              </a:ext>
            </a:extLst>
          </p:cNvPr>
          <p:cNvSpPr/>
          <p:nvPr/>
        </p:nvSpPr>
        <p:spPr>
          <a:xfrm>
            <a:off x="9185250" y="4052553"/>
            <a:ext cx="2853151" cy="609600"/>
          </a:xfrm>
          <a:prstGeom prst="borderCallout1">
            <a:avLst>
              <a:gd name="adj1" fmla="val 112358"/>
              <a:gd name="adj2" fmla="val 46087"/>
              <a:gd name="adj3" fmla="val 201189"/>
              <a:gd name="adj4" fmla="val 390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upon successful deployment, opens the Process Definition page in a new tab</a:t>
            </a:r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194A70D9-6EEE-48A6-A0AD-D846B35D0390}"/>
              </a:ext>
            </a:extLst>
          </p:cNvPr>
          <p:cNvSpPr/>
          <p:nvPr/>
        </p:nvSpPr>
        <p:spPr>
          <a:xfrm>
            <a:off x="9185249" y="3039176"/>
            <a:ext cx="2853152" cy="609600"/>
          </a:xfrm>
          <a:prstGeom prst="borderCallout1">
            <a:avLst>
              <a:gd name="adj1" fmla="val -11701"/>
              <a:gd name="adj2" fmla="val 24281"/>
              <a:gd name="adj3" fmla="val -71743"/>
              <a:gd name="adj4" fmla="val 10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deployment to a different server (e.g., production) ***</a:t>
            </a:r>
          </a:p>
        </p:txBody>
      </p:sp>
    </p:spTree>
    <p:extLst>
      <p:ext uri="{BB962C8B-B14F-4D97-AF65-F5344CB8AC3E}">
        <p14:creationId xmlns:p14="http://schemas.microsoft.com/office/powerpoint/2010/main" val="356811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86680-37EF-4F59-B27E-583A51ED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66" y="1155874"/>
            <a:ext cx="9100504" cy="5517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79AD5-33E6-4CDE-B36D-E648CF2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OCL/ARL Constraint PLAYGROUND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A45BD9A-1C5F-48B8-9D8B-2600C79B6168}"/>
              </a:ext>
            </a:extLst>
          </p:cNvPr>
          <p:cNvSpPr/>
          <p:nvPr/>
        </p:nvSpPr>
        <p:spPr>
          <a:xfrm>
            <a:off x="6427885" y="1225987"/>
            <a:ext cx="5149988" cy="249900"/>
          </a:xfrm>
          <a:prstGeom prst="borderCallout1">
            <a:avLst>
              <a:gd name="adj1" fmla="val 18750"/>
              <a:gd name="adj2" fmla="val -8333"/>
              <a:gd name="adj3" fmla="val 124790"/>
              <a:gd name="adj4" fmla="val -197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type of artifact should this constraint be checked against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3C737E1E-B50B-4DCA-9734-89187407DCC0}"/>
              </a:ext>
            </a:extLst>
          </p:cNvPr>
          <p:cNvSpPr/>
          <p:nvPr/>
        </p:nvSpPr>
        <p:spPr>
          <a:xfrm>
            <a:off x="4991548" y="3120081"/>
            <a:ext cx="6771502" cy="617838"/>
          </a:xfrm>
          <a:prstGeom prst="borderCallout1">
            <a:avLst>
              <a:gd name="adj1" fmla="val 13805"/>
              <a:gd name="adj2" fmla="val -3414"/>
              <a:gd name="adj3" fmla="val 101813"/>
              <a:gd name="adj4" fmla="val -65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Artifacts are loaded as needed. Hence, no loading lazy loaded artifacts might lead to incorrect constraint results but might require a lot of time if constraint checker realizes more artifacts are within the scope of the constraint and are also fetched.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4C7F5BC-64C8-4F39-9046-AB65681D206C}"/>
              </a:ext>
            </a:extLst>
          </p:cNvPr>
          <p:cNvSpPr/>
          <p:nvPr/>
        </p:nvSpPr>
        <p:spPr>
          <a:xfrm>
            <a:off x="3521006" y="4144129"/>
            <a:ext cx="5149988" cy="462814"/>
          </a:xfrm>
          <a:prstGeom prst="borderCallout1">
            <a:avLst>
              <a:gd name="adj1" fmla="val 18750"/>
              <a:gd name="adj2" fmla="val -8333"/>
              <a:gd name="adj3" fmla="val 238482"/>
              <a:gd name="adj4" fmla="val -259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instance currently available to the constraint checker (link leads to internal representation (see next slide)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F60AFDE-253C-432D-8E4D-D048BCEBBECB}"/>
              </a:ext>
            </a:extLst>
          </p:cNvPr>
          <p:cNvSpPr/>
          <p:nvPr/>
        </p:nvSpPr>
        <p:spPr>
          <a:xfrm>
            <a:off x="6026622" y="5457224"/>
            <a:ext cx="5149988" cy="688628"/>
          </a:xfrm>
          <a:prstGeom prst="borderCallout1">
            <a:avLst>
              <a:gd name="adj1" fmla="val 105610"/>
              <a:gd name="adj2" fmla="val 51349"/>
              <a:gd name="adj3" fmla="val 147160"/>
              <a:gd name="adj4" fmla="val 64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Shows what possible repairs the repair generator would produce for this violated constraint. (same repair view as on the dashboard)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64CCBFF-08E9-43CA-BF1D-ADDE646C2A5C}"/>
              </a:ext>
            </a:extLst>
          </p:cNvPr>
          <p:cNvSpPr/>
          <p:nvPr/>
        </p:nvSpPr>
        <p:spPr>
          <a:xfrm>
            <a:off x="5172197" y="4800676"/>
            <a:ext cx="2844272" cy="462814"/>
          </a:xfrm>
          <a:prstGeom prst="borderCallout1">
            <a:avLst>
              <a:gd name="adj1" fmla="val 18750"/>
              <a:gd name="adj2" fmla="val -8333"/>
              <a:gd name="adj3" fmla="val 121126"/>
              <a:gd name="adj4" fmla="val -244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Constraint evaluation result</a:t>
            </a:r>
          </a:p>
        </p:txBody>
      </p:sp>
    </p:spTree>
    <p:extLst>
      <p:ext uri="{BB962C8B-B14F-4D97-AF65-F5344CB8AC3E}">
        <p14:creationId xmlns:p14="http://schemas.microsoft.com/office/powerpoint/2010/main" val="355840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487A8E-19DB-4BEE-85D7-DADFA88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1584167"/>
            <a:ext cx="8448575" cy="5023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5B114-1F7F-4ECE-A02E-AE6DBA55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Writing FEEDBACK IN CASE OF SYNTAX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7EB0B-D9D4-4141-B8A0-3970F19403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4BA5E4-6739-4940-9F27-715A302A7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04964E5-18A5-4DF3-8088-B1C1344F11BA}"/>
              </a:ext>
            </a:extLst>
          </p:cNvPr>
          <p:cNvSpPr/>
          <p:nvPr/>
        </p:nvSpPr>
        <p:spPr>
          <a:xfrm>
            <a:off x="87960" y="3549740"/>
            <a:ext cx="3397389" cy="1353197"/>
          </a:xfrm>
          <a:prstGeom prst="borderCallout1">
            <a:avLst>
              <a:gd name="adj1" fmla="val 18750"/>
              <a:gd name="adj2" fmla="val 101678"/>
              <a:gd name="adj3" fmla="val 136617"/>
              <a:gd name="adj4" fmla="val 27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 of constraint cannot be evaluated due to non-existing property “state”.</a:t>
            </a:r>
          </a:p>
          <a:p>
            <a:pPr algn="ctr"/>
            <a:r>
              <a:rPr lang="en-US" sz="1400" dirty="0"/>
              <a:t>To inspect the available artifact properties, load an example one and inspect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6265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17113A-CC91-432C-BFA2-D3847327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08" y="1155874"/>
            <a:ext cx="7485165" cy="5579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1C3B8-BEE3-4973-A410-A58D1DC3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Artifact REPRESENTATION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29B5B-60D8-4618-86E9-E600AA0034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81F5F3-6281-4AC2-822E-5D5C57E81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DDF447F-849E-49FB-B9E7-CAAF4DEB2B50}"/>
              </a:ext>
            </a:extLst>
          </p:cNvPr>
          <p:cNvSpPr/>
          <p:nvPr/>
        </p:nvSpPr>
        <p:spPr>
          <a:xfrm>
            <a:off x="1861760" y="2094061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56090"/>
              <a:gd name="adj4" fmla="val 206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across all properties and values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84A32341-5310-4B3C-8137-A1FC2F81338F}"/>
              </a:ext>
            </a:extLst>
          </p:cNvPr>
          <p:cNvSpPr/>
          <p:nvPr/>
        </p:nvSpPr>
        <p:spPr>
          <a:xfrm>
            <a:off x="1861759" y="3105311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78083"/>
              <a:gd name="adj4" fmla="val 3115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artifact type definition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674CE8C-201E-4E76-8982-A3279EFCA83C}"/>
              </a:ext>
            </a:extLst>
          </p:cNvPr>
          <p:cNvSpPr/>
          <p:nvPr/>
        </p:nvSpPr>
        <p:spPr>
          <a:xfrm>
            <a:off x="1861758" y="3852277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101864"/>
              <a:gd name="adj4" fmla="val 21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Properties starting with ‘@’ are internally created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F2FA6-407A-48BD-8090-D0480DB1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60" y="5739832"/>
            <a:ext cx="9447924" cy="986729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91D7860E-9DDE-4D0C-BF1E-F9520BC1AB9E}"/>
              </a:ext>
            </a:extLst>
          </p:cNvPr>
          <p:cNvSpPr/>
          <p:nvPr/>
        </p:nvSpPr>
        <p:spPr>
          <a:xfrm>
            <a:off x="1887287" y="5031560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177245"/>
              <a:gd name="adj4" fmla="val 3106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linked artifacts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40FD428C-BD09-49AC-943D-C60F94E4CC7A}"/>
              </a:ext>
            </a:extLst>
          </p:cNvPr>
          <p:cNvSpPr/>
          <p:nvPr/>
        </p:nvSpPr>
        <p:spPr>
          <a:xfrm>
            <a:off x="1887287" y="5764180"/>
            <a:ext cx="1861017" cy="828707"/>
          </a:xfrm>
          <a:prstGeom prst="borderCallout1">
            <a:avLst>
              <a:gd name="adj1" fmla="val 18750"/>
              <a:gd name="adj2" fmla="val 101678"/>
              <a:gd name="adj3" fmla="val 85165"/>
              <a:gd name="adj4" fmla="val 3082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rule evaluation results and on to rule definitions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AD4E856-9FA3-4BC3-A4E1-A712C69F7E36}"/>
              </a:ext>
            </a:extLst>
          </p:cNvPr>
          <p:cNvSpPr/>
          <p:nvPr/>
        </p:nvSpPr>
        <p:spPr>
          <a:xfrm>
            <a:off x="1861757" y="1266162"/>
            <a:ext cx="1861017" cy="688628"/>
          </a:xfrm>
          <a:prstGeom prst="borderCallout1">
            <a:avLst>
              <a:gd name="adj1" fmla="val 18750"/>
              <a:gd name="adj2" fmla="val 101678"/>
              <a:gd name="adj3" fmla="val 45108"/>
              <a:gd name="adj4" fmla="val 20818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a different internal object by internal id</a:t>
            </a:r>
          </a:p>
        </p:txBody>
      </p:sp>
    </p:spTree>
    <p:extLst>
      <p:ext uri="{BB962C8B-B14F-4D97-AF65-F5344CB8AC3E}">
        <p14:creationId xmlns:p14="http://schemas.microsoft.com/office/powerpoint/2010/main" val="49300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E91-C177-4503-BC51-813B3AE3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Lazy LOADED </a:t>
            </a:r>
            <a:r>
              <a:rPr lang="en-US" dirty="0" err="1"/>
              <a:t>ArtifactS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8AC8-873C-40A5-9D0D-F9942AD7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21D1-C967-4533-9155-6FACFBBCEA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06B6A-845B-48FD-90F0-4E9C1D5AAC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157DE-60AE-40C7-B033-1F0C4F5D7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0"/>
          <a:stretch/>
        </p:blipFill>
        <p:spPr>
          <a:xfrm>
            <a:off x="5658143" y="1773798"/>
            <a:ext cx="6127051" cy="4917322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696CFB15-2810-4C9B-8573-654BBE583C0D}"/>
              </a:ext>
            </a:extLst>
          </p:cNvPr>
          <p:cNvSpPr/>
          <p:nvPr/>
        </p:nvSpPr>
        <p:spPr>
          <a:xfrm>
            <a:off x="239584" y="343591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306209"/>
              <a:gd name="adj4" fmla="val 290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FullyFetched</a:t>
            </a:r>
            <a:r>
              <a:rPr lang="en-US" sz="1400" dirty="0"/>
              <a:t> Property is ‘false’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218424E-228A-4B84-8D71-B7A281D72676}"/>
              </a:ext>
            </a:extLst>
          </p:cNvPr>
          <p:cNvSpPr/>
          <p:nvPr/>
        </p:nvSpPr>
        <p:spPr>
          <a:xfrm>
            <a:off x="239585" y="2774914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18615"/>
              <a:gd name="adj4" fmla="val 288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Specific Type is unknown yet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786CCEC-4603-4A9E-8DCE-0EEEFE8D4E71}"/>
              </a:ext>
            </a:extLst>
          </p:cNvPr>
          <p:cNvSpPr/>
          <p:nvPr/>
        </p:nvSpPr>
        <p:spPr>
          <a:xfrm>
            <a:off x="239585" y="213391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-41914"/>
              <a:gd name="adj4" fmla="val 28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Button is visible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FED4730-AE54-4B10-AA06-AD2B618E95BB}"/>
              </a:ext>
            </a:extLst>
          </p:cNvPr>
          <p:cNvSpPr/>
          <p:nvPr/>
        </p:nvSpPr>
        <p:spPr>
          <a:xfrm>
            <a:off x="245558" y="4202973"/>
            <a:ext cx="1861017" cy="521115"/>
          </a:xfrm>
          <a:prstGeom prst="borderCallout1">
            <a:avLst>
              <a:gd name="adj1" fmla="val 18750"/>
              <a:gd name="adj2" fmla="val 101678"/>
              <a:gd name="adj3" fmla="val 319696"/>
              <a:gd name="adj4" fmla="val 2897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properties not known or still null</a:t>
            </a:r>
          </a:p>
        </p:txBody>
      </p:sp>
    </p:spTree>
    <p:extLst>
      <p:ext uri="{BB962C8B-B14F-4D97-AF65-F5344CB8AC3E}">
        <p14:creationId xmlns:p14="http://schemas.microsoft.com/office/powerpoint/2010/main" val="8283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1063D01-4078-488D-BB46-5D5792760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C5C5B2-5ACB-4C14-BBBC-0BD47FD1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Design Procedure</a:t>
            </a:r>
          </a:p>
        </p:txBody>
      </p:sp>
    </p:spTree>
    <p:extLst>
      <p:ext uri="{BB962C8B-B14F-4D97-AF65-F5344CB8AC3E}">
        <p14:creationId xmlns:p14="http://schemas.microsoft.com/office/powerpoint/2010/main" val="28118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D13F-286B-4775-8C0C-AB509366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ED11A-0C85-4A96-8B83-8DCCD7D54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89" y="127495"/>
            <a:ext cx="4676587" cy="6603010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1F076B-106C-4D2A-B5CC-08D686B6B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0AAB1-4016-42D7-9A79-A0285E16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900" y="2872945"/>
            <a:ext cx="2106811" cy="2279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A4F7F-0CBF-4CFA-9743-F80656F30EC2}"/>
              </a:ext>
            </a:extLst>
          </p:cNvPr>
          <p:cNvCxnSpPr/>
          <p:nvPr/>
        </p:nvCxnSpPr>
        <p:spPr>
          <a:xfrm flipV="1">
            <a:off x="8359346" y="2879124"/>
            <a:ext cx="1044146" cy="50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D1F46-475C-44F1-8220-0D6288159BA9}"/>
              </a:ext>
            </a:extLst>
          </p:cNvPr>
          <p:cNvCxnSpPr/>
          <p:nvPr/>
        </p:nvCxnSpPr>
        <p:spPr>
          <a:xfrm flipH="1" flipV="1">
            <a:off x="8359346" y="3886200"/>
            <a:ext cx="1044146" cy="127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4A442-70DC-4078-B84C-E8BE1C0F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255107"/>
            <a:ext cx="5192560" cy="6347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207A1-215A-40BF-A03A-B42302AC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 Example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118-FAB6-40BD-8A55-873DD053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4AC5-EBB5-4AC6-BFAE-C22532B45F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6A7131-E93C-4A1D-B705-45144DC93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5C256-01F6-4985-AAE6-97E2B805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7" y="1198217"/>
            <a:ext cx="6318685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2CD3F4-EA26-491E-8A20-7404E7B6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4" y="3117850"/>
            <a:ext cx="11877077" cy="3325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3FCFD-BA18-4A4B-9219-D46DD86B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Step DETAILS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5E8F-0C52-4C45-95E8-BF2D559D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02" y="1621585"/>
            <a:ext cx="10857008" cy="1629616"/>
          </a:xfrm>
        </p:spPr>
        <p:txBody>
          <a:bodyPr>
            <a:normAutofit/>
          </a:bodyPr>
          <a:lstStyle/>
          <a:p>
            <a:r>
              <a:rPr lang="en-US" dirty="0"/>
              <a:t>Constraints used in example: </a:t>
            </a:r>
          </a:p>
          <a:p>
            <a:pPr lvl="1"/>
            <a:r>
              <a:rPr lang="en-US" dirty="0"/>
              <a:t>Completion/</a:t>
            </a:r>
            <a:r>
              <a:rPr lang="en-US" dirty="0" err="1"/>
              <a:t>PostConditions</a:t>
            </a:r>
            <a:r>
              <a:rPr lang="en-US" dirty="0"/>
              <a:t>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self.out_bugs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-&gt;size() &gt; 0</a:t>
            </a:r>
          </a:p>
          <a:p>
            <a:pPr lvl="1"/>
            <a:r>
              <a:rPr lang="en-US" dirty="0" err="1"/>
              <a:t>Datamapping</a:t>
            </a:r>
            <a:r>
              <a:rPr lang="en-US" dirty="0"/>
              <a:t>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self.in_epic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-&gt;any()-&gt;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(&lt;root/types/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jira_artifact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&gt;).subtasks</a:t>
            </a:r>
          </a:p>
          <a:p>
            <a:pPr lvl="1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-&gt;select(child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child.issueType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='Bug')</a:t>
            </a:r>
          </a:p>
          <a:p>
            <a:pPr lvl="1"/>
            <a:r>
              <a:rPr lang="en-US" dirty="0"/>
              <a:t>QA: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self.out_bugs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(bug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bug.blocks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-&gt;exists(issue 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issue.issueType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'Requirement’)) </a:t>
            </a:r>
          </a:p>
          <a:p>
            <a:pPr marL="324000" lvl="1" indent="0">
              <a:buNone/>
            </a:pP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B410-69C5-44EC-80F1-08871DCCF6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39AF6F-4269-49EA-BAEC-2424B82A17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7467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92AD5-54FE-4E81-B2F1-B5F017F9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94" y="2380733"/>
            <a:ext cx="9402250" cy="36055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9CB638-F259-40AC-9CBF-7C0825C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Tool 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8A2C72-80BA-4EA8-9925-AAE3A225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to [URL] port 7171, logging in with </a:t>
            </a:r>
            <a:r>
              <a:rPr lang="en-US" dirty="0" err="1"/>
              <a:t>dev:dev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4E2C9C-C357-4F3D-A0EF-CDB6410CE6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9B1136-929B-49D7-B0D0-8E3F657284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EBCC99D-AADB-44AA-9DA0-E8B38A5BDA18}"/>
              </a:ext>
            </a:extLst>
          </p:cNvPr>
          <p:cNvSpPr/>
          <p:nvPr/>
        </p:nvSpPr>
        <p:spPr>
          <a:xfrm>
            <a:off x="8587338" y="1650811"/>
            <a:ext cx="2782308" cy="651174"/>
          </a:xfrm>
          <a:prstGeom prst="borderCallout1">
            <a:avLst>
              <a:gd name="adj1" fmla="val 103940"/>
              <a:gd name="adj2" fmla="val 70981"/>
              <a:gd name="adj3" fmla="val 274614"/>
              <a:gd name="adj4" fmla="val 90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Forces refreshing of overview – usually UI updates automatically (does not force fetch artifacts!)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B4BA557-C041-481A-BAFF-B9E4DFEED5CA}"/>
              </a:ext>
            </a:extLst>
          </p:cNvPr>
          <p:cNvSpPr/>
          <p:nvPr/>
        </p:nvSpPr>
        <p:spPr>
          <a:xfrm>
            <a:off x="137838" y="2599949"/>
            <a:ext cx="2349330" cy="521115"/>
          </a:xfrm>
          <a:prstGeom prst="borderCallout1">
            <a:avLst>
              <a:gd name="adj1" fmla="val 69052"/>
              <a:gd name="adj2" fmla="val 100899"/>
              <a:gd name="adj3" fmla="val 165694"/>
              <a:gd name="adj4" fmla="val 1108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Currently active process and QA check instances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1BD751CB-692B-4F53-86F1-79518CC0BC7F}"/>
              </a:ext>
            </a:extLst>
          </p:cNvPr>
          <p:cNvSpPr/>
          <p:nvPr/>
        </p:nvSpPr>
        <p:spPr>
          <a:xfrm>
            <a:off x="137838" y="3219087"/>
            <a:ext cx="2349330" cy="521115"/>
          </a:xfrm>
          <a:prstGeom prst="borderCallout1">
            <a:avLst>
              <a:gd name="adj1" fmla="val 66712"/>
              <a:gd name="adj2" fmla="val 100899"/>
              <a:gd name="adj3" fmla="val 108373"/>
              <a:gd name="adj4" fmla="val 110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Loaded/Deployed processes and QA checks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87637BF-CF6D-4380-856C-8C3C82CF299F}"/>
              </a:ext>
            </a:extLst>
          </p:cNvPr>
          <p:cNvSpPr/>
          <p:nvPr/>
        </p:nvSpPr>
        <p:spPr>
          <a:xfrm>
            <a:off x="137838" y="3879958"/>
            <a:ext cx="2349330" cy="521115"/>
          </a:xfrm>
          <a:prstGeom prst="borderCallout1">
            <a:avLst>
              <a:gd name="adj1" fmla="val 25769"/>
              <a:gd name="adj2" fmla="val 101937"/>
              <a:gd name="adj3" fmla="val 28827"/>
              <a:gd name="adj4" fmla="val 1110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 on fetching artifacts from backend servers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BEB21BD-8606-45F6-BA81-BA2598BE0D97}"/>
              </a:ext>
            </a:extLst>
          </p:cNvPr>
          <p:cNvSpPr/>
          <p:nvPr/>
        </p:nvSpPr>
        <p:spPr>
          <a:xfrm>
            <a:off x="137838" y="4488030"/>
            <a:ext cx="2349330" cy="521115"/>
          </a:xfrm>
          <a:prstGeom prst="borderCallout1">
            <a:avLst>
              <a:gd name="adj1" fmla="val 21090"/>
              <a:gd name="adj2" fmla="val 101937"/>
              <a:gd name="adj3" fmla="val -17966"/>
              <a:gd name="adj4" fmla="val 113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Trial running new rules/constraints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9EDFD4A1-7AA0-408C-9AEE-316599010481}"/>
              </a:ext>
            </a:extLst>
          </p:cNvPr>
          <p:cNvSpPr/>
          <p:nvPr/>
        </p:nvSpPr>
        <p:spPr>
          <a:xfrm>
            <a:off x="137838" y="5135276"/>
            <a:ext cx="2349330" cy="521115"/>
          </a:xfrm>
          <a:prstGeom prst="borderCallout1">
            <a:avLst>
              <a:gd name="adj1" fmla="val -1136"/>
              <a:gd name="adj2" fmla="val 102716"/>
              <a:gd name="adj3" fmla="val -34342"/>
              <a:gd name="adj4" fmla="val 1110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r>
              <a:rPr lang="en-US" sz="1400" dirty="0"/>
              <a:t>-based process editor (if enabled)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861CF8C-E482-43AE-863B-395451B8210F}"/>
              </a:ext>
            </a:extLst>
          </p:cNvPr>
          <p:cNvSpPr/>
          <p:nvPr/>
        </p:nvSpPr>
        <p:spPr>
          <a:xfrm>
            <a:off x="141238" y="5754414"/>
            <a:ext cx="2623780" cy="521115"/>
          </a:xfrm>
          <a:prstGeom prst="borderCallout1">
            <a:avLst>
              <a:gd name="adj1" fmla="val -14004"/>
              <a:gd name="adj2" fmla="val 94120"/>
              <a:gd name="adj3" fmla="val -83473"/>
              <a:gd name="adj4" fmla="val 101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Blockly</a:t>
            </a:r>
            <a:r>
              <a:rPr lang="en-US" sz="1400" dirty="0"/>
              <a:t>-based process deployment results (if enabled)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A54B940A-E1F5-400B-A258-CCE044A30B8A}"/>
              </a:ext>
            </a:extLst>
          </p:cNvPr>
          <p:cNvSpPr/>
          <p:nvPr/>
        </p:nvSpPr>
        <p:spPr>
          <a:xfrm>
            <a:off x="4921334" y="5801052"/>
            <a:ext cx="2972985" cy="521115"/>
          </a:xfrm>
          <a:prstGeom prst="borderCallout1">
            <a:avLst>
              <a:gd name="adj1" fmla="val 7053"/>
              <a:gd name="adj2" fmla="val -4449"/>
              <a:gd name="adj3" fmla="val -26154"/>
              <a:gd name="adj4" fmla="val -474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 upon process deployment from Stages (if enabled)</a:t>
            </a:r>
          </a:p>
        </p:txBody>
      </p:sp>
    </p:spTree>
    <p:extLst>
      <p:ext uri="{BB962C8B-B14F-4D97-AF65-F5344CB8AC3E}">
        <p14:creationId xmlns:p14="http://schemas.microsoft.com/office/powerpoint/2010/main" val="10069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D5C-DA2C-402D-8AAF-A09B494C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Loaded/DEPLOYED PROCESSES (incl their QA checks)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A6A9-A10F-4993-ACAD-86BB606FE8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98FE02-3E96-498D-8211-565B9F51CE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AF7F6-B8BA-4A23-BC9A-917718DE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4" y="1175498"/>
            <a:ext cx="6365901" cy="5481334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597D493B-4605-4E2E-9F13-93C116F9CCCC}"/>
              </a:ext>
            </a:extLst>
          </p:cNvPr>
          <p:cNvSpPr/>
          <p:nvPr/>
        </p:nvSpPr>
        <p:spPr>
          <a:xfrm>
            <a:off x="3038910" y="1778571"/>
            <a:ext cx="2349330" cy="521115"/>
          </a:xfrm>
          <a:prstGeom prst="borderCallout1">
            <a:avLst>
              <a:gd name="adj1" fmla="val 69052"/>
              <a:gd name="adj2" fmla="val 100899"/>
              <a:gd name="adj3" fmla="val 77959"/>
              <a:gd name="adj4" fmla="val 162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all available (correct) process definitions*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953FA6F-7A07-4278-9115-DAA053CCB034}"/>
              </a:ext>
            </a:extLst>
          </p:cNvPr>
          <p:cNvSpPr/>
          <p:nvPr/>
        </p:nvSpPr>
        <p:spPr>
          <a:xfrm>
            <a:off x="810768" y="3395050"/>
            <a:ext cx="4577472" cy="521115"/>
          </a:xfrm>
          <a:prstGeom prst="borderCallout1">
            <a:avLst>
              <a:gd name="adj1" fmla="val 69052"/>
              <a:gd name="adj2" fmla="val 100899"/>
              <a:gd name="adj3" fmla="val -116228"/>
              <a:gd name="adj4" fmla="val 133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Hierarchical/Tree structure of process steps and any (optional) decision nodes (AND, OR, XOR)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4114258-281C-4C5E-88D2-4FA196706A41}"/>
              </a:ext>
            </a:extLst>
          </p:cNvPr>
          <p:cNvSpPr/>
          <p:nvPr/>
        </p:nvSpPr>
        <p:spPr>
          <a:xfrm>
            <a:off x="810768" y="4101692"/>
            <a:ext cx="4577472" cy="1342035"/>
          </a:xfrm>
          <a:prstGeom prst="borderCallout1">
            <a:avLst>
              <a:gd name="adj1" fmla="val 69052"/>
              <a:gd name="adj2" fmla="val 100899"/>
              <a:gd name="adj3" fmla="val -40191"/>
              <a:gd name="adj4" fmla="val 1676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Displays selected process or process step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Including description, pre/post condition (in OCL/ARL language)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Any QA checks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Input parameter name and type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Output parameter name and type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FF45A11-0BAA-4549-8BCA-5BA5E21E0968}"/>
              </a:ext>
            </a:extLst>
          </p:cNvPr>
          <p:cNvSpPr/>
          <p:nvPr/>
        </p:nvSpPr>
        <p:spPr>
          <a:xfrm>
            <a:off x="2755392" y="6108025"/>
            <a:ext cx="4071504" cy="313609"/>
          </a:xfrm>
          <a:prstGeom prst="borderCallout1">
            <a:avLst>
              <a:gd name="adj1" fmla="val 69052"/>
              <a:gd name="adj2" fmla="val 100899"/>
              <a:gd name="adj3" fmla="val -525265"/>
              <a:gd name="adj4" fmla="val 13914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Slider enables for size adjustment of details pane</a:t>
            </a:r>
          </a:p>
        </p:txBody>
      </p:sp>
    </p:spTree>
    <p:extLst>
      <p:ext uri="{BB962C8B-B14F-4D97-AF65-F5344CB8AC3E}">
        <p14:creationId xmlns:p14="http://schemas.microsoft.com/office/powerpoint/2010/main" val="3756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8963-E520-40B1-8EA4-EA2E21E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 INSTANCE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87DD16-A0AD-4CC7-81EA-7CAE3A48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524ED-F7F0-4362-A83C-0F609863FB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0F29B5-D3BB-4CCD-B2AD-ACFCDE5A3A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7A6D3-F2C1-4B74-B1C2-5AC789DB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1481699"/>
            <a:ext cx="9272015" cy="4002673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EBFFE92-4893-4675-8687-69B166838F8A}"/>
              </a:ext>
            </a:extLst>
          </p:cNvPr>
          <p:cNvSpPr/>
          <p:nvPr/>
        </p:nvSpPr>
        <p:spPr>
          <a:xfrm>
            <a:off x="551742" y="2095479"/>
            <a:ext cx="2349330" cy="324634"/>
          </a:xfrm>
          <a:prstGeom prst="borderCallout1">
            <a:avLst>
              <a:gd name="adj1" fmla="val 69052"/>
              <a:gd name="adj2" fmla="val 100899"/>
              <a:gd name="adj3" fmla="val 114223"/>
              <a:gd name="adj4" fmla="val 1832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Process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4B32E75A-B05A-4DE2-84E5-39C85042C937}"/>
              </a:ext>
            </a:extLst>
          </p:cNvPr>
          <p:cNvSpPr/>
          <p:nvPr/>
        </p:nvSpPr>
        <p:spPr>
          <a:xfrm>
            <a:off x="551742" y="2546260"/>
            <a:ext cx="2349330" cy="971132"/>
          </a:xfrm>
          <a:prstGeom prst="borderCallout1">
            <a:avLst>
              <a:gd name="adj1" fmla="val 69052"/>
              <a:gd name="adj2" fmla="val 100899"/>
              <a:gd name="adj3" fmla="val 81955"/>
              <a:gd name="adj4" fmla="val 1845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every input required (as defined by the process) provide the input artifact identifier*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56319417-D812-4E2B-A55B-A696FAD3E7BC}"/>
              </a:ext>
            </a:extLst>
          </p:cNvPr>
          <p:cNvSpPr/>
          <p:nvPr/>
        </p:nvSpPr>
        <p:spPr>
          <a:xfrm>
            <a:off x="473637" y="4176248"/>
            <a:ext cx="2349330" cy="1681186"/>
          </a:xfrm>
          <a:prstGeom prst="borderCallout1">
            <a:avLst>
              <a:gd name="adj1" fmla="val 69052"/>
              <a:gd name="adj2" fmla="val 100899"/>
              <a:gd name="adj3" fmla="val -10944"/>
              <a:gd name="adj4" fmla="val 1884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Initiates fetching of input artifact(s) which may take time – fetch progress is shown in connector overview</a:t>
            </a:r>
          </a:p>
          <a:p>
            <a:pPr algn="ctr"/>
            <a:r>
              <a:rPr lang="en-US" sz="1400" dirty="0"/>
              <a:t>UI is automatically refreshed upon completion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FC28763C-B4B3-44E1-8A69-8F55539F9D6D}"/>
              </a:ext>
            </a:extLst>
          </p:cNvPr>
          <p:cNvSpPr/>
          <p:nvPr/>
        </p:nvSpPr>
        <p:spPr>
          <a:xfrm>
            <a:off x="9381744" y="3922630"/>
            <a:ext cx="2749815" cy="405530"/>
          </a:xfrm>
          <a:prstGeom prst="borderCallout1">
            <a:avLst>
              <a:gd name="adj1" fmla="val -17327"/>
              <a:gd name="adj2" fmla="val 3076"/>
              <a:gd name="adj3" fmla="val -97215"/>
              <a:gd name="adj4" fmla="val 10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type of provided ID </a:t>
            </a:r>
            <a:r>
              <a:rPr lang="en-US" sz="1000" dirty="0"/>
              <a:t>(e.g., Jira and Jama allow different identifier types)</a:t>
            </a:r>
          </a:p>
        </p:txBody>
      </p:sp>
    </p:spTree>
    <p:extLst>
      <p:ext uri="{BB962C8B-B14F-4D97-AF65-F5344CB8AC3E}">
        <p14:creationId xmlns:p14="http://schemas.microsoft.com/office/powerpoint/2010/main" val="193707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719F-B04E-49FD-8060-AE191D53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instance overview</a:t>
            </a:r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406806-36FC-43DB-A1AD-CDFA12FCEA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85BB67-FF2C-4B77-BD72-4B4FB6BB92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61687-2302-4E22-B221-740DD514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46" y="1155874"/>
            <a:ext cx="9290304" cy="4138012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B5B12C1-59B0-4FFA-B3F7-39AFAC286A66}"/>
              </a:ext>
            </a:extLst>
          </p:cNvPr>
          <p:cNvSpPr/>
          <p:nvPr/>
        </p:nvSpPr>
        <p:spPr>
          <a:xfrm>
            <a:off x="78350" y="2058752"/>
            <a:ext cx="2621554" cy="708831"/>
          </a:xfrm>
          <a:prstGeom prst="borderCallout1">
            <a:avLst>
              <a:gd name="adj1" fmla="val 69052"/>
              <a:gd name="adj2" fmla="val 100899"/>
              <a:gd name="adj3" fmla="val 19197"/>
              <a:gd name="adj4" fmla="val 116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Hierarchical process structure, indicating completion and QA status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9D91FAB-C6B2-4B19-B52D-DF9BE2CAB68B}"/>
              </a:ext>
            </a:extLst>
          </p:cNvPr>
          <p:cNvSpPr/>
          <p:nvPr/>
        </p:nvSpPr>
        <p:spPr>
          <a:xfrm>
            <a:off x="78350" y="2850336"/>
            <a:ext cx="2621554" cy="278128"/>
          </a:xfrm>
          <a:prstGeom prst="borderCallout1">
            <a:avLst>
              <a:gd name="adj1" fmla="val 69052"/>
              <a:gd name="adj2" fmla="val 100899"/>
              <a:gd name="adj3" fmla="val 3717"/>
              <a:gd name="adj4" fmla="val 1172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with collapsed QA status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28945081-9638-40F6-86D4-F35B0CA8C5E0}"/>
              </a:ext>
            </a:extLst>
          </p:cNvPr>
          <p:cNvSpPr/>
          <p:nvPr/>
        </p:nvSpPr>
        <p:spPr>
          <a:xfrm>
            <a:off x="78350" y="3193453"/>
            <a:ext cx="2621554" cy="278128"/>
          </a:xfrm>
          <a:prstGeom prst="borderCallout1">
            <a:avLst>
              <a:gd name="adj1" fmla="val 69052"/>
              <a:gd name="adj2" fmla="val 100899"/>
              <a:gd name="adj3" fmla="val 3717"/>
              <a:gd name="adj4" fmla="val 124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with expanded QA status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1C0073EB-CFF6-43B6-B9B1-6F4391764976}"/>
              </a:ext>
            </a:extLst>
          </p:cNvPr>
          <p:cNvSpPr/>
          <p:nvPr/>
        </p:nvSpPr>
        <p:spPr>
          <a:xfrm>
            <a:off x="7816023" y="717320"/>
            <a:ext cx="3418033" cy="617458"/>
          </a:xfrm>
          <a:prstGeom prst="borderCallout1">
            <a:avLst>
              <a:gd name="adj1" fmla="val 69052"/>
              <a:gd name="adj2" fmla="val 100899"/>
              <a:gd name="adj3" fmla="val 320231"/>
              <a:gd name="adj4" fmla="val 1090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process allows replacement of input artifact by adding new and then removing old artifact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89265-A1F9-45EF-8160-A81ECE3BE7FF}"/>
              </a:ext>
            </a:extLst>
          </p:cNvPr>
          <p:cNvSpPr/>
          <p:nvPr/>
        </p:nvSpPr>
        <p:spPr>
          <a:xfrm>
            <a:off x="8071470" y="2694433"/>
            <a:ext cx="3986417" cy="653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D04AD72-2099-40AA-99BC-F89F5E882F74}"/>
              </a:ext>
            </a:extLst>
          </p:cNvPr>
          <p:cNvSpPr/>
          <p:nvPr/>
        </p:nvSpPr>
        <p:spPr>
          <a:xfrm>
            <a:off x="815141" y="4323399"/>
            <a:ext cx="2621554" cy="1656920"/>
          </a:xfrm>
          <a:prstGeom prst="borderCallout1">
            <a:avLst>
              <a:gd name="adj1" fmla="val 69052"/>
              <a:gd name="adj2" fmla="val 100899"/>
              <a:gd name="adj3" fmla="val 27979"/>
              <a:gd name="adj4" fmla="val 270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Provides access to how the process and artifact properties are internally stored (e.g., for checking if an artifact update in the tool (e.g., Jama, Jira, </a:t>
            </a:r>
            <a:r>
              <a:rPr lang="en-US" sz="1400" dirty="0" err="1"/>
              <a:t>etc</a:t>
            </a:r>
            <a:r>
              <a:rPr lang="en-US" sz="1400" dirty="0"/>
              <a:t>) has already been received.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FCD150DF-6A1A-49C4-A0CB-5BB8152D4F2C}"/>
              </a:ext>
            </a:extLst>
          </p:cNvPr>
          <p:cNvSpPr/>
          <p:nvPr/>
        </p:nvSpPr>
        <p:spPr>
          <a:xfrm>
            <a:off x="3643134" y="5591990"/>
            <a:ext cx="2621554" cy="760684"/>
          </a:xfrm>
          <a:prstGeom prst="borderCallout1">
            <a:avLst>
              <a:gd name="adj1" fmla="val 69052"/>
              <a:gd name="adj2" fmla="val 100899"/>
              <a:gd name="adj3" fmla="val -68702"/>
              <a:gd name="adj4" fmla="val 16192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history of the states each step and QA constraint has already reached earlier.</a:t>
            </a:r>
          </a:p>
        </p:txBody>
      </p:sp>
    </p:spTree>
    <p:extLst>
      <p:ext uri="{BB962C8B-B14F-4D97-AF65-F5344CB8AC3E}">
        <p14:creationId xmlns:p14="http://schemas.microsoft.com/office/powerpoint/2010/main" val="18530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D1B9-DE63-4D8C-8E95-1D7D3D2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B5B-D342-44ED-BE88-C364CF7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11D36-12FC-4F1D-9872-9B308B3B99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9207CD-BC6C-4A4E-8EC5-19C2415B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8D892-9061-4839-90C0-8ADEF996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01" y="1093154"/>
            <a:ext cx="8581576" cy="5696093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3414053F-C097-4C0D-BFFE-550556DA727F}"/>
              </a:ext>
            </a:extLst>
          </p:cNvPr>
          <p:cNvSpPr/>
          <p:nvPr/>
        </p:nvSpPr>
        <p:spPr>
          <a:xfrm>
            <a:off x="3128211" y="3879958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-535168"/>
              <a:gd name="adj4" fmla="val 111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Precondition fulfilled: i.e., step is ready to be worked on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B42B9D0-956C-42AA-AB87-301B1053D4B3}"/>
              </a:ext>
            </a:extLst>
          </p:cNvPr>
          <p:cNvSpPr/>
          <p:nvPr/>
        </p:nvSpPr>
        <p:spPr>
          <a:xfrm>
            <a:off x="3128211" y="4254406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458556"/>
              <a:gd name="adj4" fmla="val 107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However, prior steps are incomplete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007CAB9-B223-4A65-BB2A-01865C1634B1}"/>
              </a:ext>
            </a:extLst>
          </p:cNvPr>
          <p:cNvSpPr/>
          <p:nvPr/>
        </p:nvSpPr>
        <p:spPr>
          <a:xfrm>
            <a:off x="3128211" y="4678016"/>
            <a:ext cx="4569954" cy="457931"/>
          </a:xfrm>
          <a:prstGeom prst="borderCallout1">
            <a:avLst>
              <a:gd name="adj1" fmla="val 69052"/>
              <a:gd name="adj2" fmla="val 100899"/>
              <a:gd name="adj3" fmla="val -274128"/>
              <a:gd name="adj4" fmla="val 110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conditions here are not fulfilled, these are the actions (and alternatives) to signal that the step is done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486940F-19C1-433A-9244-839AAAE3EB14}"/>
              </a:ext>
            </a:extLst>
          </p:cNvPr>
          <p:cNvSpPr/>
          <p:nvPr/>
        </p:nvSpPr>
        <p:spPr>
          <a:xfrm>
            <a:off x="3128211" y="5854470"/>
            <a:ext cx="4569954" cy="737355"/>
          </a:xfrm>
          <a:prstGeom prst="borderCallout1">
            <a:avLst>
              <a:gd name="adj1" fmla="val 69052"/>
              <a:gd name="adj2" fmla="val 100899"/>
              <a:gd name="adj3" fmla="val 34227"/>
              <a:gd name="adj4" fmla="val 1089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input if the step that is used to find the output: i.e., any output of a step needs to be reachable from its input artifacts (as defined in the process)</a:t>
            </a:r>
          </a:p>
        </p:txBody>
      </p:sp>
    </p:spTree>
    <p:extLst>
      <p:ext uri="{BB962C8B-B14F-4D97-AF65-F5344CB8AC3E}">
        <p14:creationId xmlns:p14="http://schemas.microsoft.com/office/powerpoint/2010/main" val="28502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D1B9-DE63-4D8C-8E95-1D7D3D2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Constraint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B5B-D342-44ED-BE88-C364CF7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11D36-12FC-4F1D-9872-9B308B3B99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9207CD-BC6C-4A4E-8EC5-19C2415B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C9F5E-465B-44A9-BF1C-D892889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23" y="1373334"/>
            <a:ext cx="9443572" cy="3088663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B82D083-D20D-47D1-9A3B-42D65CACAAA6}"/>
              </a:ext>
            </a:extLst>
          </p:cNvPr>
          <p:cNvSpPr/>
          <p:nvPr/>
        </p:nvSpPr>
        <p:spPr>
          <a:xfrm>
            <a:off x="2495694" y="4710247"/>
            <a:ext cx="4569954" cy="278128"/>
          </a:xfrm>
          <a:prstGeom prst="borderCallout1">
            <a:avLst>
              <a:gd name="adj1" fmla="val 69052"/>
              <a:gd name="adj2" fmla="val 100899"/>
              <a:gd name="adj3" fmla="val -567303"/>
              <a:gd name="adj4" fmla="val 1131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alternative ways to fix the QA constraint.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04E719C-184E-4D52-964C-04291524BE12}"/>
              </a:ext>
            </a:extLst>
          </p:cNvPr>
          <p:cNvSpPr/>
          <p:nvPr/>
        </p:nvSpPr>
        <p:spPr>
          <a:xfrm>
            <a:off x="4724849" y="5127199"/>
            <a:ext cx="2742301" cy="278128"/>
          </a:xfrm>
          <a:prstGeom prst="borderCallout1">
            <a:avLst>
              <a:gd name="adj1" fmla="val 69052"/>
              <a:gd name="adj2" fmla="val 100899"/>
              <a:gd name="adj3" fmla="val -557415"/>
              <a:gd name="adj4" fmla="val 116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Action: add/remove/change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3190B3D0-8E2C-4677-9F27-4B457CFCB682}"/>
              </a:ext>
            </a:extLst>
          </p:cNvPr>
          <p:cNvSpPr/>
          <p:nvPr/>
        </p:nvSpPr>
        <p:spPr>
          <a:xfrm>
            <a:off x="4724849" y="5481801"/>
            <a:ext cx="3573503" cy="485862"/>
          </a:xfrm>
          <a:prstGeom prst="borderCallout1">
            <a:avLst>
              <a:gd name="adj1" fmla="val 69052"/>
              <a:gd name="adj2" fmla="val 100899"/>
              <a:gd name="adj3" fmla="val -392683"/>
              <a:gd name="adj4" fmla="val 101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Property/field that needs changing (could be a link or reference to another artifact)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A4F57E9-323E-4764-A5D0-6CD426382385}"/>
              </a:ext>
            </a:extLst>
          </p:cNvPr>
          <p:cNvSpPr/>
          <p:nvPr/>
        </p:nvSpPr>
        <p:spPr>
          <a:xfrm>
            <a:off x="4724849" y="6072049"/>
            <a:ext cx="4569954" cy="658759"/>
          </a:xfrm>
          <a:prstGeom prst="borderCallout1">
            <a:avLst>
              <a:gd name="adj1" fmla="val 69052"/>
              <a:gd name="adj2" fmla="val 100899"/>
              <a:gd name="adj3" fmla="val -371003"/>
              <a:gd name="adj4" fmla="val 1039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Artifact (i.e., </a:t>
            </a:r>
            <a:r>
              <a:rPr lang="en-US" sz="1400" dirty="0" err="1"/>
              <a:t>workitem</a:t>
            </a:r>
            <a:r>
              <a:rPr lang="en-US" sz="1400" dirty="0"/>
              <a:t>, issue, </a:t>
            </a:r>
            <a:r>
              <a:rPr lang="en-US" sz="1400" dirty="0" err="1"/>
              <a:t>etc</a:t>
            </a:r>
            <a:r>
              <a:rPr lang="en-US" sz="1400" dirty="0"/>
              <a:t>) that needs changing (clicking on link opens that item in a new tab in its original tool like Jira, Jama, </a:t>
            </a:r>
            <a:r>
              <a:rPr lang="en-US" sz="1400" dirty="0" err="1"/>
              <a:t>AzureDevOpsServices</a:t>
            </a:r>
            <a:r>
              <a:rPr lang="en-US" sz="1400" dirty="0"/>
              <a:t>, …)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A27262CF-2D5E-4717-8FFC-D380C3F13288}"/>
              </a:ext>
            </a:extLst>
          </p:cNvPr>
          <p:cNvSpPr/>
          <p:nvPr/>
        </p:nvSpPr>
        <p:spPr>
          <a:xfrm>
            <a:off x="9790268" y="5440808"/>
            <a:ext cx="1793030" cy="1290000"/>
          </a:xfrm>
          <a:prstGeom prst="borderCallout1">
            <a:avLst>
              <a:gd name="adj1" fmla="val -6095"/>
              <a:gd name="adj2" fmla="val 82615"/>
              <a:gd name="adj3" fmla="val -163319"/>
              <a:gd name="adj4" fmla="val 869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Repair details such as value to use, or restrictions on the artifact to create/link/reference …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27C1ABDB-066D-4D95-B4C7-7BECEA554D33}"/>
              </a:ext>
            </a:extLst>
          </p:cNvPr>
          <p:cNvSpPr/>
          <p:nvPr/>
        </p:nvSpPr>
        <p:spPr>
          <a:xfrm>
            <a:off x="8655050" y="45165"/>
            <a:ext cx="3091302" cy="1290000"/>
          </a:xfrm>
          <a:prstGeom prst="borderCallout1">
            <a:avLst>
              <a:gd name="adj1" fmla="val 108107"/>
              <a:gd name="adj2" fmla="val 64553"/>
              <a:gd name="adj3" fmla="val 239340"/>
              <a:gd name="adj4" fmla="val 69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enabled in the configuration, the clicking this symbol forces an immediate refreshing of this artifact (and only this artifact) from the tools with subsequent constraint reevaluation</a:t>
            </a:r>
          </a:p>
        </p:txBody>
      </p:sp>
    </p:spTree>
    <p:extLst>
      <p:ext uri="{BB962C8B-B14F-4D97-AF65-F5344CB8AC3E}">
        <p14:creationId xmlns:p14="http://schemas.microsoft.com/office/powerpoint/2010/main" val="84104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8066-2E52-48A4-9359-16EE2060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5" y="614920"/>
            <a:ext cx="10851582" cy="874337"/>
          </a:xfrm>
        </p:spPr>
        <p:txBody>
          <a:bodyPr/>
          <a:lstStyle/>
          <a:p>
            <a:r>
              <a:rPr lang="en-US" dirty="0" err="1"/>
              <a:t>StatUS</a:t>
            </a:r>
            <a:r>
              <a:rPr lang="en-US" dirty="0"/>
              <a:t> SYMBOLS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6D25-4F93-45CF-96A0-D082E0E20F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B7E73-4E21-47DC-8F26-7B9551709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7855D42-A9C4-405E-BB1F-6FC6E3557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59240"/>
              </p:ext>
            </p:extLst>
          </p:nvPr>
        </p:nvGraphicFramePr>
        <p:xfrm>
          <a:off x="1138050" y="1427589"/>
          <a:ext cx="9915900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7517">
                  <a:extLst>
                    <a:ext uri="{9D8B030D-6E8A-4147-A177-3AD203B41FA5}">
                      <a16:colId xmlns:a16="http://schemas.microsoft.com/office/drawing/2014/main" val="3279358063"/>
                    </a:ext>
                  </a:extLst>
                </a:gridCol>
                <a:gridCol w="2235108">
                  <a:extLst>
                    <a:ext uri="{9D8B030D-6E8A-4147-A177-3AD203B41FA5}">
                      <a16:colId xmlns:a16="http://schemas.microsoft.com/office/drawing/2014/main" val="4248184729"/>
                    </a:ext>
                  </a:extLst>
                </a:gridCol>
                <a:gridCol w="6513275">
                  <a:extLst>
                    <a:ext uri="{9D8B030D-6E8A-4147-A177-3AD203B41FA5}">
                      <a16:colId xmlns:a16="http://schemas.microsoft.com/office/drawing/2014/main" val="1397521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Ready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Preconditions are not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Preconditions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Postconditions and QA Constraints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8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QA defined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step does not have any QA constraints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Step’s QA state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step/process has all/none/some QA constraints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Fulfilled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constraint are fulfilled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Violated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constraint not fulfilled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247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F1CFF1-4B06-42DB-ADA0-156CA36B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7" y="1808080"/>
            <a:ext cx="249836" cy="33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6ADAA4-7CCB-49EB-8D5D-27B6B8F3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51" y="2551976"/>
            <a:ext cx="367368" cy="33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226DF8-3EFD-46B8-A5A1-BC87FFD55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8" t="3705" r="2918" b="13542"/>
          <a:stretch/>
        </p:blipFill>
        <p:spPr>
          <a:xfrm>
            <a:off x="1885513" y="3295791"/>
            <a:ext cx="339368" cy="310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AE2AF-89F9-4D8C-8CCC-13F0D736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44" y="3322277"/>
            <a:ext cx="304800" cy="294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83CB1D-FAC3-45CE-9F35-EA2DF32995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56" t="8301" r="1" b="10273"/>
          <a:stretch/>
        </p:blipFill>
        <p:spPr>
          <a:xfrm>
            <a:off x="1583978" y="3311886"/>
            <a:ext cx="304801" cy="294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DB8AA3-7792-47B7-9BEE-EE8BF339C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80" b="8002"/>
          <a:stretch/>
        </p:blipFill>
        <p:spPr>
          <a:xfrm>
            <a:off x="1524821" y="2930795"/>
            <a:ext cx="395587" cy="331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F00D5E-5F7F-4E17-9A85-CE19006033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994" b="3516"/>
          <a:stretch/>
        </p:blipFill>
        <p:spPr>
          <a:xfrm>
            <a:off x="1518508" y="4048702"/>
            <a:ext cx="385686" cy="3260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5B4C0-D366-4EBD-A79F-D06250BB4E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541" b="6197"/>
          <a:stretch/>
        </p:blipFill>
        <p:spPr>
          <a:xfrm>
            <a:off x="1547119" y="3667877"/>
            <a:ext cx="404004" cy="338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B76E43-FF89-484E-9C08-D552C84C7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7759" y="2173076"/>
            <a:ext cx="449792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8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Arial EN emf 16 zu 9 1412" id="{A229490E-002A-4130-A487-397128B27958}" vid="{B039339B-3265-40BA-906D-8AAD61FEC0A7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 Vorlage Arial EN 16_9</Template>
  <TotalTime>0</TotalTime>
  <Words>1421</Words>
  <Application>Microsoft Office PowerPoint</Application>
  <PresentationFormat>Widescreen</PresentationFormat>
  <Paragraphs>135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Courier New</vt:lpstr>
      <vt:lpstr>Wingdings 2</vt:lpstr>
      <vt:lpstr>Office Theme</vt:lpstr>
      <vt:lpstr>QA Support TOOL  Prototype Overview</vt:lpstr>
      <vt:lpstr>Prototype  ARCHITECTURE</vt:lpstr>
      <vt:lpstr>QA Tool DASHBOARD</vt:lpstr>
      <vt:lpstr>Loaded/DEPLOYED PROCESSES (incl their QA checks)</vt:lpstr>
      <vt:lpstr>CREATING A PROCESS INSTANCE</vt:lpstr>
      <vt:lpstr>Process instance overview</vt:lpstr>
      <vt:lpstr>Step DETAILS</vt:lpstr>
      <vt:lpstr>QA Constraint FEEDBACK</vt:lpstr>
      <vt:lpstr>StatUS SYMBOLS</vt:lpstr>
      <vt:lpstr>Connector PROGRESS</vt:lpstr>
      <vt:lpstr>Fetching individual Artifacts</vt:lpstr>
      <vt:lpstr>Designing Constraints/PROCESSES</vt:lpstr>
      <vt:lpstr>Process  EDITOR</vt:lpstr>
      <vt:lpstr>Process Deployment</vt:lpstr>
      <vt:lpstr>OCL/ARL Constraint PLAYGROUND</vt:lpstr>
      <vt:lpstr>Constraint Writing FEEDBACK IN CASE OF SYNTAX ERROR</vt:lpstr>
      <vt:lpstr>Internal Artifact REPRESENTATION</vt:lpstr>
      <vt:lpstr>Fetching Lazy LOADED ArtifactS</vt:lpstr>
      <vt:lpstr>Process Design Procedure</vt:lpstr>
      <vt:lpstr>Basic Process Example</vt:lpstr>
      <vt:lpstr>Defining Step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Support TOOL  Prototype Overview</dc:title>
  <dc:creator>Christoph Mayr-Dorn</dc:creator>
  <cp:lastModifiedBy>Christoph Mayr-Dorn</cp:lastModifiedBy>
  <cp:revision>25</cp:revision>
  <cp:lastPrinted>2015-10-19T12:36:16Z</cp:lastPrinted>
  <dcterms:created xsi:type="dcterms:W3CDTF">2023-03-17T07:22:02Z</dcterms:created>
  <dcterms:modified xsi:type="dcterms:W3CDTF">2023-11-30T11:48:29Z</dcterms:modified>
</cp:coreProperties>
</file>