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7" r:id="rId2"/>
    <p:sldId id="258" r:id="rId3"/>
    <p:sldId id="276" r:id="rId4"/>
    <p:sldId id="277" r:id="rId5"/>
    <p:sldId id="280" r:id="rId6"/>
    <p:sldId id="279" r:id="rId7"/>
    <p:sldId id="281" r:id="rId8"/>
    <p:sldId id="275" r:id="rId9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CA0B8A-919D-4F51-9F71-AE9DD9C82D20}" v="114" dt="2025-04-09T18:01:19.0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5" autoAdjust="0"/>
    <p:restoredTop sz="94660"/>
  </p:normalViewPr>
  <p:slideViewPr>
    <p:cSldViewPr snapToGrid="0">
      <p:cViewPr>
        <p:scale>
          <a:sx n="187" d="100"/>
          <a:sy n="187" d="100"/>
        </p:scale>
        <p:origin x="326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34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02316-A3A9-40CE-8399-988D8D269502}" type="datetimeFigureOut">
              <a:rPr lang="de-AT" smtClean="0"/>
              <a:t>09.04.2025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31D18-B53C-4622-9947-A3FBDDB0C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711709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89DEF-C035-41A2-9AFE-A6026D4C04BE}" type="datetimeFigureOut">
              <a:rPr lang="de-AT" smtClean="0"/>
              <a:t>09.04.2025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2A079-E7F8-4A78-8EEA-DD00A8D5DE3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37244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KU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239" y="1571812"/>
            <a:ext cx="7118139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5824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s 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6701" y="1638300"/>
            <a:ext cx="3474625" cy="451032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75733" y="1721513"/>
            <a:ext cx="7213600" cy="441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75733" y="5864981"/>
            <a:ext cx="7213600" cy="2741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/>
              <a:t>Titel, großes Bild und Text</a:t>
            </a:r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39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el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069754" y="1724299"/>
            <a:ext cx="8075595" cy="441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2048933" y="5863959"/>
            <a:ext cx="8096416" cy="27812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/>
              <a:t>Titel und Formeln</a:t>
            </a:r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694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/>
              <a:t>Titel und Video</a:t>
            </a:r>
            <a:endParaRPr lang="de-AT" dirty="0"/>
          </a:p>
        </p:txBody>
      </p:sp>
      <p:sp>
        <p:nvSpPr>
          <p:cNvPr id="7" name="Medienplatzhalter 6"/>
          <p:cNvSpPr>
            <a:spLocks noGrp="1"/>
          </p:cNvSpPr>
          <p:nvPr>
            <p:ph type="media" sz="quarter" idx="13"/>
          </p:nvPr>
        </p:nvSpPr>
        <p:spPr>
          <a:xfrm>
            <a:off x="575733" y="1724302"/>
            <a:ext cx="11035593" cy="44172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Mediaclip durch Klicken auf Symbol hinzufügen</a:t>
            </a:r>
            <a:endParaRPr lang="de-AT" dirty="0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75733" y="5865691"/>
            <a:ext cx="11035593" cy="27812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909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leine Bilder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/>
              <a:t>Titel, 3 kleine Bilder und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8100" y="1639035"/>
            <a:ext cx="7223226" cy="450453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77711" y="1725845"/>
            <a:ext cx="3393156" cy="136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4"/>
          </p:nvPr>
        </p:nvSpPr>
        <p:spPr>
          <a:xfrm>
            <a:off x="577703" y="3254918"/>
            <a:ext cx="3393063" cy="136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5"/>
          </p:nvPr>
        </p:nvSpPr>
        <p:spPr>
          <a:xfrm>
            <a:off x="577703" y="4775571"/>
            <a:ext cx="3393063" cy="136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4" name="Rechteck 13"/>
          <p:cNvSpPr/>
          <p:nvPr userDrawn="1"/>
        </p:nvSpPr>
        <p:spPr>
          <a:xfrm>
            <a:off x="4911547" y="1444171"/>
            <a:ext cx="626533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80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375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males 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/>
              <a:t>Titel, schmales Bild und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6048" y="1643149"/>
            <a:ext cx="7225278" cy="44983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75733" y="1724300"/>
            <a:ext cx="3395133" cy="441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415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/>
              <a:t>Titel, Diagramme und Tabellen</a:t>
            </a:r>
            <a:endParaRPr lang="de-AT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753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KU Logo Allgeme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600" y="1573200"/>
            <a:ext cx="7118139" cy="503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3422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/ Schluss mit Logo Allgeme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737" y="5412164"/>
            <a:ext cx="9212079" cy="7219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590" y="1307110"/>
            <a:ext cx="9222226" cy="2009172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den Titel</a:t>
            </a:r>
            <a:endParaRPr lang="de-AT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>
                <a:solidFill>
                  <a:schemeClr val="bg1"/>
                </a:solidFill>
                <a:latin typeface="+mj-lt"/>
              </a:rPr>
              <a:t>JOHANNES</a:t>
            </a:r>
            <a:r>
              <a:rPr lang="de-AT" sz="800" b="0" baseline="0" dirty="0">
                <a:solidFill>
                  <a:schemeClr val="bg1"/>
                </a:solidFill>
                <a:latin typeface="+mj-lt"/>
              </a:rPr>
              <a:t> KEPLER UNIVERSITÄT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4040 Linz, Österreich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jku.at</a:t>
            </a:r>
            <a:endParaRPr lang="de-AT" sz="8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51559" y="2514417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  <p:sp>
        <p:nvSpPr>
          <p:cNvPr id="15" name="Bildplatzhalter 9"/>
          <p:cNvSpPr>
            <a:spLocks noGrp="1"/>
          </p:cNvSpPr>
          <p:nvPr>
            <p:ph type="pic" sz="quarter" idx="11" hasCustomPrompt="1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001" y="554400"/>
            <a:ext cx="1932066" cy="13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5729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 ohne Logo Allgeme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0"/>
            <a:ext cx="12192000" cy="61436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590" y="1307110"/>
            <a:ext cx="11152530" cy="2009172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den Titel</a:t>
            </a:r>
            <a:endParaRPr lang="de-AT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20" name="Fußzeilenplatzhalt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21" name="Foliennummernplatzhalt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4716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KU Logo TN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600" y="1573200"/>
            <a:ext cx="7118139" cy="503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456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/ Schluss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5" t="15293" r="42710" b="38849"/>
          <a:stretch/>
        </p:blipFill>
        <p:spPr>
          <a:xfrm>
            <a:off x="304246" y="3236317"/>
            <a:ext cx="2520000" cy="230727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737" y="5412164"/>
            <a:ext cx="9216577" cy="7314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590" y="1307110"/>
            <a:ext cx="9226724" cy="2009172"/>
          </a:xfrm>
        </p:spPr>
        <p:txBody>
          <a:bodyPr anchor="b" anchorCtr="0"/>
          <a:lstStyle>
            <a:lvl1pPr>
              <a:defRPr sz="4500" baseline="0"/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den Titel</a:t>
            </a:r>
            <a:endParaRPr lang="de-AT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>
                <a:solidFill>
                  <a:schemeClr val="tx1"/>
                </a:solidFill>
                <a:latin typeface="+mj-lt"/>
              </a:rPr>
              <a:t>JOHANNES</a:t>
            </a:r>
            <a:r>
              <a:rPr lang="de-AT" sz="800" b="0" baseline="0" dirty="0">
                <a:solidFill>
                  <a:schemeClr val="tx1"/>
                </a:solidFill>
                <a:latin typeface="+mj-lt"/>
              </a:rPr>
              <a:t> KEPLER UNIVERSITÄT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4040 Linz, Österreich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jku.at</a:t>
            </a:r>
            <a:endParaRPr lang="de-AT" sz="800" b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314" y="555091"/>
            <a:ext cx="1932056" cy="1367992"/>
          </a:xfrm>
          <a:prstGeom prst="rect">
            <a:avLst/>
          </a:prstGeom>
        </p:spPr>
      </p:pic>
      <p:sp>
        <p:nvSpPr>
          <p:cNvPr id="14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51559" y="2516799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  <p:sp>
        <p:nvSpPr>
          <p:cNvPr id="15" name="Bildplatzhalter 9"/>
          <p:cNvSpPr>
            <a:spLocks noGrp="1"/>
          </p:cNvSpPr>
          <p:nvPr>
            <p:ph type="pic" sz="quarter" idx="11" hasCustomPrompt="1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275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/ Schluss mit Logo TN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737" y="5412164"/>
            <a:ext cx="9212079" cy="7219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590" y="1307110"/>
            <a:ext cx="9222226" cy="2009172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den Titel</a:t>
            </a:r>
            <a:endParaRPr lang="de-AT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>
                <a:solidFill>
                  <a:schemeClr val="bg1"/>
                </a:solidFill>
                <a:latin typeface="+mj-lt"/>
              </a:rPr>
              <a:t>JOHANNES</a:t>
            </a:r>
            <a:r>
              <a:rPr lang="de-AT" sz="800" b="0" baseline="0" dirty="0">
                <a:solidFill>
                  <a:schemeClr val="bg1"/>
                </a:solidFill>
                <a:latin typeface="+mj-lt"/>
              </a:rPr>
              <a:t> KEPLER UNIVERSITÄT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4040 Linz, Österreich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jku.at</a:t>
            </a:r>
            <a:endParaRPr lang="de-AT" sz="8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51559" y="2514417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  <p:sp>
        <p:nvSpPr>
          <p:cNvPr id="15" name="Bildplatzhalter 9"/>
          <p:cNvSpPr>
            <a:spLocks noGrp="1"/>
          </p:cNvSpPr>
          <p:nvPr>
            <p:ph type="pic" sz="quarter" idx="11" hasCustomPrompt="1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001" y="554400"/>
            <a:ext cx="1932066" cy="13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9063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 ohne Logo TN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590" y="1307110"/>
            <a:ext cx="11152530" cy="2009172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den Titel</a:t>
            </a:r>
            <a:endParaRPr lang="de-AT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20" name="Fußzeilenplatzhalt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21" name="Foliennummernplatzhalt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272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KU Logo SOW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600" y="1573200"/>
            <a:ext cx="7118139" cy="503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0267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/ Schluss mit Logo SOW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737" y="5412164"/>
            <a:ext cx="9212079" cy="7219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590" y="1307110"/>
            <a:ext cx="9222226" cy="2009172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den Titel</a:t>
            </a:r>
            <a:endParaRPr lang="de-AT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>
                <a:solidFill>
                  <a:schemeClr val="bg1"/>
                </a:solidFill>
                <a:latin typeface="+mj-lt"/>
              </a:rPr>
              <a:t>JOHANNES</a:t>
            </a:r>
            <a:r>
              <a:rPr lang="de-AT" sz="800" b="0" baseline="0" dirty="0">
                <a:solidFill>
                  <a:schemeClr val="bg1"/>
                </a:solidFill>
                <a:latin typeface="+mj-lt"/>
              </a:rPr>
              <a:t> KEPLER UNIVERSITÄT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4040 Linz, Österreich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jku.at</a:t>
            </a:r>
            <a:endParaRPr lang="de-AT" sz="8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51559" y="2514417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  <p:sp>
        <p:nvSpPr>
          <p:cNvPr id="15" name="Bildplatzhalter 9"/>
          <p:cNvSpPr>
            <a:spLocks noGrp="1"/>
          </p:cNvSpPr>
          <p:nvPr>
            <p:ph type="pic" sz="quarter" idx="11" hasCustomPrompt="1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001" y="554400"/>
            <a:ext cx="1932066" cy="13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4519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 ohne Logo SOW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590" y="1307110"/>
            <a:ext cx="11152530" cy="2009172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den Titel</a:t>
            </a:r>
            <a:endParaRPr lang="de-AT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20" name="Fußzeilenplatzhalt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21" name="Foliennummernplatzhalt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336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KU Logo 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600" y="1573200"/>
            <a:ext cx="7118139" cy="503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4081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/ Schluss mit Logo 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737" y="5412164"/>
            <a:ext cx="9212079" cy="7219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590" y="1307110"/>
            <a:ext cx="9222226" cy="2009172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den Titel</a:t>
            </a:r>
            <a:endParaRPr lang="de-AT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>
                <a:solidFill>
                  <a:schemeClr val="bg1"/>
                </a:solidFill>
                <a:latin typeface="+mj-lt"/>
              </a:rPr>
              <a:t>JOHANNES</a:t>
            </a:r>
            <a:r>
              <a:rPr lang="de-AT" sz="800" b="0" baseline="0" dirty="0">
                <a:solidFill>
                  <a:schemeClr val="bg1"/>
                </a:solidFill>
                <a:latin typeface="+mj-lt"/>
              </a:rPr>
              <a:t> KEPLER UNIVERSITÄT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4040 Linz, Österreich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jku.at</a:t>
            </a:r>
            <a:endParaRPr lang="de-AT" sz="8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51559" y="2514417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  <p:sp>
        <p:nvSpPr>
          <p:cNvPr id="15" name="Bildplatzhalter 9"/>
          <p:cNvSpPr>
            <a:spLocks noGrp="1"/>
          </p:cNvSpPr>
          <p:nvPr>
            <p:ph type="pic" sz="quarter" idx="11" hasCustomPrompt="1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001" y="554400"/>
            <a:ext cx="1932066" cy="13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4534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 ohne Logo 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590" y="1307110"/>
            <a:ext cx="11152530" cy="2009172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den Titel</a:t>
            </a:r>
            <a:endParaRPr lang="de-AT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20" name="Fußzeilenplatzhalt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21" name="Foliennummernplatzhalt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0162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KU Logo M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600" y="1573200"/>
            <a:ext cx="7118139" cy="503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257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/ Schluss mit Logo M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737" y="5412164"/>
            <a:ext cx="9212079" cy="7219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590" y="1307110"/>
            <a:ext cx="9222226" cy="2009172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den Titel</a:t>
            </a:r>
            <a:endParaRPr lang="de-AT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>
                <a:solidFill>
                  <a:schemeClr val="bg1"/>
                </a:solidFill>
                <a:latin typeface="+mj-lt"/>
              </a:rPr>
              <a:t>JOHANNES</a:t>
            </a:r>
            <a:r>
              <a:rPr lang="de-AT" sz="800" b="0" baseline="0" dirty="0">
                <a:solidFill>
                  <a:schemeClr val="bg1"/>
                </a:solidFill>
                <a:latin typeface="+mj-lt"/>
              </a:rPr>
              <a:t> KEPLER UNIVERSITÄT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4040 Linz, Österreich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jku.at</a:t>
            </a:r>
            <a:endParaRPr lang="de-AT" sz="8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51559" y="2514417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  <p:sp>
        <p:nvSpPr>
          <p:cNvPr id="15" name="Bildplatzhalter 9"/>
          <p:cNvSpPr>
            <a:spLocks noGrp="1"/>
          </p:cNvSpPr>
          <p:nvPr>
            <p:ph type="pic" sz="quarter" idx="11" hasCustomPrompt="1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Platz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Partnerlogo</a:t>
            </a:r>
            <a:endParaRPr lang="en-US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001" y="554400"/>
            <a:ext cx="1932066" cy="13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2484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 ohn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590" y="1307110"/>
            <a:ext cx="11152530" cy="2009172"/>
          </a:xfrm>
        </p:spPr>
        <p:txBody>
          <a:bodyPr anchor="b" anchorCtr="0"/>
          <a:lstStyle>
            <a:lvl1pPr>
              <a:defRPr sz="45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den Titel</a:t>
            </a:r>
            <a:endParaRPr lang="de-AT" dirty="0"/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5" t="15293" r="42710" b="38849"/>
          <a:stretch/>
        </p:blipFill>
        <p:spPr>
          <a:xfrm>
            <a:off x="304246" y="3236317"/>
            <a:ext cx="2520000" cy="2307271"/>
          </a:xfrm>
          <a:prstGeom prst="rect">
            <a:avLst/>
          </a:prstGeom>
        </p:spPr>
      </p:pic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2406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 ohne Logo M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Platz für Details und nächste Schritte.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590" y="1307110"/>
            <a:ext cx="11152530" cy="2009172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Platz für </a:t>
            </a:r>
            <a:br>
              <a:rPr lang="de-DE" dirty="0"/>
            </a:br>
            <a:r>
              <a:rPr lang="de-DE" dirty="0"/>
              <a:t>den Titel</a:t>
            </a:r>
            <a:endParaRPr lang="de-AT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20" name="Fußzeilenplatzhalt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21" name="Foliennummernplatzhalt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184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icht Kooperati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8241458" y="1721189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16" hasCustomPrompt="1"/>
          </p:nvPr>
        </p:nvSpPr>
        <p:spPr>
          <a:xfrm>
            <a:off x="574656" y="1721189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7" hasCustomPrompt="1"/>
          </p:nvPr>
        </p:nvSpPr>
        <p:spPr>
          <a:xfrm>
            <a:off x="4407277" y="1720152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In Kooperation mit</a:t>
            </a:r>
          </a:p>
        </p:txBody>
      </p:sp>
      <p:sp>
        <p:nvSpPr>
          <p:cNvPr id="19" name="Bildplatzhalter 6"/>
          <p:cNvSpPr>
            <a:spLocks noGrp="1"/>
          </p:cNvSpPr>
          <p:nvPr>
            <p:ph type="pic" sz="quarter" idx="26" hasCustomPrompt="1"/>
          </p:nvPr>
        </p:nvSpPr>
        <p:spPr>
          <a:xfrm>
            <a:off x="8241458" y="3291327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21" name="Bildplatzhalter 6"/>
          <p:cNvSpPr>
            <a:spLocks noGrp="1"/>
          </p:cNvSpPr>
          <p:nvPr>
            <p:ph type="pic" sz="quarter" idx="27" hasCustomPrompt="1"/>
          </p:nvPr>
        </p:nvSpPr>
        <p:spPr>
          <a:xfrm>
            <a:off x="574656" y="3291327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22" name="Bildplatzhalter 6"/>
          <p:cNvSpPr>
            <a:spLocks noGrp="1"/>
          </p:cNvSpPr>
          <p:nvPr>
            <p:ph type="pic" sz="quarter" idx="28" hasCustomPrompt="1"/>
          </p:nvPr>
        </p:nvSpPr>
        <p:spPr>
          <a:xfrm>
            <a:off x="4407277" y="3290290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23" name="Bildplatzhalter 6"/>
          <p:cNvSpPr>
            <a:spLocks noGrp="1"/>
          </p:cNvSpPr>
          <p:nvPr>
            <p:ph type="pic" sz="quarter" idx="29" hasCustomPrompt="1"/>
          </p:nvPr>
        </p:nvSpPr>
        <p:spPr>
          <a:xfrm>
            <a:off x="8246376" y="4867487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24" name="Bildplatzhalter 6"/>
          <p:cNvSpPr>
            <a:spLocks noGrp="1"/>
          </p:cNvSpPr>
          <p:nvPr>
            <p:ph type="pic" sz="quarter" idx="30" hasCustomPrompt="1"/>
          </p:nvPr>
        </p:nvSpPr>
        <p:spPr>
          <a:xfrm>
            <a:off x="579574" y="4867487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25" name="Bildplatzhalter 6"/>
          <p:cNvSpPr>
            <a:spLocks noGrp="1"/>
          </p:cNvSpPr>
          <p:nvPr>
            <p:ph type="pic" sz="quarter" idx="31" hasCustomPrompt="1"/>
          </p:nvPr>
        </p:nvSpPr>
        <p:spPr>
          <a:xfrm>
            <a:off x="4412195" y="4866450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de-AT" dirty="0"/>
              <a:t>Platz für ein Partnerlogo</a:t>
            </a:r>
            <a:endParaRPr lang="en-US" dirty="0"/>
          </a:p>
          <a:p>
            <a:endParaRPr lang="en-US" dirty="0"/>
          </a:p>
        </p:txBody>
      </p:sp>
      <p:sp>
        <p:nvSpPr>
          <p:cNvPr id="30" name="Datumsplatzhalter 29"/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31" name="Fußzeilenplatzhalter 30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32" name="Foliennummernplatzhalter 31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5616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66" userDrawn="1">
          <p15:clr>
            <a:srgbClr val="FBAE40"/>
          </p15:clr>
        </p15:guide>
        <p15:guide id="2" pos="54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ic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3093" y="636613"/>
            <a:ext cx="10845364" cy="54992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5000"/>
              </a:lnSpc>
              <a:spcBef>
                <a:spcPts val="1600"/>
              </a:spcBef>
              <a:buFontTx/>
              <a:buNone/>
              <a:defRPr sz="1700" baseline="0">
                <a:latin typeface="+mj-lt"/>
              </a:defRPr>
            </a:lvl1pPr>
            <a:lvl2pPr marL="285750" indent="-28575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/>
            </a:lvl2pPr>
          </a:lstStyle>
          <a:p>
            <a:pPr lvl="0"/>
            <a:r>
              <a:rPr lang="de-DE" dirty="0"/>
              <a:t>Kapitel 1</a:t>
            </a:r>
          </a:p>
          <a:p>
            <a:pPr lvl="1"/>
            <a:r>
              <a:rPr lang="de-DE" dirty="0"/>
              <a:t>Unterkapitel 1</a:t>
            </a:r>
          </a:p>
          <a:p>
            <a:pPr lvl="1"/>
            <a:r>
              <a:rPr lang="de-DE" dirty="0"/>
              <a:t>Unterkapitel 2</a:t>
            </a:r>
          </a:p>
          <a:p>
            <a:pPr lvl="0"/>
            <a:r>
              <a:rPr lang="de-DE" dirty="0"/>
              <a:t>Kapitel 2</a:t>
            </a:r>
          </a:p>
          <a:p>
            <a:pPr lvl="1"/>
            <a:r>
              <a:rPr lang="de-DE" dirty="0"/>
              <a:t>Unterkapitel 1</a:t>
            </a:r>
          </a:p>
          <a:p>
            <a:pPr lvl="1"/>
            <a:r>
              <a:rPr lang="de-DE" dirty="0"/>
              <a:t>Unterkapitel 2</a:t>
            </a:r>
          </a:p>
          <a:p>
            <a:pPr lvl="0"/>
            <a:r>
              <a:rPr lang="de-DE" dirty="0"/>
              <a:t>Kapitel 3</a:t>
            </a:r>
          </a:p>
          <a:p>
            <a:pPr lvl="1"/>
            <a:r>
              <a:rPr lang="de-DE" dirty="0"/>
              <a:t>Unterkapitel 1</a:t>
            </a:r>
          </a:p>
          <a:p>
            <a:pPr lvl="1"/>
            <a:r>
              <a:rPr lang="de-DE" dirty="0"/>
              <a:t>Unterkapitel 2</a:t>
            </a:r>
          </a:p>
          <a:p>
            <a:pPr lvl="0"/>
            <a:r>
              <a:rPr lang="de-DE" dirty="0"/>
              <a:t>Kapitel 4</a:t>
            </a:r>
          </a:p>
          <a:p>
            <a:pPr lvl="1"/>
            <a:r>
              <a:rPr lang="de-DE" dirty="0"/>
              <a:t>Unterkapitel 1</a:t>
            </a:r>
          </a:p>
          <a:p>
            <a:pPr lvl="1"/>
            <a:r>
              <a:rPr lang="de-DE" dirty="0"/>
              <a:t>Unterkapitel 2</a:t>
            </a:r>
          </a:p>
          <a:p>
            <a:pPr lvl="0"/>
            <a:r>
              <a:rPr lang="de-DE" dirty="0"/>
              <a:t>Kapitel 5</a:t>
            </a:r>
          </a:p>
          <a:p>
            <a:pPr lvl="1"/>
            <a:r>
              <a:rPr lang="de-DE" dirty="0"/>
              <a:t>Unterkapitel 1</a:t>
            </a:r>
          </a:p>
          <a:p>
            <a:pPr lvl="1"/>
            <a:r>
              <a:rPr lang="de-DE" dirty="0"/>
              <a:t>Unterkapitel 2</a:t>
            </a:r>
          </a:p>
          <a:p>
            <a:pPr lvl="1"/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717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bild, schwarz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1540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/>
              <a:t>Titel und großes Imagebild</a:t>
            </a:r>
            <a:endParaRPr lang="de-AT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942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bild, weiß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1531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/>
              <a:t>Titel und großes Imagebild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901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/>
              <a:t>Titel und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542" y="1621584"/>
            <a:ext cx="11139784" cy="45167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471542" y="5858820"/>
            <a:ext cx="11139784" cy="27812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Quelle: 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99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Platz für</a:t>
            </a:r>
            <a:br>
              <a:rPr lang="de-DE" dirty="0"/>
            </a:br>
            <a:r>
              <a:rPr lang="de-DE" dirty="0"/>
              <a:t>Titel und Vergleich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6843" y="1639640"/>
            <a:ext cx="5399024" cy="45135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2918" y="1638582"/>
            <a:ext cx="5398407" cy="45135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30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Titelmusterformat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AT"/>
              <a:t>16.10.2015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Platz für Autor und LVA-Nummer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 b="0">
                <a:solidFill>
                  <a:schemeClr val="tx1"/>
                </a:solidFill>
                <a:latin typeface="+mn-lt"/>
              </a:defRPr>
            </a:lvl1pPr>
          </a:lstStyle>
          <a:p>
            <a:fld id="{68F3185B-C653-42AE-8B74-FF214C291574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30" name="Grafik 29"/>
          <p:cNvPicPr>
            <a:picLocks noChangeAspect="1"/>
          </p:cNvPicPr>
          <p:nvPr userDrawn="1"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83" y="6351235"/>
            <a:ext cx="2717806" cy="320399"/>
          </a:xfrm>
          <a:prstGeom prst="rect">
            <a:avLst/>
          </a:prstGeom>
        </p:spPr>
      </p:pic>
      <p:sp>
        <p:nvSpPr>
          <p:cNvPr id="33" name="Textplatzhalter 32"/>
          <p:cNvSpPr>
            <a:spLocks noGrp="1"/>
          </p:cNvSpPr>
          <p:nvPr>
            <p:ph type="body" idx="1"/>
          </p:nvPr>
        </p:nvSpPr>
        <p:spPr>
          <a:xfrm>
            <a:off x="470188" y="1619798"/>
            <a:ext cx="11141138" cy="4513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19567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80" r:id="rId2"/>
    <p:sldLayoutId id="2147483683" r:id="rId3"/>
    <p:sldLayoutId id="2147483669" r:id="rId4"/>
    <p:sldLayoutId id="2147483670" r:id="rId5"/>
    <p:sldLayoutId id="2147483666" r:id="rId6"/>
    <p:sldLayoutId id="2147483677" r:id="rId7"/>
    <p:sldLayoutId id="2147483662" r:id="rId8"/>
    <p:sldLayoutId id="2147483664" r:id="rId9"/>
    <p:sldLayoutId id="2147483671" r:id="rId10"/>
    <p:sldLayoutId id="2147483672" r:id="rId11"/>
    <p:sldLayoutId id="2147483673" r:id="rId12"/>
    <p:sldLayoutId id="2147483675" r:id="rId13"/>
    <p:sldLayoutId id="2147483674" r:id="rId14"/>
    <p:sldLayoutId id="2147483678" r:id="rId15"/>
    <p:sldLayoutId id="2147483679" r:id="rId16"/>
    <p:sldLayoutId id="2147483681" r:id="rId17"/>
    <p:sldLayoutId id="2147483682" r:id="rId18"/>
    <p:sldLayoutId id="2147483687" r:id="rId19"/>
    <p:sldLayoutId id="2147483688" r:id="rId20"/>
    <p:sldLayoutId id="2147483689" r:id="rId21"/>
    <p:sldLayoutId id="2147483690" r:id="rId22"/>
    <p:sldLayoutId id="2147483691" r:id="rId23"/>
    <p:sldLayoutId id="2147483692" r:id="rId24"/>
    <p:sldLayoutId id="2147483693" r:id="rId25"/>
    <p:sldLayoutId id="2147483694" r:id="rId26"/>
    <p:sldLayoutId id="2147483695" r:id="rId27"/>
    <p:sldLayoutId id="2147483696" r:id="rId28"/>
    <p:sldLayoutId id="2147483697" r:id="rId29"/>
    <p:sldLayoutId id="2147483698" r:id="rId30"/>
  </p:sldLayoutIdLst>
  <p:txStyles>
    <p:titleStyle>
      <a:lvl1pPr algn="l" defTabSz="914400" rtl="0" eaLnBrk="1" latinLnBrk="0" hangingPunct="1">
        <a:lnSpc>
          <a:spcPct val="83000"/>
        </a:lnSpc>
        <a:spcBef>
          <a:spcPct val="0"/>
        </a:spcBef>
        <a:buNone/>
        <a:defRPr sz="30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ct val="105000"/>
        </a:lnSpc>
        <a:spcBef>
          <a:spcPts val="800"/>
        </a:spcBef>
        <a:buSzPct val="12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216000" algn="l" defTabSz="914400" rtl="0" eaLnBrk="1" latinLnBrk="0" hangingPunct="1">
        <a:lnSpc>
          <a:spcPct val="105000"/>
        </a:lnSpc>
        <a:spcBef>
          <a:spcPts val="0"/>
        </a:spcBef>
        <a:buSzPct val="125000"/>
        <a:buFont typeface="Arial" panose="020B0604020202020204" pitchFamily="34" charset="0"/>
        <a:buChar char="◦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8000" indent="-216000" algn="l" defTabSz="914400" rtl="0" eaLnBrk="1" latinLnBrk="0" hangingPunct="1">
        <a:lnSpc>
          <a:spcPct val="105000"/>
        </a:lnSpc>
        <a:spcBef>
          <a:spcPts val="0"/>
        </a:spcBef>
        <a:buSzPct val="85000"/>
        <a:buFont typeface="Wingdings" panose="05000000000000000000" pitchFamily="2" charset="2"/>
        <a:buChar char="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4000" indent="-216000" algn="l" defTabSz="914400" rtl="0" eaLnBrk="1" latinLnBrk="0" hangingPunct="1">
        <a:lnSpc>
          <a:spcPct val="105000"/>
        </a:lnSpc>
        <a:spcBef>
          <a:spcPts val="0"/>
        </a:spcBef>
        <a:buSzPct val="110000"/>
        <a:buFont typeface="Arial" panose="020B06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000" indent="-216000" algn="l" defTabSz="914400" rtl="0" eaLnBrk="1" latinLnBrk="0" hangingPunct="1">
        <a:lnSpc>
          <a:spcPct val="105000"/>
        </a:lnSpc>
        <a:spcBef>
          <a:spcPts val="0"/>
        </a:spcBef>
        <a:buSzPct val="65000"/>
        <a:buFont typeface="Wingdings 2" panose="05020102010507070707" pitchFamily="18" charset="2"/>
        <a:buChar char="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8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4C33A5E5-9007-117C-B0E7-F25241DCE1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sz="1200" dirty="0"/>
              <a:t>Kerim Ljutic, k12114096</a:t>
            </a:r>
          </a:p>
          <a:p>
            <a:r>
              <a:rPr lang="de-AT" sz="1200" dirty="0"/>
              <a:t>Martin Wallner, k12204072</a:t>
            </a:r>
          </a:p>
          <a:p>
            <a:r>
              <a:rPr lang="de-AT" sz="1200" dirty="0"/>
              <a:t>Carina </a:t>
            </a:r>
            <a:r>
              <a:rPr lang="de-AT" sz="1200" dirty="0" err="1"/>
              <a:t>Moßbauer</a:t>
            </a:r>
            <a:r>
              <a:rPr lang="de-AT" sz="1200" dirty="0"/>
              <a:t>, k12226418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B836E1B-D1A6-EE63-EC17-52903ACEE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Praktikum Software Engineering: Release v.0.1.0</a:t>
            </a:r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C2C244E9-F734-AE2B-DC69-3EBC24DE68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DC0EC538-231F-5EA0-3ABA-0E382DF11E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65279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583E02-AB39-40E7-E88E-EFA238DA6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Ursprünglicher</a:t>
            </a:r>
            <a:r>
              <a:rPr lang="en-US" noProof="0" dirty="0"/>
              <a:t> Plan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B1AAFB-AC8F-B456-360A-188C93E94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542" y="1051560"/>
            <a:ext cx="11139784" cy="5086773"/>
          </a:xfrm>
        </p:spPr>
        <p:txBody>
          <a:bodyPr>
            <a:normAutofit/>
          </a:bodyPr>
          <a:lstStyle/>
          <a:p>
            <a:r>
              <a:rPr lang="en-US" b="1" noProof="0" dirty="0" err="1"/>
              <a:t>Abbildung</a:t>
            </a:r>
            <a:r>
              <a:rPr lang="en-US" b="1" noProof="0" dirty="0"/>
              <a:t> der </a:t>
            </a:r>
            <a:r>
              <a:rPr lang="en-US" b="1" noProof="0" dirty="0" err="1"/>
              <a:t>Kernfunktionen</a:t>
            </a:r>
            <a:r>
              <a:rPr lang="en-US" b="1" noProof="0" dirty="0"/>
              <a:t>:</a:t>
            </a:r>
          </a:p>
          <a:p>
            <a:pPr lvl="1"/>
            <a:r>
              <a:rPr lang="en-US" b="1" dirty="0" err="1"/>
              <a:t>Datenbankzugriff</a:t>
            </a:r>
            <a:endParaRPr lang="en-US" b="1" dirty="0"/>
          </a:p>
          <a:p>
            <a:pPr lvl="1"/>
            <a:r>
              <a:rPr lang="en-US" b="1" noProof="0" dirty="0"/>
              <a:t>Login</a:t>
            </a:r>
          </a:p>
          <a:p>
            <a:pPr lvl="1"/>
            <a:r>
              <a:rPr lang="en-US" b="1" dirty="0" err="1"/>
              <a:t>Unterscheidung</a:t>
            </a:r>
            <a:r>
              <a:rPr lang="en-US" b="1" dirty="0"/>
              <a:t> </a:t>
            </a:r>
            <a:r>
              <a:rPr lang="en-US" b="1" dirty="0" err="1"/>
              <a:t>Benutzer</a:t>
            </a:r>
            <a:r>
              <a:rPr lang="en-US" b="1" dirty="0"/>
              <a:t> &amp; Admin</a:t>
            </a:r>
          </a:p>
          <a:p>
            <a:pPr lvl="1"/>
            <a:r>
              <a:rPr lang="en-US" b="1" dirty="0" err="1"/>
              <a:t>Passwortverschlüsselung</a:t>
            </a:r>
            <a:endParaRPr lang="en-US" b="1" dirty="0"/>
          </a:p>
          <a:p>
            <a:pPr lvl="1"/>
            <a:r>
              <a:rPr lang="en-US" b="1" noProof="0" dirty="0"/>
              <a:t>Upload </a:t>
            </a:r>
            <a:r>
              <a:rPr lang="en-US" b="1" noProof="0" dirty="0" err="1"/>
              <a:t>Rechnungen</a:t>
            </a:r>
            <a:endParaRPr lang="en-US" b="1" noProof="0" dirty="0"/>
          </a:p>
          <a:p>
            <a:pPr lvl="1"/>
            <a:r>
              <a:rPr lang="en-US" b="1" noProof="0" dirty="0" err="1"/>
              <a:t>Benutzermanagement</a:t>
            </a:r>
            <a:endParaRPr lang="en-US" b="1" noProof="0" dirty="0"/>
          </a:p>
          <a:p>
            <a:pPr lvl="1"/>
            <a:r>
              <a:rPr lang="en-US" b="1" dirty="0"/>
              <a:t>Reporting</a:t>
            </a:r>
          </a:p>
          <a:p>
            <a:endParaRPr lang="en-US" b="1" noProof="0" dirty="0"/>
          </a:p>
          <a:p>
            <a:r>
              <a:rPr lang="en-US" b="1" noProof="0" dirty="0"/>
              <a:t>User Stories:</a:t>
            </a:r>
          </a:p>
          <a:p>
            <a:pPr lvl="1"/>
            <a:r>
              <a:rPr lang="en-US" b="1" dirty="0"/>
              <a:t>User/Admin - Authentication &amp; Login #4</a:t>
            </a:r>
          </a:p>
          <a:p>
            <a:pPr lvl="1"/>
            <a:r>
              <a:rPr lang="en-US" b="1" dirty="0"/>
              <a:t>User/Admin - Invoice Upload #5</a:t>
            </a:r>
          </a:p>
          <a:p>
            <a:pPr lvl="1"/>
            <a:r>
              <a:rPr lang="en-US" b="1" dirty="0"/>
              <a:t>Admin - User Management #10</a:t>
            </a:r>
          </a:p>
          <a:p>
            <a:pPr lvl="1"/>
            <a:r>
              <a:rPr lang="en-US" b="1" dirty="0"/>
              <a:t>Admin - Edit Reimbursement Requests #16</a:t>
            </a:r>
          </a:p>
          <a:p>
            <a:pPr lvl="1"/>
            <a:endParaRPr lang="en-US" b="1" noProof="0" dirty="0"/>
          </a:p>
        </p:txBody>
      </p:sp>
      <p:sp>
        <p:nvSpPr>
          <p:cNvPr id="10" name="Scrollen: horizontal 9">
            <a:extLst>
              <a:ext uri="{FF2B5EF4-FFF2-40B4-BE49-F238E27FC236}">
                <a16:creationId xmlns:a16="http://schemas.microsoft.com/office/drawing/2014/main" id="{487CB666-D122-6C9A-D89E-5E5BC6B53DA7}"/>
              </a:ext>
            </a:extLst>
          </p:cNvPr>
          <p:cNvSpPr/>
          <p:nvPr/>
        </p:nvSpPr>
        <p:spPr>
          <a:xfrm rot="829777">
            <a:off x="6955970" y="1537818"/>
            <a:ext cx="4188279" cy="1994784"/>
          </a:xfrm>
          <a:prstGeom prst="horizontalScroll">
            <a:avLst/>
          </a:prstGeom>
          <a:solidFill>
            <a:srgbClr val="BEBEB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0" i="0" dirty="0">
                <a:solidFill>
                  <a:schemeClr val="tx1"/>
                </a:solidFill>
                <a:effectLst/>
                <a:latin typeface="Open Sans" panose="020F0502020204030204" pitchFamily="34" charset="0"/>
              </a:rPr>
              <a:t>„Enttäuschung ist das Ergebnis falscher Erwartungen.“</a:t>
            </a:r>
            <a:br>
              <a:rPr lang="de-DE" b="0" i="0" dirty="0">
                <a:solidFill>
                  <a:schemeClr val="tx1"/>
                </a:solidFill>
                <a:effectLst/>
                <a:latin typeface="Open Sans" panose="020F0502020204030204" pitchFamily="34" charset="0"/>
              </a:rPr>
            </a:br>
            <a:r>
              <a:rPr lang="de-DE" b="0" i="0" dirty="0">
                <a:solidFill>
                  <a:schemeClr val="tx1"/>
                </a:solidFill>
                <a:effectLst/>
                <a:latin typeface="Open Sans" panose="020F0502020204030204" pitchFamily="34" charset="0"/>
              </a:rPr>
              <a:t>- Andreas Tenzer</a:t>
            </a:r>
            <a:endParaRPr lang="de-A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426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B616D1-8070-2C77-E189-A8DBF37D0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222F71-7ACA-FF53-0C08-BBEC2AA1D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Probleme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C367E1-4D4E-22DD-E07C-57E0921EC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542" y="1051560"/>
            <a:ext cx="11139784" cy="5086773"/>
          </a:xfrm>
        </p:spPr>
        <p:txBody>
          <a:bodyPr>
            <a:normAutofit/>
          </a:bodyPr>
          <a:lstStyle/>
          <a:p>
            <a:r>
              <a:rPr lang="de-AT" b="1" noProof="0" dirty="0"/>
              <a:t>Kompilierung des Projekts:</a:t>
            </a:r>
          </a:p>
          <a:p>
            <a:pPr lvl="1"/>
            <a:r>
              <a:rPr lang="de-AT" b="1" dirty="0"/>
              <a:t>Falsches JDK (21 unbedingt nötig, alle anderen JDK-Versionen haben zu Fehlern geführt)</a:t>
            </a:r>
          </a:p>
          <a:p>
            <a:pPr lvl="1"/>
            <a:r>
              <a:rPr lang="de-AT" b="1" dirty="0"/>
              <a:t>Ausführbare JAR-Datei (JDK und Maven-Plugin, „Extra-Main-Klasse)</a:t>
            </a:r>
          </a:p>
          <a:p>
            <a:r>
              <a:rPr lang="de-AT" b="1" noProof="0" dirty="0"/>
              <a:t>Einrichtung der Datenbank:</a:t>
            </a:r>
          </a:p>
          <a:p>
            <a:pPr lvl="1"/>
            <a:r>
              <a:rPr lang="de-AT" b="1" dirty="0"/>
              <a:t>Relative Pfade im JDBC-Pfad wurden nicht erkannt</a:t>
            </a:r>
          </a:p>
          <a:p>
            <a:pPr lvl="1"/>
            <a:r>
              <a:rPr lang="de-AT" b="1" noProof="0" dirty="0"/>
              <a:t>Daher </a:t>
            </a:r>
            <a:r>
              <a:rPr lang="de-AT" b="1" dirty="0"/>
              <a:t>R</a:t>
            </a:r>
            <a:r>
              <a:rPr lang="de-AT" b="1" noProof="0" dirty="0" err="1"/>
              <a:t>ealisierung</a:t>
            </a:r>
            <a:r>
              <a:rPr lang="de-AT" b="1" noProof="0" dirty="0"/>
              <a:t> über </a:t>
            </a:r>
            <a:r>
              <a:rPr lang="de-AT" b="1" noProof="0" dirty="0" err="1"/>
              <a:t>Supabase</a:t>
            </a:r>
            <a:endParaRPr lang="de-AT" b="1" noProof="0" dirty="0"/>
          </a:p>
          <a:p>
            <a:pPr lvl="1"/>
            <a:r>
              <a:rPr lang="de-AT" b="1" dirty="0"/>
              <a:t>PostgreSQL teilweise andere Syntax</a:t>
            </a:r>
            <a:endParaRPr lang="de-AT" b="1" noProof="0" dirty="0"/>
          </a:p>
          <a:p>
            <a:r>
              <a:rPr lang="de-AT" b="1" noProof="0" dirty="0" err="1"/>
              <a:t>SceneBuilder</a:t>
            </a:r>
            <a:r>
              <a:rPr lang="de-AT" b="1" noProof="0" dirty="0"/>
              <a:t> hat nicht sauber funktioniert (Eintragen von Controller, Aufrufen von Views)</a:t>
            </a:r>
          </a:p>
          <a:p>
            <a:r>
              <a:rPr lang="de-AT" b="1" dirty="0"/>
              <a:t>Angabe „falsch“ interpretiert:</a:t>
            </a:r>
          </a:p>
          <a:p>
            <a:pPr lvl="1"/>
            <a:r>
              <a:rPr lang="de-AT" b="1" dirty="0"/>
              <a:t>Hinzufügen von User-Story #16</a:t>
            </a:r>
          </a:p>
          <a:p>
            <a:endParaRPr lang="de-AT" b="1" dirty="0"/>
          </a:p>
          <a:p>
            <a:pPr lvl="1"/>
            <a:endParaRPr lang="de-AT" b="1" noProof="0" dirty="0"/>
          </a:p>
        </p:txBody>
      </p:sp>
    </p:spTree>
    <p:extLst>
      <p:ext uri="{BB962C8B-B14F-4D97-AF65-F5344CB8AC3E}">
        <p14:creationId xmlns:p14="http://schemas.microsoft.com/office/powerpoint/2010/main" val="3803554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04F650-F06F-64C0-C658-9B63BF5E09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653ACB-7C52-DA31-B351-02FB27AD0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Abgeschlossene</a:t>
            </a:r>
            <a:r>
              <a:rPr lang="en-US" noProof="0" dirty="0"/>
              <a:t> User Stories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3B6065-E08D-FCA2-8865-FE9396214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542" y="1051560"/>
            <a:ext cx="11139784" cy="5086773"/>
          </a:xfrm>
        </p:spPr>
        <p:txBody>
          <a:bodyPr>
            <a:normAutofit/>
          </a:bodyPr>
          <a:lstStyle/>
          <a:p>
            <a:r>
              <a:rPr lang="en-US" b="1" dirty="0"/>
              <a:t>User/Admin - Authentication &amp; Login #4</a:t>
            </a:r>
          </a:p>
          <a:p>
            <a:r>
              <a:rPr lang="en-US" b="1" dirty="0"/>
              <a:t>User/Admin - Invoice Upload #5</a:t>
            </a:r>
          </a:p>
          <a:p>
            <a:r>
              <a:rPr lang="en-US" b="1" dirty="0"/>
              <a:t>Admin - User Management #10</a:t>
            </a:r>
          </a:p>
          <a:p>
            <a:r>
              <a:rPr lang="de-AT" b="1" noProof="0" dirty="0"/>
              <a:t>Teilweise abgeschlossen:</a:t>
            </a:r>
          </a:p>
          <a:p>
            <a:pPr lvl="1"/>
            <a:r>
              <a:rPr lang="en-US" b="1" dirty="0"/>
              <a:t>Admin - Dashboard and Reports #11: </a:t>
            </a:r>
            <a:r>
              <a:rPr lang="de-AT" b="1" noProof="0" dirty="0"/>
              <a:t>Filtrierung</a:t>
            </a:r>
            <a:r>
              <a:rPr lang="en-US" b="1" dirty="0"/>
              <a:t> </a:t>
            </a:r>
            <a:r>
              <a:rPr lang="de-AT" b="1" noProof="0" dirty="0"/>
              <a:t>nach</a:t>
            </a:r>
            <a:r>
              <a:rPr lang="en-US" b="1" dirty="0"/>
              <a:t> Daten (User, Datum…)</a:t>
            </a:r>
          </a:p>
          <a:p>
            <a:pPr lvl="1"/>
            <a:endParaRPr lang="de-AT" b="1" dirty="0"/>
          </a:p>
          <a:p>
            <a:r>
              <a:rPr lang="de-AT" b="1" dirty="0"/>
              <a:t>Viele Akzeptanzkriterien/Testszenarien durch den Code schon abgebildet, z.B. nur PDF, JPEG und PNG-Dateien laut Programmcode möglich</a:t>
            </a:r>
          </a:p>
          <a:p>
            <a:endParaRPr lang="de-AT" b="1" dirty="0"/>
          </a:p>
          <a:p>
            <a:endParaRPr lang="de-AT" b="1" dirty="0"/>
          </a:p>
          <a:p>
            <a:pPr lvl="1"/>
            <a:endParaRPr lang="de-AT" b="1" noProof="0" dirty="0"/>
          </a:p>
        </p:txBody>
      </p:sp>
    </p:spTree>
    <p:extLst>
      <p:ext uri="{BB962C8B-B14F-4D97-AF65-F5344CB8AC3E}">
        <p14:creationId xmlns:p14="http://schemas.microsoft.com/office/powerpoint/2010/main" val="3661129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247786E2-A00D-CB90-2B0D-80E44807E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122" y="575031"/>
            <a:ext cx="11124204" cy="442736"/>
          </a:xfrm>
        </p:spPr>
        <p:txBody>
          <a:bodyPr/>
          <a:lstStyle/>
          <a:p>
            <a:r>
              <a:rPr lang="en-US" noProof="0" dirty="0" err="1"/>
              <a:t>Gebuchte</a:t>
            </a:r>
            <a:r>
              <a:rPr lang="en-US" noProof="0" dirty="0"/>
              <a:t> </a:t>
            </a:r>
            <a:r>
              <a:rPr lang="en-US" noProof="0" dirty="0" err="1"/>
              <a:t>Stunden</a:t>
            </a:r>
            <a:r>
              <a:rPr lang="en-US" noProof="0" dirty="0"/>
              <a:t> &amp; Lessons Learned</a:t>
            </a:r>
            <a:endParaRPr lang="de-AT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A82B97A-EF2D-B26D-9BCB-C1E61B3EE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6843" y="1017767"/>
            <a:ext cx="5399024" cy="5135383"/>
          </a:xfrm>
        </p:spPr>
        <p:txBody>
          <a:bodyPr>
            <a:normAutofit fontScale="92500" lnSpcReduction="10000"/>
          </a:bodyPr>
          <a:lstStyle/>
          <a:p>
            <a:r>
              <a:rPr lang="en-US" sz="1900" b="1" dirty="0" err="1"/>
              <a:t>Gesamt</a:t>
            </a:r>
            <a:r>
              <a:rPr lang="en-US" sz="1900" b="1" dirty="0"/>
              <a:t>: 169 Std. 47 Min. </a:t>
            </a:r>
            <a:r>
              <a:rPr lang="en-US" sz="1900" b="1" dirty="0">
                <a:sym typeface="Wingdings" panose="05000000000000000000" pitchFamily="2" charset="2"/>
              </a:rPr>
              <a:t> </a:t>
            </a:r>
            <a:endParaRPr lang="en-US" sz="1900" b="1" dirty="0"/>
          </a:p>
          <a:p>
            <a:r>
              <a:rPr lang="en-US" sz="1900" b="1" dirty="0" err="1"/>
              <a:t>Aufteilung</a:t>
            </a:r>
            <a:r>
              <a:rPr lang="en-US" sz="1900" b="1" dirty="0"/>
              <a:t>:</a:t>
            </a:r>
          </a:p>
          <a:p>
            <a:pPr lvl="1"/>
            <a:r>
              <a:rPr lang="en-US" sz="1900" b="1" dirty="0"/>
              <a:t>Carina:</a:t>
            </a:r>
          </a:p>
          <a:p>
            <a:pPr lvl="2"/>
            <a:r>
              <a:rPr lang="en-US" sz="1700" b="1" dirty="0" err="1"/>
              <a:t>Lauffähiges</a:t>
            </a:r>
            <a:r>
              <a:rPr lang="en-US" sz="1700" b="1" dirty="0"/>
              <a:t> Projekt</a:t>
            </a:r>
          </a:p>
          <a:p>
            <a:pPr lvl="2"/>
            <a:r>
              <a:rPr lang="en-US" sz="1700" b="1" dirty="0"/>
              <a:t>JavaFX</a:t>
            </a:r>
          </a:p>
          <a:p>
            <a:pPr lvl="2"/>
            <a:r>
              <a:rPr lang="en-US" sz="1700" b="1" dirty="0" err="1"/>
              <a:t>Usermanagement</a:t>
            </a:r>
            <a:endParaRPr lang="en-US" sz="1700" b="1" dirty="0"/>
          </a:p>
          <a:p>
            <a:pPr lvl="2"/>
            <a:r>
              <a:rPr lang="en-US" sz="1700" b="1" dirty="0"/>
              <a:t>Reporting</a:t>
            </a:r>
          </a:p>
          <a:p>
            <a:pPr lvl="1"/>
            <a:r>
              <a:rPr lang="en-US" sz="1900" b="1" dirty="0"/>
              <a:t>Martin:</a:t>
            </a:r>
          </a:p>
          <a:p>
            <a:pPr lvl="2"/>
            <a:r>
              <a:rPr lang="en-US" sz="1700" b="1" dirty="0" err="1"/>
              <a:t>Lauffähiges</a:t>
            </a:r>
            <a:r>
              <a:rPr lang="en-US" sz="1700" b="1" dirty="0"/>
              <a:t> Projekt</a:t>
            </a:r>
          </a:p>
          <a:p>
            <a:pPr lvl="2"/>
            <a:r>
              <a:rPr lang="en-US" sz="1700" b="1" dirty="0"/>
              <a:t>JavaFX</a:t>
            </a:r>
          </a:p>
          <a:p>
            <a:pPr lvl="2"/>
            <a:r>
              <a:rPr lang="en-US" sz="1700" b="1" dirty="0"/>
              <a:t>Login</a:t>
            </a:r>
          </a:p>
          <a:p>
            <a:pPr lvl="2"/>
            <a:r>
              <a:rPr lang="en-US" sz="1700" b="1" dirty="0" err="1"/>
              <a:t>Codeoptimierung</a:t>
            </a:r>
            <a:r>
              <a:rPr lang="en-US" sz="1700" b="1" dirty="0"/>
              <a:t>, </a:t>
            </a:r>
            <a:r>
              <a:rPr lang="en-US" sz="1700" b="1" dirty="0" err="1"/>
              <a:t>Bugfixing</a:t>
            </a:r>
            <a:endParaRPr lang="en-US" sz="1700" b="1" dirty="0"/>
          </a:p>
          <a:p>
            <a:pPr lvl="1"/>
            <a:r>
              <a:rPr lang="en-US" sz="1900" b="1" dirty="0"/>
              <a:t>Kerim:</a:t>
            </a:r>
          </a:p>
          <a:p>
            <a:pPr lvl="2"/>
            <a:r>
              <a:rPr lang="en-US" sz="1700" b="1" dirty="0" err="1"/>
              <a:t>Lauffähiges</a:t>
            </a:r>
            <a:r>
              <a:rPr lang="en-US" sz="1700" b="1" dirty="0"/>
              <a:t> Projekt</a:t>
            </a:r>
          </a:p>
          <a:p>
            <a:pPr lvl="2"/>
            <a:r>
              <a:rPr lang="en-US" sz="1700" b="1" dirty="0" err="1"/>
              <a:t>Datenbank</a:t>
            </a:r>
            <a:endParaRPr lang="en-US" sz="1700" b="1" dirty="0"/>
          </a:p>
          <a:p>
            <a:pPr lvl="2"/>
            <a:r>
              <a:rPr lang="en-US" sz="1700" b="1" dirty="0" err="1"/>
              <a:t>Passwortverschlüsselung</a:t>
            </a:r>
            <a:endParaRPr lang="en-US" sz="1700" b="1" dirty="0"/>
          </a:p>
          <a:p>
            <a:pPr lvl="2"/>
            <a:r>
              <a:rPr lang="en-US" sz="1700" b="1" dirty="0" err="1"/>
              <a:t>Rechnungsupload</a:t>
            </a:r>
            <a:endParaRPr lang="en-US" sz="1700" b="1" dirty="0"/>
          </a:p>
          <a:p>
            <a:pPr lvl="2"/>
            <a:r>
              <a:rPr lang="en-US" sz="1700" b="1" dirty="0" err="1"/>
              <a:t>Usermanagement</a:t>
            </a:r>
            <a:endParaRPr lang="en-US" sz="1700" b="1" dirty="0"/>
          </a:p>
          <a:p>
            <a:pPr lvl="2"/>
            <a:r>
              <a:rPr lang="en-US" sz="1700" b="1" dirty="0"/>
              <a:t>Reporting</a:t>
            </a:r>
          </a:p>
          <a:p>
            <a:endParaRPr lang="de-AT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D6EF53C3-F872-BA53-FCCC-56B0CF9B07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49910" y="1009543"/>
            <a:ext cx="4161414" cy="5135383"/>
          </a:xfrm>
        </p:spPr>
        <p:txBody>
          <a:bodyPr/>
          <a:lstStyle/>
          <a:p>
            <a:r>
              <a:rPr lang="de-AT" sz="1600" b="1" dirty="0"/>
              <a:t>Ein lauffähiges Programm ist die halbe Miete!</a:t>
            </a:r>
          </a:p>
          <a:p>
            <a:r>
              <a:rPr lang="de-AT" sz="1600" b="1" dirty="0"/>
              <a:t>Aufteilung im MVC-Modell vorher abstimmen</a:t>
            </a:r>
          </a:p>
          <a:p>
            <a:r>
              <a:rPr lang="de-AT" sz="1600" b="1" dirty="0"/>
              <a:t>Verwendung der Models forcieren (Auch wegen der Tabellen nötig)</a:t>
            </a:r>
          </a:p>
          <a:p>
            <a:r>
              <a:rPr lang="de-AT" sz="1600" b="1" dirty="0"/>
              <a:t>Arbeiten mit </a:t>
            </a:r>
            <a:r>
              <a:rPr lang="de-AT" sz="1600" b="1" dirty="0" err="1"/>
              <a:t>Github</a:t>
            </a:r>
            <a:r>
              <a:rPr lang="de-AT" sz="1600" b="1" dirty="0"/>
              <a:t> (</a:t>
            </a:r>
            <a:r>
              <a:rPr lang="de-AT" sz="1600" b="1" dirty="0" err="1"/>
              <a:t>Merge</a:t>
            </a:r>
            <a:r>
              <a:rPr lang="de-AT" sz="1600" b="1" dirty="0"/>
              <a:t>-Konflikte)</a:t>
            </a:r>
          </a:p>
          <a:p>
            <a:endParaRPr lang="de-AT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0960E15-0CC0-FAB5-FDC4-17A02595B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083" y="1084217"/>
            <a:ext cx="3278827" cy="398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67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EAA06D-89F3-E63A-5CE0-062729B08F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0B26F7-94CB-B56A-91B5-65309AF94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Nächsten</a:t>
            </a:r>
            <a:r>
              <a:rPr lang="en-US" noProof="0" dirty="0"/>
              <a:t> </a:t>
            </a:r>
            <a:r>
              <a:rPr lang="en-US" noProof="0" dirty="0" err="1"/>
              <a:t>Schritte</a:t>
            </a:r>
            <a:endParaRPr lang="en-US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10AD83-9F3D-AA34-7303-A25C6E2BD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542" y="1051560"/>
            <a:ext cx="11139784" cy="5086773"/>
          </a:xfrm>
        </p:spPr>
        <p:txBody>
          <a:bodyPr>
            <a:normAutofit/>
          </a:bodyPr>
          <a:lstStyle/>
          <a:p>
            <a:r>
              <a:rPr lang="en-US" b="1" dirty="0" err="1"/>
              <a:t>Codeoptimierung</a:t>
            </a:r>
            <a:r>
              <a:rPr lang="en-US" b="1" dirty="0"/>
              <a:t> &amp; Bugfixes (Martin)</a:t>
            </a:r>
          </a:p>
          <a:p>
            <a:r>
              <a:rPr lang="en-US" b="1" dirty="0" err="1"/>
              <a:t>Testbarkeit</a:t>
            </a:r>
            <a:r>
              <a:rPr lang="en-US" b="1" dirty="0"/>
              <a:t> </a:t>
            </a:r>
            <a:r>
              <a:rPr lang="en-US" b="1" dirty="0" err="1"/>
              <a:t>erweitern</a:t>
            </a:r>
            <a:r>
              <a:rPr lang="en-US" b="1" dirty="0"/>
              <a:t> (Martin)</a:t>
            </a:r>
          </a:p>
          <a:p>
            <a:r>
              <a:rPr lang="en-US" b="1" dirty="0" err="1"/>
              <a:t>Anpassungen</a:t>
            </a:r>
            <a:r>
              <a:rPr lang="en-US" b="1" dirty="0"/>
              <a:t> </a:t>
            </a:r>
            <a:r>
              <a:rPr lang="en-US" b="1" dirty="0" err="1"/>
              <a:t>im</a:t>
            </a:r>
            <a:r>
              <a:rPr lang="en-US" b="1" dirty="0"/>
              <a:t> Code &amp; </a:t>
            </a:r>
            <a:r>
              <a:rPr lang="en-US" b="1" dirty="0" err="1"/>
              <a:t>Datenbank</a:t>
            </a:r>
            <a:r>
              <a:rPr lang="en-US" b="1" dirty="0"/>
              <a:t> (Attribute, </a:t>
            </a:r>
            <a:r>
              <a:rPr lang="en-US" b="1" dirty="0" err="1"/>
              <a:t>Spalten</a:t>
            </a:r>
            <a:r>
              <a:rPr lang="en-US" b="1" dirty="0"/>
              <a:t>…) (Kerim)</a:t>
            </a:r>
          </a:p>
          <a:p>
            <a:r>
              <a:rPr lang="en-US" b="1" dirty="0"/>
              <a:t>User Stories </a:t>
            </a:r>
            <a:r>
              <a:rPr lang="en-US" b="1" dirty="0" err="1"/>
              <a:t>abschließen</a:t>
            </a:r>
            <a:r>
              <a:rPr lang="en-US" b="1" dirty="0"/>
              <a:t>:</a:t>
            </a:r>
          </a:p>
          <a:p>
            <a:pPr lvl="1"/>
            <a:r>
              <a:rPr lang="en-US" b="1" dirty="0"/>
              <a:t>Admin - Dashboard and Reports #11(Kerim &amp; Carina)</a:t>
            </a:r>
          </a:p>
          <a:p>
            <a:r>
              <a:rPr lang="de-AT" b="1" noProof="0" dirty="0"/>
              <a:t>Weitere User Stories:</a:t>
            </a:r>
          </a:p>
          <a:p>
            <a:pPr lvl="1"/>
            <a:r>
              <a:rPr lang="en-US" b="1" dirty="0"/>
              <a:t>User/Admin - Automatic Processing #6 (Kerim)</a:t>
            </a:r>
            <a:endParaRPr lang="de-AT" b="1" noProof="0" dirty="0"/>
          </a:p>
          <a:p>
            <a:pPr lvl="1"/>
            <a:r>
              <a:rPr lang="fr-FR" b="1" dirty="0"/>
              <a:t>User/Admin - </a:t>
            </a:r>
            <a:r>
              <a:rPr lang="fr-FR" b="1" dirty="0" err="1"/>
              <a:t>Reimbursement</a:t>
            </a:r>
            <a:r>
              <a:rPr lang="fr-FR" b="1" dirty="0"/>
              <a:t> Calculation #7 </a:t>
            </a:r>
            <a:r>
              <a:rPr lang="en-US" b="1" dirty="0"/>
              <a:t>(Kerim)</a:t>
            </a:r>
          </a:p>
          <a:p>
            <a:pPr lvl="1"/>
            <a:r>
              <a:rPr lang="en-US" b="1" dirty="0"/>
              <a:t>User/Admin - Submission Confirmation #8 (Martin)</a:t>
            </a:r>
          </a:p>
          <a:p>
            <a:pPr lvl="1"/>
            <a:r>
              <a:rPr lang="en-US" b="1" dirty="0"/>
              <a:t>Admin - Reimbursement Amount Adjustment #14 (Martin)</a:t>
            </a:r>
          </a:p>
          <a:p>
            <a:pPr lvl="1"/>
            <a:r>
              <a:rPr lang="en-US" b="1" dirty="0"/>
              <a:t>Admin - Edit Reimbursement Requests #16 (Carina)</a:t>
            </a:r>
          </a:p>
          <a:p>
            <a:pPr marL="216000" lvl="1" indent="0">
              <a:buNone/>
            </a:pPr>
            <a:endParaRPr lang="en-US" b="1" dirty="0"/>
          </a:p>
          <a:p>
            <a:endParaRPr lang="de-AT" b="1" dirty="0"/>
          </a:p>
          <a:p>
            <a:endParaRPr lang="de-AT" b="1" dirty="0"/>
          </a:p>
          <a:p>
            <a:pPr lvl="1"/>
            <a:endParaRPr lang="de-AT" b="1" noProof="0" dirty="0"/>
          </a:p>
        </p:txBody>
      </p:sp>
    </p:spTree>
    <p:extLst>
      <p:ext uri="{BB962C8B-B14F-4D97-AF65-F5344CB8AC3E}">
        <p14:creationId xmlns:p14="http://schemas.microsoft.com/office/powerpoint/2010/main" val="1714832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6AB236-08AE-A06E-6F02-9D41427009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9105F4-AFA9-7CD9-75A4-B95B87DB7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LiveDemo</a:t>
            </a:r>
            <a:endParaRPr lang="en-US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9ABF8D-3659-6947-BD29-77E73F864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542" y="1051560"/>
            <a:ext cx="11139784" cy="5086773"/>
          </a:xfrm>
        </p:spPr>
        <p:txBody>
          <a:bodyPr>
            <a:normAutofit/>
          </a:bodyPr>
          <a:lstStyle/>
          <a:p>
            <a:r>
              <a:rPr lang="de-AT" b="1" dirty="0"/>
              <a:t>Release v0.1.0</a:t>
            </a:r>
            <a:endParaRPr lang="en-US" b="1" dirty="0"/>
          </a:p>
          <a:p>
            <a:pPr marL="216000" lvl="1" indent="0">
              <a:buNone/>
            </a:pPr>
            <a:endParaRPr lang="en-US" b="1" dirty="0"/>
          </a:p>
          <a:p>
            <a:endParaRPr lang="de-AT" b="1" dirty="0"/>
          </a:p>
          <a:p>
            <a:endParaRPr lang="de-AT" b="1" dirty="0"/>
          </a:p>
          <a:p>
            <a:pPr lvl="1"/>
            <a:endParaRPr lang="de-AT" b="1" noProof="0" dirty="0"/>
          </a:p>
        </p:txBody>
      </p:sp>
    </p:spTree>
    <p:extLst>
      <p:ext uri="{BB962C8B-B14F-4D97-AF65-F5344CB8AC3E}">
        <p14:creationId xmlns:p14="http://schemas.microsoft.com/office/powerpoint/2010/main" val="1992031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FF9EF74D-87DF-AE74-2AD3-08B9A1840C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753C1BB-AF4F-AAA3-1947-15A03FDBD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Vielen Dank!</a:t>
            </a:r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5E05FC81-BE86-5945-377B-273E71E2680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7BC93CE2-5499-B7DD-2003-1A939EED372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04111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JKU">
      <a:dk1>
        <a:srgbClr val="000000"/>
      </a:dk1>
      <a:lt1>
        <a:sysClr val="window" lastClr="FFFFFF"/>
      </a:lt1>
      <a:dk2>
        <a:srgbClr val="9C477B"/>
      </a:dk2>
      <a:lt2>
        <a:srgbClr val="BBD032"/>
      </a:lt2>
      <a:accent1>
        <a:srgbClr val="808288"/>
      </a:accent1>
      <a:accent2>
        <a:srgbClr val="046E98"/>
      </a:accent2>
      <a:accent3>
        <a:srgbClr val="5CCFCB"/>
      </a:accent3>
      <a:accent4>
        <a:srgbClr val="4CAC4E"/>
      </a:accent4>
      <a:accent5>
        <a:srgbClr val="E73729"/>
      </a:accent5>
      <a:accent6>
        <a:srgbClr val="FBBA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E13AFAC5-D8E8-41C9-B023-C5D9AC48FD0E}" vid="{FA9F25FB-E87D-4462-AB13-B746242A0510}"/>
    </a:ext>
  </a:extLst>
</a:theme>
</file>

<file path=ppt/theme/theme2.xml><?xml version="1.0" encoding="utf-8"?>
<a:theme xmlns:a="http://schemas.openxmlformats.org/drawingml/2006/main" name="Office Theme">
  <a:themeElements>
    <a:clrScheme name="JKU">
      <a:dk1>
        <a:srgbClr val="000000"/>
      </a:dk1>
      <a:lt1>
        <a:sysClr val="window" lastClr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JKU">
      <a:dk1>
        <a:srgbClr val="000000"/>
      </a:dk1>
      <a:lt1>
        <a:sysClr val="window" lastClr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 UE Gr11 Ue02</Template>
  <TotalTime>0</TotalTime>
  <Words>400</Words>
  <Application>Microsoft Office PowerPoint</Application>
  <PresentationFormat>Breitbild</PresentationFormat>
  <Paragraphs>83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Open Sans</vt:lpstr>
      <vt:lpstr>Wingdings</vt:lpstr>
      <vt:lpstr>Wingdings 2</vt:lpstr>
      <vt:lpstr>Office</vt:lpstr>
      <vt:lpstr>Praktikum Software Engineering: Release v.0.1.0</vt:lpstr>
      <vt:lpstr>Ursprünglicher Plan</vt:lpstr>
      <vt:lpstr>Probleme</vt:lpstr>
      <vt:lpstr>Abgeschlossene User Stories</vt:lpstr>
      <vt:lpstr>Gebuchte Stunden &amp; Lessons Learned</vt:lpstr>
      <vt:lpstr>Nächsten Schritte</vt:lpstr>
      <vt:lpstr>LiveDemo</vt:lpstr>
      <vt:lpstr>Vielen Dank!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Silvia Mahringer</dc:creator>
  <cp:lastModifiedBy>Ljutic Kerim</cp:lastModifiedBy>
  <cp:revision>38</cp:revision>
  <cp:lastPrinted>2015-10-19T12:36:16Z</cp:lastPrinted>
  <dcterms:created xsi:type="dcterms:W3CDTF">2024-10-25T12:45:57Z</dcterms:created>
  <dcterms:modified xsi:type="dcterms:W3CDTF">2025-04-09T19:11:12Z</dcterms:modified>
</cp:coreProperties>
</file>