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58" r:id="rId4"/>
    <p:sldId id="267" r:id="rId5"/>
    <p:sldId id="268" r:id="rId6"/>
    <p:sldId id="269" r:id="rId7"/>
    <p:sldId id="263" r:id="rId8"/>
    <p:sldId id="264" r:id="rId9"/>
    <p:sldId id="271" r:id="rId10"/>
    <p:sldId id="272" r:id="rId11"/>
    <p:sldId id="273" r:id="rId12"/>
    <p:sldId id="260" r:id="rId13"/>
    <p:sldId id="265" r:id="rId14"/>
    <p:sldId id="270" r:id="rId15"/>
    <p:sldId id="274" r:id="rId16"/>
    <p:sldId id="261" r:id="rId17"/>
    <p:sldId id="262" r:id="rId18"/>
    <p:sldId id="275" r:id="rId19"/>
  </p:sldIdLst>
  <p:sldSz cx="9144000" cy="6858000" type="screen4x3"/>
  <p:notesSz cx="7102475" cy="10234613"/>
  <p:embeddedFontLst>
    <p:embeddedFont>
      <p:font typeface="Arial Black" panose="020B0A04020102020204" pitchFamily="34" charset="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aA5WXhyXkxY3REEG0V10yJknC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87900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d64f17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d64f1754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1d64f1754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d64f1754_0_1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71d64f1754_0_16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7095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1d64f175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1d64f1754_0_2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71d64f1754_0_25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16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1d64f175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1d64f1754_0_5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71d64f1754_0_5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17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1d64f175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1d64f1754_0_5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71d64f1754_0_5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257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6683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912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9906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002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1d64f175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1d64f1754_0_4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71d64f1754_0_43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9192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1d64f175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1d64f1754_0_4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71d64f1754_0_43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1788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d64f1754_0_1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71d64f1754_0_16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mit Quelle">
  <p:cSld name="Grosses Bild und Text mit Quel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550800" y="5927411"/>
            <a:ext cx="51840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4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ohne Quelle">
  <p:cSld name="Grosses Bild und Text ohne Quel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>
            <a:spLocks noGrp="1"/>
          </p:cNvSpPr>
          <p:nvPr>
            <p:ph type="pic" idx="2"/>
          </p:nvPr>
        </p:nvSpPr>
        <p:spPr>
          <a:xfrm>
            <a:off x="549322" y="1777809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>
            <a:spLocks noGrp="1"/>
          </p:cNvSpPr>
          <p:nvPr>
            <p:ph type="pic" idx="3"/>
          </p:nvPr>
        </p:nvSpPr>
        <p:spPr>
          <a:xfrm>
            <a:off x="549322" y="3309042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>
            <a:spLocks noGrp="1"/>
          </p:cNvSpPr>
          <p:nvPr>
            <p:ph type="pic" idx="4"/>
          </p:nvPr>
        </p:nvSpPr>
        <p:spPr>
          <a:xfrm>
            <a:off x="549322" y="4834936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>
            <a:spLocks noGrp="1"/>
          </p:cNvSpPr>
          <p:nvPr>
            <p:ph type="pic" idx="5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>
            <a:spLocks noGrp="1"/>
          </p:cNvSpPr>
          <p:nvPr>
            <p:ph type="pic" idx="2"/>
          </p:nvPr>
        </p:nvSpPr>
        <p:spPr>
          <a:xfrm>
            <a:off x="549322" y="1778467"/>
            <a:ext cx="2418223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oßes Imagebild">
  <p:cSld name="Großes Imagebild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>
            <a:spLocks noGrp="1"/>
          </p:cNvSpPr>
          <p:nvPr>
            <p:ph type="pic" idx="2"/>
          </p:nvPr>
        </p:nvSpPr>
        <p:spPr>
          <a:xfrm>
            <a:off x="1598864" y="1775981"/>
            <a:ext cx="5940000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1598864" y="5948381"/>
            <a:ext cx="59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>
            <a:spLocks noGrp="1"/>
          </p:cNvSpPr>
          <p:nvPr>
            <p:ph type="media" idx="2"/>
          </p:nvPr>
        </p:nvSpPr>
        <p:spPr>
          <a:xfrm>
            <a:off x="549322" y="1785900"/>
            <a:ext cx="7935578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49322" y="5958300"/>
            <a:ext cx="7935578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chluss">
  <p:cSld name="Schlus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633345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45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grau">
  <p:cSld name="JKU Logo grau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7960" y="216000"/>
            <a:ext cx="8708080" cy="64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mit Logo">
  <p:cSld name="Titel mit Log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56045" y="3879265"/>
            <a:ext cx="7926926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lang="en-US" noProof="0"/>
          </a:p>
        </p:txBody>
      </p:sp>
      <p:sp>
        <p:nvSpPr>
          <p:cNvPr id="24" name="Google Shape;24;p5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305" y="5191200"/>
            <a:ext cx="2115244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 rotWithShape="1">
          <a:blip r:embed="rId3">
            <a:alphaModFix/>
          </a:blip>
          <a:srcRect l="27338" t="15818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39" y="5468397"/>
            <a:ext cx="1057432" cy="77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hne Logo">
  <p:cSld name="Titel ohne Log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792414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lang="en-US" noProof="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793800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2180551" y="3543300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bersicht Kooperationen">
  <p:cSld name="Übersicht Kooperatione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43600" y="1936933"/>
            <a:ext cx="7938000" cy="47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3852000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>
            <a:spLocks noGrp="1"/>
          </p:cNvSpPr>
          <p:nvPr>
            <p:ph type="pic" idx="3"/>
          </p:nvPr>
        </p:nvSpPr>
        <p:spPr>
          <a:xfrm>
            <a:off x="5443236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>
            <a:spLocks noGrp="1"/>
          </p:cNvSpPr>
          <p:nvPr>
            <p:ph type="pic" idx="4"/>
          </p:nvPr>
        </p:nvSpPr>
        <p:spPr>
          <a:xfrm>
            <a:off x="7039492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5"/>
          </p:nvPr>
        </p:nvSpPr>
        <p:spPr>
          <a:xfrm>
            <a:off x="656621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6"/>
          </p:nvPr>
        </p:nvSpPr>
        <p:spPr>
          <a:xfrm>
            <a:off x="2271800" y="26712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7"/>
          </p:nvPr>
        </p:nvSpPr>
        <p:spPr>
          <a:xfrm>
            <a:off x="3852000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>
            <a:spLocks noGrp="1"/>
          </p:cNvSpPr>
          <p:nvPr>
            <p:ph type="pic" idx="8"/>
          </p:nvPr>
        </p:nvSpPr>
        <p:spPr>
          <a:xfrm>
            <a:off x="5443236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>
            <a:spLocks noGrp="1"/>
          </p:cNvSpPr>
          <p:nvPr>
            <p:ph type="pic" idx="9"/>
          </p:nvPr>
        </p:nvSpPr>
        <p:spPr>
          <a:xfrm>
            <a:off x="7039492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13"/>
          </p:nvPr>
        </p:nvSpPr>
        <p:spPr>
          <a:xfrm>
            <a:off x="656621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14"/>
          </p:nvPr>
        </p:nvSpPr>
        <p:spPr>
          <a:xfrm>
            <a:off x="2271800" y="42714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/ Agenda">
  <p:cSld name="Übersicht / Agenda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549322" y="1779938"/>
            <a:ext cx="79380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  <a:defRPr sz="17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4325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⬛"/>
              <a:defRPr sz="15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  <p:sp>
        <p:nvSpPr>
          <p:cNvPr id="49" name="Google Shape;49;p8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mit Quelle">
  <p:cSld name="Text / Bild / etc. mit Quel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56" name="Google Shape;56;p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378" cy="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ohne Quelle">
  <p:cSld name="Text / Bild / etc. ohne Quel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7925378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3"/>
          </p:nvPr>
        </p:nvSpPr>
        <p:spPr>
          <a:xfrm>
            <a:off x="4693116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lang="en-US" noProof="0"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noProof="0"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9">
            <a:alphaModFix/>
          </a:blip>
          <a:srcRect l="6391" t="9873" r="13244" b="34351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d64f1754_0_0"/>
          <p:cNvSpPr txBox="1">
            <a:spLocks noGrp="1"/>
          </p:cNvSpPr>
          <p:nvPr>
            <p:ph type="subTitle" idx="1"/>
          </p:nvPr>
        </p:nvSpPr>
        <p:spPr>
          <a:xfrm>
            <a:off x="543610" y="5666254"/>
            <a:ext cx="6333600" cy="84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/>
              <a:t>Praktikum</a:t>
            </a:r>
            <a:r>
              <a:rPr lang="en-US" dirty="0"/>
              <a:t> Software Engineering – WS2022/23</a:t>
            </a:r>
          </a:p>
        </p:txBody>
      </p:sp>
      <p:sp>
        <p:nvSpPr>
          <p:cNvPr id="144" name="Google Shape;144;g71d64f1754_0_0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600" cy="2226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Digital Twin of a Smart Room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Release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Team 2</a:t>
            </a:r>
          </a:p>
        </p:txBody>
      </p:sp>
      <p:sp>
        <p:nvSpPr>
          <p:cNvPr id="145" name="Google Shape;145;g71d64f1754_0_0"/>
          <p:cNvSpPr txBox="1">
            <a:spLocks noGrp="1"/>
          </p:cNvSpPr>
          <p:nvPr>
            <p:ph type="subTitle" idx="1"/>
          </p:nvPr>
        </p:nvSpPr>
        <p:spPr>
          <a:xfrm>
            <a:off x="647710" y="4821154"/>
            <a:ext cx="6333600" cy="84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Elma </a:t>
            </a:r>
            <a:r>
              <a:rPr lang="en-US" dirty="0" err="1"/>
              <a:t>Buljina</a:t>
            </a:r>
            <a:r>
              <a:rPr lang="en-US" dirty="0"/>
              <a:t>, Nuray </a:t>
            </a:r>
            <a:r>
              <a:rPr lang="en-US" dirty="0" err="1"/>
              <a:t>Seker</a:t>
            </a:r>
            <a:r>
              <a:rPr lang="en-US" dirty="0"/>
              <a:t>, Abir Sikder, Stefan </a:t>
            </a:r>
            <a:r>
              <a:rPr lang="en-US" dirty="0" err="1"/>
              <a:t>Pilgerstorfer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68283-C79F-8712-A9D6-A75A925B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/>
              <a:t>Code Quality Suggestion 2 (</a:t>
            </a:r>
            <a:r>
              <a:rPr lang="de-AT" sz="2800" dirty="0" err="1"/>
              <a:t>SonarLint</a:t>
            </a:r>
            <a:r>
              <a:rPr lang="de-AT" sz="2800" dirty="0"/>
              <a:t>)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935DBC0-BD47-CB7E-2ABA-7EC97E533733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F1085E-9688-0B16-9777-535354581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1EB9D-CB27-F49F-1B29-3EA587D72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10</a:t>
            </a:fld>
            <a:endParaRPr lang="de-AT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51A67E-631D-F60E-F086-51835177F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68" y="2198237"/>
            <a:ext cx="7854635" cy="66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075DBC3-0EF6-AC39-9525-5AE49F43B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802" y="3468086"/>
            <a:ext cx="4882309" cy="66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4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68283-C79F-8712-A9D6-A75A925B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/>
              <a:t>Sample Unit Test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935DBC0-BD47-CB7E-2ABA-7EC97E533733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F1085E-9688-0B16-9777-535354581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1EB9D-CB27-F49F-1B29-3EA587D72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11</a:t>
            </a:fld>
            <a:endParaRPr lang="de-AT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6A0B87-6335-ECD1-D8CF-91F1DF6A5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51" y="1697302"/>
            <a:ext cx="3225717" cy="36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63F6555-F2FD-39BF-64FA-AC47BF098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263" y="2243581"/>
            <a:ext cx="5024486" cy="261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39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1d64f1754_0_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Current Status + progress in Release 2</a:t>
            </a:r>
          </a:p>
        </p:txBody>
      </p:sp>
      <p:sp>
        <p:nvSpPr>
          <p:cNvPr id="183" name="Google Shape;183;g71d64f1754_0_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4" name="Google Shape;184;g71d64f1754_0_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12</a:t>
            </a:fld>
            <a:endParaRPr/>
          </a:p>
        </p:txBody>
      </p:sp>
      <p:sp>
        <p:nvSpPr>
          <p:cNvPr id="185" name="Google Shape;185;g71d64f1754_0_16"/>
          <p:cNvSpPr txBox="1">
            <a:spLocks noGrp="1"/>
          </p:cNvSpPr>
          <p:nvPr>
            <p:ph type="body" idx="3"/>
          </p:nvPr>
        </p:nvSpPr>
        <p:spPr>
          <a:xfrm>
            <a:off x="419686" y="1467171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1800" i="1" dirty="0"/>
              <a:t>What was done, how was the distribution of the tasks?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en-US" sz="1800" i="1" dirty="0"/>
          </a:p>
          <a:p>
            <a:pPr lvl="1" indent="-330835">
              <a:buSzPts val="2500"/>
            </a:pPr>
            <a:r>
              <a:rPr lang="en-US" sz="1600" i="1" dirty="0"/>
              <a:t>API for Room, Light Source, Ventilator, Window</a:t>
            </a:r>
          </a:p>
          <a:p>
            <a:pPr lvl="1" indent="-330835">
              <a:buSzPts val="2500"/>
            </a:pPr>
            <a:r>
              <a:rPr lang="en-US" sz="1600" i="1" dirty="0"/>
              <a:t>CRUD Room</a:t>
            </a:r>
          </a:p>
          <a:p>
            <a:pPr lvl="1" indent="-330835">
              <a:buSzPts val="2500"/>
            </a:pPr>
            <a:r>
              <a:rPr lang="en-US" sz="1600" i="1" dirty="0"/>
              <a:t>Majority of GUI</a:t>
            </a:r>
          </a:p>
          <a:p>
            <a:pPr lvl="1" indent="-330835">
              <a:buSzPts val="2500"/>
            </a:pPr>
            <a:r>
              <a:rPr lang="en-US" sz="1600" i="1" dirty="0"/>
              <a:t>Export functionality (room only)</a:t>
            </a:r>
          </a:p>
          <a:p>
            <a:pPr lvl="1" indent="-330835">
              <a:buSzPts val="2500"/>
            </a:pPr>
            <a:r>
              <a:rPr lang="en-US" sz="1600" i="1" dirty="0"/>
              <a:t>(Simulator) HTTP Response for Room, Light Source, Ventilator, Window</a:t>
            </a:r>
          </a:p>
          <a:p>
            <a:pPr lvl="1" indent="-330835">
              <a:buSzPts val="2500"/>
            </a:pPr>
            <a:r>
              <a:rPr lang="en-US" sz="1600" i="1" dirty="0"/>
              <a:t>UML Diagram (Update)</a:t>
            </a:r>
          </a:p>
          <a:p>
            <a:pPr lvl="1" indent="-330835">
              <a:buSzPts val="2500"/>
            </a:pPr>
            <a:endParaRPr lang="en-US" sz="1600" i="1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1800" i="1" dirty="0"/>
              <a:t>What are tasks that were planned but not finished?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endParaRPr lang="en-US" sz="1800" i="1" dirty="0"/>
          </a:p>
          <a:p>
            <a:pPr lvl="1" indent="-387350">
              <a:spcBef>
                <a:spcPts val="0"/>
              </a:spcBef>
              <a:buSzPts val="2500"/>
            </a:pPr>
            <a:r>
              <a:rPr lang="en-US" sz="1600" i="1" dirty="0"/>
              <a:t>Remote control</a:t>
            </a:r>
          </a:p>
          <a:p>
            <a:pPr lvl="1" indent="-387350">
              <a:spcBef>
                <a:spcPts val="0"/>
              </a:spcBef>
              <a:buSzPts val="2500"/>
            </a:pPr>
            <a:r>
              <a:rPr lang="en-US" sz="1600" i="1" dirty="0"/>
              <a:t>Visualize Static information</a:t>
            </a:r>
          </a:p>
          <a:p>
            <a:pPr lvl="1" indent="-387350">
              <a:spcBef>
                <a:spcPts val="0"/>
              </a:spcBef>
              <a:buSzPts val="2500"/>
            </a:pPr>
            <a:r>
              <a:rPr lang="en-US" sz="1600" i="1" dirty="0"/>
              <a:t>Complete API</a:t>
            </a:r>
          </a:p>
          <a:p>
            <a:pPr lvl="1" indent="-387350">
              <a:spcBef>
                <a:spcPts val="0"/>
              </a:spcBef>
              <a:buSzPts val="2500"/>
            </a:pPr>
            <a:r>
              <a:rPr lang="en-US" sz="1600" i="1" dirty="0"/>
              <a:t>Unit tests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d64f1754_0_16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2" name="Google Shape;182;g71d64f1754_0_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 Distribution</a:t>
            </a:r>
          </a:p>
        </p:txBody>
      </p:sp>
      <p:sp>
        <p:nvSpPr>
          <p:cNvPr id="183" name="Google Shape;183;g71d64f1754_0_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4" name="Google Shape;184;g71d64f1754_0_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13</a:t>
            </a:fld>
            <a:endParaRPr/>
          </a:p>
        </p:txBody>
      </p:sp>
      <p:sp>
        <p:nvSpPr>
          <p:cNvPr id="185" name="Google Shape;185;g71d64f1754_0_16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b="1" dirty="0"/>
              <a:t>Mandatory: </a:t>
            </a:r>
            <a:r>
              <a:rPr lang="en-US" sz="2500" i="1" dirty="0"/>
              <a:t>Distribution of tasks</a:t>
            </a:r>
          </a:p>
          <a:p>
            <a:pPr lvl="1" indent="-387350">
              <a:spcBef>
                <a:spcPts val="0"/>
              </a:spcBef>
              <a:buSzPts val="2500"/>
              <a:buChar char="⬛"/>
            </a:pPr>
            <a:r>
              <a:rPr lang="en-US" sz="2300" i="1" dirty="0"/>
              <a:t>Which person was working on which parts, and how much effort was put into these parts?</a:t>
            </a:r>
          </a:p>
          <a:p>
            <a:pPr lvl="1" indent="-387350">
              <a:spcBef>
                <a:spcPts val="0"/>
              </a:spcBef>
              <a:buSzPts val="2500"/>
              <a:buChar char="⬛"/>
            </a:pPr>
            <a:endParaRPr lang="en-US" sz="2300" i="1" dirty="0"/>
          </a:p>
          <a:p>
            <a:pPr lvl="1" indent="-387350">
              <a:spcBef>
                <a:spcPts val="0"/>
              </a:spcBef>
              <a:buSzPts val="2500"/>
              <a:buChar char="⬛"/>
            </a:pPr>
            <a:r>
              <a:rPr lang="en-US" sz="2300" i="1" dirty="0"/>
              <a:t>This is your chance to show us that everyone is contributing to each part of the software (project requirement)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500" i="1" dirty="0"/>
          </a:p>
        </p:txBody>
      </p:sp>
    </p:spTree>
    <p:extLst>
      <p:ext uri="{BB962C8B-B14F-4D97-AF65-F5344CB8AC3E}">
        <p14:creationId xmlns:p14="http://schemas.microsoft.com/office/powerpoint/2010/main" val="68694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32E5BAA-A340-C5F5-DC9E-4938B3D428B3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C52E42-C95F-23EA-43CA-D057D8EEBB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14</a:t>
            </a:fld>
            <a:endParaRPr lang="de-AT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8F174376-9D9F-3B61-A767-9A50FEB85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700089"/>
              </p:ext>
            </p:extLst>
          </p:nvPr>
        </p:nvGraphicFramePr>
        <p:xfrm>
          <a:off x="344079" y="518473"/>
          <a:ext cx="8455842" cy="5323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614">
                  <a:extLst>
                    <a:ext uri="{9D8B030D-6E8A-4147-A177-3AD203B41FA5}">
                      <a16:colId xmlns:a16="http://schemas.microsoft.com/office/drawing/2014/main" val="859732666"/>
                    </a:ext>
                  </a:extLst>
                </a:gridCol>
                <a:gridCol w="2818614">
                  <a:extLst>
                    <a:ext uri="{9D8B030D-6E8A-4147-A177-3AD203B41FA5}">
                      <a16:colId xmlns:a16="http://schemas.microsoft.com/office/drawing/2014/main" val="127259297"/>
                    </a:ext>
                  </a:extLst>
                </a:gridCol>
                <a:gridCol w="2818614">
                  <a:extLst>
                    <a:ext uri="{9D8B030D-6E8A-4147-A177-3AD203B41FA5}">
                      <a16:colId xmlns:a16="http://schemas.microsoft.com/office/drawing/2014/main" val="4191403321"/>
                    </a:ext>
                  </a:extLst>
                </a:gridCol>
              </a:tblGrid>
              <a:tr h="278459">
                <a:tc>
                  <a:txBody>
                    <a:bodyPr/>
                    <a:lstStyle/>
                    <a:p>
                      <a:r>
                        <a:rPr lang="de-DE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924606"/>
                  </a:ext>
                </a:extLst>
              </a:tr>
              <a:tr h="30073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Nuray Seker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Front-End: GUI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Back-End: 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-Action Handles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-Calling Rest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Design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Main Pane (Mock Data),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Menu Bar, 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Page: All Rooms</a:t>
                      </a:r>
                      <a:br>
                        <a:rPr lang="de-DE" dirty="0"/>
                      </a:br>
                      <a:r>
                        <a:rPr lang="de-DE" dirty="0" err="1"/>
                        <a:t>Functions</a:t>
                      </a:r>
                      <a:r>
                        <a:rPr lang="de-DE" dirty="0"/>
                        <a:t>: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- Export </a:t>
                      </a:r>
                      <a:r>
                        <a:rPr lang="de-DE" dirty="0" err="1"/>
                        <a:t>function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chosen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into</a:t>
                      </a:r>
                      <a:r>
                        <a:rPr lang="de-DE" dirty="0"/>
                        <a:t> a .</a:t>
                      </a:r>
                      <a:r>
                        <a:rPr lang="de-DE" dirty="0" err="1"/>
                        <a:t>csv</a:t>
                      </a:r>
                      <a:r>
                        <a:rPr lang="de-DE" dirty="0"/>
                        <a:t> File)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Action Handle: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- Show </a:t>
                      </a:r>
                      <a:r>
                        <a:rPr lang="de-DE" dirty="0" err="1"/>
                        <a:t>existing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rooms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currently</a:t>
                      </a:r>
                      <a:r>
                        <a:rPr lang="de-DE" dirty="0"/>
                        <a:t> sample </a:t>
                      </a:r>
                      <a:r>
                        <a:rPr lang="de-DE" dirty="0" err="1"/>
                        <a:t>size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10)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- Delete </a:t>
                      </a:r>
                      <a:r>
                        <a:rPr lang="de-DE" dirty="0" err="1"/>
                        <a:t>room</a:t>
                      </a:r>
                      <a:r>
                        <a:rPr lang="de-DE" dirty="0"/>
                        <a:t> </a:t>
                      </a:r>
                    </a:p>
                    <a:p>
                      <a:pPr lvl="0">
                        <a:buNone/>
                      </a:pPr>
                      <a:r>
                        <a:rPr lang="de-DE" dirty="0"/>
                        <a:t>- Select ALL</a:t>
                      </a:r>
                    </a:p>
                    <a:p>
                      <a:pPr lvl="0">
                        <a:buNone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640034"/>
                  </a:ext>
                </a:extLst>
              </a:tr>
              <a:tr h="278459">
                <a:tc>
                  <a:txBody>
                    <a:bodyPr/>
                    <a:lstStyle/>
                    <a:p>
                      <a:r>
                        <a:rPr lang="en-US" dirty="0"/>
                        <a:t>Elma </a:t>
                      </a:r>
                      <a:r>
                        <a:rPr lang="en-US" dirty="0" err="1"/>
                        <a:t>Buljina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Front-End: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New </a:t>
                      </a:r>
                      <a:r>
                        <a:rPr lang="de-DE" dirty="0" err="1"/>
                        <a:t>room</a:t>
                      </a:r>
                      <a:endParaRPr lang="de-DE" dirty="0"/>
                    </a:p>
                    <a:p>
                      <a:r>
                        <a:rPr lang="de-DE" dirty="0"/>
                        <a:t>Controller </a:t>
                      </a:r>
                      <a:r>
                        <a:rPr lang="de-DE" dirty="0" err="1"/>
                        <a:t>created</a:t>
                      </a:r>
                      <a:endParaRPr lang="de-DE" dirty="0"/>
                    </a:p>
                    <a:p>
                      <a:r>
                        <a:rPr lang="de-DE" dirty="0"/>
                        <a:t>New </a:t>
                      </a:r>
                      <a:r>
                        <a:rPr lang="de-DE" dirty="0" err="1"/>
                        <a:t>files</a:t>
                      </a:r>
                      <a:endParaRPr lang="de-DE" dirty="0"/>
                    </a:p>
                    <a:p>
                      <a:r>
                        <a:rPr lang="de-DE" dirty="0"/>
                        <a:t>Links</a:t>
                      </a:r>
                    </a:p>
                    <a:p>
                      <a:r>
                        <a:rPr lang="de-DE" dirty="0"/>
                        <a:t>Import</a:t>
                      </a:r>
                    </a:p>
                    <a:p>
                      <a:r>
                        <a:rPr lang="de-DE" dirty="0"/>
                        <a:t>Edit </a:t>
                      </a:r>
                      <a:r>
                        <a:rPr lang="de-DE" dirty="0" err="1"/>
                        <a:t>room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function</a:t>
                      </a:r>
                      <a:endParaRPr lang="de-DE" dirty="0"/>
                    </a:p>
                    <a:p>
                      <a:r>
                        <a:rPr lang="de-DE" dirty="0"/>
                        <a:t>Update</a:t>
                      </a:r>
                    </a:p>
                    <a:p>
                      <a:r>
                        <a:rPr lang="de-DE" dirty="0"/>
                        <a:t>Save</a:t>
                      </a:r>
                    </a:p>
                    <a:p>
                      <a:r>
                        <a:rPr lang="de-DE" dirty="0" err="1"/>
                        <a:t>Cancel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button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72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17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32E5BAA-A340-C5F5-DC9E-4938B3D428B3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C52E42-C95F-23EA-43CA-D057D8EEBB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15</a:t>
            </a:fld>
            <a:endParaRPr lang="de-AT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8F174376-9D9F-3B61-A767-9A50FEB85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483481"/>
              </p:ext>
            </p:extLst>
          </p:nvPr>
        </p:nvGraphicFramePr>
        <p:xfrm>
          <a:off x="344079" y="791853"/>
          <a:ext cx="845584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614">
                  <a:extLst>
                    <a:ext uri="{9D8B030D-6E8A-4147-A177-3AD203B41FA5}">
                      <a16:colId xmlns:a16="http://schemas.microsoft.com/office/drawing/2014/main" val="859732666"/>
                    </a:ext>
                  </a:extLst>
                </a:gridCol>
                <a:gridCol w="2818614">
                  <a:extLst>
                    <a:ext uri="{9D8B030D-6E8A-4147-A177-3AD203B41FA5}">
                      <a16:colId xmlns:a16="http://schemas.microsoft.com/office/drawing/2014/main" val="127259297"/>
                    </a:ext>
                  </a:extLst>
                </a:gridCol>
                <a:gridCol w="2818614">
                  <a:extLst>
                    <a:ext uri="{9D8B030D-6E8A-4147-A177-3AD203B41FA5}">
                      <a16:colId xmlns:a16="http://schemas.microsoft.com/office/drawing/2014/main" val="4191403321"/>
                    </a:ext>
                  </a:extLst>
                </a:gridCol>
              </a:tblGrid>
              <a:tr h="278459">
                <a:tc>
                  <a:txBody>
                    <a:bodyPr/>
                    <a:lstStyle/>
                    <a:p>
                      <a:r>
                        <a:rPr lang="de-DE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924606"/>
                  </a:ext>
                </a:extLst>
              </a:tr>
              <a:tr h="2227672">
                <a:tc>
                  <a:txBody>
                    <a:bodyPr/>
                    <a:lstStyle/>
                    <a:p>
                      <a:r>
                        <a:rPr lang="de-DE" dirty="0"/>
                        <a:t>Stefan </a:t>
                      </a:r>
                      <a:r>
                        <a:rPr lang="de-DE" dirty="0" err="1"/>
                        <a:t>Pilgerstorfer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Back-End:</a:t>
                      </a:r>
                    </a:p>
                    <a:p>
                      <a:r>
                        <a:rPr lang="de-DE" dirty="0"/>
                        <a:t>-Project </a:t>
                      </a:r>
                      <a:r>
                        <a:rPr lang="de-DE" dirty="0" err="1"/>
                        <a:t>Structure</a:t>
                      </a:r>
                      <a:endParaRPr lang="de-DE" dirty="0"/>
                    </a:p>
                    <a:p>
                      <a:r>
                        <a:rPr lang="de-DE" dirty="0"/>
                        <a:t>-Modules</a:t>
                      </a:r>
                    </a:p>
                    <a:p>
                      <a:r>
                        <a:rPr lang="de-DE" dirty="0"/>
                        <a:t>-Database (AWS / MySQL)</a:t>
                      </a:r>
                    </a:p>
                    <a:p>
                      <a:r>
                        <a:rPr lang="de-DE" dirty="0"/>
                        <a:t>-DB Model</a:t>
                      </a:r>
                    </a:p>
                    <a:p>
                      <a:r>
                        <a:rPr lang="de-DE" dirty="0"/>
                        <a:t>-Hibernate, JPA, Spring-Boot, Spring-Security, Spring-Data</a:t>
                      </a:r>
                    </a:p>
                    <a:p>
                      <a:r>
                        <a:rPr lang="de-DE" dirty="0"/>
                        <a:t>-JPA </a:t>
                      </a:r>
                      <a:r>
                        <a:rPr lang="de-DE" dirty="0" err="1"/>
                        <a:t>Repositories</a:t>
                      </a:r>
                      <a:endParaRPr lang="de-DE" dirty="0"/>
                    </a:p>
                    <a:p>
                      <a:r>
                        <a:rPr lang="de-DE" dirty="0"/>
                        <a:t>-API Room</a:t>
                      </a:r>
                    </a:p>
                    <a:p>
                      <a:r>
                        <a:rPr lang="de-DE" dirty="0"/>
                        <a:t>-Simulator Client</a:t>
                      </a:r>
                    </a:p>
                    <a:p>
                      <a:r>
                        <a:rPr lang="de-DE" dirty="0"/>
                        <a:t>-API Client</a:t>
                      </a:r>
                    </a:p>
                    <a:p>
                      <a:r>
                        <a:rPr lang="de-DE" dirty="0"/>
                        <a:t>-Unit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/>
                        <a:t>API: (GET, POST, PUT, DELETE)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400476"/>
                  </a:ext>
                </a:extLst>
              </a:tr>
              <a:tr h="1642908">
                <a:tc>
                  <a:txBody>
                    <a:bodyPr/>
                    <a:lstStyle/>
                    <a:p>
                      <a:r>
                        <a:rPr lang="de-DE" dirty="0"/>
                        <a:t>Abir Sikder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Back-End:</a:t>
                      </a:r>
                    </a:p>
                    <a:p>
                      <a:r>
                        <a:rPr lang="de-DE" dirty="0"/>
                        <a:t>-API </a:t>
                      </a:r>
                      <a:r>
                        <a:rPr lang="de-DE" dirty="0" err="1"/>
                        <a:t>LightSource</a:t>
                      </a:r>
                      <a:endParaRPr lang="de-DE" dirty="0"/>
                    </a:p>
                    <a:p>
                      <a:r>
                        <a:rPr lang="de-DE" dirty="0"/>
                        <a:t>-API Ventilator</a:t>
                      </a:r>
                    </a:p>
                    <a:p>
                      <a:r>
                        <a:rPr lang="de-DE" dirty="0"/>
                        <a:t>-API </a:t>
                      </a:r>
                      <a:r>
                        <a:rPr lang="de-DE" dirty="0" err="1"/>
                        <a:t>Window</a:t>
                      </a:r>
                      <a:endParaRPr lang="de-DE" dirty="0"/>
                    </a:p>
                    <a:p>
                      <a:r>
                        <a:rPr lang="de-DE" dirty="0"/>
                        <a:t>-API Client (</a:t>
                      </a:r>
                      <a:r>
                        <a:rPr lang="de-DE" dirty="0" err="1"/>
                        <a:t>LightSource</a:t>
                      </a:r>
                      <a:r>
                        <a:rPr lang="de-DE" dirty="0"/>
                        <a:t>, Ventilator, </a:t>
                      </a:r>
                      <a:r>
                        <a:rPr lang="de-DE" dirty="0" err="1"/>
                        <a:t>Window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-Modules</a:t>
                      </a:r>
                    </a:p>
                    <a:p>
                      <a:r>
                        <a:rPr lang="de-DE" dirty="0"/>
                        <a:t>-UML </a:t>
                      </a:r>
                      <a:r>
                        <a:rPr lang="de-DE" dirty="0" err="1"/>
                        <a:t>Diagram</a:t>
                      </a:r>
                      <a:r>
                        <a:rPr lang="de-DE" dirty="0"/>
                        <a:t> (Update)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u="none" dirty="0"/>
                        <a:t>API: (GET, POST, PUT, DELETE)</a:t>
                      </a:r>
                    </a:p>
                    <a:p>
                      <a:endParaRPr lang="de-DE" dirty="0"/>
                    </a:p>
                    <a:p>
                      <a:r>
                        <a:rPr lang="de-DE" dirty="0"/>
                        <a:t>API Client: </a:t>
                      </a:r>
                      <a:r>
                        <a:rPr lang="de-DE" dirty="0" err="1"/>
                        <a:t>HttpResponse</a:t>
                      </a:r>
                      <a:r>
                        <a:rPr lang="de-DE" dirty="0"/>
                        <a:t> -&gt; Room, </a:t>
                      </a:r>
                      <a:r>
                        <a:rPr lang="de-DE" dirty="0" err="1"/>
                        <a:t>LightSource</a:t>
                      </a:r>
                      <a:r>
                        <a:rPr lang="de-DE" dirty="0"/>
                        <a:t>, Ventilator, </a:t>
                      </a:r>
                      <a:r>
                        <a:rPr lang="de-DE" dirty="0" err="1"/>
                        <a:t>Window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181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148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1d64f1754_0_25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92" name="Google Shape;192;g71d64f1754_0_2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Problems in Release 2</a:t>
            </a:r>
          </a:p>
        </p:txBody>
      </p:sp>
      <p:sp>
        <p:nvSpPr>
          <p:cNvPr id="193" name="Google Shape;193;g71d64f1754_0_25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94" name="Google Shape;194;g71d64f1754_0_2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16</a:t>
            </a:fld>
            <a:endParaRPr/>
          </a:p>
        </p:txBody>
      </p:sp>
      <p:sp>
        <p:nvSpPr>
          <p:cNvPr id="195" name="Google Shape;195;g71d64f1754_0_25"/>
          <p:cNvSpPr txBox="1">
            <a:spLocks noGrp="1"/>
          </p:cNvSpPr>
          <p:nvPr>
            <p:ph type="body" idx="3"/>
          </p:nvPr>
        </p:nvSpPr>
        <p:spPr>
          <a:xfrm>
            <a:off x="548268" y="1354050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400" i="1" dirty="0"/>
              <a:t>Major Problems</a:t>
            </a:r>
          </a:p>
          <a:p>
            <a:pPr lvl="1" indent="-387350">
              <a:buSzPts val="2500"/>
              <a:buChar char="⬛"/>
            </a:pPr>
            <a:r>
              <a:rPr lang="en-US" sz="2000" i="1" dirty="0"/>
              <a:t>Implementing Program parts that depend on unfinished other parts</a:t>
            </a:r>
          </a:p>
          <a:p>
            <a:pPr lvl="1" indent="-387350">
              <a:buSzPts val="2500"/>
              <a:buChar char="⬛"/>
            </a:pPr>
            <a:r>
              <a:rPr lang="en-US" sz="2000" i="1" dirty="0"/>
              <a:t>Implementing Unit Tests while classes conceptually change</a:t>
            </a:r>
          </a:p>
          <a:p>
            <a:pPr lvl="1" indent="-387350">
              <a:buSzPts val="2500"/>
              <a:buChar char="⬛"/>
            </a:pPr>
            <a:r>
              <a:rPr lang="en-US" sz="2000" i="1" dirty="0"/>
              <a:t>Effort estimation (high initial effort)</a:t>
            </a:r>
          </a:p>
          <a:p>
            <a:pPr lvl="1" indent="-387350">
              <a:buSzPts val="2500"/>
              <a:buChar char="⬛"/>
            </a:pPr>
            <a:endParaRPr lang="en-US" sz="2000" i="1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400" i="1" dirty="0"/>
              <a:t>What did the team learn?</a:t>
            </a:r>
          </a:p>
          <a:p>
            <a:pPr lvl="1" indent="-387350">
              <a:spcBef>
                <a:spcPts val="0"/>
              </a:spcBef>
              <a:buSzPts val="2500"/>
              <a:buChar char="⬛"/>
            </a:pPr>
            <a:r>
              <a:rPr lang="en-US" sz="2200" i="1" dirty="0"/>
              <a:t>Effort estimation (with knowledge comes speed)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1d64f1754_0_52"/>
          <p:cNvSpPr txBox="1">
            <a:spLocks noGrp="1"/>
          </p:cNvSpPr>
          <p:nvPr>
            <p:ph type="title"/>
          </p:nvPr>
        </p:nvSpPr>
        <p:spPr>
          <a:xfrm>
            <a:off x="549325" y="651700"/>
            <a:ext cx="85947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Steps</a:t>
            </a:r>
          </a:p>
        </p:txBody>
      </p:sp>
      <p:sp>
        <p:nvSpPr>
          <p:cNvPr id="203" name="Google Shape;203;g71d64f1754_0_52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04" name="Google Shape;204;g71d64f1754_0_5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17</a:t>
            </a:fld>
            <a:endParaRPr/>
          </a:p>
        </p:txBody>
      </p:sp>
      <p:sp>
        <p:nvSpPr>
          <p:cNvPr id="205" name="Google Shape;205;g71d64f1754_0_52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CSV Import functionality (Backend)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Complete API (Questions!) (Backend)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Unit Tests (Backend)</a:t>
            </a:r>
          </a:p>
          <a:p>
            <a:pPr indent="-387350">
              <a:buSzPts val="2500"/>
            </a:pPr>
            <a:r>
              <a:rPr lang="en-US" sz="2500" i="1" dirty="0"/>
              <a:t>Adding/editing devices (GUI)</a:t>
            </a:r>
          </a:p>
          <a:p>
            <a:pPr indent="-387350">
              <a:buSzPts val="2500"/>
            </a:pPr>
            <a:r>
              <a:rPr lang="en-US" sz="2500" i="1" dirty="0"/>
              <a:t>Line Charts (GUI)</a:t>
            </a:r>
          </a:p>
          <a:p>
            <a:pPr indent="-387350">
              <a:buSzPts val="2500"/>
            </a:pPr>
            <a:r>
              <a:rPr lang="en-US" sz="2500" i="1" dirty="0"/>
              <a:t>Remote Control (Backend &amp; GUI)</a:t>
            </a:r>
          </a:p>
          <a:p>
            <a:pPr indent="-387350">
              <a:buSzPts val="2500"/>
            </a:pPr>
            <a:r>
              <a:rPr lang="en-US" sz="2500" i="1" dirty="0"/>
              <a:t>Automation Rules (Backend &amp; GUI)</a:t>
            </a:r>
          </a:p>
          <a:p>
            <a:pPr indent="-387350">
              <a:buSzPts val="2500"/>
            </a:pPr>
            <a:endParaRPr lang="en-US" sz="2500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1d64f1754_0_52"/>
          <p:cNvSpPr txBox="1">
            <a:spLocks noGrp="1"/>
          </p:cNvSpPr>
          <p:nvPr>
            <p:ph type="title"/>
          </p:nvPr>
        </p:nvSpPr>
        <p:spPr>
          <a:xfrm>
            <a:off x="549325" y="651700"/>
            <a:ext cx="85947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Release 3 - Strategy</a:t>
            </a:r>
          </a:p>
        </p:txBody>
      </p:sp>
      <p:sp>
        <p:nvSpPr>
          <p:cNvPr id="203" name="Google Shape;203;g71d64f1754_0_52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04" name="Google Shape;204;g71d64f1754_0_5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18</a:t>
            </a:fld>
            <a:endParaRPr/>
          </a:p>
        </p:txBody>
      </p:sp>
      <p:sp>
        <p:nvSpPr>
          <p:cNvPr id="205" name="Google Shape;205;g71d64f1754_0_52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87350">
              <a:buSzPts val="2500"/>
            </a:pPr>
            <a:r>
              <a:rPr lang="en-US" sz="2500" i="1" dirty="0"/>
              <a:t>Project conceptually finished</a:t>
            </a:r>
          </a:p>
          <a:p>
            <a:pPr indent="-387350">
              <a:buSzPts val="2500"/>
            </a:pPr>
            <a:r>
              <a:rPr lang="en-US" sz="2500" i="1" dirty="0"/>
              <a:t>Working on class = finishing it</a:t>
            </a:r>
          </a:p>
          <a:p>
            <a:pPr lvl="1" indent="-387350">
              <a:buSzPts val="2500"/>
            </a:pPr>
            <a:r>
              <a:rPr lang="en-US" sz="2300" i="1" dirty="0"/>
              <a:t>Correct Code Quality Issues</a:t>
            </a:r>
          </a:p>
          <a:p>
            <a:pPr lvl="1" indent="-387350">
              <a:buSzPts val="2500"/>
            </a:pPr>
            <a:r>
              <a:rPr lang="en-US" sz="2300" i="1" dirty="0"/>
              <a:t>Implement TODOS</a:t>
            </a:r>
          </a:p>
          <a:p>
            <a:pPr lvl="1" indent="-387350">
              <a:buSzPts val="2500"/>
            </a:pPr>
            <a:r>
              <a:rPr lang="en-US" sz="2300" i="1" dirty="0"/>
              <a:t>Implement missing functionalities</a:t>
            </a:r>
          </a:p>
          <a:p>
            <a:pPr lvl="1" indent="-387350">
              <a:buSzPts val="2500"/>
            </a:pPr>
            <a:r>
              <a:rPr lang="en-US" sz="2300" i="1" dirty="0"/>
              <a:t>write Unit Tests</a:t>
            </a:r>
            <a:endParaRPr lang="en-US" sz="2500" i="1" dirty="0"/>
          </a:p>
          <a:p>
            <a:pPr indent="-387350">
              <a:buSzPts val="2500"/>
            </a:pPr>
            <a:r>
              <a:rPr lang="en-US" sz="2500" i="1" dirty="0"/>
              <a:t>Release 3 = Functionally finished product</a:t>
            </a:r>
          </a:p>
          <a:p>
            <a:pPr indent="-387350">
              <a:buSzPts val="2500"/>
            </a:pPr>
            <a:r>
              <a:rPr lang="en-US" sz="2500" i="1" dirty="0"/>
              <a:t>After Release 3 only minor bug fixing</a:t>
            </a:r>
          </a:p>
          <a:p>
            <a:pPr lvl="1" indent="-387350">
              <a:buSzPts val="2500"/>
            </a:pPr>
            <a:endParaRPr lang="en-US" sz="2300" i="1" dirty="0"/>
          </a:p>
        </p:txBody>
      </p:sp>
    </p:spTree>
    <p:extLst>
      <p:ext uri="{BB962C8B-B14F-4D97-AF65-F5344CB8AC3E}">
        <p14:creationId xmlns:p14="http://schemas.microsoft.com/office/powerpoint/2010/main" val="338960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d64f1754_0_34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  <p:sp>
        <p:nvSpPr>
          <p:cNvPr id="165" name="Google Shape;165;g71d64f1754_0_34"/>
          <p:cNvSpPr txBox="1">
            <a:spLocks noGrp="1"/>
          </p:cNvSpPr>
          <p:nvPr>
            <p:ph type="body" idx="3"/>
          </p:nvPr>
        </p:nvSpPr>
        <p:spPr>
          <a:xfrm>
            <a:off x="548268" y="1354050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UML</a:t>
            </a:r>
          </a:p>
          <a:p>
            <a:pPr lvl="1" indent="-387350">
              <a:buSzPts val="2500"/>
              <a:buChar char="⬛"/>
            </a:pPr>
            <a:r>
              <a:rPr lang="en-US" sz="2800" i="1" dirty="0"/>
              <a:t>UML (old)</a:t>
            </a:r>
          </a:p>
          <a:p>
            <a:pPr lvl="1" indent="-387350">
              <a:buSzPts val="2500"/>
              <a:buChar char="⬛"/>
            </a:pPr>
            <a:r>
              <a:rPr lang="en-US" sz="2800" i="1" dirty="0"/>
              <a:t>Server-UML, Simulator-UML, Client-UML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Demo</a:t>
            </a:r>
          </a:p>
          <a:p>
            <a:pPr indent="-387350">
              <a:buSzPts val="2500"/>
            </a:pPr>
            <a:r>
              <a:rPr lang="en-US" sz="2500" i="1" dirty="0"/>
              <a:t>Project Structure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Software Quality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Current Status + progress in Release 2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Problems in Release 2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Next Steps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/>
              <a:t>Release 3 - Strategy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en-US" sz="2500" i="1" dirty="0"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en-US" sz="2500" i="1" dirty="0"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en-US" sz="2500" i="1" dirty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B0B13C8C-1DFB-6419-18BD-6500B24BE74E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</p:spTree>
    <p:extLst>
      <p:ext uri="{BB962C8B-B14F-4D97-AF65-F5344CB8AC3E}">
        <p14:creationId xmlns:p14="http://schemas.microsoft.com/office/powerpoint/2010/main" val="280978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UML (old)</a:t>
            </a:r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E33B077B-9A08-7147-42C5-392ACF86180C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87A9883C-4D8A-7D1D-3E81-80374D7CD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29" y="1229101"/>
            <a:ext cx="7112285" cy="46567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Server - UML</a:t>
            </a:r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E96820D-7D5E-9E13-D839-6B104F7EC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881" y="1253025"/>
            <a:ext cx="4967447" cy="50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Simulator - UML</a:t>
            </a:r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E33B077B-9A08-7147-42C5-392ACF86180C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E919FFC-E532-FF00-63EE-1E816AFCA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750" y="1335973"/>
            <a:ext cx="3244499" cy="505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8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Client - UML</a:t>
            </a:r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F8E179B0-ACF9-BE91-CB9D-15CD76B477F7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21F938-0436-CB4B-EF80-B7E295E0C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560" y="1198484"/>
            <a:ext cx="4060100" cy="500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3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d64f1754_0_43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2" name="Google Shape;172;g71d64f1754_0_4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Live-Demo</a:t>
            </a:r>
            <a:endParaRPr dirty="0"/>
          </a:p>
        </p:txBody>
      </p:sp>
      <p:sp>
        <p:nvSpPr>
          <p:cNvPr id="173" name="Google Shape;173;g71d64f1754_0_43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4" name="Google Shape;174;g71d64f1754_0_4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F46AB06-1CF1-4AE3-9749-ECA84C68E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030" y="1235524"/>
            <a:ext cx="6479876" cy="49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7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d64f1754_0_43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2" name="Google Shape;172;g71d64f1754_0_4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Code Quality</a:t>
            </a:r>
            <a:endParaRPr dirty="0"/>
          </a:p>
        </p:txBody>
      </p:sp>
      <p:sp>
        <p:nvSpPr>
          <p:cNvPr id="173" name="Google Shape;173;g71d64f1754_0_43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4" name="Google Shape;174;g71d64f1754_0_4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  <p:sp>
        <p:nvSpPr>
          <p:cNvPr id="175" name="Google Shape;175;g71d64f1754_0_43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i="1" dirty="0" err="1"/>
              <a:t>SonarLint</a:t>
            </a:r>
            <a:r>
              <a:rPr lang="en-US" sz="2500" i="1" dirty="0"/>
              <a:t> (Live Demo, per Java-Class)</a:t>
            </a:r>
          </a:p>
        </p:txBody>
      </p:sp>
    </p:spTree>
    <p:extLst>
      <p:ext uri="{BB962C8B-B14F-4D97-AF65-F5344CB8AC3E}">
        <p14:creationId xmlns:p14="http://schemas.microsoft.com/office/powerpoint/2010/main" val="335487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68283-C79F-8712-A9D6-A75A925B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800" dirty="0"/>
              <a:t>Code Quality Suggestion 1 (</a:t>
            </a:r>
            <a:r>
              <a:rPr lang="de-AT" sz="2800" dirty="0" err="1"/>
              <a:t>SonarLint</a:t>
            </a:r>
            <a:r>
              <a:rPr lang="de-AT" sz="2800" dirty="0"/>
              <a:t>)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935DBC0-BD47-CB7E-2ABA-7EC97E533733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F1085E-9688-0B16-9777-535354581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1EB9D-CB27-F49F-1B29-3EA587D72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9</a:t>
            </a:fld>
            <a:endParaRPr lang="de-AT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7F0FD2-5316-2921-5B3D-1435C6E7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41" y="1590396"/>
            <a:ext cx="8352148" cy="85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1EFD89F-4C9A-6A51-A7B2-48C628631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41" y="2837950"/>
            <a:ext cx="8352148" cy="210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223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Office PowerPoint</Application>
  <PresentationFormat>Bildschirmpräsentation (4:3)</PresentationFormat>
  <Paragraphs>157</Paragraphs>
  <Slides>18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 Black</vt:lpstr>
      <vt:lpstr>Arial</vt:lpstr>
      <vt:lpstr>Noto Sans Symbols</vt:lpstr>
      <vt:lpstr>Office-Design</vt:lpstr>
      <vt:lpstr>Digital Twin of a Smart Room  Release 2 Team 2</vt:lpstr>
      <vt:lpstr>Agenda</vt:lpstr>
      <vt:lpstr>UML (old)</vt:lpstr>
      <vt:lpstr>Server - UML</vt:lpstr>
      <vt:lpstr>Simulator - UML</vt:lpstr>
      <vt:lpstr>Client - UML</vt:lpstr>
      <vt:lpstr>Live-Demo</vt:lpstr>
      <vt:lpstr>Code Quality</vt:lpstr>
      <vt:lpstr>Code Quality Suggestion 1 (SonarLint)</vt:lpstr>
      <vt:lpstr>Code Quality Suggestion 2 (SonarLint)</vt:lpstr>
      <vt:lpstr>Sample Unit Test</vt:lpstr>
      <vt:lpstr>Current Status + progress in Release 2</vt:lpstr>
      <vt:lpstr>Task Distribution</vt:lpstr>
      <vt:lpstr>PowerPoint-Präsentation</vt:lpstr>
      <vt:lpstr>PowerPoint-Präsentation</vt:lpstr>
      <vt:lpstr>Problems in Release 2</vt:lpstr>
      <vt:lpstr>Next Steps</vt:lpstr>
      <vt:lpstr>Release 3 -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Travelmanagement  Release 1 Team x</dc:title>
  <dc:creator>Angela Andorfer</dc:creator>
  <cp:lastModifiedBy>Abir</cp:lastModifiedBy>
  <cp:revision>28</cp:revision>
  <dcterms:created xsi:type="dcterms:W3CDTF">2018-04-19T12:56:50Z</dcterms:created>
  <dcterms:modified xsi:type="dcterms:W3CDTF">2022-12-11T10:30:17Z</dcterms:modified>
</cp:coreProperties>
</file>