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44450-1F21-4BF2-85CF-9FF0CE93A8D5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5262-B60C-47F8-A33A-DBDADE6861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83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3A7BD-B89F-28F0-7F0F-5C3EF9D84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10F0-CB12-DC01-8446-276D48FD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31D45-5A8B-2CC2-174B-176EE0E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403FE-CF36-C1E0-386F-3BE147DA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0E64B-CA24-2B0C-FE9A-FCAA3B42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950B7-0443-8223-5543-BD832099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92377-EAC9-D558-71C5-A4087B7B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CD16F-BEF2-8740-ADA1-B7CA6B16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2FDC8-D8A1-2F5A-E5A8-513761EB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50DCA-A767-7651-961B-88A53365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42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33AD5F-E468-EA8A-3533-C8931667E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F70216-4486-FDA5-F78E-B0659870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6C385-875A-E85A-7B3F-B167AB46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CD554-39AD-E602-88CF-624F990E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71313-9825-45B8-AFCB-24EFD7FC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63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19DDC-BD35-F43E-648B-608F32B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056D8-C226-2B03-C4D3-C40EBDD2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41B8F-8C90-18A9-0F23-F35D649A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0D4EC-0367-5270-2799-33AE2D59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713DF-B8A1-180D-EFEE-DFE28698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96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131B5-0EAB-F05D-BE8C-84092A42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7769E-FAD6-C69C-4FEE-72CD43D54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2929F-4964-1A35-30AA-3D1FA6C3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1C8C4-3F75-C8C9-D647-B3366739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003F3-7527-E513-1176-97DD213B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60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37F32-450A-CFFA-8607-6AF15938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68FDA-52C4-B8A6-521B-0E124814C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DB14CB-9827-E369-3565-8378A96AB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348186-482C-2B73-1072-E5EF03F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4EA52-EDB9-0195-40D2-BF7C22CD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969F0D-040B-03A7-F880-3729EB6E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9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8F0CC-9276-C8F3-C151-ED5A2436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1DD1E-A51A-D136-1C7E-9C958B82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BC6037-01D4-05CE-D435-6272BB7FA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441B-69F8-7B9F-24C4-D69A8D9BD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B674CF-99AC-035E-AE71-A8436E7B8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59F5BA-92E0-88EB-5A62-3FDDB167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D13ED7-9A24-BB8E-4EC9-AB9CB8C7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186EE3-64C9-8077-6E67-6734BC03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69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E7ECD-E357-0C15-AC3C-FAD0FBA8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26555E-5EC8-6A57-EFFA-8033965E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E54E61-6EE8-4BDF-A694-63EF21B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C7B095-7690-C92F-A9AB-53DE329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8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076117-6434-4575-B57F-9ACD3D2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79ABAE-AF8D-8EC0-6102-AE7AAAB7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B1FC54-514C-5E48-60E5-7CCAFF4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6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D8AB1-01C5-A9E3-59DD-401A930B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93671-C04B-A0AC-ADCC-11FBDD94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AD445-A053-4269-3FCE-EC289B62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0DE24-72FC-DE43-626B-C384B5D1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2437C-4DD7-B4B1-5DC8-933A0BB0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BAE73-B5A6-E6CF-046B-26050DC3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21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B8B5D-E23A-0995-42C5-54D296D6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8A4BBE-A213-2317-00AA-AA56F0EBD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82E071-270A-D48B-FA0F-65354B9A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F73BD-C794-A022-9310-DA01358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D0F4B-ABD9-EF22-3C2B-F1C6F3B7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A402D-0697-6948-42BC-946006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914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027F6-5FBA-CE56-BE24-616804A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D031CD-8311-37E4-4C35-DE141B21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BABD99-6566-B034-7F4B-35F7AB86A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94A2-1D87-470D-A39C-E07E2B901454}" type="datetimeFigureOut">
              <a:rPr lang="de-AT" smtClean="0"/>
              <a:t>07.05.2022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39945-CF10-A773-7E68-3A4BDB99F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056AF-EF3B-E989-9F27-795C1BA28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F6E4-0045-49E8-B286-F20E1D0CDDD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98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imesca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KU - Johannes Kepler Universität Linz | JKU Linz">
            <a:extLst>
              <a:ext uri="{FF2B5EF4-FFF2-40B4-BE49-F238E27FC236}">
                <a16:creationId xmlns:a16="http://schemas.microsoft.com/office/drawing/2014/main" id="{400328BF-B81C-42ED-9FA0-FA9C1AA1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48" y="1380673"/>
            <a:ext cx="6890904" cy="409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9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93903-F4D8-BED7-2B71-26A0DE7C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SQL Operation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Selecting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hypertable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earlier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AMZN and in a </a:t>
            </a:r>
            <a:r>
              <a:rPr lang="de-DE" dirty="0" err="1"/>
              <a:t>descending</a:t>
            </a:r>
            <a:r>
              <a:rPr lang="de-DE"/>
              <a:t> time </a:t>
            </a:r>
            <a:r>
              <a:rPr lang="de-DE" dirty="0"/>
              <a:t>and </a:t>
            </a:r>
            <a:r>
              <a:rPr lang="de-DE" dirty="0" err="1"/>
              <a:t>day_volume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</a:t>
            </a:r>
            <a:r>
              <a:rPr lang="de-DE" dirty="0" err="1"/>
              <a:t>to</a:t>
            </a:r>
            <a:r>
              <a:rPr lang="de-DE" dirty="0"/>
              <a:t> 10 </a:t>
            </a:r>
            <a:r>
              <a:rPr lang="de-DE" dirty="0" err="1"/>
              <a:t>rows</a:t>
            </a: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AEADD0-9C08-2D2E-D730-BD444049628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Hypertable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Timescale</a:t>
            </a:r>
            <a:r>
              <a:rPr lang="de-DE" dirty="0"/>
              <a:t> and </a:t>
            </a:r>
            <a:r>
              <a:rPr lang="de-DE" dirty="0" err="1"/>
              <a:t>performing</a:t>
            </a:r>
            <a:r>
              <a:rPr lang="de-DE" dirty="0"/>
              <a:t> a SQL </a:t>
            </a:r>
            <a:r>
              <a:rPr lang="de-DE" dirty="0" err="1"/>
              <a:t>operation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E0BEC1-6E5A-E3B3-F749-F798DBB8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975"/>
            <a:ext cx="4533900" cy="13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AAEADD0-9C08-2D2E-D730-BD444049628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Hypertable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Timescale</a:t>
            </a:r>
            <a:r>
              <a:rPr lang="de-DE" dirty="0"/>
              <a:t> and </a:t>
            </a:r>
            <a:r>
              <a:rPr lang="de-DE" dirty="0" err="1"/>
              <a:t>performing</a:t>
            </a:r>
            <a:r>
              <a:rPr lang="de-DE" dirty="0"/>
              <a:t> a SQL </a:t>
            </a:r>
            <a:r>
              <a:rPr lang="de-DE" dirty="0" err="1"/>
              <a:t>operation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D91077-0588-017B-20A5-E7FC1E8D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353300" cy="41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59597-3C92-3EEA-2AA7-96D10818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Timescale</a:t>
            </a:r>
            <a:r>
              <a:rPr lang="de-DE" b="1" dirty="0"/>
              <a:t> Database?</a:t>
            </a:r>
            <a:endParaRPr lang="de-AT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1023E9-3967-CCB7-08BD-8F145353B57C}"/>
              </a:ext>
            </a:extLst>
          </p:cNvPr>
          <p:cNvSpPr txBox="1"/>
          <p:nvPr/>
        </p:nvSpPr>
        <p:spPr>
          <a:xfrm>
            <a:off x="1524000" y="2100943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category-defining</a:t>
            </a:r>
            <a:r>
              <a:rPr lang="de-DE" sz="2400" dirty="0"/>
              <a:t> relational </a:t>
            </a:r>
            <a:r>
              <a:rPr lang="de-DE" sz="2400" dirty="0" err="1"/>
              <a:t>database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time-</a:t>
            </a:r>
            <a:r>
              <a:rPr lang="de-DE" sz="2400" dirty="0" err="1"/>
              <a:t>series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packaged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a PostgreSQL </a:t>
            </a:r>
            <a:r>
              <a:rPr lang="de-DE" sz="2400" dirty="0" err="1"/>
              <a:t>extension</a:t>
            </a:r>
            <a:endParaRPr lang="de-DE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Designed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easy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, easy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get</a:t>
            </a:r>
            <a:r>
              <a:rPr lang="de-DE" sz="2400" dirty="0"/>
              <a:t> </a:t>
            </a:r>
            <a:r>
              <a:rPr lang="de-DE" sz="2400" dirty="0" err="1"/>
              <a:t>started</a:t>
            </a:r>
            <a:r>
              <a:rPr lang="de-DE" sz="2400" dirty="0"/>
              <a:t> and easy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maintain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F045E-B3BA-A2FE-0E26-C2399BE6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Difference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Timescale</a:t>
            </a:r>
            <a:r>
              <a:rPr lang="de-DE" b="1" dirty="0"/>
              <a:t> and PostgreSQL?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84DA2-85A1-8D27-1873-E0DD6A2E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TimescaleDB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20x </a:t>
            </a:r>
            <a:r>
              <a:rPr lang="de-DE" dirty="0" err="1"/>
              <a:t>faster</a:t>
            </a:r>
            <a:r>
              <a:rPr lang="de-DE" dirty="0"/>
              <a:t> at </a:t>
            </a:r>
            <a:r>
              <a:rPr lang="de-DE" dirty="0" err="1"/>
              <a:t>inserts</a:t>
            </a:r>
            <a:r>
              <a:rPr lang="de-DE" dirty="0"/>
              <a:t> at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PostgreSQL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TimescaleDB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1.2x </a:t>
            </a:r>
            <a:r>
              <a:rPr lang="de-DE" dirty="0" err="1"/>
              <a:t>to</a:t>
            </a:r>
            <a:r>
              <a:rPr lang="de-DE" dirty="0"/>
              <a:t> 14.000x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time-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TimescaleDB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2000x </a:t>
            </a:r>
            <a:r>
              <a:rPr lang="de-DE" dirty="0" err="1"/>
              <a:t>faster</a:t>
            </a:r>
            <a:r>
              <a:rPr lang="de-DE" dirty="0"/>
              <a:t> at </a:t>
            </a:r>
            <a:r>
              <a:rPr lang="de-DE" dirty="0" err="1"/>
              <a:t>deleting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TimescaleDB</a:t>
            </a:r>
            <a:r>
              <a:rPr lang="de-DE" dirty="0"/>
              <a:t> also </a:t>
            </a:r>
            <a:r>
              <a:rPr lang="de-DE" dirty="0" err="1"/>
              <a:t>inherits</a:t>
            </a:r>
            <a:r>
              <a:rPr lang="de-DE" dirty="0"/>
              <a:t> all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PostgreSQL and </a:t>
            </a:r>
            <a:r>
              <a:rPr lang="de-DE" dirty="0" err="1"/>
              <a:t>extends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time-</a:t>
            </a:r>
            <a:r>
              <a:rPr lang="de-DE" dirty="0" err="1"/>
              <a:t>centric</a:t>
            </a:r>
            <a:r>
              <a:rPr lang="de-DE" dirty="0"/>
              <a:t> </a:t>
            </a:r>
            <a:r>
              <a:rPr lang="de-DE" dirty="0" err="1"/>
              <a:t>funtions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959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6C1B7-586C-0CE8-B519-4010F743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Benefit </a:t>
            </a:r>
            <a:r>
              <a:rPr lang="de-DE" b="1" dirty="0" err="1"/>
              <a:t>of</a:t>
            </a:r>
            <a:r>
              <a:rPr lang="de-DE" b="1" dirty="0"/>
              <a:t> a </a:t>
            </a:r>
            <a:r>
              <a:rPr lang="de-DE" b="1" dirty="0" err="1"/>
              <a:t>Hypertable</a:t>
            </a:r>
            <a:r>
              <a:rPr lang="de-DE" b="1" dirty="0"/>
              <a:t>?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473D6C-ABF4-16C3-0FF1-B67C969E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In-memory </a:t>
            </a:r>
            <a:r>
              <a:rPr lang="de-DE" dirty="0" err="1"/>
              <a:t>data</a:t>
            </a:r>
            <a:r>
              <a:rPr lang="de-DE" dirty="0"/>
              <a:t> (Data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memory</a:t>
            </a:r>
            <a:r>
              <a:rPr lang="de-DE" dirty="0"/>
              <a:t>, not on </a:t>
            </a:r>
            <a:r>
              <a:rPr lang="de-DE" dirty="0" err="1"/>
              <a:t>disk</a:t>
            </a:r>
            <a:r>
              <a:rPr lang="de-DE" dirty="0"/>
              <a:t>)</a:t>
            </a: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(Individual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>
                <a:solidFill>
                  <a:srgbClr val="FF0000"/>
                </a:solidFill>
              </a:rPr>
              <a:t>*</a:t>
            </a:r>
            <a:r>
              <a:rPr lang="de-DE" dirty="0"/>
              <a:t> -&gt;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reside</a:t>
            </a:r>
            <a:r>
              <a:rPr lang="de-DE" dirty="0"/>
              <a:t> in </a:t>
            </a:r>
            <a:r>
              <a:rPr lang="de-DE" dirty="0" err="1"/>
              <a:t>memory</a:t>
            </a:r>
            <a:r>
              <a:rPr lang="de-DE" dirty="0"/>
              <a:t> -&gt; </a:t>
            </a:r>
            <a:r>
              <a:rPr lang="de-DE" dirty="0" err="1"/>
              <a:t>updating</a:t>
            </a:r>
            <a:r>
              <a:rPr lang="de-DE" dirty="0"/>
              <a:t> and </a:t>
            </a:r>
            <a:r>
              <a:rPr lang="de-DE" dirty="0" err="1"/>
              <a:t>inserting</a:t>
            </a:r>
            <a:r>
              <a:rPr lang="de-DE" dirty="0"/>
              <a:t> </a:t>
            </a:r>
            <a:r>
              <a:rPr lang="de-DE" dirty="0" err="1"/>
              <a:t>remain</a:t>
            </a:r>
            <a:r>
              <a:rPr lang="de-DE" dirty="0"/>
              <a:t> fast)</a:t>
            </a:r>
          </a:p>
          <a:p>
            <a:r>
              <a:rPr lang="de-DE" dirty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retention</a:t>
            </a:r>
            <a:r>
              <a:rPr lang="de-DE" dirty="0"/>
              <a:t> (Chunks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their</a:t>
            </a:r>
            <a:r>
              <a:rPr lang="de-DE" dirty="0"/>
              <a:t> time </a:t>
            </a:r>
            <a:r>
              <a:rPr lang="de-DE" dirty="0" err="1"/>
              <a:t>ranges</a:t>
            </a:r>
            <a:r>
              <a:rPr lang="de-DE" dirty="0"/>
              <a:t> -&gt;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)</a:t>
            </a:r>
          </a:p>
          <a:p>
            <a:r>
              <a:rPr lang="de-DE" dirty="0"/>
              <a:t>Age-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reordering</a:t>
            </a:r>
            <a:endParaRPr lang="de-DE" dirty="0"/>
          </a:p>
          <a:p>
            <a:r>
              <a:rPr lang="de-DE" dirty="0"/>
              <a:t>Instant multi-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elasticity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replication</a:t>
            </a:r>
            <a:r>
              <a:rPr lang="de-DE" dirty="0"/>
              <a:t> (</a:t>
            </a:r>
            <a:r>
              <a:rPr lang="en-US" dirty="0"/>
              <a:t>Chunks can be individually replicated across nodes transactionally)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migration</a:t>
            </a:r>
            <a:r>
              <a:rPr lang="de-DE" dirty="0"/>
              <a:t> (</a:t>
            </a:r>
            <a:r>
              <a:rPr lang="en-US" dirty="0"/>
              <a:t>Chunks can be individually migrated transactionally)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8836E8-8A99-AB0E-67A0-F9C7A4BC6903}"/>
              </a:ext>
            </a:extLst>
          </p:cNvPr>
          <p:cNvSpPr txBox="1"/>
          <p:nvPr/>
        </p:nvSpPr>
        <p:spPr>
          <a:xfrm>
            <a:off x="838200" y="621166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  <a:r>
              <a:rPr lang="en-US" b="0" i="0" dirty="0">
                <a:solidFill>
                  <a:srgbClr val="434B5D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434B5D"/>
                </a:solidFill>
                <a:effectLst/>
                <a:latin typeface="Inter"/>
              </a:rPr>
              <a:t>hypertables</a:t>
            </a:r>
            <a:r>
              <a:rPr lang="en-US" b="0" i="0" dirty="0">
                <a:solidFill>
                  <a:srgbClr val="434B5D"/>
                </a:solidFill>
                <a:effectLst/>
                <a:latin typeface="Inter"/>
              </a:rPr>
              <a:t> are actually an abstraction or virtual view of many individual tables that actually store the data, called </a:t>
            </a:r>
            <a:r>
              <a:rPr lang="en-US" b="1" i="0" dirty="0">
                <a:solidFill>
                  <a:srgbClr val="434B5D"/>
                </a:solidFill>
                <a:effectLst/>
                <a:latin typeface="Inter"/>
              </a:rPr>
              <a:t>chunks</a:t>
            </a:r>
            <a:r>
              <a:rPr lang="en-US" b="0" i="0" dirty="0">
                <a:solidFill>
                  <a:srgbClr val="434B5D"/>
                </a:solidFill>
                <a:effectLst/>
                <a:latin typeface="Inter"/>
              </a:rPr>
              <a:t>.</a:t>
            </a:r>
            <a:endParaRPr lang="de-A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0AF9C-C773-4641-90A3-2F4FF43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a </a:t>
            </a:r>
            <a:r>
              <a:rPr lang="de-DE" b="1" dirty="0" err="1"/>
              <a:t>Timescale</a:t>
            </a:r>
            <a:r>
              <a:rPr lang="de-DE" b="1" dirty="0"/>
              <a:t> Database?</a:t>
            </a:r>
            <a:endParaRPr lang="de-AT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2EC5C-7320-E5F5-4B96-0CA266175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8542"/>
            <a:ext cx="4895850" cy="280035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01F7CF-1421-0788-BE25-09F550745F1A}"/>
              </a:ext>
            </a:extLst>
          </p:cNvPr>
          <p:cNvSpPr txBox="1"/>
          <p:nvPr/>
        </p:nvSpPr>
        <p:spPr>
          <a:xfrm>
            <a:off x="838200" y="1790700"/>
            <a:ext cx="661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multiple </a:t>
            </a:r>
            <a:r>
              <a:rPr lang="de-DE" sz="2400" dirty="0" err="1"/>
              <a:t>ways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setting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r>
              <a:rPr lang="de-DE" sz="2400" dirty="0"/>
              <a:t> a </a:t>
            </a:r>
            <a:r>
              <a:rPr lang="de-DE" sz="2400" dirty="0" err="1"/>
              <a:t>Timescale</a:t>
            </a:r>
            <a:r>
              <a:rPr lang="de-DE" sz="2400" dirty="0"/>
              <a:t> Database.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showcase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decided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choose</a:t>
            </a:r>
            <a:r>
              <a:rPr lang="de-DE" sz="2400" dirty="0"/>
              <a:t> „</a:t>
            </a:r>
            <a:r>
              <a:rPr lang="de-DE" sz="2400" dirty="0" err="1"/>
              <a:t>Install</a:t>
            </a:r>
            <a:r>
              <a:rPr lang="de-DE" sz="2400" dirty="0"/>
              <a:t> </a:t>
            </a:r>
            <a:r>
              <a:rPr lang="de-DE" sz="2400" dirty="0" err="1"/>
              <a:t>self-hosted</a:t>
            </a:r>
            <a:r>
              <a:rPr lang="de-DE" sz="2400" dirty="0"/>
              <a:t> </a:t>
            </a:r>
            <a:r>
              <a:rPr lang="de-DE" sz="2400" dirty="0" err="1"/>
              <a:t>TimescaleDB</a:t>
            </a:r>
            <a:r>
              <a:rPr lang="de-DE" sz="2400" dirty="0"/>
              <a:t> on </a:t>
            </a:r>
            <a:r>
              <a:rPr lang="de-DE" sz="2400" dirty="0" err="1"/>
              <a:t>your</a:t>
            </a:r>
            <a:r>
              <a:rPr lang="de-DE" sz="2400" dirty="0"/>
              <a:t> own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hardware</a:t>
            </a:r>
            <a:r>
              <a:rPr lang="de-DE" sz="2400" dirty="0"/>
              <a:t>“.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5727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0AF9C-C773-4641-90A3-2F4FF43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a </a:t>
            </a:r>
            <a:r>
              <a:rPr lang="de-DE" b="1" dirty="0" err="1"/>
              <a:t>Timescale</a:t>
            </a:r>
            <a:r>
              <a:rPr lang="de-DE" b="1" dirty="0"/>
              <a:t> Database?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39A3D4-BAEE-5C9E-6DDD-C2025BF2CFC0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Timescale</a:t>
            </a:r>
            <a:r>
              <a:rPr lang="de-DE" dirty="0"/>
              <a:t> Database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and </a:t>
            </a:r>
            <a:r>
              <a:rPr lang="de-DE" dirty="0" err="1"/>
              <a:t>install</a:t>
            </a:r>
            <a:r>
              <a:rPr lang="de-DE" dirty="0"/>
              <a:t> PostgreSQL</a:t>
            </a:r>
            <a:r>
              <a:rPr lang="de-AT" dirty="0"/>
              <a:t> and </a:t>
            </a:r>
            <a:r>
              <a:rPr lang="de-AT" dirty="0" err="1"/>
              <a:t>TimescaleDB</a:t>
            </a:r>
            <a:endParaRPr lang="de-AT" dirty="0"/>
          </a:p>
          <a:p>
            <a:r>
              <a:rPr lang="de-AT" dirty="0"/>
              <a:t>After </a:t>
            </a:r>
            <a:r>
              <a:rPr lang="de-AT" dirty="0" err="1"/>
              <a:t>running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setup.exe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extracted</a:t>
            </a:r>
            <a:r>
              <a:rPr lang="de-AT" dirty="0"/>
              <a:t> </a:t>
            </a:r>
            <a:r>
              <a:rPr lang="de-AT" dirty="0" err="1"/>
              <a:t>TimescaleDB</a:t>
            </a:r>
            <a:r>
              <a:rPr lang="de-AT" dirty="0"/>
              <a:t> </a:t>
            </a:r>
            <a:r>
              <a:rPr lang="de-AT" dirty="0" err="1"/>
              <a:t>directory</a:t>
            </a:r>
            <a:r>
              <a:rPr lang="de-AT" dirty="0"/>
              <a:t> </a:t>
            </a:r>
            <a:r>
              <a:rPr lang="de-AT" dirty="0" err="1"/>
              <a:t>users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connect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PostgreSQL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command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at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command</a:t>
            </a:r>
            <a:r>
              <a:rPr lang="de-AT" dirty="0">
                <a:sym typeface="Wingdings" panose="05000000000000000000" pitchFamily="2" charset="2"/>
              </a:rPr>
              <a:t> prompt </a:t>
            </a:r>
          </a:p>
          <a:p>
            <a:r>
              <a:rPr lang="de-AT" dirty="0">
                <a:sym typeface="Wingdings" panose="05000000000000000000" pitchFamily="2" charset="2"/>
              </a:rPr>
              <a:t>After a </a:t>
            </a:r>
            <a:r>
              <a:rPr lang="de-AT" dirty="0" err="1">
                <a:sym typeface="Wingdings" panose="05000000000000000000" pitchFamily="2" charset="2"/>
              </a:rPr>
              <a:t>successful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connection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users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create</a:t>
            </a:r>
            <a:r>
              <a:rPr lang="de-AT" dirty="0">
                <a:sym typeface="Wingdings" panose="05000000000000000000" pitchFamily="2" charset="2"/>
              </a:rPr>
              <a:t> an </a:t>
            </a:r>
            <a:r>
              <a:rPr lang="de-AT" dirty="0" err="1">
                <a:sym typeface="Wingdings" panose="05000000000000000000" pitchFamily="2" charset="2"/>
              </a:rPr>
              <a:t>empty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database</a:t>
            </a:r>
            <a:r>
              <a:rPr lang="de-AT" dirty="0">
                <a:sym typeface="Wingdings" panose="05000000000000000000" pitchFamily="2" charset="2"/>
              </a:rPr>
              <a:t> 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\c </a:t>
            </a:r>
            <a:r>
              <a:rPr lang="de-AT" dirty="0" err="1">
                <a:sym typeface="Wingdings" panose="05000000000000000000" pitchFamily="2" charset="2"/>
              </a:rPr>
              <a:t>example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 err="1">
                <a:sym typeface="Wingdings" panose="05000000000000000000" pitchFamily="2" charset="2"/>
              </a:rPr>
              <a:t>example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being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name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of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database</a:t>
            </a:r>
            <a:r>
              <a:rPr lang="de-AT" dirty="0">
                <a:sym typeface="Wingdings" panose="05000000000000000000" pitchFamily="2" charset="2"/>
              </a:rPr>
              <a:t>) </a:t>
            </a:r>
            <a:r>
              <a:rPr lang="de-AT" dirty="0" err="1">
                <a:sym typeface="Wingdings" panose="05000000000000000000" pitchFamily="2" charset="2"/>
              </a:rPr>
              <a:t>users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can</a:t>
            </a:r>
            <a:r>
              <a:rPr lang="de-AT" dirty="0">
                <a:sym typeface="Wingdings" panose="05000000000000000000" pitchFamily="2" charset="2"/>
              </a:rPr>
              <a:t> connect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database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                                                      </a:t>
            </a:r>
            <a:r>
              <a:rPr lang="de-AT" dirty="0" err="1">
                <a:sym typeface="Wingdings" panose="05000000000000000000" pitchFamily="2" charset="2"/>
              </a:rPr>
              <a:t>users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can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add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TimescaleDB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extension</a:t>
            </a:r>
            <a:r>
              <a:rPr lang="de-AT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1B82708-2A6E-4182-47CB-7B6E3DD7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3467894"/>
            <a:ext cx="4295775" cy="533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4341421-4FB2-379A-60A7-42172C4B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25" y="4386150"/>
            <a:ext cx="3352800" cy="4857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C3A9A8B-DFE9-45A0-2F39-9AC3DC51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95913"/>
            <a:ext cx="4276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DAAC8-5772-A255-F624-D593CE8B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 </a:t>
            </a:r>
            <a:r>
              <a:rPr lang="de-DE" dirty="0" err="1"/>
              <a:t>TimescaleDB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showcased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screenshots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2C66E4D-AE20-22D0-5A3F-F1A54C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a </a:t>
            </a:r>
            <a:r>
              <a:rPr lang="de-DE" b="1" dirty="0" err="1"/>
              <a:t>Timescale</a:t>
            </a:r>
            <a:r>
              <a:rPr lang="de-DE" b="1" dirty="0"/>
              <a:t> Database?</a:t>
            </a:r>
            <a:endParaRPr lang="de-AT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43A291-971B-57EA-702A-2C057545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8112"/>
            <a:ext cx="5810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3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0977689-2FD1-994E-D9DB-B65ADF586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725" y="1676400"/>
            <a:ext cx="7905750" cy="3505200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A04DD28-51F2-6EDC-6E8D-AAD1C0E151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/>
              <a:t>How to set up a Timescale Database?</a:t>
            </a:r>
            <a:endParaRPr lang="de-AT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79DCF0-2AD5-6BED-52C0-C6080C2842D6}"/>
              </a:ext>
            </a:extLst>
          </p:cNvPr>
          <p:cNvSpPr txBox="1"/>
          <p:nvPr/>
        </p:nvSpPr>
        <p:spPr>
          <a:xfrm>
            <a:off x="974725" y="5473700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  <a:hlinkClick r:id="rId3"/>
              </a:rPr>
              <a:t>https://docs.timescale.com/</a:t>
            </a:r>
            <a:endParaRPr lang="de-AT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8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B0AD3-DD36-E927-389F-4EE25551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Hypertable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Timescale</a:t>
            </a:r>
            <a:r>
              <a:rPr lang="de-DE" dirty="0"/>
              <a:t> and </a:t>
            </a:r>
            <a:r>
              <a:rPr lang="de-DE" dirty="0" err="1"/>
              <a:t>performing</a:t>
            </a:r>
            <a:r>
              <a:rPr lang="de-DE" dirty="0"/>
              <a:t> a SQL </a:t>
            </a:r>
            <a:r>
              <a:rPr lang="de-DE" dirty="0" err="1"/>
              <a:t>operation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A2A3B20-6870-2906-18C7-CA22AE90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12924"/>
            <a:ext cx="9032077" cy="36353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386E256-C167-001C-6451-9DC33013BED9}"/>
              </a:ext>
            </a:extLst>
          </p:cNvPr>
          <p:cNvSpPr txBox="1"/>
          <p:nvPr/>
        </p:nvSpPr>
        <p:spPr>
          <a:xfrm>
            <a:off x="838200" y="5638800"/>
            <a:ext cx="90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Creating</a:t>
            </a:r>
            <a:r>
              <a:rPr lang="de-DE" dirty="0"/>
              <a:t> an Index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and time </a:t>
            </a:r>
            <a:r>
              <a:rPr lang="de-DE" dirty="0" err="1"/>
              <a:t>columns</a:t>
            </a:r>
            <a:r>
              <a:rPr lang="de-DE" dirty="0"/>
              <a:t>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14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Breitbild</PresentationFormat>
  <Paragraphs>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Office</vt:lpstr>
      <vt:lpstr>PowerPoint-Präsentation</vt:lpstr>
      <vt:lpstr>What is Timescale Database?</vt:lpstr>
      <vt:lpstr>Difference between Timescale and PostgreSQL?</vt:lpstr>
      <vt:lpstr>Benefit of a Hypertable?</vt:lpstr>
      <vt:lpstr>How to set up a Timescale Database?</vt:lpstr>
      <vt:lpstr>How to set up a Timescale Database?</vt:lpstr>
      <vt:lpstr>How to set up a Timescale Database?</vt:lpstr>
      <vt:lpstr>PowerPoint-Präsentation</vt:lpstr>
      <vt:lpstr>Example of a Hypertable using Timescale and performing a SQL operation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Kalkan Berkan</dc:creator>
  <cp:lastModifiedBy>Kalkan Berkan</cp:lastModifiedBy>
  <cp:revision>1</cp:revision>
  <dcterms:created xsi:type="dcterms:W3CDTF">2022-05-07T13:30:43Z</dcterms:created>
  <dcterms:modified xsi:type="dcterms:W3CDTF">2022-05-07T14:51:58Z</dcterms:modified>
</cp:coreProperties>
</file>