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ncode Sans"/>
      <p:regular r:id="rId14"/>
      <p:bold r:id="rId15"/>
    </p:embeddedFon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UJuD0R00KRT721ALhBQWX4hX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ncodeSans-bold.fntdata"/><Relationship Id="rId14" Type="http://schemas.openxmlformats.org/officeDocument/2006/relationships/font" Target="fonts/EncodeSans-regular.fntdata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187" y="4401096"/>
            <a:ext cx="5487626" cy="35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464456" y="1143179"/>
            <a:ext cx="5929089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48624" y="1143000"/>
            <a:ext cx="5560800" cy="308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2" y="4400552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50" lIns="89500" spcFirstLastPara="1" rIns="89500" wrap="square" tIns="44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22" y="8685214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50" lIns="89500" spcFirstLastPara="1" rIns="89500" wrap="square" tIns="44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 txBox="1"/>
          <p:nvPr>
            <p:ph idx="10" type="dt"/>
          </p:nvPr>
        </p:nvSpPr>
        <p:spPr>
          <a:xfrm>
            <a:off x="3884622" y="1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50" lIns="89500" spcFirstLastPara="1" rIns="89500" wrap="square" tIns="44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WS 2019/2020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 txBox="1"/>
          <p:nvPr>
            <p:ph idx="11" type="ftr"/>
          </p:nvPr>
        </p:nvSpPr>
        <p:spPr>
          <a:xfrm>
            <a:off x="1" y="8685214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50" lIns="89500" spcFirstLastPara="1" rIns="89500" wrap="square" tIns="44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Sametinger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 txBox="1"/>
          <p:nvPr>
            <p:ph idx="3" type="hdr"/>
          </p:nvPr>
        </p:nvSpPr>
        <p:spPr>
          <a:xfrm>
            <a:off x="1" y="1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50" lIns="89500" spcFirstLastPara="1" rIns="89500" wrap="square" tIns="44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Einführung in die Softwareentwicklung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a4063ea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9a4063e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03cd4b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f03cd4b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" showMasterSp="0">
  <p:cSld name="JKU Log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7167" y="1097550"/>
            <a:ext cx="4949668" cy="29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col">
  <p:cSld name="Comparison and contrast Left_4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536400" y="1162350"/>
            <a:ext cx="3808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21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⬛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4740038" y="1162350"/>
            <a:ext cx="3808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21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⬛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Code on righ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536400" y="1333800"/>
            <a:ext cx="3808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⬛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2886434" y="4796656"/>
            <a:ext cx="117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273550" y="4796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547200" y="4445559"/>
            <a:ext cx="7938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b="0" sz="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3" type="body"/>
          </p:nvPr>
        </p:nvSpPr>
        <p:spPr>
          <a:xfrm>
            <a:off x="4675917" y="1333799"/>
            <a:ext cx="3808800" cy="3321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⬛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2886434" y="4796656"/>
            <a:ext cx="117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4273550" y="4796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547200" y="4445559"/>
            <a:ext cx="7938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b="0" sz="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de ">
  <p:cSld name="Double code 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536400" y="1333800"/>
            <a:ext cx="3808800" cy="3321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⬛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2886434" y="4796656"/>
            <a:ext cx="117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4273550" y="4796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23"/>
          <p:cNvSpPr txBox="1"/>
          <p:nvPr>
            <p:ph idx="2" type="body"/>
          </p:nvPr>
        </p:nvSpPr>
        <p:spPr>
          <a:xfrm>
            <a:off x="547200" y="4445559"/>
            <a:ext cx="79380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b="0" sz="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3" type="body"/>
          </p:nvPr>
        </p:nvSpPr>
        <p:spPr>
          <a:xfrm>
            <a:off x="4675917" y="1333799"/>
            <a:ext cx="3808800" cy="3321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⬛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165025" y="72200"/>
            <a:ext cx="74415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0" y="964900"/>
            <a:ext cx="9144000" cy="3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BA755"/>
              </a:buClr>
              <a:buSzPts val="2400"/>
              <a:buFont typeface="Arial"/>
              <a:buChar char="▪"/>
              <a:defRPr b="1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A755"/>
              </a:buClr>
              <a:buSzPts val="2000"/>
              <a:buFont typeface="Arial"/>
              <a:buChar char="▫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A755"/>
              </a:buClr>
              <a:buSzPts val="800"/>
              <a:buFont typeface="Arial"/>
              <a:buChar char="⌬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A755"/>
              </a:buClr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A755"/>
              </a:buClr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046600" y="4829764"/>
            <a:ext cx="1097400" cy="3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24"/>
          <p:cNvSpPr/>
          <p:nvPr/>
        </p:nvSpPr>
        <p:spPr>
          <a:xfrm flipH="1">
            <a:off x="849721" y="666434"/>
            <a:ext cx="8369700" cy="1167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4"/>
          <p:cNvSpPr txBox="1"/>
          <p:nvPr/>
        </p:nvSpPr>
        <p:spPr>
          <a:xfrm>
            <a:off x="109589" y="4891118"/>
            <a:ext cx="1200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4"/>
          <p:cNvCxnSpPr/>
          <p:nvPr/>
        </p:nvCxnSpPr>
        <p:spPr>
          <a:xfrm flipH="1">
            <a:off x="556995" y="4911091"/>
            <a:ext cx="600" cy="144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9675" y="49839"/>
            <a:ext cx="937917" cy="66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1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9" name="Google Shape;89;p25"/>
          <p:cNvSpPr txBox="1"/>
          <p:nvPr/>
        </p:nvSpPr>
        <p:spPr>
          <a:xfrm>
            <a:off x="109589" y="4891118"/>
            <a:ext cx="1200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2021</a:t>
            </a:r>
            <a:endParaRPr b="0" i="0" sz="12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90" name="Google Shape;90;p25"/>
          <p:cNvCxnSpPr/>
          <p:nvPr/>
        </p:nvCxnSpPr>
        <p:spPr>
          <a:xfrm flipH="1">
            <a:off x="556995" y="4911091"/>
            <a:ext cx="600" cy="144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logo" showMasterSp="0">
  <p:cSld name="Title with log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547511" y="274689"/>
            <a:ext cx="79380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547520" y="3187877"/>
            <a:ext cx="7938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 b="42471" l="27337" r="44016" t="15817"/>
          <a:stretch/>
        </p:blipFill>
        <p:spPr>
          <a:xfrm>
            <a:off x="432480" y="1809949"/>
            <a:ext cx="1297914" cy="11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25" y="3841803"/>
            <a:ext cx="1586433" cy="94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/>
          <p:nvPr/>
        </p:nvSpPr>
        <p:spPr>
          <a:xfrm flipH="1">
            <a:off x="1433438" y="2986042"/>
            <a:ext cx="6277200" cy="87600"/>
          </a:xfrm>
          <a:prstGeom prst="parallelogram">
            <a:avLst>
              <a:gd fmla="val 51542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slide">
  <p:cSld name="Comparison and contrast Lef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536400" y="1162350"/>
            <a:ext cx="81057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794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⬛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gray" showMasterSp="0">
  <p:cSld name="JKU Logo gra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7170" y="1097550"/>
            <a:ext cx="4949662" cy="29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omparison and contrast Left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536400" y="1333800"/>
            <a:ext cx="3808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794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⬛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2650" y="1258688"/>
            <a:ext cx="3748874" cy="210873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omparison and contrast Left_1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536400" y="1333800"/>
            <a:ext cx="3808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794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⬛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3463" y="-51572"/>
            <a:ext cx="2308575" cy="52466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Comparison and contrast Left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224063" y="1181666"/>
            <a:ext cx="4046700" cy="23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✔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17"/>
          <p:cNvPicPr preferRelativeResize="0"/>
          <p:nvPr/>
        </p:nvPicPr>
        <p:blipFill rotWithShape="1">
          <a:blip r:embed="rId2">
            <a:alphaModFix amt="58000"/>
          </a:blip>
          <a:srcRect b="30716" l="0" r="0" t="35309"/>
          <a:stretch/>
        </p:blipFill>
        <p:spPr>
          <a:xfrm>
            <a:off x="0" y="3602788"/>
            <a:ext cx="9144000" cy="11576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4564369" y="1181666"/>
            <a:ext cx="4308000" cy="23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?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-template">
  <p:cSld name="Comparison and contrast Left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536400" y="1162350"/>
            <a:ext cx="3808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794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⬛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2489" y="269308"/>
            <a:ext cx="1625869" cy="162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ook">
  <p:cSld name="Comparison and contrast Left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536400" y="1333800"/>
            <a:ext cx="3808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794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⬛"/>
              <a:defRPr/>
            </a:lvl1pPr>
            <a:lvl2pPr indent="-30480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➜"/>
              <a:defRPr/>
            </a:lvl2pPr>
            <a:lvl3pPr indent="-317500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3pPr>
            <a:lvl4pPr indent="-31750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?"/>
              <a:defRPr/>
            </a:lvl4pPr>
            <a:lvl5pPr indent="-317500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⬥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b="0" i="0" sz="23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37845" y="1333046"/>
            <a:ext cx="7779300" cy="3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79400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⬛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➜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🞅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1">
            <a:alphaModFix/>
          </a:blip>
          <a:srcRect b="34352" l="6385" r="13242" t="9872"/>
          <a:stretch/>
        </p:blipFill>
        <p:spPr>
          <a:xfrm>
            <a:off x="513826" y="4744567"/>
            <a:ext cx="685763" cy="2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 txBox="1"/>
          <p:nvPr/>
        </p:nvSpPr>
        <p:spPr>
          <a:xfrm>
            <a:off x="3135488" y="4833234"/>
            <a:ext cx="28731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Business Informatics - Software Engineering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 flipH="1">
            <a:off x="245531" y="894048"/>
            <a:ext cx="6277200" cy="87600"/>
          </a:xfrm>
          <a:prstGeom prst="parallelogram">
            <a:avLst>
              <a:gd fmla="val 51542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ctrTitle"/>
          </p:nvPr>
        </p:nvSpPr>
        <p:spPr>
          <a:xfrm>
            <a:off x="1790269" y="1350450"/>
            <a:ext cx="71691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Praktikum </a:t>
            </a:r>
            <a:br>
              <a:rPr lang="en"/>
            </a:br>
            <a:r>
              <a:rPr lang="en"/>
              <a:t>Software Engineering</a:t>
            </a:r>
            <a:endParaRPr/>
          </a:p>
        </p:txBody>
      </p:sp>
      <p:sp>
        <p:nvSpPr>
          <p:cNvPr id="104" name="Google Shape;104;p2"/>
          <p:cNvSpPr txBox="1"/>
          <p:nvPr>
            <p:ph idx="1" type="subTitle"/>
          </p:nvPr>
        </p:nvSpPr>
        <p:spPr>
          <a:xfrm>
            <a:off x="602995" y="3075827"/>
            <a:ext cx="7938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/>
              <a:t>Johannes Bräuer</a:t>
            </a:r>
            <a:endParaRPr/>
          </a:p>
        </p:txBody>
      </p:sp>
      <p:sp>
        <p:nvSpPr>
          <p:cNvPr id="105" name="Google Shape;105;p2"/>
          <p:cNvSpPr txBox="1"/>
          <p:nvPr>
            <p:ph idx="1" type="subTitle"/>
          </p:nvPr>
        </p:nvSpPr>
        <p:spPr>
          <a:xfrm>
            <a:off x="2541700" y="3075825"/>
            <a:ext cx="5154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2700"/>
              <a:t>Sprint 3 Review, </a:t>
            </a:r>
            <a:endParaRPr b="1" sz="2700"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2700"/>
              <a:t>Finale Abgabe</a:t>
            </a:r>
            <a:endParaRPr b="1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536400" y="1162350"/>
            <a:ext cx="81057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Feedback Sprint 3 / Release 3</a:t>
            </a:r>
            <a:endParaRPr b="1" sz="22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Finale Abgabe</a:t>
            </a:r>
            <a:endParaRPr b="1" sz="22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Team Präsentationen</a:t>
            </a:r>
            <a:endParaRPr b="1" sz="2200"/>
          </a:p>
          <a:p>
            <a:pPr indent="-3683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➜"/>
            </a:pPr>
            <a:r>
              <a:rPr b="1" lang="en" sz="2200"/>
              <a:t>+ 5min Team Meeting</a:t>
            </a:r>
            <a:endParaRPr b="1" sz="2200"/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2200"/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a4063eac8_0_0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Sprint 3 - 19. Jänner</a:t>
            </a:r>
            <a:endParaRPr/>
          </a:p>
        </p:txBody>
      </p:sp>
      <p:sp>
        <p:nvSpPr>
          <p:cNvPr id="118" name="Google Shape;118;g29a4063eac8_0_0"/>
          <p:cNvSpPr txBox="1"/>
          <p:nvPr>
            <p:ph idx="1" type="body"/>
          </p:nvPr>
        </p:nvSpPr>
        <p:spPr>
          <a:xfrm>
            <a:off x="536400" y="1086150"/>
            <a:ext cx="84084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Fokus: Stabilität und Projektfinalisierung</a:t>
            </a:r>
            <a:endParaRPr b="1" sz="2200"/>
          </a:p>
          <a:p>
            <a:pPr indent="-29845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Deliverables 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➜"/>
            </a:pPr>
            <a:r>
              <a:rPr lang="en" sz="2000"/>
              <a:t>Implementierung</a:t>
            </a:r>
            <a:endParaRPr sz="2000"/>
          </a:p>
          <a:p>
            <a:pPr indent="-3302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</a:pPr>
            <a:r>
              <a:rPr lang="en" sz="2000">
                <a:solidFill>
                  <a:schemeClr val="accent4"/>
                </a:solidFill>
              </a:rPr>
              <a:t>Alle Features umgesetzt</a:t>
            </a:r>
            <a:endParaRPr sz="2000">
              <a:solidFill>
                <a:schemeClr val="accent4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➜"/>
            </a:pPr>
            <a:r>
              <a:rPr lang="en" sz="2000"/>
              <a:t>Testplan für Sonderfallbehandlungen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➜"/>
            </a:pPr>
            <a:r>
              <a:rPr lang="en" sz="2000"/>
              <a:t>Dokumentation (Installationsanleitung, Funktionalität, Architektur)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" sz="2000"/>
              <a:t>Javadoc für wichtige Klassen, Interfaces und Methoden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" sz="2000"/>
              <a:t>Live Demo der Applikation</a:t>
            </a:r>
            <a:endParaRPr b="1" sz="2200"/>
          </a:p>
        </p:txBody>
      </p:sp>
      <p:sp>
        <p:nvSpPr>
          <p:cNvPr id="119" name="Google Shape;119;g29a4063eac8_0_0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>
                <a:solidFill>
                  <a:srgbClr val="000000"/>
                </a:solidFill>
              </a:rPr>
              <a:t>Finale Projektabgabe 9.2.2024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95300" y="1071050"/>
            <a:ext cx="84375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Individuelles Meeting bis zum: 2.2.2024</a:t>
            </a:r>
            <a:endParaRPr b="1" sz="22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Finaler Branch (release-1.0.0)</a:t>
            </a:r>
            <a:endParaRPr b="1" sz="22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➜"/>
            </a:pPr>
            <a:r>
              <a:rPr lang="en" sz="2000"/>
              <a:t>Mit </a:t>
            </a:r>
            <a:r>
              <a:rPr lang="en" sz="2000" u="sng"/>
              <a:t>lauffähiger</a:t>
            </a:r>
            <a:r>
              <a:rPr lang="en" sz="2000"/>
              <a:t> Version (Jar File, etc.)</a:t>
            </a:r>
            <a:endParaRPr sz="20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Lauffähiger Build</a:t>
            </a:r>
            <a:r>
              <a:rPr b="1" lang="en"/>
              <a:t> (Tests und PMD Checks, SonarCloud)</a:t>
            </a:r>
            <a:endParaRPr b="1" sz="2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GitHub Issues abgeschlossen</a:t>
            </a:r>
            <a:endParaRPr b="1" sz="2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Projektdokumentation </a:t>
            </a:r>
            <a:r>
              <a:rPr b="1" lang="en"/>
              <a:t>(entsprechend VorlageProjektdokumentation.docx)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JavaDoc für wichtige Klassen, Interfaces und Methoden</a:t>
            </a:r>
            <a:endParaRPr b="1" sz="2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⬛"/>
            </a:pPr>
            <a:r>
              <a:rPr b="1" lang="en" sz="2200"/>
              <a:t>Zeitaufzeichnung in Clockify aktualisiert</a:t>
            </a:r>
            <a:endParaRPr b="1" sz="2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⬛"/>
            </a:pPr>
            <a:r>
              <a:rPr b="1" i="1" lang="en" sz="2200">
                <a:highlight>
                  <a:schemeClr val="lt1"/>
                </a:highlight>
              </a:rPr>
              <a:t>Individueller Erfahrungsbericht</a:t>
            </a:r>
            <a:r>
              <a:rPr b="1" i="1" lang="en"/>
              <a:t> (per E-Mail)</a:t>
            </a:r>
            <a:endParaRPr b="1" i="1"/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211">
              <a:solidFill>
                <a:srgbClr val="000000"/>
              </a:solidFill>
            </a:endParaRPr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</a:rPr>
              <a:t>‹#›</a:t>
            </a:fld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03cd4b6d_0_0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Individueller Erfahrungsbericht</a:t>
            </a:r>
            <a:endParaRPr/>
          </a:p>
        </p:txBody>
      </p:sp>
      <p:sp>
        <p:nvSpPr>
          <p:cNvPr id="132" name="Google Shape;132;g2af03cd4b6d_0_0"/>
          <p:cNvSpPr txBox="1"/>
          <p:nvPr>
            <p:ph idx="1" type="body"/>
          </p:nvPr>
        </p:nvSpPr>
        <p:spPr>
          <a:xfrm>
            <a:off x="536400" y="1162350"/>
            <a:ext cx="8105700" cy="332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Feedback zum Aufbau der LVA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Feedback an den Lehrveranstaltungsleiter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B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ehaviour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xpectation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D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esire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Was habe ich von der LVA gelernt und kann ich in der Praxis (beim nächsten Projekt) anwenden?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Platz für allfälliges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550800" y="488775"/>
            <a:ext cx="7938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Team Präsentationen</a:t>
            </a:r>
            <a:endParaRPr/>
          </a:p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8077203" y="4796656"/>
            <a:ext cx="5145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</a:rPr>
              <a:t>‹#›</a:t>
            </a:fld>
            <a:endParaRPr sz="800">
              <a:solidFill>
                <a:schemeClr val="dk1"/>
              </a:solidFill>
            </a:endParaRPr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536400" y="1162350"/>
            <a:ext cx="81057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⬛"/>
            </a:pPr>
            <a:r>
              <a:rPr b="1" lang="en" sz="2200">
                <a:solidFill>
                  <a:srgbClr val="000000"/>
                </a:solidFill>
              </a:rPr>
              <a:t>Team 2</a:t>
            </a:r>
            <a:endParaRPr b="1" sz="2200"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⬛"/>
            </a:pPr>
            <a:r>
              <a:rPr b="1" lang="en" sz="2200">
                <a:solidFill>
                  <a:srgbClr val="000000"/>
                </a:solidFill>
              </a:rPr>
              <a:t>Team 3</a:t>
            </a:r>
            <a:endParaRPr b="1" sz="2200"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⬛"/>
            </a:pPr>
            <a:r>
              <a:rPr b="1" lang="en" sz="2200">
                <a:solidFill>
                  <a:srgbClr val="000000"/>
                </a:solidFill>
              </a:rPr>
              <a:t>Team 4</a:t>
            </a:r>
            <a:endParaRPr b="1" sz="2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9475" y="1030575"/>
            <a:ext cx="3346402" cy="334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20-master-templat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