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211f2f1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211f2f1c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211f2f1c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211f2f1c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211f2f1c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211f2f1c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211f2f1c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211f2f1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dnuggets.com/2020/02/probability-distributions-data-scienc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dnuggets.com/2020/06/8-basic-statistics-concepts.html" TargetMode="External"/><Relationship Id="rId4" Type="http://schemas.openxmlformats.org/officeDocument/2006/relationships/hyperlink" Target="https://www.analyticsvidhya.com/blog/2017/09/6-probability-distributions-data-science/" TargetMode="External"/><Relationship Id="rId5" Type="http://schemas.openxmlformats.org/officeDocument/2006/relationships/hyperlink" Target="https://towardsdatascience.com/exploring-normal-distribution-with-jupyter-notebook-3645ec2d83f8" TargetMode="External"/><Relationship Id="rId6" Type="http://schemas.openxmlformats.org/officeDocument/2006/relationships/hyperlink" Target="https://towardsdatascience.com/statistics-for-data-science-a-beginners-guide-to-descriptive-statistics-in-python-9e0daa30809a" TargetMode="External"/><Relationship Id="rId7" Type="http://schemas.openxmlformats.org/officeDocument/2006/relationships/hyperlink" Target="https://www.knowledgehut.com/blog/data-science/probability-distribution-types" TargetMode="External"/><Relationship Id="rId8" Type="http://schemas.openxmlformats.org/officeDocument/2006/relationships/hyperlink" Target="https://www.analyticsvidhya.com/blog/2021/08/a-guide-to-complete-statistics-for-data-science-beginn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DSC JKUAT:Statistics INTRODUCTION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By:Wanjohi Christopher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lnSpc>
                <a:spcPct val="120000"/>
              </a:lnSpc>
              <a:spcBef>
                <a:spcPts val="0"/>
              </a:spcBef>
              <a:spcAft>
                <a:spcPts val="0"/>
              </a:spcAft>
              <a:buNone/>
            </a:pPr>
            <a:r>
              <a:t/>
            </a:r>
            <a:endParaRPr sz="1700">
              <a:solidFill>
                <a:srgbClr val="222222"/>
              </a:solidFill>
              <a:highlight>
                <a:srgbClr val="FFFFFF"/>
              </a:highlight>
              <a:latin typeface="Arial"/>
              <a:ea typeface="Arial"/>
              <a:cs typeface="Arial"/>
              <a:sym typeface="Arial"/>
            </a:endParaRPr>
          </a:p>
          <a:p>
            <a:pPr indent="0" lvl="0" marL="0" rtl="0" algn="l">
              <a:lnSpc>
                <a:spcPct val="120000"/>
              </a:lnSpc>
              <a:spcBef>
                <a:spcPts val="400"/>
              </a:spcBef>
              <a:spcAft>
                <a:spcPts val="0"/>
              </a:spcAft>
              <a:buNone/>
            </a:pPr>
            <a:r>
              <a:t/>
            </a:r>
            <a:endParaRPr sz="1700">
              <a:solidFill>
                <a:srgbClr val="222222"/>
              </a:solidFill>
              <a:highlight>
                <a:srgbClr val="FFFFFF"/>
              </a:highlight>
              <a:latin typeface="Arial"/>
              <a:ea typeface="Arial"/>
              <a:cs typeface="Arial"/>
              <a:sym typeface="Arial"/>
            </a:endParaRPr>
          </a:p>
          <a:p>
            <a:pPr indent="0" lvl="0" marL="0" rtl="0" algn="l">
              <a:spcBef>
                <a:spcPts val="400"/>
              </a:spcBef>
              <a:spcAft>
                <a:spcPts val="0"/>
              </a:spcAft>
              <a:buNone/>
            </a:pPr>
            <a:r>
              <a:rPr lang="en" sz="1700">
                <a:solidFill>
                  <a:srgbClr val="222222"/>
                </a:solidFill>
                <a:highlight>
                  <a:srgbClr val="FFFFFF"/>
                </a:highlight>
                <a:latin typeface="Arial"/>
                <a:ea typeface="Arial"/>
                <a:cs typeface="Arial"/>
                <a:sym typeface="Arial"/>
              </a:rPr>
              <a:t>Statistics:This is the process of analysing and referring numerical data in large quantities especially when representing proportions of large amounts of data in a representative sample.</a:t>
            </a:r>
            <a:endParaRPr sz="1700">
              <a:solidFill>
                <a:srgbClr val="222222"/>
              </a:solidFill>
              <a:highlight>
                <a:srgbClr val="FFFFFF"/>
              </a:highlight>
              <a:latin typeface="Arial"/>
              <a:ea typeface="Arial"/>
              <a:cs typeface="Arial"/>
              <a:sym typeface="Arial"/>
            </a:endParaRPr>
          </a:p>
          <a:p>
            <a:pPr indent="-318692" lvl="0" marL="457200" rtl="0" algn="l">
              <a:spcBef>
                <a:spcPts val="1200"/>
              </a:spcBef>
              <a:spcAft>
                <a:spcPts val="0"/>
              </a:spcAft>
              <a:buClr>
                <a:srgbClr val="111111"/>
              </a:buClr>
              <a:buSzPct val="100000"/>
              <a:buFont typeface="Arial"/>
              <a:buChar char="●"/>
            </a:pPr>
            <a:r>
              <a:rPr lang="en" sz="1669">
                <a:solidFill>
                  <a:srgbClr val="111111"/>
                </a:solidFill>
                <a:highlight>
                  <a:srgbClr val="FFFFFF"/>
                </a:highlight>
                <a:latin typeface="Arial"/>
                <a:ea typeface="Arial"/>
                <a:cs typeface="Arial"/>
                <a:sym typeface="Arial"/>
              </a:rPr>
              <a:t>Statistics is the study and manipulation of data, including ways to gather, review, analyze, and draw conclusions from data.</a:t>
            </a:r>
            <a:endParaRPr sz="1669">
              <a:solidFill>
                <a:srgbClr val="111111"/>
              </a:solidFill>
              <a:highlight>
                <a:srgbClr val="FFFFFF"/>
              </a:highlight>
              <a:latin typeface="Arial"/>
              <a:ea typeface="Arial"/>
              <a:cs typeface="Arial"/>
              <a:sym typeface="Arial"/>
            </a:endParaRPr>
          </a:p>
          <a:p>
            <a:pPr indent="-318692" lvl="0" marL="457200" rtl="0" algn="l">
              <a:spcBef>
                <a:spcPts val="0"/>
              </a:spcBef>
              <a:spcAft>
                <a:spcPts val="0"/>
              </a:spcAft>
              <a:buClr>
                <a:srgbClr val="111111"/>
              </a:buClr>
              <a:buSzPct val="100000"/>
              <a:buFont typeface="Arial"/>
              <a:buChar char="●"/>
            </a:pPr>
            <a:r>
              <a:rPr lang="en" sz="1669">
                <a:solidFill>
                  <a:srgbClr val="111111"/>
                </a:solidFill>
                <a:highlight>
                  <a:srgbClr val="FFFFFF"/>
                </a:highlight>
                <a:latin typeface="Arial"/>
                <a:ea typeface="Arial"/>
                <a:cs typeface="Arial"/>
                <a:sym typeface="Arial"/>
              </a:rPr>
              <a:t>The two major areas of statistics are descriptive and inferential statistics.</a:t>
            </a:r>
            <a:endParaRPr sz="1669">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7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 sz="1700" u="sng">
                <a:solidFill>
                  <a:schemeClr val="hlink"/>
                </a:solidFill>
                <a:highlight>
                  <a:srgbClr val="FFFFFF"/>
                </a:highlight>
                <a:latin typeface="Arial"/>
                <a:ea typeface="Arial"/>
                <a:cs typeface="Arial"/>
                <a:sym typeface="Arial"/>
                <a:hlinkClick r:id="rId3"/>
              </a:rPr>
              <a:t>https://www.kdnuggets.com/2020/02/probability-distributions-data-science.html</a:t>
            </a:r>
            <a:endParaRPr sz="17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700">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Terminologies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10000"/>
          </a:bodyPr>
          <a:lstStyle/>
          <a:p>
            <a:pPr indent="0" lvl="0" marL="0" rtl="0" algn="l">
              <a:lnSpc>
                <a:spcPct val="120000"/>
              </a:lnSpc>
              <a:spcBef>
                <a:spcPts val="0"/>
              </a:spcBef>
              <a:spcAft>
                <a:spcPts val="0"/>
              </a:spcAft>
              <a:buNone/>
            </a:pPr>
            <a:r>
              <a:rPr lang="en" sz="1700">
                <a:solidFill>
                  <a:srgbClr val="222222"/>
                </a:solidFill>
                <a:highlight>
                  <a:srgbClr val="FFFFFF"/>
                </a:highlight>
                <a:latin typeface="Arial"/>
                <a:ea typeface="Arial"/>
                <a:cs typeface="Arial"/>
                <a:sym typeface="Arial"/>
              </a:rPr>
              <a:t>Basic Terminologies in Statistics:</a:t>
            </a:r>
            <a:endParaRPr sz="1700">
              <a:solidFill>
                <a:srgbClr val="222222"/>
              </a:solidFill>
              <a:highlight>
                <a:srgbClr val="FFFFFF"/>
              </a:highlight>
              <a:latin typeface="Arial"/>
              <a:ea typeface="Arial"/>
              <a:cs typeface="Arial"/>
              <a:sym typeface="Arial"/>
            </a:endParaRPr>
          </a:p>
          <a:p>
            <a:pPr indent="0" lvl="0" marL="0" rtl="0" algn="l">
              <a:lnSpc>
                <a:spcPct val="183333"/>
              </a:lnSpc>
              <a:spcBef>
                <a:spcPts val="400"/>
              </a:spcBef>
              <a:spcAft>
                <a:spcPts val="0"/>
              </a:spcAft>
              <a:buNone/>
            </a:pPr>
            <a:r>
              <a:rPr lang="en" sz="1350">
                <a:solidFill>
                  <a:srgbClr val="222222"/>
                </a:solidFill>
                <a:highlight>
                  <a:srgbClr val="FFFFFF"/>
                </a:highlight>
                <a:latin typeface="Arial"/>
                <a:ea typeface="Arial"/>
                <a:cs typeface="Arial"/>
                <a:sym typeface="Arial"/>
              </a:rPr>
              <a:t>To become a master in the statistical program we should be familiar with certain terminologies. They are:</a:t>
            </a:r>
            <a:endParaRPr sz="1350">
              <a:solidFill>
                <a:srgbClr val="222222"/>
              </a:solidFill>
              <a:highlight>
                <a:srgbClr val="FFFFFF"/>
              </a:highlight>
              <a:latin typeface="Arial"/>
              <a:ea typeface="Arial"/>
              <a:cs typeface="Arial"/>
              <a:sym typeface="Arial"/>
            </a:endParaRPr>
          </a:p>
          <a:p>
            <a:pPr indent="-295036" lvl="0" marL="457200" rtl="0" algn="l">
              <a:spcBef>
                <a:spcPts val="1200"/>
              </a:spcBef>
              <a:spcAft>
                <a:spcPts val="0"/>
              </a:spcAft>
              <a:buClr>
                <a:srgbClr val="222222"/>
              </a:buClr>
              <a:buSzPct val="100000"/>
              <a:buFont typeface="Arial"/>
              <a:buChar char="●"/>
            </a:pPr>
            <a:r>
              <a:rPr lang="en" sz="1350">
                <a:solidFill>
                  <a:srgbClr val="222222"/>
                </a:solidFill>
                <a:highlight>
                  <a:srgbClr val="FFFFFF"/>
                </a:highlight>
                <a:latin typeface="Arial"/>
                <a:ea typeface="Arial"/>
                <a:cs typeface="Arial"/>
                <a:sym typeface="Arial"/>
              </a:rPr>
              <a:t>Population: A population is the set of resources from where we can collect data</a:t>
            </a:r>
            <a:endParaRPr sz="1350">
              <a:solidFill>
                <a:srgbClr val="222222"/>
              </a:solidFill>
              <a:highlight>
                <a:srgbClr val="FFFFFF"/>
              </a:highlight>
              <a:latin typeface="Arial"/>
              <a:ea typeface="Arial"/>
              <a:cs typeface="Arial"/>
              <a:sym typeface="Arial"/>
            </a:endParaRPr>
          </a:p>
          <a:p>
            <a:pPr indent="-295036" lvl="0" marL="457200" rtl="0" algn="l">
              <a:spcBef>
                <a:spcPts val="0"/>
              </a:spcBef>
              <a:spcAft>
                <a:spcPts val="0"/>
              </a:spcAft>
              <a:buClr>
                <a:srgbClr val="222222"/>
              </a:buClr>
              <a:buSzPct val="100000"/>
              <a:buFont typeface="Arial"/>
              <a:buChar char="●"/>
            </a:pPr>
            <a:r>
              <a:rPr lang="en" sz="1350">
                <a:solidFill>
                  <a:srgbClr val="222222"/>
                </a:solidFill>
                <a:highlight>
                  <a:srgbClr val="FFFFFF"/>
                </a:highlight>
                <a:latin typeface="Arial"/>
                <a:ea typeface="Arial"/>
                <a:cs typeface="Arial"/>
                <a:sym typeface="Arial"/>
              </a:rPr>
              <a:t>Sample: A Sample is nothing but a subset of the Population which is used for sampling of data and in inferential statistics to predict the outcome.</a:t>
            </a:r>
            <a:endParaRPr sz="1350">
              <a:solidFill>
                <a:srgbClr val="222222"/>
              </a:solidFill>
              <a:highlight>
                <a:srgbClr val="FFFFFF"/>
              </a:highlight>
              <a:latin typeface="Arial"/>
              <a:ea typeface="Arial"/>
              <a:cs typeface="Arial"/>
              <a:sym typeface="Arial"/>
            </a:endParaRPr>
          </a:p>
          <a:p>
            <a:pPr indent="-295036" lvl="0" marL="457200" rtl="0" algn="l">
              <a:spcBef>
                <a:spcPts val="0"/>
              </a:spcBef>
              <a:spcAft>
                <a:spcPts val="0"/>
              </a:spcAft>
              <a:buClr>
                <a:srgbClr val="222222"/>
              </a:buClr>
              <a:buSzPct val="100000"/>
              <a:buFont typeface="Arial"/>
              <a:buChar char="●"/>
            </a:pPr>
            <a:r>
              <a:rPr lang="en" sz="1350">
                <a:solidFill>
                  <a:srgbClr val="222222"/>
                </a:solidFill>
                <a:highlight>
                  <a:srgbClr val="FFFFFF"/>
                </a:highlight>
                <a:latin typeface="Arial"/>
                <a:ea typeface="Arial"/>
                <a:cs typeface="Arial"/>
                <a:sym typeface="Arial"/>
              </a:rPr>
              <a:t>Variable: A Variable can be a number, a characteristic, or a quantity that can be counted. It can be also called a data point.</a:t>
            </a:r>
            <a:endParaRPr sz="1350">
              <a:solidFill>
                <a:srgbClr val="222222"/>
              </a:solidFill>
              <a:highlight>
                <a:srgbClr val="FFFFFF"/>
              </a:highlight>
              <a:latin typeface="Arial"/>
              <a:ea typeface="Arial"/>
              <a:cs typeface="Arial"/>
              <a:sym typeface="Arial"/>
            </a:endParaRPr>
          </a:p>
          <a:p>
            <a:pPr indent="-295036" lvl="0" marL="457200" rtl="0" algn="l">
              <a:spcBef>
                <a:spcPts val="0"/>
              </a:spcBef>
              <a:spcAft>
                <a:spcPts val="0"/>
              </a:spcAft>
              <a:buClr>
                <a:srgbClr val="222222"/>
              </a:buClr>
              <a:buSzPct val="100000"/>
              <a:buFont typeface="Arial"/>
              <a:buChar char="●"/>
            </a:pPr>
            <a:r>
              <a:rPr lang="en" sz="1350">
                <a:solidFill>
                  <a:srgbClr val="222222"/>
                </a:solidFill>
                <a:highlight>
                  <a:srgbClr val="FFFFFF"/>
                </a:highlight>
                <a:latin typeface="Arial"/>
                <a:ea typeface="Arial"/>
                <a:cs typeface="Arial"/>
                <a:sym typeface="Arial"/>
              </a:rPr>
              <a:t>Probability Distribution: A probability distribution is a mathematical concept that primarily gives the probabilities of occurrence of different possible outcomes generally for an experiment conducted by statisticians.</a:t>
            </a:r>
            <a:endParaRPr sz="1350">
              <a:solidFill>
                <a:srgbClr val="222222"/>
              </a:solidFill>
              <a:highlight>
                <a:srgbClr val="FFFFFF"/>
              </a:highlight>
              <a:latin typeface="Arial"/>
              <a:ea typeface="Arial"/>
              <a:cs typeface="Arial"/>
              <a:sym typeface="Arial"/>
            </a:endParaRPr>
          </a:p>
          <a:p>
            <a:pPr indent="-295036" lvl="0" marL="457200" rtl="0" algn="l">
              <a:spcBef>
                <a:spcPts val="0"/>
              </a:spcBef>
              <a:spcAft>
                <a:spcPts val="0"/>
              </a:spcAft>
              <a:buClr>
                <a:srgbClr val="222222"/>
              </a:buClr>
              <a:buSzPct val="100000"/>
              <a:buFont typeface="Arial"/>
              <a:buChar char="●"/>
            </a:pPr>
            <a:r>
              <a:rPr lang="en" sz="1350">
                <a:solidFill>
                  <a:srgbClr val="222222"/>
                </a:solidFill>
                <a:highlight>
                  <a:srgbClr val="FFFFFF"/>
                </a:highlight>
                <a:latin typeface="Arial"/>
                <a:ea typeface="Arial"/>
                <a:cs typeface="Arial"/>
                <a:sym typeface="Arial"/>
              </a:rPr>
              <a:t>Statistical Parameter: Statistical or population parameter is basically a quantity that helps in indexing a family of probability distributions like the mean, median, or mode of a population.</a:t>
            </a:r>
            <a:endParaRPr sz="1350">
              <a:solidFill>
                <a:srgbClr val="222222"/>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301466" lvl="0" marL="457200" rtl="0" algn="l">
              <a:spcBef>
                <a:spcPts val="0"/>
              </a:spcBef>
              <a:spcAft>
                <a:spcPts val="0"/>
              </a:spcAft>
              <a:buClr>
                <a:srgbClr val="222222"/>
              </a:buClr>
              <a:buSzPct val="100000"/>
              <a:buFont typeface="Arial"/>
              <a:buAutoNum type="arabicPeriod"/>
            </a:pPr>
            <a:r>
              <a:rPr b="1" lang="en" sz="1350">
                <a:solidFill>
                  <a:srgbClr val="222222"/>
                </a:solidFill>
                <a:highlight>
                  <a:srgbClr val="FFFFFF"/>
                </a:highlight>
                <a:latin typeface="Arial"/>
                <a:ea typeface="Arial"/>
                <a:cs typeface="Arial"/>
                <a:sym typeface="Arial"/>
              </a:rPr>
              <a:t>Descriptive Statistics -</a:t>
            </a:r>
            <a:r>
              <a:rPr lang="en" sz="1350">
                <a:solidFill>
                  <a:srgbClr val="222222"/>
                </a:solidFill>
                <a:highlight>
                  <a:srgbClr val="FFFFFF"/>
                </a:highlight>
                <a:latin typeface="Arial"/>
                <a:ea typeface="Arial"/>
                <a:cs typeface="Arial"/>
                <a:sym typeface="Arial"/>
              </a:rPr>
              <a:t>Descriptive statistics is a concept that allows us to analyze and summarize data and organize the same in the form of numbers graph, bar plots, histogram, pie chart, etc. Descriptive statistics is simply a process to describe our existing data. It transforms the raw observations into some meaningful data that can be further interpreted and used. Concepts like standard deviation, central tendency are widely used around the world when it comes to learning descriptive statistics.</a:t>
            </a:r>
            <a:endParaRPr sz="1350">
              <a:solidFill>
                <a:srgbClr val="222222"/>
              </a:solidFill>
              <a:highlight>
                <a:srgbClr val="FFFFFF"/>
              </a:highlight>
              <a:latin typeface="Arial"/>
              <a:ea typeface="Arial"/>
              <a:cs typeface="Arial"/>
              <a:sym typeface="Arial"/>
            </a:endParaRPr>
          </a:p>
          <a:p>
            <a:pPr indent="-301466" lvl="0" marL="457200" rtl="0" algn="l">
              <a:spcBef>
                <a:spcPts val="0"/>
              </a:spcBef>
              <a:spcAft>
                <a:spcPts val="0"/>
              </a:spcAft>
              <a:buClr>
                <a:srgbClr val="222222"/>
              </a:buClr>
              <a:buSzPct val="100000"/>
              <a:buFont typeface="Arial"/>
              <a:buAutoNum type="arabicPeriod"/>
            </a:pPr>
            <a:r>
              <a:rPr b="1" lang="en" sz="1350">
                <a:solidFill>
                  <a:srgbClr val="222222"/>
                </a:solidFill>
                <a:highlight>
                  <a:srgbClr val="FFFFFF"/>
                </a:highlight>
                <a:latin typeface="Arial"/>
                <a:ea typeface="Arial"/>
                <a:cs typeface="Arial"/>
                <a:sym typeface="Arial"/>
              </a:rPr>
              <a:t>Inferential Statistics –</a:t>
            </a:r>
            <a:r>
              <a:rPr lang="en" sz="1350">
                <a:solidFill>
                  <a:srgbClr val="222222"/>
                </a:solidFill>
                <a:highlight>
                  <a:srgbClr val="FFFFFF"/>
                </a:highlight>
                <a:latin typeface="Arial"/>
                <a:ea typeface="Arial"/>
                <a:cs typeface="Arial"/>
                <a:sym typeface="Arial"/>
              </a:rPr>
              <a:t> Inferential statistics on the other hand is an important concept that deals with drawing conclusions based on small samples collected from the entire population. For example, during an election poll, people will often want to predict the exit poll results so they will conduct a survey in various parts of state or country and record their opinion. Based on the information they have collected they tend to draw conclusions and make inferences to predict results for the entire population.</a:t>
            </a:r>
            <a:endParaRPr sz="135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u="sng">
                <a:solidFill>
                  <a:schemeClr val="hlink"/>
                </a:solidFill>
                <a:hlinkClick r:id="rId3"/>
              </a:rPr>
              <a:t>https://www.kdnuggets.com/2020/06/8-basic-statistics-concepts.html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4"/>
              </a:rPr>
              <a:t>https://www.analyticsvidhya.com/blog/2017/09/6-probability-distributions-data-science/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5"/>
              </a:rPr>
              <a:t>https://towardsdatascience.com/exploring-normal-distribution-with-jupyter-notebook-3645ec2d83f8</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6"/>
              </a:rPr>
              <a:t>https://towardsdatascience.com/statistics-for-data-science-a-beginners-guide-to-descriptive-statistics-in-python-9e0daa30809a</a:t>
            </a:r>
            <a:endParaRPr/>
          </a:p>
          <a:p>
            <a:pPr indent="0" lvl="0" marL="0" rtl="0" algn="l">
              <a:spcBef>
                <a:spcPts val="1200"/>
              </a:spcBef>
              <a:spcAft>
                <a:spcPts val="0"/>
              </a:spcAft>
              <a:buNone/>
            </a:pPr>
            <a:r>
              <a:rPr lang="en" u="sng">
                <a:solidFill>
                  <a:schemeClr val="hlink"/>
                </a:solidFill>
                <a:hlinkClick r:id="rId7"/>
              </a:rPr>
              <a:t>https://www.knowledgehut.com/blog/data-science/probability-distribution-types</a:t>
            </a:r>
            <a:endParaRPr/>
          </a:p>
          <a:p>
            <a:pPr indent="0" lvl="0" marL="0" rtl="0" algn="l">
              <a:spcBef>
                <a:spcPts val="1200"/>
              </a:spcBef>
              <a:spcAft>
                <a:spcPts val="0"/>
              </a:spcAft>
              <a:buNone/>
            </a:pPr>
            <a:r>
              <a:rPr lang="en" u="sng">
                <a:solidFill>
                  <a:schemeClr val="hlink"/>
                </a:solidFill>
                <a:hlinkClick r:id="rId8"/>
              </a:rPr>
              <a:t>https://www.analyticsvidhya.com/blog/2021/08/a-guide-to-complete-statistics-for-data-science-beginners/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