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0440a49d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0440a49d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0440a49d3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0440a49d3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0440a49d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0440a49d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0831200f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0831200f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0831200f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0831200f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0440a49d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0440a49d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0440a49d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0440a49d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0440a49d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0440a49d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0440a49d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0440a49d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0440a49d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0440a49d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en.wikipedia.org/wiki/Software_as_a_service" TargetMode="External"/><Relationship Id="rId5" Type="http://schemas.openxmlformats.org/officeDocument/2006/relationships/hyperlink" Target="https://en.wikipedia.org/wiki/REST_API" TargetMode="External"/><Relationship Id="rId6" Type="http://schemas.openxmlformats.org/officeDocument/2006/relationships/hyperlink" Target="https://en.wikipedia.org/wiki/On-premises_softwa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towardsdatascience.com/dynamic-filtering-in-power-bi-5a3e2d2c185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0" y="115150"/>
            <a:ext cx="8820000" cy="1713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Microsoft Power BI–Business Intelligence</a:t>
            </a:r>
            <a:endParaRPr/>
          </a:p>
        </p:txBody>
      </p:sp>
      <p:sp>
        <p:nvSpPr>
          <p:cNvPr id="86" name="Google Shape;86;p13"/>
          <p:cNvSpPr txBox="1"/>
          <p:nvPr>
            <p:ph idx="1" type="subTitle"/>
          </p:nvPr>
        </p:nvSpPr>
        <p:spPr>
          <a:xfrm>
            <a:off x="106775" y="2008402"/>
            <a:ext cx="8253600" cy="2603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Business intelligence is the process by which enterprises use strategies and technologies for analyzing current and historical data, with the objective of improving strategic decision-making and providing a competitive advantage.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PowerBI is an Interactive data visualization software developed by Microsoft for Business Intelligence.</a:t>
            </a:r>
            <a:endParaRPr/>
          </a:p>
          <a:p>
            <a:pPr indent="0" lvl="0" marL="0" rtl="0" algn="l">
              <a:spcBef>
                <a:spcPts val="0"/>
              </a:spcBef>
              <a:spcAft>
                <a:spcPts val="0"/>
              </a:spcAft>
              <a:buNone/>
            </a:pPr>
            <a:r>
              <a:rPr lang="en"/>
              <a:t>It </a:t>
            </a:r>
            <a:r>
              <a:rPr lang="en"/>
              <a:t>suites business intelligence (BI), reporting, and data visualization products and services for individuals and teams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BY:WANJOHI CHRISTOPHER.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THANKS, ALL THE BEST!!</a:t>
            </a:r>
            <a:endParaRPr b="1"/>
          </a:p>
          <a:p>
            <a:pPr indent="457200" lvl="0" marL="3200400" rtl="0" algn="l">
              <a:spcBef>
                <a:spcPts val="1200"/>
              </a:spcBef>
              <a:spcAft>
                <a:spcPts val="1200"/>
              </a:spcAft>
              <a:buNone/>
            </a:pPr>
            <a:r>
              <a:rPr b="1" lang="en"/>
              <a:t>Demo</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650">
                <a:solidFill>
                  <a:srgbClr val="202122"/>
                </a:solidFill>
                <a:highlight>
                  <a:srgbClr val="FFFFFF"/>
                </a:highlight>
                <a:latin typeface="Arial"/>
                <a:ea typeface="Arial"/>
                <a:cs typeface="Arial"/>
                <a:sym typeface="Arial"/>
              </a:rPr>
              <a:t>Key components of the Power BI ecosystem comprises:</a:t>
            </a:r>
            <a:endParaRPr b="1" sz="4600"/>
          </a:p>
        </p:txBody>
      </p:sp>
      <p:sp>
        <p:nvSpPr>
          <p:cNvPr id="92" name="Google Shape;92;p14"/>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171">
                <a:solidFill>
                  <a:srgbClr val="202122"/>
                </a:solidFill>
                <a:highlight>
                  <a:srgbClr val="FFFFFF"/>
                </a:highlight>
                <a:latin typeface="Arial"/>
                <a:ea typeface="Arial"/>
                <a:cs typeface="Arial"/>
                <a:sym typeface="Arial"/>
              </a:rPr>
              <a:t>Power BI Desktop</a:t>
            </a:r>
            <a:endParaRPr b="1" sz="1171">
              <a:solidFill>
                <a:srgbClr val="202122"/>
              </a:solidFill>
              <a:highlight>
                <a:srgbClr val="FFFFFF"/>
              </a:highlight>
              <a:latin typeface="Arial"/>
              <a:ea typeface="Arial"/>
              <a:cs typeface="Arial"/>
              <a:sym typeface="Arial"/>
            </a:endParaRPr>
          </a:p>
          <a:p>
            <a:pPr indent="0" lvl="0" marL="228600" rtl="0" algn="l">
              <a:lnSpc>
                <a:spcPct val="95000"/>
              </a:lnSpc>
              <a:spcBef>
                <a:spcPts val="100"/>
              </a:spcBef>
              <a:spcAft>
                <a:spcPts val="0"/>
              </a:spcAft>
              <a:buSzPts val="1018"/>
              <a:buNone/>
            </a:pPr>
            <a:r>
              <a:rPr lang="en" sz="1171">
                <a:solidFill>
                  <a:srgbClr val="202122"/>
                </a:solidFill>
                <a:highlight>
                  <a:srgbClr val="FFFFFF"/>
                </a:highlight>
                <a:latin typeface="Arial"/>
                <a:ea typeface="Arial"/>
                <a:cs typeface="Arial"/>
                <a:sym typeface="Arial"/>
              </a:rPr>
              <a:t>The Windows-desktop-based application for PCs and desktops, primarily for designing and publishing reports to the Service.</a:t>
            </a:r>
            <a:endParaRPr sz="1171">
              <a:solidFill>
                <a:srgbClr val="202122"/>
              </a:solidFill>
              <a:highlight>
                <a:srgbClr val="FFFFFF"/>
              </a:highlight>
              <a:latin typeface="Arial"/>
              <a:ea typeface="Arial"/>
              <a:cs typeface="Arial"/>
              <a:sym typeface="Arial"/>
            </a:endParaRPr>
          </a:p>
          <a:p>
            <a:pPr indent="0" lvl="0" marL="0" rtl="0" algn="l">
              <a:lnSpc>
                <a:spcPct val="95000"/>
              </a:lnSpc>
              <a:spcBef>
                <a:spcPts val="100"/>
              </a:spcBef>
              <a:spcAft>
                <a:spcPts val="0"/>
              </a:spcAft>
              <a:buSzPts val="1018"/>
              <a:buNone/>
            </a:pPr>
            <a:r>
              <a:rPr b="1" lang="en" sz="1171">
                <a:solidFill>
                  <a:srgbClr val="202122"/>
                </a:solidFill>
                <a:highlight>
                  <a:srgbClr val="FFFFFF"/>
                </a:highlight>
                <a:latin typeface="Arial"/>
                <a:ea typeface="Arial"/>
                <a:cs typeface="Arial"/>
                <a:sym typeface="Arial"/>
              </a:rPr>
              <a:t>Power BI Service</a:t>
            </a:r>
            <a:endParaRPr b="1" sz="1171">
              <a:solidFill>
                <a:srgbClr val="202122"/>
              </a:solidFill>
              <a:highlight>
                <a:srgbClr val="FFFFFF"/>
              </a:highlight>
              <a:latin typeface="Arial"/>
              <a:ea typeface="Arial"/>
              <a:cs typeface="Arial"/>
              <a:sym typeface="Arial"/>
            </a:endParaRPr>
          </a:p>
          <a:p>
            <a:pPr indent="0" lvl="0" marL="228600" rtl="0" algn="l">
              <a:lnSpc>
                <a:spcPct val="95000"/>
              </a:lnSpc>
              <a:spcBef>
                <a:spcPts val="100"/>
              </a:spcBef>
              <a:spcAft>
                <a:spcPts val="0"/>
              </a:spcAft>
              <a:buSzPts val="1018"/>
              <a:buNone/>
            </a:pPr>
            <a:r>
              <a:rPr lang="en" sz="1171">
                <a:solidFill>
                  <a:srgbClr val="202122"/>
                </a:solidFill>
                <a:highlight>
                  <a:srgbClr val="FFFFFF"/>
                </a:highlight>
                <a:latin typeface="Arial"/>
                <a:ea typeface="Arial"/>
                <a:cs typeface="Arial"/>
                <a:sym typeface="Arial"/>
              </a:rPr>
              <a:t>The </a:t>
            </a:r>
            <a:r>
              <a:rPr lang="en" sz="1171" u="sng">
                <a:solidFill>
                  <a:srgbClr val="0645AD"/>
                </a:solidFill>
                <a:highlight>
                  <a:srgbClr val="FFFFFF"/>
                </a:highlight>
                <a:latin typeface="Arial"/>
                <a:ea typeface="Arial"/>
                <a:cs typeface="Arial"/>
                <a:sym typeface="Arial"/>
                <a:hlinkClick r:id="rId4">
                  <a:extLst>
                    <a:ext uri="{A12FA001-AC4F-418D-AE19-62706E023703}">
                      <ahyp:hlinkClr val="tx"/>
                    </a:ext>
                  </a:extLst>
                </a:hlinkClick>
              </a:rPr>
              <a:t>SaaS-based (software as a service)</a:t>
            </a:r>
            <a:r>
              <a:rPr lang="en" sz="1171">
                <a:solidFill>
                  <a:srgbClr val="202122"/>
                </a:solidFill>
                <a:highlight>
                  <a:srgbClr val="FFFFFF"/>
                </a:highlight>
                <a:latin typeface="Arial"/>
                <a:ea typeface="Arial"/>
                <a:cs typeface="Arial"/>
                <a:sym typeface="Arial"/>
              </a:rPr>
              <a:t> online service. This was formerly known as Power BI for Office 365, now referred to as PowerBI.com, or simply Power BI.</a:t>
            </a:r>
            <a:endParaRPr sz="1171">
              <a:solidFill>
                <a:srgbClr val="202122"/>
              </a:solidFill>
              <a:highlight>
                <a:srgbClr val="FFFFFF"/>
              </a:highlight>
              <a:latin typeface="Arial"/>
              <a:ea typeface="Arial"/>
              <a:cs typeface="Arial"/>
              <a:sym typeface="Arial"/>
            </a:endParaRPr>
          </a:p>
          <a:p>
            <a:pPr indent="0" lvl="0" marL="0" rtl="0" algn="l">
              <a:lnSpc>
                <a:spcPct val="95000"/>
              </a:lnSpc>
              <a:spcBef>
                <a:spcPts val="100"/>
              </a:spcBef>
              <a:spcAft>
                <a:spcPts val="0"/>
              </a:spcAft>
              <a:buSzPts val="1018"/>
              <a:buNone/>
            </a:pPr>
            <a:r>
              <a:rPr b="1" lang="en" sz="1171">
                <a:solidFill>
                  <a:srgbClr val="202122"/>
                </a:solidFill>
                <a:highlight>
                  <a:srgbClr val="FFFFFF"/>
                </a:highlight>
                <a:latin typeface="Arial"/>
                <a:ea typeface="Arial"/>
                <a:cs typeface="Arial"/>
                <a:sym typeface="Arial"/>
              </a:rPr>
              <a:t>Power BI Mobile Apps</a:t>
            </a:r>
            <a:endParaRPr b="1" sz="1171">
              <a:solidFill>
                <a:srgbClr val="202122"/>
              </a:solidFill>
              <a:highlight>
                <a:srgbClr val="FFFFFF"/>
              </a:highlight>
              <a:latin typeface="Arial"/>
              <a:ea typeface="Arial"/>
              <a:cs typeface="Arial"/>
              <a:sym typeface="Arial"/>
            </a:endParaRPr>
          </a:p>
          <a:p>
            <a:pPr indent="0" lvl="0" marL="228600" rtl="0" algn="l">
              <a:lnSpc>
                <a:spcPct val="95000"/>
              </a:lnSpc>
              <a:spcBef>
                <a:spcPts val="100"/>
              </a:spcBef>
              <a:spcAft>
                <a:spcPts val="0"/>
              </a:spcAft>
              <a:buSzPts val="1018"/>
              <a:buNone/>
            </a:pPr>
            <a:r>
              <a:rPr lang="en" sz="1171">
                <a:solidFill>
                  <a:srgbClr val="202122"/>
                </a:solidFill>
                <a:highlight>
                  <a:srgbClr val="FFFFFF"/>
                </a:highlight>
                <a:latin typeface="Arial"/>
                <a:ea typeface="Arial"/>
                <a:cs typeface="Arial"/>
                <a:sym typeface="Arial"/>
              </a:rPr>
              <a:t>The Power BI Mobile apps for Android and iOS devices, as well as for Windows phones and tablets.</a:t>
            </a:r>
            <a:endParaRPr sz="1171">
              <a:solidFill>
                <a:srgbClr val="202122"/>
              </a:solidFill>
              <a:highlight>
                <a:srgbClr val="FFFFFF"/>
              </a:highlight>
              <a:latin typeface="Arial"/>
              <a:ea typeface="Arial"/>
              <a:cs typeface="Arial"/>
              <a:sym typeface="Arial"/>
            </a:endParaRPr>
          </a:p>
          <a:p>
            <a:pPr indent="0" lvl="0" marL="0" rtl="0" algn="l">
              <a:lnSpc>
                <a:spcPct val="95000"/>
              </a:lnSpc>
              <a:spcBef>
                <a:spcPts val="100"/>
              </a:spcBef>
              <a:spcAft>
                <a:spcPts val="0"/>
              </a:spcAft>
              <a:buSzPts val="1018"/>
              <a:buNone/>
            </a:pPr>
            <a:r>
              <a:rPr b="1" lang="en" sz="1171">
                <a:solidFill>
                  <a:srgbClr val="202122"/>
                </a:solidFill>
                <a:highlight>
                  <a:srgbClr val="FFFFFF"/>
                </a:highlight>
                <a:latin typeface="Arial"/>
                <a:ea typeface="Arial"/>
                <a:cs typeface="Arial"/>
                <a:sym typeface="Arial"/>
              </a:rPr>
              <a:t>Power BI Gateway</a:t>
            </a:r>
            <a:endParaRPr b="1" sz="1171">
              <a:solidFill>
                <a:srgbClr val="202122"/>
              </a:solidFill>
              <a:highlight>
                <a:srgbClr val="FFFFFF"/>
              </a:highlight>
              <a:latin typeface="Arial"/>
              <a:ea typeface="Arial"/>
              <a:cs typeface="Arial"/>
              <a:sym typeface="Arial"/>
            </a:endParaRPr>
          </a:p>
          <a:p>
            <a:pPr indent="0" lvl="0" marL="228600" rtl="0" algn="l">
              <a:lnSpc>
                <a:spcPct val="95000"/>
              </a:lnSpc>
              <a:spcBef>
                <a:spcPts val="100"/>
              </a:spcBef>
              <a:spcAft>
                <a:spcPts val="0"/>
              </a:spcAft>
              <a:buSzPts val="1018"/>
              <a:buNone/>
            </a:pPr>
            <a:r>
              <a:rPr lang="en" sz="1171">
                <a:solidFill>
                  <a:srgbClr val="202122"/>
                </a:solidFill>
                <a:highlight>
                  <a:srgbClr val="FFFFFF"/>
                </a:highlight>
                <a:latin typeface="Arial"/>
                <a:ea typeface="Arial"/>
                <a:cs typeface="Arial"/>
                <a:sym typeface="Arial"/>
              </a:rPr>
              <a:t>Gateways used to sync external data in and out of Power BI and are required for automated refreshes. In Enterprise mode, can also be used by Power Automate (previously called Flows) and PowerApps in Office 365.</a:t>
            </a:r>
            <a:endParaRPr sz="1171">
              <a:solidFill>
                <a:srgbClr val="202122"/>
              </a:solidFill>
              <a:highlight>
                <a:srgbClr val="FFFFFF"/>
              </a:highlight>
              <a:latin typeface="Arial"/>
              <a:ea typeface="Arial"/>
              <a:cs typeface="Arial"/>
              <a:sym typeface="Arial"/>
            </a:endParaRPr>
          </a:p>
          <a:p>
            <a:pPr indent="0" lvl="0" marL="0" rtl="0" algn="l">
              <a:lnSpc>
                <a:spcPct val="95000"/>
              </a:lnSpc>
              <a:spcBef>
                <a:spcPts val="100"/>
              </a:spcBef>
              <a:spcAft>
                <a:spcPts val="0"/>
              </a:spcAft>
              <a:buSzPts val="1018"/>
              <a:buNone/>
            </a:pPr>
            <a:r>
              <a:rPr b="1" lang="en" sz="1171">
                <a:solidFill>
                  <a:srgbClr val="202122"/>
                </a:solidFill>
                <a:highlight>
                  <a:srgbClr val="FFFFFF"/>
                </a:highlight>
                <a:latin typeface="Arial"/>
                <a:ea typeface="Arial"/>
                <a:cs typeface="Arial"/>
                <a:sym typeface="Arial"/>
              </a:rPr>
              <a:t>Power BI Embedded</a:t>
            </a:r>
            <a:endParaRPr b="1" sz="1171">
              <a:solidFill>
                <a:srgbClr val="202122"/>
              </a:solidFill>
              <a:highlight>
                <a:srgbClr val="FFFFFF"/>
              </a:highlight>
              <a:latin typeface="Arial"/>
              <a:ea typeface="Arial"/>
              <a:cs typeface="Arial"/>
              <a:sym typeface="Arial"/>
            </a:endParaRPr>
          </a:p>
          <a:p>
            <a:pPr indent="0" lvl="0" marL="228600" rtl="0" algn="l">
              <a:lnSpc>
                <a:spcPct val="95000"/>
              </a:lnSpc>
              <a:spcBef>
                <a:spcPts val="100"/>
              </a:spcBef>
              <a:spcAft>
                <a:spcPts val="0"/>
              </a:spcAft>
              <a:buSzPts val="1018"/>
              <a:buNone/>
            </a:pPr>
            <a:r>
              <a:rPr lang="en" sz="1171">
                <a:solidFill>
                  <a:srgbClr val="202122"/>
                </a:solidFill>
                <a:highlight>
                  <a:srgbClr val="FFFFFF"/>
                </a:highlight>
                <a:latin typeface="Arial"/>
                <a:ea typeface="Arial"/>
                <a:cs typeface="Arial"/>
                <a:sym typeface="Arial"/>
              </a:rPr>
              <a:t>Power BI </a:t>
            </a:r>
            <a:r>
              <a:rPr lang="en" sz="1171">
                <a:solidFill>
                  <a:srgbClr val="0645AD"/>
                </a:solidFill>
                <a:highlight>
                  <a:srgbClr val="FFFFFF"/>
                </a:highlight>
                <a:uFill>
                  <a:noFill/>
                </a:uFill>
                <a:latin typeface="Arial"/>
                <a:ea typeface="Arial"/>
                <a:cs typeface="Arial"/>
                <a:sym typeface="Arial"/>
                <a:hlinkClick r:id="rId5">
                  <a:extLst>
                    <a:ext uri="{A12FA001-AC4F-418D-AE19-62706E023703}">
                      <ahyp:hlinkClr val="tx"/>
                    </a:ext>
                  </a:extLst>
                </a:hlinkClick>
              </a:rPr>
              <a:t>REST API</a:t>
            </a:r>
            <a:r>
              <a:rPr lang="en" sz="1171">
                <a:solidFill>
                  <a:srgbClr val="202122"/>
                </a:solidFill>
                <a:highlight>
                  <a:srgbClr val="FFFFFF"/>
                </a:highlight>
                <a:latin typeface="Arial"/>
                <a:ea typeface="Arial"/>
                <a:cs typeface="Arial"/>
                <a:sym typeface="Arial"/>
              </a:rPr>
              <a:t> can be used to build dashboards and reports into the custom applications that serves Power BI users, as well as non-Power BI users.</a:t>
            </a:r>
            <a:endParaRPr sz="1171">
              <a:solidFill>
                <a:srgbClr val="202122"/>
              </a:solidFill>
              <a:highlight>
                <a:srgbClr val="FFFFFF"/>
              </a:highlight>
              <a:latin typeface="Arial"/>
              <a:ea typeface="Arial"/>
              <a:cs typeface="Arial"/>
              <a:sym typeface="Arial"/>
            </a:endParaRPr>
          </a:p>
          <a:p>
            <a:pPr indent="0" lvl="0" marL="0" rtl="0" algn="l">
              <a:lnSpc>
                <a:spcPct val="95000"/>
              </a:lnSpc>
              <a:spcBef>
                <a:spcPts val="100"/>
              </a:spcBef>
              <a:spcAft>
                <a:spcPts val="0"/>
              </a:spcAft>
              <a:buSzPts val="1018"/>
              <a:buNone/>
            </a:pPr>
            <a:r>
              <a:rPr b="1" lang="en" sz="1171">
                <a:solidFill>
                  <a:srgbClr val="202122"/>
                </a:solidFill>
                <a:highlight>
                  <a:srgbClr val="FFFFFF"/>
                </a:highlight>
                <a:latin typeface="Arial"/>
                <a:ea typeface="Arial"/>
                <a:cs typeface="Arial"/>
                <a:sym typeface="Arial"/>
              </a:rPr>
              <a:t>Power BI Report Server</a:t>
            </a:r>
            <a:endParaRPr b="1" sz="1171">
              <a:solidFill>
                <a:srgbClr val="202122"/>
              </a:solidFill>
              <a:highlight>
                <a:srgbClr val="FFFFFF"/>
              </a:highlight>
              <a:latin typeface="Arial"/>
              <a:ea typeface="Arial"/>
              <a:cs typeface="Arial"/>
              <a:sym typeface="Arial"/>
            </a:endParaRPr>
          </a:p>
          <a:p>
            <a:pPr indent="0" lvl="0" marL="228600" rtl="0" algn="l">
              <a:lnSpc>
                <a:spcPct val="95000"/>
              </a:lnSpc>
              <a:spcBef>
                <a:spcPts val="100"/>
              </a:spcBef>
              <a:spcAft>
                <a:spcPts val="0"/>
              </a:spcAft>
              <a:buSzPts val="1018"/>
              <a:buNone/>
            </a:pPr>
            <a:r>
              <a:rPr lang="en" sz="1171">
                <a:solidFill>
                  <a:srgbClr val="202122"/>
                </a:solidFill>
                <a:highlight>
                  <a:srgbClr val="FFFFFF"/>
                </a:highlight>
                <a:latin typeface="Arial"/>
                <a:ea typeface="Arial"/>
                <a:cs typeface="Arial"/>
                <a:sym typeface="Arial"/>
              </a:rPr>
              <a:t>An </a:t>
            </a:r>
            <a:r>
              <a:rPr lang="en" sz="1171">
                <a:solidFill>
                  <a:srgbClr val="0645AD"/>
                </a:solidFill>
                <a:highlight>
                  <a:srgbClr val="FFFFFF"/>
                </a:highlight>
                <a:uFill>
                  <a:noFill/>
                </a:uFill>
                <a:latin typeface="Arial"/>
                <a:ea typeface="Arial"/>
                <a:cs typeface="Arial"/>
                <a:sym typeface="Arial"/>
                <a:hlinkClick r:id="rId6">
                  <a:extLst>
                    <a:ext uri="{A12FA001-AC4F-418D-AE19-62706E023703}">
                      <ahyp:hlinkClr val="tx"/>
                    </a:ext>
                  </a:extLst>
                </a:hlinkClick>
              </a:rPr>
              <a:t>on-premises</a:t>
            </a:r>
            <a:r>
              <a:rPr lang="en" sz="1171">
                <a:solidFill>
                  <a:srgbClr val="202122"/>
                </a:solidFill>
                <a:highlight>
                  <a:srgbClr val="FFFFFF"/>
                </a:highlight>
                <a:latin typeface="Arial"/>
                <a:ea typeface="Arial"/>
                <a:cs typeface="Arial"/>
                <a:sym typeface="Arial"/>
              </a:rPr>
              <a:t> Power BI reporting solution for companies that won't or can't store data in the cloud-based Power BI Service.</a:t>
            </a:r>
            <a:endParaRPr sz="1171">
              <a:solidFill>
                <a:srgbClr val="202122"/>
              </a:solidFill>
              <a:highlight>
                <a:srgbClr val="FFFFFF"/>
              </a:highlight>
              <a:latin typeface="Arial"/>
              <a:ea typeface="Arial"/>
              <a:cs typeface="Arial"/>
              <a:sym typeface="Arial"/>
            </a:endParaRPr>
          </a:p>
          <a:p>
            <a:pPr indent="0" lvl="0" marL="0" rtl="0" algn="l">
              <a:lnSpc>
                <a:spcPct val="95000"/>
              </a:lnSpc>
              <a:spcBef>
                <a:spcPts val="100"/>
              </a:spcBef>
              <a:spcAft>
                <a:spcPts val="0"/>
              </a:spcAft>
              <a:buSzPts val="1018"/>
              <a:buNone/>
            </a:pPr>
            <a:r>
              <a:rPr b="1" lang="en" sz="1171">
                <a:solidFill>
                  <a:srgbClr val="202122"/>
                </a:solidFill>
                <a:highlight>
                  <a:srgbClr val="FFFFFF"/>
                </a:highlight>
                <a:latin typeface="Arial"/>
                <a:ea typeface="Arial"/>
                <a:cs typeface="Arial"/>
                <a:sym typeface="Arial"/>
              </a:rPr>
              <a:t>Power BI Premium</a:t>
            </a:r>
            <a:endParaRPr b="1" sz="1171">
              <a:solidFill>
                <a:srgbClr val="202122"/>
              </a:solidFill>
              <a:highlight>
                <a:srgbClr val="FFFFFF"/>
              </a:highlight>
              <a:latin typeface="Arial"/>
              <a:ea typeface="Arial"/>
              <a:cs typeface="Arial"/>
              <a:sym typeface="Arial"/>
            </a:endParaRPr>
          </a:p>
          <a:p>
            <a:pPr indent="0" lvl="0" marL="228600" rtl="0" algn="l">
              <a:lnSpc>
                <a:spcPct val="95000"/>
              </a:lnSpc>
              <a:spcBef>
                <a:spcPts val="100"/>
              </a:spcBef>
              <a:spcAft>
                <a:spcPts val="0"/>
              </a:spcAft>
              <a:buSzPts val="1018"/>
              <a:buNone/>
            </a:pPr>
            <a:r>
              <a:rPr lang="en" sz="1171">
                <a:solidFill>
                  <a:srgbClr val="202122"/>
                </a:solidFill>
                <a:highlight>
                  <a:srgbClr val="FFFFFF"/>
                </a:highlight>
                <a:latin typeface="Arial"/>
                <a:ea typeface="Arial"/>
                <a:cs typeface="Arial"/>
                <a:sym typeface="Arial"/>
              </a:rPr>
              <a:t>Capacity-based offering that includes flexibility to publish reports broadly across an enterprise, without requiring recipients to be licensed individually per user. Greater scale and performance than shared capacity in the Power BI Service</a:t>
            </a:r>
            <a:endParaRPr sz="1171">
              <a:solidFill>
                <a:srgbClr val="202122"/>
              </a:solidFill>
              <a:highlight>
                <a:srgbClr val="FFFFFF"/>
              </a:highlight>
              <a:latin typeface="Arial"/>
              <a:ea typeface="Arial"/>
              <a:cs typeface="Arial"/>
              <a:sym typeface="Arial"/>
            </a:endParaRPr>
          </a:p>
          <a:p>
            <a:pPr indent="0" lvl="0" marL="0" rtl="0" algn="l">
              <a:lnSpc>
                <a:spcPct val="95000"/>
              </a:lnSpc>
              <a:spcBef>
                <a:spcPts val="100"/>
              </a:spcBef>
              <a:spcAft>
                <a:spcPts val="0"/>
              </a:spcAft>
              <a:buSzPts val="1018"/>
              <a:buNone/>
            </a:pPr>
            <a:r>
              <a:rPr b="1" lang="en" sz="1171">
                <a:solidFill>
                  <a:srgbClr val="202122"/>
                </a:solidFill>
                <a:highlight>
                  <a:srgbClr val="FFFFFF"/>
                </a:highlight>
                <a:latin typeface="Arial"/>
                <a:ea typeface="Arial"/>
                <a:cs typeface="Arial"/>
                <a:sym typeface="Arial"/>
              </a:rPr>
              <a:t>Power BI Visuals Marketplace</a:t>
            </a:r>
            <a:endParaRPr b="1" sz="1171">
              <a:solidFill>
                <a:srgbClr val="202122"/>
              </a:solidFill>
              <a:highlight>
                <a:srgbClr val="FFFFFF"/>
              </a:highlight>
              <a:latin typeface="Arial"/>
              <a:ea typeface="Arial"/>
              <a:cs typeface="Arial"/>
              <a:sym typeface="Arial"/>
            </a:endParaRPr>
          </a:p>
          <a:p>
            <a:pPr indent="0" lvl="0" marL="0" rtl="0" algn="l">
              <a:lnSpc>
                <a:spcPct val="95000"/>
              </a:lnSpc>
              <a:spcBef>
                <a:spcPts val="100"/>
              </a:spcBef>
              <a:spcAft>
                <a:spcPts val="1200"/>
              </a:spcAft>
              <a:buSzPts val="1018"/>
              <a:buNone/>
            </a:pPr>
            <a:r>
              <a:t/>
            </a:r>
            <a:endParaRPr sz="166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215750" y="-1055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INTELLIGENCE</a:t>
            </a:r>
            <a:endParaRPr/>
          </a:p>
        </p:txBody>
      </p:sp>
      <p:sp>
        <p:nvSpPr>
          <p:cNvPr id="98" name="Google Shape;98;p15"/>
          <p:cNvSpPr txBox="1"/>
          <p:nvPr>
            <p:ph idx="1" type="body"/>
          </p:nvPr>
        </p:nvSpPr>
        <p:spPr>
          <a:xfrm>
            <a:off x="0" y="401825"/>
            <a:ext cx="9960600" cy="42150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sz="5707"/>
              <a:t>Business performance management, including producing key performance indicators</a:t>
            </a:r>
            <a:endParaRPr sz="5707"/>
          </a:p>
          <a:p>
            <a:pPr indent="0" lvl="0" marL="0" rtl="0" algn="l">
              <a:spcBef>
                <a:spcPts val="1200"/>
              </a:spcBef>
              <a:spcAft>
                <a:spcPts val="0"/>
              </a:spcAft>
              <a:buNone/>
            </a:pPr>
            <a:r>
              <a:rPr lang="en" sz="5707"/>
              <a:t>such as daily sales, resource utilization, and main operational costs for each region,</a:t>
            </a:r>
            <a:endParaRPr sz="5707"/>
          </a:p>
          <a:p>
            <a:pPr indent="0" lvl="0" marL="0" rtl="0" algn="l">
              <a:spcBef>
                <a:spcPts val="1200"/>
              </a:spcBef>
              <a:spcAft>
                <a:spcPts val="0"/>
              </a:spcAft>
              <a:buNone/>
            </a:pPr>
            <a:r>
              <a:rPr lang="en" sz="5707"/>
              <a:t>product line, and time period, as well as their aggregates, to enable people to take tac-</a:t>
            </a:r>
            <a:endParaRPr sz="5707"/>
          </a:p>
          <a:p>
            <a:pPr indent="0" lvl="0" marL="0" rtl="0" algn="l">
              <a:spcBef>
                <a:spcPts val="1200"/>
              </a:spcBef>
              <a:spcAft>
                <a:spcPts val="0"/>
              </a:spcAft>
              <a:buNone/>
            </a:pPr>
            <a:r>
              <a:rPr lang="en" sz="5707"/>
              <a:t>tical actions to get operational performance on the desired tracks.</a:t>
            </a:r>
            <a:endParaRPr sz="5707"/>
          </a:p>
          <a:p>
            <a:pPr indent="0" lvl="0" marL="0" rtl="0" algn="l">
              <a:spcBef>
                <a:spcPts val="1200"/>
              </a:spcBef>
              <a:spcAft>
                <a:spcPts val="0"/>
              </a:spcAft>
              <a:buNone/>
            </a:pPr>
            <a:r>
              <a:rPr lang="en" sz="5707"/>
              <a:t>• Customer profitability analysis, that is, to understand which customers are profitable</a:t>
            </a:r>
            <a:endParaRPr sz="5707"/>
          </a:p>
          <a:p>
            <a:pPr indent="0" lvl="0" marL="0" rtl="0" algn="l">
              <a:spcBef>
                <a:spcPts val="1200"/>
              </a:spcBef>
              <a:spcAft>
                <a:spcPts val="0"/>
              </a:spcAft>
              <a:buNone/>
            </a:pPr>
            <a:r>
              <a:rPr lang="en" sz="5707"/>
              <a:t>and worth keeping and which are losing money and therefore need to be acted upon.</a:t>
            </a:r>
            <a:endParaRPr sz="5707"/>
          </a:p>
          <a:p>
            <a:pPr indent="0" lvl="0" marL="0" rtl="0" algn="l">
              <a:spcBef>
                <a:spcPts val="1200"/>
              </a:spcBef>
              <a:spcAft>
                <a:spcPts val="0"/>
              </a:spcAft>
              <a:buNone/>
            </a:pPr>
            <a:r>
              <a:rPr lang="en" sz="5707"/>
              <a:t>The key to this exercise is allocating the costs as accurately as possible to the smallest</a:t>
            </a:r>
            <a:endParaRPr sz="5707"/>
          </a:p>
          <a:p>
            <a:pPr indent="0" lvl="0" marL="0" rtl="0" algn="l">
              <a:spcBef>
                <a:spcPts val="1200"/>
              </a:spcBef>
              <a:spcAft>
                <a:spcPts val="0"/>
              </a:spcAft>
              <a:buNone/>
            </a:pPr>
            <a:r>
              <a:rPr lang="en" sz="5707"/>
              <a:t>unit of business transaction, which is similar to activity-based costing.</a:t>
            </a:r>
            <a:endParaRPr sz="5707"/>
          </a:p>
          <a:p>
            <a:pPr indent="0" lvl="0" marL="0" rtl="0" algn="l">
              <a:spcBef>
                <a:spcPts val="1200"/>
              </a:spcBef>
              <a:spcAft>
                <a:spcPts val="0"/>
              </a:spcAft>
              <a:buNone/>
            </a:pPr>
            <a:r>
              <a:t/>
            </a:r>
            <a:endParaRPr sz="5707"/>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Intelligence</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5707"/>
              <a:t>• Statistical analysis such as purchase likelihood or basket analysis. Basket analysis is a</a:t>
            </a:r>
            <a:endParaRPr sz="5707"/>
          </a:p>
          <a:p>
            <a:pPr indent="0" lvl="0" marL="0" rtl="0" algn="l">
              <a:spcBef>
                <a:spcPts val="1200"/>
              </a:spcBef>
              <a:spcAft>
                <a:spcPts val="0"/>
              </a:spcAft>
              <a:buNone/>
            </a:pPr>
            <a:r>
              <a:rPr lang="en" sz="5707"/>
              <a:t>process of analyzing sales data to determine which products are likely to be purchased</a:t>
            </a:r>
            <a:endParaRPr sz="5707"/>
          </a:p>
          <a:p>
            <a:pPr indent="0" lvl="0" marL="0" rtl="0" algn="l">
              <a:spcBef>
                <a:spcPts val="1200"/>
              </a:spcBef>
              <a:spcAft>
                <a:spcPts val="0"/>
              </a:spcAft>
              <a:buNone/>
            </a:pPr>
            <a:r>
              <a:rPr lang="en" sz="5707"/>
              <a:t>or ordered together. This likelihood is expressed in terms of statistical measures such as</a:t>
            </a:r>
            <a:endParaRPr sz="5707"/>
          </a:p>
          <a:p>
            <a:pPr indent="0" lvl="0" marL="0" rtl="0" algn="l">
              <a:spcBef>
                <a:spcPts val="1200"/>
              </a:spcBef>
              <a:spcAft>
                <a:spcPts val="0"/>
              </a:spcAft>
              <a:buNone/>
            </a:pPr>
            <a:r>
              <a:rPr lang="en" sz="5707"/>
              <a:t>support and confidence level. It is mainly applicable for the retail and manufacturing</a:t>
            </a:r>
            <a:endParaRPr sz="5707"/>
          </a:p>
          <a:p>
            <a:pPr indent="0" lvl="0" marL="0" rtl="0" algn="l">
              <a:spcBef>
                <a:spcPts val="1200"/>
              </a:spcBef>
              <a:spcAft>
                <a:spcPts val="0"/>
              </a:spcAft>
              <a:buNone/>
            </a:pPr>
            <a:r>
              <a:rPr lang="en" sz="5707"/>
              <a:t>industries but also to a certain degree for the financial services industry.</a:t>
            </a:r>
            <a:endParaRPr sz="5707"/>
          </a:p>
          <a:p>
            <a:pPr indent="0" lvl="0" marL="0" rtl="0" algn="l">
              <a:spcBef>
                <a:spcPts val="1200"/>
              </a:spcBef>
              <a:spcAft>
                <a:spcPts val="0"/>
              </a:spcAft>
              <a:buNone/>
            </a:pPr>
            <a:r>
              <a:rPr lang="en" sz="5707"/>
              <a:t>• Predictive analysis such as forecasting the sales, revenue, and cost figures for the pur-</a:t>
            </a:r>
            <a:endParaRPr sz="5707"/>
          </a:p>
          <a:p>
            <a:pPr indent="0" lvl="0" marL="0" rtl="0" algn="l">
              <a:spcBef>
                <a:spcPts val="1200"/>
              </a:spcBef>
              <a:spcAft>
                <a:spcPts val="0"/>
              </a:spcAft>
              <a:buNone/>
            </a:pPr>
            <a:r>
              <a:rPr lang="en" sz="5707"/>
              <a:t>pose of planning for next year’s budgets and taking into account other factors such as</a:t>
            </a:r>
            <a:endParaRPr sz="5707"/>
          </a:p>
          <a:p>
            <a:pPr indent="0" lvl="0" marL="0" rtl="0" algn="l">
              <a:spcBef>
                <a:spcPts val="1200"/>
              </a:spcBef>
              <a:spcAft>
                <a:spcPts val="1200"/>
              </a:spcAft>
              <a:buNone/>
            </a:pPr>
            <a:r>
              <a:rPr lang="en" sz="5707"/>
              <a:t>organic growth, economic situations, and the company’s future direction.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244">
                <a:solidFill>
                  <a:schemeClr val="dk2"/>
                </a:solidFill>
              </a:rPr>
              <a:t>WhyPowerBI?</a:t>
            </a:r>
            <a:endParaRPr b="1" sz="3444"/>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Leading data visualization tool according to Gartner.</a:t>
            </a:r>
            <a:endParaRPr/>
          </a:p>
          <a:p>
            <a:pPr indent="0" lvl="0" marL="0" rtl="0" algn="l">
              <a:spcBef>
                <a:spcPts val="1200"/>
              </a:spcBef>
              <a:spcAft>
                <a:spcPts val="0"/>
              </a:spcAft>
              <a:buNone/>
            </a:pPr>
            <a:r>
              <a:rPr lang="en"/>
              <a:t> Over 97% of Fortune 500 companies use PowerBI.</a:t>
            </a:r>
            <a:endParaRPr/>
          </a:p>
          <a:p>
            <a:pPr indent="0" lvl="0" marL="0" rtl="0" algn="l">
              <a:spcBef>
                <a:spcPts val="1200"/>
              </a:spcBef>
              <a:spcAft>
                <a:spcPts val="1200"/>
              </a:spcAft>
              <a:buNone/>
            </a:pPr>
            <a:r>
              <a:rPr lang="en"/>
              <a:t>Over 6 million customers.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POWER AUTHOR</a:t>
            </a:r>
            <a:endParaRPr/>
          </a:p>
        </p:txBody>
      </p:sp>
      <p:sp>
        <p:nvSpPr>
          <p:cNvPr id="116" name="Google Shape;116;p18"/>
          <p:cNvSpPr txBox="1"/>
          <p:nvPr>
            <p:ph idx="1" type="body"/>
          </p:nvPr>
        </p:nvSpPr>
        <p:spPr>
          <a:xfrm>
            <a:off x="0" y="9022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1.QUERY EDITOR        2.Model Relationships          3.Visualizations.</a:t>
            </a:r>
            <a:endParaRPr/>
          </a:p>
        </p:txBody>
      </p:sp>
      <p:cxnSp>
        <p:nvCxnSpPr>
          <p:cNvPr id="117" name="Google Shape;117;p18"/>
          <p:cNvCxnSpPr/>
          <p:nvPr/>
        </p:nvCxnSpPr>
        <p:spPr>
          <a:xfrm>
            <a:off x="2189900" y="1482325"/>
            <a:ext cx="351600" cy="117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8"/>
          <p:cNvCxnSpPr/>
          <p:nvPr/>
        </p:nvCxnSpPr>
        <p:spPr>
          <a:xfrm flipH="1" rot="10800000">
            <a:off x="4864900" y="1482325"/>
            <a:ext cx="539100" cy="11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POWER BI INTERFACE</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1.Report View                                       8.Extract,Transform,Load.</a:t>
            </a:r>
            <a:endParaRPr/>
          </a:p>
          <a:p>
            <a:pPr indent="0" lvl="0" marL="0" rtl="0" algn="l">
              <a:spcBef>
                <a:spcPts val="1200"/>
              </a:spcBef>
              <a:spcAft>
                <a:spcPts val="0"/>
              </a:spcAft>
              <a:buNone/>
            </a:pPr>
            <a:r>
              <a:rPr lang="en"/>
              <a:t>2.Data View                                           9.Slicers</a:t>
            </a:r>
            <a:endParaRPr/>
          </a:p>
          <a:p>
            <a:pPr indent="0" lvl="0" marL="0" rtl="0" algn="l">
              <a:spcBef>
                <a:spcPts val="1200"/>
              </a:spcBef>
              <a:spcAft>
                <a:spcPts val="0"/>
              </a:spcAft>
              <a:buNone/>
            </a:pPr>
            <a:r>
              <a:rPr lang="en"/>
              <a:t>3.Model View                                        10.Calculations with DAX</a:t>
            </a:r>
            <a:endParaRPr/>
          </a:p>
          <a:p>
            <a:pPr indent="0" lvl="0" marL="0" rtl="0" algn="l">
              <a:spcBef>
                <a:spcPts val="1200"/>
              </a:spcBef>
              <a:spcAft>
                <a:spcPts val="0"/>
              </a:spcAft>
              <a:buNone/>
            </a:pPr>
            <a:r>
              <a:rPr lang="en"/>
              <a:t>4.Canvas                                                11.Power query editor</a:t>
            </a:r>
            <a:endParaRPr/>
          </a:p>
          <a:p>
            <a:pPr indent="0" lvl="0" marL="0" rtl="0" algn="l">
              <a:spcBef>
                <a:spcPts val="1200"/>
              </a:spcBef>
              <a:spcAft>
                <a:spcPts val="0"/>
              </a:spcAft>
              <a:buNone/>
            </a:pPr>
            <a:r>
              <a:rPr lang="en"/>
              <a:t>5.Filters Pane                                         12.Measures,Python,R </a:t>
            </a:r>
            <a:endParaRPr/>
          </a:p>
          <a:p>
            <a:pPr indent="0" lvl="0" marL="0" rtl="0" algn="l">
              <a:spcBef>
                <a:spcPts val="1200"/>
              </a:spcBef>
              <a:spcAft>
                <a:spcPts val="0"/>
              </a:spcAft>
              <a:buNone/>
            </a:pPr>
            <a:r>
              <a:rPr lang="en"/>
              <a:t>6.Visualizations Pane                          13.PowerBI Dashboards</a:t>
            </a:r>
            <a:endParaRPr/>
          </a:p>
          <a:p>
            <a:pPr indent="0" lvl="0" marL="0" rtl="0" algn="l">
              <a:spcBef>
                <a:spcPts val="1200"/>
              </a:spcBef>
              <a:spcAft>
                <a:spcPts val="1200"/>
              </a:spcAft>
              <a:buNone/>
            </a:pPr>
            <a:r>
              <a:rPr lang="en"/>
              <a:t>7.Fields Pane.                                        14.PowerBI Reports.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2A RELATIONSHIPS</a:t>
            </a:r>
            <a:endParaRPr/>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best way is to create model not visualizations.</a:t>
            </a:r>
            <a:endParaRPr/>
          </a:p>
          <a:p>
            <a:pPr indent="0" lvl="0" marL="0" rtl="0" algn="l">
              <a:spcBef>
                <a:spcPts val="1200"/>
              </a:spcBef>
              <a:spcAft>
                <a:spcPts val="0"/>
              </a:spcAft>
              <a:buNone/>
            </a:pPr>
            <a:r>
              <a:rPr lang="en"/>
              <a:t>To arrange relationships we arrange tables as:</a:t>
            </a:r>
            <a:endParaRPr/>
          </a:p>
          <a:p>
            <a:pPr indent="0" lvl="0" marL="0" rtl="0" algn="l">
              <a:spcBef>
                <a:spcPts val="1200"/>
              </a:spcBef>
              <a:spcAft>
                <a:spcPts val="0"/>
              </a:spcAft>
              <a:buNone/>
            </a:pPr>
            <a:r>
              <a:rPr lang="en"/>
              <a:t>1.Lookup tables(defines who,what,when,where,how)</a:t>
            </a:r>
            <a:endParaRPr/>
          </a:p>
          <a:p>
            <a:pPr indent="0" lvl="0" marL="0" rtl="0" algn="l">
              <a:spcBef>
                <a:spcPts val="1200"/>
              </a:spcBef>
              <a:spcAft>
                <a:spcPts val="0"/>
              </a:spcAft>
              <a:buNone/>
            </a:pPr>
            <a:r>
              <a:rPr lang="en"/>
              <a:t>2.Data tables (transactions).</a:t>
            </a:r>
            <a:endParaRPr/>
          </a:p>
          <a:p>
            <a:pPr indent="0" lvl="0" marL="0" rtl="0" algn="l">
              <a:spcBef>
                <a:spcPts val="1200"/>
              </a:spcBef>
              <a:spcAft>
                <a:spcPts val="0"/>
              </a:spcAft>
              <a:buNone/>
            </a:pPr>
            <a:r>
              <a:rPr lang="en"/>
              <a:t>3,Calendar table-is the most powerful table in powerbi and every dataset should have it.</a:t>
            </a:r>
            <a:endParaRPr/>
          </a:p>
          <a:p>
            <a:pPr indent="0" lvl="0" marL="0" rtl="0" algn="l">
              <a:spcBef>
                <a:spcPts val="1200"/>
              </a:spcBef>
              <a:spcAft>
                <a:spcPts val="0"/>
              </a:spcAft>
              <a:buNone/>
            </a:pPr>
            <a:r>
              <a:rPr lang="en"/>
              <a:t>4.DAX(Data analytics expressions)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a:t>
            </a:r>
            <a:endParaRPr/>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3529"/>
              </a:lnSpc>
              <a:spcBef>
                <a:spcPts val="2900"/>
              </a:spcBef>
              <a:spcAft>
                <a:spcPts val="0"/>
              </a:spcAft>
              <a:buSzPts val="770"/>
              <a:buNone/>
            </a:pPr>
            <a:r>
              <a:rPr b="1" lang="en" sz="1355">
                <a:solidFill>
                  <a:srgbClr val="292929"/>
                </a:solidFill>
                <a:highlight>
                  <a:srgbClr val="FFFFFF"/>
                </a:highlight>
                <a:latin typeface="Arial"/>
                <a:ea typeface="Arial"/>
                <a:cs typeface="Arial"/>
                <a:sym typeface="Arial"/>
              </a:rPr>
              <a:t>Explicit measures = more flexibility!</a:t>
            </a:r>
            <a:endParaRPr b="1" sz="1355">
              <a:solidFill>
                <a:srgbClr val="292929"/>
              </a:solidFill>
              <a:highlight>
                <a:srgbClr val="FFFFFF"/>
              </a:highlight>
              <a:latin typeface="Arial"/>
              <a:ea typeface="Arial"/>
              <a:cs typeface="Arial"/>
              <a:sym typeface="Arial"/>
            </a:endParaRPr>
          </a:p>
          <a:p>
            <a:pPr indent="0" lvl="0" marL="0" rtl="0" algn="l">
              <a:lnSpc>
                <a:spcPct val="198181"/>
              </a:lnSpc>
              <a:spcBef>
                <a:spcPts val="1400"/>
              </a:spcBef>
              <a:spcAft>
                <a:spcPts val="0"/>
              </a:spcAft>
              <a:buSzPts val="770"/>
              <a:buNone/>
            </a:pPr>
            <a:r>
              <a:rPr b="1" lang="en" sz="1320" u="sng">
                <a:solidFill>
                  <a:schemeClr val="hlink"/>
                </a:solidFill>
                <a:highlight>
                  <a:srgbClr val="FFFFFF"/>
                </a:highlight>
                <a:latin typeface="Georgia"/>
                <a:ea typeface="Georgia"/>
                <a:cs typeface="Georgia"/>
                <a:sym typeface="Georgia"/>
                <a:hlinkClick r:id="rId3"/>
              </a:rPr>
              <a:t>Writing measures in an explicit way</a:t>
            </a:r>
            <a:r>
              <a:rPr b="1" lang="en" sz="1320">
                <a:solidFill>
                  <a:srgbClr val="292929"/>
                </a:solidFill>
                <a:highlight>
                  <a:srgbClr val="FFFFFF"/>
                </a:highlight>
                <a:latin typeface="Georgia"/>
                <a:ea typeface="Georgia"/>
                <a:cs typeface="Georgia"/>
                <a:sym typeface="Georgia"/>
              </a:rPr>
              <a:t>, using DAX language, requires more time and effort in the beginning since you need to do some manual work. But, you will bear the fruits later, believe me.</a:t>
            </a:r>
            <a:endParaRPr b="1" sz="1320">
              <a:solidFill>
                <a:srgbClr val="292929"/>
              </a:solidFill>
              <a:highlight>
                <a:srgbClr val="FFFFFF"/>
              </a:highlight>
              <a:latin typeface="Georgia"/>
              <a:ea typeface="Georgia"/>
              <a:cs typeface="Georgia"/>
              <a:sym typeface="Georgia"/>
            </a:endParaRPr>
          </a:p>
          <a:p>
            <a:pPr indent="0" lvl="0" marL="0" rtl="0" algn="l">
              <a:lnSpc>
                <a:spcPct val="198181"/>
              </a:lnSpc>
              <a:spcBef>
                <a:spcPts val="3200"/>
              </a:spcBef>
              <a:spcAft>
                <a:spcPts val="0"/>
              </a:spcAft>
              <a:buSzPts val="770"/>
              <a:buNone/>
            </a:pPr>
            <a:r>
              <a:rPr b="1" lang="en" sz="1320">
                <a:solidFill>
                  <a:srgbClr val="292929"/>
                </a:solidFill>
                <a:highlight>
                  <a:srgbClr val="FFFFFF"/>
                </a:highlight>
                <a:latin typeface="Georgia"/>
                <a:ea typeface="Georgia"/>
                <a:cs typeface="Georgia"/>
                <a:sym typeface="Georgia"/>
              </a:rPr>
              <a:t>While implicit measures can support some really basic scenarios, as soon as your report needs more complex calculations, you’ll have to switch to explicit measures.</a:t>
            </a:r>
            <a:endParaRPr b="1" sz="1320">
              <a:solidFill>
                <a:srgbClr val="292929"/>
              </a:solidFill>
              <a:highlight>
                <a:srgbClr val="FFFFFF"/>
              </a:highlight>
              <a:latin typeface="Georgia"/>
              <a:ea typeface="Georgia"/>
              <a:cs typeface="Georgia"/>
              <a:sym typeface="Georgia"/>
            </a:endParaRPr>
          </a:p>
          <a:p>
            <a:pPr indent="0" lvl="0" marL="0" rtl="0" algn="l">
              <a:lnSpc>
                <a:spcPct val="198181"/>
              </a:lnSpc>
              <a:spcBef>
                <a:spcPts val="3200"/>
              </a:spcBef>
              <a:spcAft>
                <a:spcPts val="0"/>
              </a:spcAft>
              <a:buSzPts val="770"/>
              <a:buNone/>
            </a:pPr>
            <a:r>
              <a:rPr b="1" lang="en" sz="1320">
                <a:solidFill>
                  <a:srgbClr val="292929"/>
                </a:solidFill>
                <a:highlight>
                  <a:srgbClr val="FFFFFF"/>
                </a:highlight>
                <a:latin typeface="Georgia"/>
                <a:ea typeface="Georgia"/>
                <a:cs typeface="Georgia"/>
                <a:sym typeface="Georgia"/>
              </a:rPr>
              <a:t>However, the main advantage of using explicit measures instead of implicit ones is their </a:t>
            </a:r>
            <a:r>
              <a:rPr b="1" i="1" lang="en" sz="1320">
                <a:solidFill>
                  <a:srgbClr val="292929"/>
                </a:solidFill>
                <a:highlight>
                  <a:srgbClr val="FFFFFF"/>
                </a:highlight>
                <a:latin typeface="Georgia"/>
                <a:ea typeface="Georgia"/>
                <a:cs typeface="Georgia"/>
                <a:sym typeface="Georgia"/>
              </a:rPr>
              <a:t>reusability</a:t>
            </a:r>
            <a:r>
              <a:rPr b="1" lang="en" sz="1320">
                <a:solidFill>
                  <a:srgbClr val="292929"/>
                </a:solidFill>
                <a:highlight>
                  <a:srgbClr val="FFFFFF"/>
                </a:highlight>
                <a:latin typeface="Georgia"/>
                <a:ea typeface="Georgia"/>
                <a:cs typeface="Georgia"/>
                <a:sym typeface="Georgia"/>
              </a:rPr>
              <a:t>. </a:t>
            </a:r>
            <a:endParaRPr b="1" sz="1320">
              <a:solidFill>
                <a:srgbClr val="292929"/>
              </a:solidFill>
              <a:highlight>
                <a:srgbClr val="FFFFFF"/>
              </a:highlight>
              <a:latin typeface="Georgia"/>
              <a:ea typeface="Georgia"/>
              <a:cs typeface="Georgia"/>
              <a:sym typeface="Georgia"/>
            </a:endParaRPr>
          </a:p>
          <a:p>
            <a:pPr indent="0" lvl="0" marL="0" rtl="0" algn="l">
              <a:lnSpc>
                <a:spcPct val="95000"/>
              </a:lnSpc>
              <a:spcBef>
                <a:spcPts val="0"/>
              </a:spcBef>
              <a:spcAft>
                <a:spcPts val="1200"/>
              </a:spcAft>
              <a:buSzPts val="770"/>
              <a:buNone/>
            </a:pPr>
            <a:r>
              <a:t/>
            </a:r>
            <a:endParaRPr sz="126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