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83" r:id="rId6"/>
    <p:sldId id="261" r:id="rId7"/>
    <p:sldId id="262" r:id="rId8"/>
    <p:sldId id="265" r:id="rId9"/>
    <p:sldId id="264" r:id="rId10"/>
    <p:sldId id="266" r:id="rId11"/>
    <p:sldId id="267" r:id="rId12"/>
    <p:sldId id="268" r:id="rId13"/>
    <p:sldId id="269" r:id="rId14"/>
    <p:sldId id="284" r:id="rId15"/>
    <p:sldId id="270" r:id="rId16"/>
    <p:sldId id="285" r:id="rId17"/>
    <p:sldId id="271" r:id="rId18"/>
    <p:sldId id="272" r:id="rId19"/>
    <p:sldId id="273" r:id="rId20"/>
    <p:sldId id="286" r:id="rId21"/>
    <p:sldId id="287" r:id="rId22"/>
    <p:sldId id="274" r:id="rId23"/>
    <p:sldId id="275" r:id="rId24"/>
    <p:sldId id="276" r:id="rId25"/>
    <p:sldId id="277" r:id="rId26"/>
    <p:sldId id="278" r:id="rId27"/>
    <p:sldId id="279" r:id="rId28"/>
    <p:sldId id="280" r:id="rId29"/>
    <p:sldId id="281" r:id="rId30"/>
    <p:sldId id="288" r:id="rId31"/>
    <p:sldId id="282" r:id="rId32"/>
    <p:sldId id="289" r:id="rId33"/>
    <p:sldId id="2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XB41\eclipse-workspace2\final_project_cs5310_nearchou_kubath_1192018\finalprojectcs5310_nearchou_kubath_F1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Theoretical</a:t>
            </a:r>
            <a:r>
              <a:rPr lang="en-US" baseline="0"/>
              <a:t> Avg. QuickHull vs. Adapted Partition QuickHulls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Avg. Random Hull Time (ms)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Sheet1!$A$2:$A$51</c:f>
              <c:numCache>
                <c:formatCode>General</c:formatCode>
                <c:ptCount val="5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numCache>
            </c:numRef>
          </c:xVal>
          <c:yVal>
            <c:numRef>
              <c:f>Sheet1!$B$2:$B$51</c:f>
              <c:numCache>
                <c:formatCode>General</c:formatCode>
                <c:ptCount val="50"/>
                <c:pt idx="0">
                  <c:v>7.2849399999999995E-2</c:v>
                </c:pt>
                <c:pt idx="1">
                  <c:v>0.27922999999999998</c:v>
                </c:pt>
                <c:pt idx="2">
                  <c:v>0.51437120000000003</c:v>
                </c:pt>
                <c:pt idx="3">
                  <c:v>0.70597639999999995</c:v>
                </c:pt>
                <c:pt idx="4">
                  <c:v>0.94475200000000004</c:v>
                </c:pt>
                <c:pt idx="5">
                  <c:v>1.2352806000000001</c:v>
                </c:pt>
                <c:pt idx="6">
                  <c:v>1.7508368000000001</c:v>
                </c:pt>
                <c:pt idx="7">
                  <c:v>2.16099</c:v>
                </c:pt>
                <c:pt idx="8">
                  <c:v>2.9792421999999998</c:v>
                </c:pt>
                <c:pt idx="9">
                  <c:v>3.7148476000000001</c:v>
                </c:pt>
                <c:pt idx="10">
                  <c:v>4.5756877999999999</c:v>
                </c:pt>
                <c:pt idx="11">
                  <c:v>5.4250711999999996</c:v>
                </c:pt>
                <c:pt idx="12">
                  <c:v>6.2720843999999998</c:v>
                </c:pt>
                <c:pt idx="13">
                  <c:v>6.6902182000000003</c:v>
                </c:pt>
                <c:pt idx="14">
                  <c:v>7.6182980000000002</c:v>
                </c:pt>
                <c:pt idx="15">
                  <c:v>8.1480762000000002</c:v>
                </c:pt>
                <c:pt idx="16">
                  <c:v>12.321196</c:v>
                </c:pt>
                <c:pt idx="17">
                  <c:v>12.803172</c:v>
                </c:pt>
                <c:pt idx="18">
                  <c:v>16.777812399999998</c:v>
                </c:pt>
                <c:pt idx="19">
                  <c:v>17.531670200000001</c:v>
                </c:pt>
                <c:pt idx="20">
                  <c:v>18.284263200000002</c:v>
                </c:pt>
                <c:pt idx="21">
                  <c:v>18.980599399999999</c:v>
                </c:pt>
                <c:pt idx="22">
                  <c:v>20.2539634</c:v>
                </c:pt>
                <c:pt idx="23">
                  <c:v>22.877886199999999</c:v>
                </c:pt>
                <c:pt idx="24">
                  <c:v>24.1682378</c:v>
                </c:pt>
                <c:pt idx="25">
                  <c:v>27.7288532</c:v>
                </c:pt>
                <c:pt idx="26">
                  <c:v>29.5794028</c:v>
                </c:pt>
                <c:pt idx="27">
                  <c:v>31.230683200000001</c:v>
                </c:pt>
                <c:pt idx="28">
                  <c:v>33.298516800000002</c:v>
                </c:pt>
                <c:pt idx="29">
                  <c:v>37.638984399999998</c:v>
                </c:pt>
                <c:pt idx="30">
                  <c:v>42.144508999999999</c:v>
                </c:pt>
                <c:pt idx="31">
                  <c:v>43.540579000000001</c:v>
                </c:pt>
                <c:pt idx="32">
                  <c:v>44.665241999999999</c:v>
                </c:pt>
                <c:pt idx="33">
                  <c:v>50.634787199999998</c:v>
                </c:pt>
                <c:pt idx="34">
                  <c:v>51.909415199999998</c:v>
                </c:pt>
                <c:pt idx="35">
                  <c:v>53.323421400000001</c:v>
                </c:pt>
                <c:pt idx="36">
                  <c:v>56.851799200000002</c:v>
                </c:pt>
                <c:pt idx="37">
                  <c:v>62.639299999999999</c:v>
                </c:pt>
                <c:pt idx="38">
                  <c:v>74.342143800000002</c:v>
                </c:pt>
                <c:pt idx="39">
                  <c:v>76.781256600000006</c:v>
                </c:pt>
                <c:pt idx="40">
                  <c:v>79.609584999999996</c:v>
                </c:pt>
                <c:pt idx="41">
                  <c:v>85.974587400000004</c:v>
                </c:pt>
                <c:pt idx="42">
                  <c:v>88.192465799999994</c:v>
                </c:pt>
                <c:pt idx="43">
                  <c:v>90.131983599999998</c:v>
                </c:pt>
                <c:pt idx="44">
                  <c:v>93.097240400000004</c:v>
                </c:pt>
                <c:pt idx="45">
                  <c:v>97.106882999999996</c:v>
                </c:pt>
                <c:pt idx="46">
                  <c:v>102.619658</c:v>
                </c:pt>
                <c:pt idx="47">
                  <c:v>110.6402076</c:v>
                </c:pt>
                <c:pt idx="48">
                  <c:v>114.2001908</c:v>
                </c:pt>
                <c:pt idx="49">
                  <c:v>117.16521040000001</c:v>
                </c:pt>
              </c:numCache>
            </c:numRef>
          </c:yVal>
          <c:smooth val="0"/>
          <c:extLst>
            <c:ext xmlns:c16="http://schemas.microsoft.com/office/drawing/2014/chart" uri="{C3380CC4-5D6E-409C-BE32-E72D297353CC}">
              <c16:uniqueId val="{00000000-65DC-48ED-B8F2-80F7AC980235}"/>
            </c:ext>
          </c:extLst>
        </c:ser>
        <c:ser>
          <c:idx val="1"/>
          <c:order val="1"/>
          <c:tx>
            <c:strRef>
              <c:f>Sheet1!$C$1</c:f>
              <c:strCache>
                <c:ptCount val="1"/>
                <c:pt idx="0">
                  <c:v>Avg. MM Random Hull Time (ms)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Sheet1!$A$2:$A$51</c:f>
              <c:numCache>
                <c:formatCode>General</c:formatCode>
                <c:ptCount val="5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numCache>
            </c:numRef>
          </c:xVal>
          <c:yVal>
            <c:numRef>
              <c:f>Sheet1!$C$2:$C$51</c:f>
              <c:numCache>
                <c:formatCode>General</c:formatCode>
                <c:ptCount val="50"/>
                <c:pt idx="0">
                  <c:v>9.1022199999999998E-2</c:v>
                </c:pt>
                <c:pt idx="1">
                  <c:v>0.3236348</c:v>
                </c:pt>
                <c:pt idx="2">
                  <c:v>0.49280020000000002</c:v>
                </c:pt>
                <c:pt idx="3">
                  <c:v>0.61645479999999997</c:v>
                </c:pt>
                <c:pt idx="4">
                  <c:v>0.84021820000000003</c:v>
                </c:pt>
                <c:pt idx="5">
                  <c:v>1.1482086</c:v>
                </c:pt>
                <c:pt idx="6">
                  <c:v>1.6426681999999999</c:v>
                </c:pt>
                <c:pt idx="7">
                  <c:v>2.1851674000000001</c:v>
                </c:pt>
                <c:pt idx="8">
                  <c:v>2.9388664000000002</c:v>
                </c:pt>
                <c:pt idx="9">
                  <c:v>3.6295926000000001</c:v>
                </c:pt>
                <c:pt idx="10">
                  <c:v>4.9820479999999998</c:v>
                </c:pt>
                <c:pt idx="11">
                  <c:v>5.9785522000000002</c:v>
                </c:pt>
                <c:pt idx="12">
                  <c:v>6.7400739999999999</c:v>
                </c:pt>
                <c:pt idx="13">
                  <c:v>7.1473826000000003</c:v>
                </c:pt>
                <c:pt idx="14">
                  <c:v>7.7472446000000001</c:v>
                </c:pt>
                <c:pt idx="15">
                  <c:v>8.3727856000000003</c:v>
                </c:pt>
                <c:pt idx="16">
                  <c:v>8.8314526000000004</c:v>
                </c:pt>
                <c:pt idx="17">
                  <c:v>9.3361047999999993</c:v>
                </c:pt>
                <c:pt idx="18">
                  <c:v>9.9977546000000004</c:v>
                </c:pt>
                <c:pt idx="19">
                  <c:v>10.7537454</c:v>
                </c:pt>
                <c:pt idx="20">
                  <c:v>11.9111192</c:v>
                </c:pt>
                <c:pt idx="21">
                  <c:v>12.6338454</c:v>
                </c:pt>
                <c:pt idx="22">
                  <c:v>14.005501000000001</c:v>
                </c:pt>
                <c:pt idx="23">
                  <c:v>18.430590800000001</c:v>
                </c:pt>
                <c:pt idx="24">
                  <c:v>20.216113199999999</c:v>
                </c:pt>
                <c:pt idx="25">
                  <c:v>21.603887199999999</c:v>
                </c:pt>
                <c:pt idx="26">
                  <c:v>22.909725399999999</c:v>
                </c:pt>
                <c:pt idx="27">
                  <c:v>24.278615200000001</c:v>
                </c:pt>
                <c:pt idx="28">
                  <c:v>26.8640592</c:v>
                </c:pt>
                <c:pt idx="29">
                  <c:v>30.8754402</c:v>
                </c:pt>
                <c:pt idx="30">
                  <c:v>34.396391000000001</c:v>
                </c:pt>
                <c:pt idx="31">
                  <c:v>35.7840068</c:v>
                </c:pt>
                <c:pt idx="32">
                  <c:v>37.215316799999997</c:v>
                </c:pt>
                <c:pt idx="33">
                  <c:v>39.089412199999998</c:v>
                </c:pt>
                <c:pt idx="34">
                  <c:v>40.575951799999999</c:v>
                </c:pt>
                <c:pt idx="35">
                  <c:v>42.170580399999999</c:v>
                </c:pt>
                <c:pt idx="36">
                  <c:v>46.007027800000003</c:v>
                </c:pt>
                <c:pt idx="37">
                  <c:v>51.7641876</c:v>
                </c:pt>
                <c:pt idx="38">
                  <c:v>62.5343692</c:v>
                </c:pt>
                <c:pt idx="39">
                  <c:v>65.485956599999994</c:v>
                </c:pt>
                <c:pt idx="40">
                  <c:v>68.413919800000002</c:v>
                </c:pt>
                <c:pt idx="41">
                  <c:v>71.146326799999997</c:v>
                </c:pt>
                <c:pt idx="42">
                  <c:v>73.454279</c:v>
                </c:pt>
                <c:pt idx="43">
                  <c:v>75.535544999999999</c:v>
                </c:pt>
                <c:pt idx="44">
                  <c:v>78.652426399999996</c:v>
                </c:pt>
                <c:pt idx="45">
                  <c:v>81.146611199999995</c:v>
                </c:pt>
                <c:pt idx="46">
                  <c:v>86.5738944</c:v>
                </c:pt>
                <c:pt idx="47">
                  <c:v>94.518355200000002</c:v>
                </c:pt>
                <c:pt idx="48">
                  <c:v>98.166516200000004</c:v>
                </c:pt>
                <c:pt idx="49">
                  <c:v>101.272178</c:v>
                </c:pt>
              </c:numCache>
            </c:numRef>
          </c:yVal>
          <c:smooth val="0"/>
          <c:extLst>
            <c:ext xmlns:c16="http://schemas.microsoft.com/office/drawing/2014/chart" uri="{C3380CC4-5D6E-409C-BE32-E72D297353CC}">
              <c16:uniqueId val="{00000001-65DC-48ED-B8F2-80F7AC980235}"/>
            </c:ext>
          </c:extLst>
        </c:ser>
        <c:ser>
          <c:idx val="2"/>
          <c:order val="2"/>
          <c:tx>
            <c:strRef>
              <c:f>Sheet1!$D$1</c:f>
              <c:strCache>
                <c:ptCount val="1"/>
                <c:pt idx="0">
                  <c:v>Avg. DP Hull Time (ms)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Sheet1!$A$2:$A$51</c:f>
              <c:numCache>
                <c:formatCode>General</c:formatCode>
                <c:ptCount val="5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numCache>
            </c:numRef>
          </c:xVal>
          <c:yVal>
            <c:numRef>
              <c:f>Sheet1!$D$2:$D$51</c:f>
              <c:numCache>
                <c:formatCode>General</c:formatCode>
                <c:ptCount val="50"/>
                <c:pt idx="0">
                  <c:v>6.5580200000000005E-2</c:v>
                </c:pt>
                <c:pt idx="1">
                  <c:v>0.34662759999999998</c:v>
                </c:pt>
                <c:pt idx="2">
                  <c:v>0.49738320000000003</c:v>
                </c:pt>
                <c:pt idx="3">
                  <c:v>0.62743780000000005</c:v>
                </c:pt>
                <c:pt idx="4">
                  <c:v>0.88683579999999995</c:v>
                </c:pt>
                <c:pt idx="5">
                  <c:v>1.1981446</c:v>
                </c:pt>
                <c:pt idx="6">
                  <c:v>1.7445946000000001</c:v>
                </c:pt>
                <c:pt idx="7">
                  <c:v>2.1743434000000001</c:v>
                </c:pt>
                <c:pt idx="8">
                  <c:v>2.9821664000000001</c:v>
                </c:pt>
                <c:pt idx="9">
                  <c:v>4.9733584000000004</c:v>
                </c:pt>
                <c:pt idx="10">
                  <c:v>5.7857637999999998</c:v>
                </c:pt>
                <c:pt idx="11">
                  <c:v>6.8296755999999998</c:v>
                </c:pt>
                <c:pt idx="12">
                  <c:v>8.2182397999999992</c:v>
                </c:pt>
                <c:pt idx="13">
                  <c:v>8.7259738000000002</c:v>
                </c:pt>
                <c:pt idx="14">
                  <c:v>9.1874850000000006</c:v>
                </c:pt>
                <c:pt idx="15">
                  <c:v>9.6911892000000002</c:v>
                </c:pt>
                <c:pt idx="16">
                  <c:v>10.1130364</c:v>
                </c:pt>
                <c:pt idx="17">
                  <c:v>10.659170400000001</c:v>
                </c:pt>
                <c:pt idx="18">
                  <c:v>11.5319416</c:v>
                </c:pt>
                <c:pt idx="19">
                  <c:v>12.256643199999999</c:v>
                </c:pt>
                <c:pt idx="20">
                  <c:v>13.041868600000001</c:v>
                </c:pt>
                <c:pt idx="21">
                  <c:v>13.7061262</c:v>
                </c:pt>
                <c:pt idx="22">
                  <c:v>15.2539002</c:v>
                </c:pt>
                <c:pt idx="23">
                  <c:v>17.639521800000001</c:v>
                </c:pt>
                <c:pt idx="24">
                  <c:v>18.879937600000002</c:v>
                </c:pt>
                <c:pt idx="25">
                  <c:v>20.0938844</c:v>
                </c:pt>
                <c:pt idx="26">
                  <c:v>21.179040799999999</c:v>
                </c:pt>
                <c:pt idx="27">
                  <c:v>22.683437000000001</c:v>
                </c:pt>
                <c:pt idx="28">
                  <c:v>27.258492400000002</c:v>
                </c:pt>
                <c:pt idx="29">
                  <c:v>35.0022612</c:v>
                </c:pt>
                <c:pt idx="30">
                  <c:v>39.075350999999998</c:v>
                </c:pt>
                <c:pt idx="31">
                  <c:v>40.424566800000001</c:v>
                </c:pt>
                <c:pt idx="32">
                  <c:v>41.9453976</c:v>
                </c:pt>
                <c:pt idx="33">
                  <c:v>44.321932799999999</c:v>
                </c:pt>
                <c:pt idx="34">
                  <c:v>45.824907000000003</c:v>
                </c:pt>
                <c:pt idx="35">
                  <c:v>47.571476400000002</c:v>
                </c:pt>
                <c:pt idx="36">
                  <c:v>51.6097216</c:v>
                </c:pt>
                <c:pt idx="37">
                  <c:v>59.001174399999996</c:v>
                </c:pt>
                <c:pt idx="38">
                  <c:v>65.902434200000002</c:v>
                </c:pt>
                <c:pt idx="39">
                  <c:v>68.341626199999993</c:v>
                </c:pt>
                <c:pt idx="40">
                  <c:v>73.274686799999998</c:v>
                </c:pt>
                <c:pt idx="41">
                  <c:v>75.654619400000001</c:v>
                </c:pt>
                <c:pt idx="42">
                  <c:v>82.054466599999998</c:v>
                </c:pt>
                <c:pt idx="43">
                  <c:v>84.274873200000002</c:v>
                </c:pt>
                <c:pt idx="44">
                  <c:v>91.642464000000004</c:v>
                </c:pt>
                <c:pt idx="45">
                  <c:v>94.384984599999996</c:v>
                </c:pt>
                <c:pt idx="46">
                  <c:v>101.04596720000001</c:v>
                </c:pt>
                <c:pt idx="47">
                  <c:v>108.91773619999999</c:v>
                </c:pt>
                <c:pt idx="48">
                  <c:v>113.1218282</c:v>
                </c:pt>
                <c:pt idx="49">
                  <c:v>116.2007048</c:v>
                </c:pt>
              </c:numCache>
            </c:numRef>
          </c:yVal>
          <c:smooth val="0"/>
          <c:extLst>
            <c:ext xmlns:c16="http://schemas.microsoft.com/office/drawing/2014/chart" uri="{C3380CC4-5D6E-409C-BE32-E72D297353CC}">
              <c16:uniqueId val="{00000002-65DC-48ED-B8F2-80F7AC980235}"/>
            </c:ext>
          </c:extLst>
        </c:ser>
        <c:ser>
          <c:idx val="3"/>
          <c:order val="3"/>
          <c:tx>
            <c:strRef>
              <c:f>Sheet1!$E$1</c:f>
              <c:strCache>
                <c:ptCount val="1"/>
                <c:pt idx="0">
                  <c:v>Theoretical Avg. Case QuickHull (ms)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Sheet1!$A$2:$A$51</c:f>
              <c:numCache>
                <c:formatCode>General</c:formatCode>
                <c:ptCount val="5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numCache>
            </c:numRef>
          </c:xVal>
          <c:yVal>
            <c:numRef>
              <c:f>Sheet1!$E$2:$E$51</c:f>
              <c:numCache>
                <c:formatCode>General</c:formatCode>
                <c:ptCount val="50"/>
                <c:pt idx="0">
                  <c:v>0.13287712379549449</c:v>
                </c:pt>
                <c:pt idx="1">
                  <c:v>0.34575424759098899</c:v>
                </c:pt>
                <c:pt idx="2">
                  <c:v>0.58882687147302226</c:v>
                </c:pt>
                <c:pt idx="3">
                  <c:v>0.85150849518197802</c:v>
                </c:pt>
                <c:pt idx="4">
                  <c:v>1.1287712379549448</c:v>
                </c:pt>
                <c:pt idx="5">
                  <c:v>1.4176537429460445</c:v>
                </c:pt>
                <c:pt idx="6">
                  <c:v>1.7161992447445911</c:v>
                </c:pt>
                <c:pt idx="7">
                  <c:v>2.0230169903639559</c:v>
                </c:pt>
                <c:pt idx="8">
                  <c:v>2.3370671146786832</c:v>
                </c:pt>
                <c:pt idx="9">
                  <c:v>2.65754247590989</c:v>
                </c:pt>
                <c:pt idx="10">
                  <c:v>2.9837982739508502</c:v>
                </c:pt>
                <c:pt idx="11">
                  <c:v>3.315307485892089</c:v>
                </c:pt>
                <c:pt idx="12">
                  <c:v>3.6516312627747962</c:v>
                </c:pt>
                <c:pt idx="13">
                  <c:v>3.9923984894891809</c:v>
                </c:pt>
                <c:pt idx="14">
                  <c:v>4.3372912142975286</c:v>
                </c:pt>
                <c:pt idx="15">
                  <c:v>4.6860339807279114</c:v>
                </c:pt>
                <c:pt idx="16">
                  <c:v>5.0383858365736378</c:v>
                </c:pt>
                <c:pt idx="17">
                  <c:v>5.3941342293573662</c:v>
                </c:pt>
                <c:pt idx="18">
                  <c:v>5.7530902623315203</c:v>
                </c:pt>
                <c:pt idx="19">
                  <c:v>6.115084951819779</c:v>
                </c:pt>
                <c:pt idx="20">
                  <c:v>6.4799662348395435</c:v>
                </c:pt>
                <c:pt idx="21">
                  <c:v>6.8475965479017011</c:v>
                </c:pt>
                <c:pt idx="22">
                  <c:v>7.2178508468688261</c:v>
                </c:pt>
                <c:pt idx="23">
                  <c:v>7.590614971784178</c:v>
                </c:pt>
                <c:pt idx="24">
                  <c:v>7.965784284662087</c:v>
                </c:pt>
                <c:pt idx="25">
                  <c:v>8.3432625255495942</c:v>
                </c:pt>
                <c:pt idx="26">
                  <c:v>8.7229608448148976</c:v>
                </c:pt>
                <c:pt idx="27">
                  <c:v>9.1047969789783618</c:v>
                </c:pt>
                <c:pt idx="28">
                  <c:v>9.4886945444173243</c:v>
                </c:pt>
                <c:pt idx="29">
                  <c:v>9.8745824285950583</c:v>
                </c:pt>
                <c:pt idx="30">
                  <c:v>10.262394262540056</c:v>
                </c:pt>
                <c:pt idx="31">
                  <c:v>10.652067961455824</c:v>
                </c:pt>
                <c:pt idx="32">
                  <c:v>11.043545322804478</c:v>
                </c:pt>
                <c:pt idx="33">
                  <c:v>11.436771673147275</c:v>
                </c:pt>
                <c:pt idx="34">
                  <c:v>11.831695556565261</c:v>
                </c:pt>
                <c:pt idx="35">
                  <c:v>12.228268458714732</c:v>
                </c:pt>
                <c:pt idx="36">
                  <c:v>12.626444561564144</c:v>
                </c:pt>
                <c:pt idx="37">
                  <c:v>13.026180524663044</c:v>
                </c:pt>
                <c:pt idx="38">
                  <c:v>13.427435289449393</c:v>
                </c:pt>
                <c:pt idx="39">
                  <c:v>13.830169903639561</c:v>
                </c:pt>
                <c:pt idx="40">
                  <c:v>14.234347363188935</c:v>
                </c:pt>
                <c:pt idx="41">
                  <c:v>14.639932469679087</c:v>
                </c:pt>
                <c:pt idx="42">
                  <c:v>15.046891701293871</c:v>
                </c:pt>
                <c:pt idx="43">
                  <c:v>15.455193095803402</c:v>
                </c:pt>
                <c:pt idx="44">
                  <c:v>15.864806144190666</c:v>
                </c:pt>
                <c:pt idx="45">
                  <c:v>16.275701693737652</c:v>
                </c:pt>
                <c:pt idx="46">
                  <c:v>16.687851859542199</c:v>
                </c:pt>
                <c:pt idx="47">
                  <c:v>17.101229943568356</c:v>
                </c:pt>
                <c:pt idx="48">
                  <c:v>17.515810360445041</c:v>
                </c:pt>
                <c:pt idx="49">
                  <c:v>17.931568569324178</c:v>
                </c:pt>
              </c:numCache>
            </c:numRef>
          </c:yVal>
          <c:smooth val="0"/>
          <c:extLst>
            <c:ext xmlns:c16="http://schemas.microsoft.com/office/drawing/2014/chart" uri="{C3380CC4-5D6E-409C-BE32-E72D297353CC}">
              <c16:uniqueId val="{00000003-65DC-48ED-B8F2-80F7AC980235}"/>
            </c:ext>
          </c:extLst>
        </c:ser>
        <c:dLbls>
          <c:showLegendKey val="0"/>
          <c:showVal val="0"/>
          <c:showCatName val="0"/>
          <c:showSerName val="0"/>
          <c:showPercent val="0"/>
          <c:showBubbleSize val="0"/>
        </c:dLbls>
        <c:axId val="440967000"/>
        <c:axId val="440970280"/>
      </c:scatterChart>
      <c:valAx>
        <c:axId val="4409670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Array</a:t>
                </a:r>
                <a:r>
                  <a:rPr lang="en-US" baseline="0"/>
                  <a:t> dimension 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970280"/>
        <c:crosses val="autoZero"/>
        <c:crossBetween val="midCat"/>
      </c:valAx>
      <c:valAx>
        <c:axId val="440970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Time-Complexity</a:t>
                </a:r>
                <a:r>
                  <a:rPr lang="en-US" baseline="0"/>
                  <a:t> (ms)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967000"/>
        <c:crosses val="autoZero"/>
        <c:crossBetween val="midCat"/>
      </c:valAx>
      <c:spPr>
        <a:noFill/>
        <a:ln>
          <a:noFill/>
        </a:ln>
        <a:effectLst/>
      </c:spPr>
    </c:plotArea>
    <c:legend>
      <c:legendPos val="b"/>
      <c:layout>
        <c:manualLayout>
          <c:xMode val="edge"/>
          <c:yMode val="edge"/>
          <c:x val="1.4716852842750186E-3"/>
          <c:y val="0.88267070920660728"/>
          <c:w val="0.98748037585102733"/>
          <c:h val="0.117329290793392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42459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119749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574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421109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1160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115339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1956843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63687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79120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2E3F9A-31D8-4572-BA72-A4B18B11D3A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282493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E3F9A-31D8-4572-BA72-A4B18B11D3A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203226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E3F9A-31D8-4572-BA72-A4B18B11D3A6}"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367595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E3F9A-31D8-4572-BA72-A4B18B11D3A6}"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322651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E3F9A-31D8-4572-BA72-A4B18B11D3A6}"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21831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E3F9A-31D8-4572-BA72-A4B18B11D3A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62789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2E3F9A-31D8-4572-BA72-A4B18B11D3A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A355C4-134B-43AF-B203-85EBFF57DB98}" type="slidenum">
              <a:rPr lang="en-US" smtClean="0"/>
              <a:t>‹#›</a:t>
            </a:fld>
            <a:endParaRPr lang="en-US"/>
          </a:p>
        </p:txBody>
      </p:sp>
    </p:spTree>
    <p:extLst>
      <p:ext uri="{BB962C8B-B14F-4D97-AF65-F5344CB8AC3E}">
        <p14:creationId xmlns:p14="http://schemas.microsoft.com/office/powerpoint/2010/main" val="106707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2E3F9A-31D8-4572-BA72-A4B18B11D3A6}" type="datetimeFigureOut">
              <a:rPr lang="en-US" smtClean="0"/>
              <a:t>12/3/2018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A355C4-134B-43AF-B203-85EBFF57DB98}" type="slidenum">
              <a:rPr lang="en-US" smtClean="0"/>
              <a:t>‹#›</a:t>
            </a:fld>
            <a:endParaRPr lang="en-US"/>
          </a:p>
        </p:txBody>
      </p:sp>
    </p:spTree>
    <p:extLst>
      <p:ext uri="{BB962C8B-B14F-4D97-AF65-F5344CB8AC3E}">
        <p14:creationId xmlns:p14="http://schemas.microsoft.com/office/powerpoint/2010/main" val="36681280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quickhull-algorithm-convex-hull/" TargetMode="External"/><Relationship Id="rId2" Type="http://schemas.openxmlformats.org/officeDocument/2006/relationships/hyperlink" Target="https://en.wikipedia.org/wiki/Convex_hull" TargetMode="External"/><Relationship Id="rId1" Type="http://schemas.openxmlformats.org/officeDocument/2006/relationships/slideLayout" Target="../slideLayouts/slideLayout2.xml"/><Relationship Id="rId6" Type="http://schemas.openxmlformats.org/officeDocument/2006/relationships/hyperlink" Target="https://algs4.cs.princeton.edu/23quicksort/QuickDualPivot.java.html" TargetMode="External"/><Relationship Id="rId5" Type="http://schemas.openxmlformats.org/officeDocument/2006/relationships/hyperlink" Target="https://algs4.cs.princeton.edu/23quicksort" TargetMode="External"/><Relationship Id="rId4" Type="http://schemas.openxmlformats.org/officeDocument/2006/relationships/hyperlink" Target="https://algs4.cs.princeton.edu/23quicksort/QuickDualPivot.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A47D-1713-4FA6-9627-42B805141963}"/>
              </a:ext>
            </a:extLst>
          </p:cNvPr>
          <p:cNvSpPr>
            <a:spLocks noGrp="1"/>
          </p:cNvSpPr>
          <p:nvPr>
            <p:ph type="ctrTitle"/>
          </p:nvPr>
        </p:nvSpPr>
        <p:spPr/>
        <p:txBody>
          <a:bodyPr>
            <a:normAutofit fontScale="90000"/>
          </a:bodyPr>
          <a:lstStyle/>
          <a:p>
            <a:r>
              <a:rPr lang="en-US" dirty="0"/>
              <a:t>Variations Of Quick Hull And Their Effects On Time Complexities</a:t>
            </a:r>
            <a:br>
              <a:rPr lang="en-US" dirty="0"/>
            </a:br>
            <a:endParaRPr lang="en-US" dirty="0"/>
          </a:p>
        </p:txBody>
      </p:sp>
      <p:sp>
        <p:nvSpPr>
          <p:cNvPr id="3" name="Subtitle 2">
            <a:extLst>
              <a:ext uri="{FF2B5EF4-FFF2-40B4-BE49-F238E27FC236}">
                <a16:creationId xmlns:a16="http://schemas.microsoft.com/office/drawing/2014/main" id="{3BFC0836-72B4-4A7C-A5A2-8B4C7919C231}"/>
              </a:ext>
            </a:extLst>
          </p:cNvPr>
          <p:cNvSpPr>
            <a:spLocks noGrp="1"/>
          </p:cNvSpPr>
          <p:nvPr>
            <p:ph type="subTitle" idx="1"/>
          </p:nvPr>
        </p:nvSpPr>
        <p:spPr/>
        <p:txBody>
          <a:bodyPr/>
          <a:lstStyle/>
          <a:p>
            <a:r>
              <a:rPr lang="en-US" dirty="0"/>
              <a:t>Ioannis Nearchou, Jonah </a:t>
            </a:r>
            <a:r>
              <a:rPr lang="en-US" dirty="0" err="1"/>
              <a:t>Kubath</a:t>
            </a:r>
            <a:r>
              <a:rPr lang="en-US" dirty="0"/>
              <a:t>, Western Michigan University</a:t>
            </a:r>
          </a:p>
        </p:txBody>
      </p:sp>
    </p:spTree>
    <p:extLst>
      <p:ext uri="{BB962C8B-B14F-4D97-AF65-F5344CB8AC3E}">
        <p14:creationId xmlns:p14="http://schemas.microsoft.com/office/powerpoint/2010/main" val="68428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Methods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lnSpcReduction="10000"/>
          </a:bodyPr>
          <a:lstStyle/>
          <a:p>
            <a:r>
              <a:rPr lang="en-US" dirty="0"/>
              <a:t>Must adapt to compare triangle areas of points to the line segment.</a:t>
            </a:r>
          </a:p>
          <a:p>
            <a:r>
              <a:rPr lang="en-US" dirty="0"/>
              <a:t>Randomization in the Quicksort case attempts even partitioning by the probability space of picking the right partition.</a:t>
            </a:r>
          </a:p>
          <a:p>
            <a:r>
              <a:rPr lang="en-US" dirty="0"/>
              <a:t>For median-of-medians in  [2], attribute r used to subdivide array and gather medians in each group. The pseudocode can be considered:</a:t>
            </a:r>
          </a:p>
          <a:p>
            <a:r>
              <a:rPr lang="en-US" dirty="0"/>
              <a:t>partition(a, m, p){</a:t>
            </a:r>
          </a:p>
          <a:p>
            <a:pPr lvl="1"/>
            <a:r>
              <a:rPr lang="en-US" dirty="0"/>
              <a:t>let n be the size of the array</a:t>
            </a:r>
          </a:p>
          <a:p>
            <a:pPr lvl="1"/>
            <a:r>
              <a:rPr lang="en-US" dirty="0"/>
              <a:t>Divide a into n/r groups</a:t>
            </a:r>
          </a:p>
          <a:p>
            <a:pPr lvl="1"/>
            <a:r>
              <a:rPr lang="en-US" dirty="0"/>
              <a:t>Choose median values from each of the n/r groups</a:t>
            </a:r>
          </a:p>
          <a:p>
            <a:pPr lvl="1"/>
            <a:r>
              <a:rPr lang="en-US" dirty="0"/>
              <a:t>Return index of the median of those medians</a:t>
            </a:r>
          </a:p>
          <a:p>
            <a:r>
              <a:rPr lang="en-US" dirty="0"/>
              <a:t>}</a:t>
            </a:r>
          </a:p>
          <a:p>
            <a:endParaRPr lang="en-US" dirty="0"/>
          </a:p>
          <a:p>
            <a:pPr lvl="1"/>
            <a:endParaRPr lang="en-US" dirty="0"/>
          </a:p>
        </p:txBody>
      </p:sp>
    </p:spTree>
    <p:extLst>
      <p:ext uri="{BB962C8B-B14F-4D97-AF65-F5344CB8AC3E}">
        <p14:creationId xmlns:p14="http://schemas.microsoft.com/office/powerpoint/2010/main" val="41148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Methods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Must take maximums instead in </a:t>
            </a:r>
            <a:r>
              <a:rPr lang="en-US" dirty="0" err="1"/>
              <a:t>QuickHull</a:t>
            </a:r>
            <a:r>
              <a:rPr lang="en-US" dirty="0"/>
              <a:t>, due to partition requirement.</a:t>
            </a:r>
          </a:p>
          <a:p>
            <a:endParaRPr lang="en-US" dirty="0"/>
          </a:p>
          <a:p>
            <a:endParaRPr lang="en-US" dirty="0"/>
          </a:p>
          <a:p>
            <a:r>
              <a:rPr lang="en-US" dirty="0"/>
              <a:t>Final partition variant to adapt found in [5].</a:t>
            </a:r>
          </a:p>
          <a:p>
            <a:endParaRPr lang="en-US" dirty="0"/>
          </a:p>
          <a:p>
            <a:endParaRPr lang="en-US" dirty="0"/>
          </a:p>
          <a:p>
            <a:r>
              <a:rPr lang="en-US" dirty="0"/>
              <a:t>Variant applied to Quicksort and integrated into quicksort call in [5]. The pseudocode in the next slide separates the partition functionality of [5].</a:t>
            </a:r>
          </a:p>
          <a:p>
            <a:endParaRPr lang="en-US" dirty="0"/>
          </a:p>
          <a:p>
            <a:endParaRPr lang="en-US" dirty="0"/>
          </a:p>
          <a:p>
            <a:pPr lvl="1"/>
            <a:endParaRPr lang="en-US" dirty="0"/>
          </a:p>
        </p:txBody>
      </p:sp>
    </p:spTree>
    <p:extLst>
      <p:ext uri="{BB962C8B-B14F-4D97-AF65-F5344CB8AC3E}">
        <p14:creationId xmlns:p14="http://schemas.microsoft.com/office/powerpoint/2010/main" val="232827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Methods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fontScale="55000" lnSpcReduction="20000"/>
          </a:bodyPr>
          <a:lstStyle/>
          <a:p>
            <a:r>
              <a:rPr lang="en-US" dirty="0"/>
              <a:t>Rearranged algorithm of [5]:</a:t>
            </a:r>
          </a:p>
          <a:p>
            <a:r>
              <a:rPr lang="en-US" dirty="0"/>
              <a:t>partition(a, m, p){</a:t>
            </a:r>
          </a:p>
          <a:p>
            <a:r>
              <a:rPr lang="en-US" dirty="0"/>
              <a:t>	if a[p] is less than a[m] then</a:t>
            </a:r>
          </a:p>
          <a:p>
            <a:r>
              <a:rPr lang="en-US" dirty="0"/>
              <a:t>		interchange(a, m, p);</a:t>
            </a:r>
          </a:p>
          <a:p>
            <a:r>
              <a:rPr lang="en-US" dirty="0"/>
              <a:t>	</a:t>
            </a:r>
            <a:r>
              <a:rPr lang="en-US" dirty="0" err="1"/>
              <a:t>lt</a:t>
            </a:r>
            <a:r>
              <a:rPr lang="en-US" dirty="0"/>
              <a:t> := m+1; </a:t>
            </a:r>
            <a:r>
              <a:rPr lang="en-US" dirty="0" err="1"/>
              <a:t>gt</a:t>
            </a:r>
            <a:r>
              <a:rPr lang="en-US" dirty="0"/>
              <a:t>:= p+1; i:= m+1</a:t>
            </a:r>
          </a:p>
          <a:p>
            <a:r>
              <a:rPr lang="en-US" dirty="0"/>
              <a:t>	while </a:t>
            </a:r>
            <a:r>
              <a:rPr lang="en-US" dirty="0" err="1"/>
              <a:t>i</a:t>
            </a:r>
            <a:r>
              <a:rPr lang="en-US" dirty="0"/>
              <a:t> ≤ </a:t>
            </a:r>
            <a:r>
              <a:rPr lang="en-US" dirty="0" err="1"/>
              <a:t>gt</a:t>
            </a:r>
            <a:r>
              <a:rPr lang="en-US" dirty="0"/>
              <a:t> do</a:t>
            </a:r>
          </a:p>
          <a:p>
            <a:r>
              <a:rPr lang="en-US" dirty="0"/>
              <a:t>		if a[</a:t>
            </a:r>
            <a:r>
              <a:rPr lang="en-US" dirty="0" err="1"/>
              <a:t>i</a:t>
            </a:r>
            <a:r>
              <a:rPr lang="en-US" dirty="0"/>
              <a:t>] &lt; a[m] </a:t>
            </a:r>
          </a:p>
          <a:p>
            <a:r>
              <a:rPr lang="en-US" dirty="0"/>
              <a:t>			interchange(a, </a:t>
            </a:r>
            <a:r>
              <a:rPr lang="en-US" dirty="0" err="1"/>
              <a:t>i</a:t>
            </a:r>
            <a:r>
              <a:rPr lang="en-US" dirty="0"/>
              <a:t>++, </a:t>
            </a:r>
            <a:r>
              <a:rPr lang="en-US" dirty="0" err="1"/>
              <a:t>lt</a:t>
            </a:r>
            <a:r>
              <a:rPr lang="en-US" dirty="0"/>
              <a:t>++);</a:t>
            </a:r>
          </a:p>
          <a:p>
            <a:r>
              <a:rPr lang="en-US" dirty="0"/>
              <a:t>		else if a[p] &lt; a[</a:t>
            </a:r>
            <a:r>
              <a:rPr lang="en-US" dirty="0" err="1"/>
              <a:t>i</a:t>
            </a:r>
            <a:r>
              <a:rPr lang="en-US" dirty="0"/>
              <a:t>] </a:t>
            </a:r>
          </a:p>
          <a:p>
            <a:r>
              <a:rPr lang="en-US" dirty="0"/>
              <a:t>			interchange(a, </a:t>
            </a:r>
            <a:r>
              <a:rPr lang="en-US" dirty="0" err="1"/>
              <a:t>i</a:t>
            </a:r>
            <a:r>
              <a:rPr lang="en-US" dirty="0"/>
              <a:t>, </a:t>
            </a:r>
            <a:r>
              <a:rPr lang="en-US" dirty="0" err="1"/>
              <a:t>gt</a:t>
            </a:r>
            <a:r>
              <a:rPr lang="en-US" dirty="0"/>
              <a:t>--);</a:t>
            </a:r>
          </a:p>
          <a:p>
            <a:r>
              <a:rPr lang="en-US" dirty="0"/>
              <a:t>		else then </a:t>
            </a:r>
            <a:r>
              <a:rPr lang="en-US" dirty="0" err="1"/>
              <a:t>i</a:t>
            </a:r>
            <a:r>
              <a:rPr lang="en-US" dirty="0"/>
              <a:t>++;</a:t>
            </a:r>
          </a:p>
          <a:p>
            <a:r>
              <a:rPr lang="en-US" dirty="0"/>
              <a:t>	interchange(a, m, --</a:t>
            </a:r>
            <a:r>
              <a:rPr lang="en-US" dirty="0" err="1"/>
              <a:t>lt</a:t>
            </a:r>
            <a:r>
              <a:rPr lang="en-US" dirty="0"/>
              <a:t>);</a:t>
            </a:r>
          </a:p>
          <a:p>
            <a:r>
              <a:rPr lang="en-US" dirty="0"/>
              <a:t>	interchange(a, p, ++</a:t>
            </a:r>
            <a:r>
              <a:rPr lang="en-US" dirty="0" err="1"/>
              <a:t>gt</a:t>
            </a:r>
            <a:r>
              <a:rPr lang="en-US" dirty="0"/>
              <a:t>);</a:t>
            </a:r>
          </a:p>
          <a:p>
            <a:r>
              <a:rPr lang="en-US" dirty="0"/>
              <a:t>	return </a:t>
            </a:r>
            <a:r>
              <a:rPr lang="en-US" dirty="0" err="1"/>
              <a:t>i</a:t>
            </a:r>
            <a:r>
              <a:rPr lang="en-US" dirty="0"/>
              <a:t>;</a:t>
            </a:r>
          </a:p>
          <a:p>
            <a:r>
              <a:rPr lang="en-US" dirty="0"/>
              <a:t>}</a:t>
            </a:r>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348579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Methods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Can adapt dual pivot to break array into three parts, sort points, and order by triangular area.</a:t>
            </a:r>
          </a:p>
          <a:p>
            <a:endParaRPr lang="en-US" dirty="0"/>
          </a:p>
          <a:p>
            <a:r>
              <a:rPr lang="en-US" dirty="0"/>
              <a:t>Here, partition would be found near end of array. </a:t>
            </a:r>
          </a:p>
          <a:p>
            <a:pPr lvl="1"/>
            <a:r>
              <a:rPr lang="en-US" dirty="0"/>
              <a:t>Second ordering to swap partition in the middle and order points by being left of the line segment (m, partition) and (partition, p). This would add unnecessary complexity.</a:t>
            </a:r>
          </a:p>
        </p:txBody>
      </p:sp>
    </p:spTree>
    <p:extLst>
      <p:ext uri="{BB962C8B-B14F-4D97-AF65-F5344CB8AC3E}">
        <p14:creationId xmlns:p14="http://schemas.microsoft.com/office/powerpoint/2010/main" val="2428141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Methods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Note in two of the previous pseudocodes, a method interchange is called.</a:t>
            </a:r>
          </a:p>
          <a:p>
            <a:pPr lvl="1"/>
            <a:r>
              <a:rPr lang="en-US" dirty="0"/>
              <a:t>Interchange in [2] takes array a and integer indices I and j, where body of method swaps values of elements a[</a:t>
            </a:r>
            <a:r>
              <a:rPr lang="en-US" dirty="0" err="1"/>
              <a:t>i</a:t>
            </a:r>
            <a:r>
              <a:rPr lang="en-US" dirty="0"/>
              <a:t>] and a[j].</a:t>
            </a:r>
          </a:p>
          <a:p>
            <a:endParaRPr lang="en-US" dirty="0"/>
          </a:p>
          <a:p>
            <a:r>
              <a:rPr lang="en-US" dirty="0"/>
              <a:t>Also need determinant calculator method based on [3], with 3 1-D integer array parameters, each a point.</a:t>
            </a:r>
          </a:p>
          <a:p>
            <a:pPr lvl="1"/>
            <a:r>
              <a:rPr lang="en-US" dirty="0"/>
              <a:t>The value returned is calculated just as shown in the determinant description.</a:t>
            </a:r>
          </a:p>
          <a:p>
            <a:endParaRPr lang="en-US" dirty="0"/>
          </a:p>
          <a:p>
            <a:pPr lvl="1"/>
            <a:endParaRPr lang="en-US" dirty="0"/>
          </a:p>
        </p:txBody>
      </p:sp>
    </p:spTree>
    <p:extLst>
      <p:ext uri="{BB962C8B-B14F-4D97-AF65-F5344CB8AC3E}">
        <p14:creationId xmlns:p14="http://schemas.microsoft.com/office/powerpoint/2010/main" val="406842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Design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To test the adaptations, a Java project is written, containing 4 classes:</a:t>
            </a:r>
          </a:p>
          <a:p>
            <a:endParaRPr lang="en-US" dirty="0"/>
          </a:p>
          <a:p>
            <a:r>
              <a:rPr lang="en-US" dirty="0"/>
              <a:t>Application: contains variables for calculating runtimes of </a:t>
            </a:r>
            <a:r>
              <a:rPr lang="en-US" dirty="0" err="1"/>
              <a:t>QuickHull</a:t>
            </a:r>
            <a:r>
              <a:rPr lang="en-US" dirty="0"/>
              <a:t> implementations, creating graphs and outputting results of hulls.</a:t>
            </a:r>
          </a:p>
          <a:p>
            <a:endParaRPr lang="en-US" dirty="0"/>
          </a:p>
          <a:p>
            <a:r>
              <a:rPr lang="en-US" dirty="0" err="1"/>
              <a:t>RHullCreator</a:t>
            </a:r>
            <a:r>
              <a:rPr lang="en-US" dirty="0"/>
              <a:t>: class that implements functions </a:t>
            </a:r>
            <a:r>
              <a:rPr lang="en-US" dirty="0" err="1"/>
              <a:t>QuickHull</a:t>
            </a:r>
            <a:r>
              <a:rPr lang="en-US" dirty="0"/>
              <a:t>, Hull, determinant and partition, vis random pivot. Methods are </a:t>
            </a:r>
            <a:r>
              <a:rPr lang="en-US" dirty="0" err="1"/>
              <a:t>quickHull</a:t>
            </a:r>
            <a:r>
              <a:rPr lang="en-US" dirty="0"/>
              <a:t>(), </a:t>
            </a:r>
            <a:r>
              <a:rPr lang="en-US" dirty="0" err="1"/>
              <a:t>rHull</a:t>
            </a:r>
            <a:r>
              <a:rPr lang="en-US" dirty="0"/>
              <a:t>(), partition() and determinant().</a:t>
            </a:r>
          </a:p>
          <a:p>
            <a:endParaRPr lang="en-US" dirty="0"/>
          </a:p>
          <a:p>
            <a:r>
              <a:rPr lang="en-US" dirty="0"/>
              <a:t>It also contains internal lists for holding hull points or tracking subproblem points in Hull.</a:t>
            </a:r>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273129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Design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err="1"/>
              <a:t>MMHullCreator</a:t>
            </a:r>
            <a:r>
              <a:rPr lang="en-US" dirty="0"/>
              <a:t>: class that implements based on the med-of-meds variant with maximums. </a:t>
            </a:r>
          </a:p>
          <a:p>
            <a:pPr lvl="1"/>
            <a:r>
              <a:rPr lang="en-US" dirty="0"/>
              <a:t>contains the same classes except partition and its hull method is called </a:t>
            </a:r>
            <a:r>
              <a:rPr lang="en-US" dirty="0" err="1"/>
              <a:t>mMHull</a:t>
            </a:r>
            <a:r>
              <a:rPr lang="en-US" dirty="0"/>
              <a:t>.</a:t>
            </a:r>
          </a:p>
          <a:p>
            <a:pPr lvl="1"/>
            <a:r>
              <a:rPr lang="en-US" dirty="0"/>
              <a:t>contains the same attributes as </a:t>
            </a:r>
            <a:r>
              <a:rPr lang="en-US" dirty="0" err="1"/>
              <a:t>RHullCreator</a:t>
            </a:r>
            <a:r>
              <a:rPr lang="en-US" dirty="0"/>
              <a:t> and additional attribute r, for its partition.</a:t>
            </a:r>
          </a:p>
          <a:p>
            <a:endParaRPr lang="en-US" dirty="0"/>
          </a:p>
          <a:p>
            <a:r>
              <a:rPr lang="en-US" dirty="0" err="1"/>
              <a:t>DPHullCreator</a:t>
            </a:r>
            <a:r>
              <a:rPr lang="en-US" dirty="0"/>
              <a:t>: Implements based on dual pivot partition. All methods have the same name as the </a:t>
            </a:r>
            <a:r>
              <a:rPr lang="en-US" dirty="0" err="1"/>
              <a:t>RHullCreator</a:t>
            </a:r>
            <a:r>
              <a:rPr lang="en-US" dirty="0"/>
              <a:t> ones, except the local hull method is called </a:t>
            </a:r>
            <a:r>
              <a:rPr lang="en-US" dirty="0" err="1"/>
              <a:t>dPHull</a:t>
            </a:r>
            <a:r>
              <a:rPr lang="en-US" dirty="0"/>
              <a:t>().</a:t>
            </a:r>
          </a:p>
          <a:p>
            <a:pPr lvl="1"/>
            <a:r>
              <a:rPr lang="en-US" dirty="0"/>
              <a:t>contains the same attributes as </a:t>
            </a:r>
            <a:r>
              <a:rPr lang="en-US" dirty="0" err="1"/>
              <a:t>RHullCreator</a:t>
            </a:r>
            <a:r>
              <a:rPr lang="en-US" dirty="0"/>
              <a:t>.</a:t>
            </a:r>
          </a:p>
          <a:p>
            <a:endParaRPr lang="en-US" dirty="0"/>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121584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a:xfrm>
            <a:off x="677334" y="609600"/>
            <a:ext cx="8596668" cy="691662"/>
          </a:xfrm>
        </p:spPr>
        <p:txBody>
          <a:bodyPr/>
          <a:lstStyle/>
          <a:p>
            <a:r>
              <a:rPr lang="en-US" dirty="0" err="1"/>
              <a:t>QuickHull</a:t>
            </a:r>
            <a:r>
              <a:rPr lang="en-US" dirty="0"/>
              <a:t>: Implementations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a:xfrm>
            <a:off x="677334" y="1477108"/>
            <a:ext cx="8596668" cy="4564255"/>
          </a:xfrm>
        </p:spPr>
        <p:txBody>
          <a:bodyPr>
            <a:normAutofit fontScale="62500" lnSpcReduction="20000"/>
          </a:bodyPr>
          <a:lstStyle/>
          <a:p>
            <a:r>
              <a:rPr lang="en-US" dirty="0" err="1"/>
              <a:t>quickHull</a:t>
            </a:r>
            <a:r>
              <a:rPr lang="en-US" dirty="0"/>
              <a:t> of each class is identical. They take 2-D integer arrays as arguments and return 2-D integer arrays that represent hulls. The pseudocode is as follows:</a:t>
            </a:r>
          </a:p>
          <a:p>
            <a:r>
              <a:rPr lang="en-US" dirty="0" err="1"/>
              <a:t>quickHull</a:t>
            </a:r>
            <a:r>
              <a:rPr lang="en-US" dirty="0"/>
              <a:t>(a){</a:t>
            </a:r>
          </a:p>
          <a:p>
            <a:pPr lvl="1"/>
            <a:r>
              <a:rPr lang="en-US" dirty="0"/>
              <a:t>Find two points, one p1 with leftmost x-coordinate and the second p2 with the rightmost x-coordinate</a:t>
            </a:r>
          </a:p>
          <a:p>
            <a:pPr lvl="1"/>
            <a:r>
              <a:rPr lang="en-US" dirty="0"/>
              <a:t>if more than one extreme point on either side of the graph exists then</a:t>
            </a:r>
          </a:p>
          <a:p>
            <a:pPr lvl="2"/>
            <a:r>
              <a:rPr lang="en-US" dirty="0"/>
              <a:t>choose points with lowest and highest y-coordinates from each list of extremes. For the leftmost x-coordinate list, call these points p1 and  p11. For the right list, call them 2 and p22.</a:t>
            </a:r>
          </a:p>
          <a:p>
            <a:pPr lvl="2"/>
            <a:r>
              <a:rPr lang="en-US" dirty="0"/>
              <a:t>create an array x1 for all points to the left of the line segment formed by p1 and p2, including those points. </a:t>
            </a:r>
          </a:p>
          <a:p>
            <a:pPr lvl="2"/>
            <a:r>
              <a:rPr lang="en-US" dirty="0"/>
              <a:t>create an array x2 for all points to the right of the line segment formed by p11 and p22, including those points. </a:t>
            </a:r>
          </a:p>
          <a:p>
            <a:pPr lvl="2"/>
            <a:r>
              <a:rPr lang="en-US" dirty="0"/>
              <a:t>Call local hull method on x1</a:t>
            </a:r>
          </a:p>
          <a:p>
            <a:pPr lvl="2"/>
            <a:r>
              <a:rPr lang="en-US" dirty="0"/>
              <a:t>Call local hull method on x2</a:t>
            </a:r>
          </a:p>
          <a:p>
            <a:pPr lvl="1"/>
            <a:r>
              <a:rPr lang="en-US" dirty="0"/>
              <a:t>	Else</a:t>
            </a:r>
          </a:p>
          <a:p>
            <a:pPr lvl="2"/>
            <a:r>
              <a:rPr lang="en-US" dirty="0"/>
              <a:t>create array x1 of points to the left of the line segment p1 to p2, including those points.</a:t>
            </a:r>
          </a:p>
          <a:p>
            <a:pPr lvl="2"/>
            <a:r>
              <a:rPr lang="en-US" dirty="0"/>
              <a:t>create array x2 containing points to the right of segment p1 to p2, including those point.</a:t>
            </a:r>
          </a:p>
          <a:p>
            <a:pPr lvl="2"/>
            <a:r>
              <a:rPr lang="en-US" dirty="0"/>
              <a:t>Call local hull method on x1</a:t>
            </a:r>
          </a:p>
          <a:p>
            <a:pPr lvl="2"/>
            <a:r>
              <a:rPr lang="en-US" dirty="0"/>
              <a:t>Call local hull method on x2</a:t>
            </a:r>
          </a:p>
          <a:p>
            <a:pPr lvl="1"/>
            <a:r>
              <a:rPr lang="en-US" dirty="0"/>
              <a:t>	} </a:t>
            </a:r>
          </a:p>
          <a:p>
            <a:pPr lvl="1"/>
            <a:r>
              <a:rPr lang="en-US" dirty="0"/>
              <a:t>Return computed hull from recursive hull steps</a:t>
            </a:r>
          </a:p>
          <a:p>
            <a:r>
              <a:rPr lang="en-US" dirty="0"/>
              <a:t>}</a:t>
            </a:r>
          </a:p>
          <a:p>
            <a:pPr marL="0" indent="0">
              <a:buNone/>
            </a:pPr>
            <a:endParaRPr lang="en-US" dirty="0"/>
          </a:p>
        </p:txBody>
      </p:sp>
    </p:spTree>
    <p:extLst>
      <p:ext uri="{BB962C8B-B14F-4D97-AF65-F5344CB8AC3E}">
        <p14:creationId xmlns:p14="http://schemas.microsoft.com/office/powerpoint/2010/main" val="178716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lnSpcReduction="10000"/>
          </a:bodyPr>
          <a:lstStyle/>
          <a:p>
            <a:r>
              <a:rPr lang="en-US" dirty="0"/>
              <a:t>a is 2-D integer array of point tuples of an n x n graph. </a:t>
            </a:r>
          </a:p>
          <a:p>
            <a:r>
              <a:rPr lang="en-US" dirty="0"/>
              <a:t>The expected time-complexity will depend on the recursive local hull calls. If no additional complexities added, the </a:t>
            </a:r>
            <a:r>
              <a:rPr lang="en-US" dirty="0" err="1"/>
              <a:t>quickHull</a:t>
            </a:r>
            <a:r>
              <a:rPr lang="en-US" dirty="0"/>
              <a:t>() execution may be O(n</a:t>
            </a:r>
            <a:r>
              <a:rPr lang="en-US" baseline="30000" dirty="0"/>
              <a:t>2</a:t>
            </a:r>
            <a:r>
              <a:rPr lang="en-US" dirty="0"/>
              <a:t>) at asymptotic worst-case and O(n log(n)) at average case.</a:t>
            </a:r>
          </a:p>
          <a:p>
            <a:r>
              <a:rPr lang="en-US" dirty="0"/>
              <a:t>The local hulls </a:t>
            </a:r>
            <a:r>
              <a:rPr lang="en-US" dirty="0" err="1"/>
              <a:t>mMHull</a:t>
            </a:r>
            <a:r>
              <a:rPr lang="en-US" dirty="0"/>
              <a:t>() and </a:t>
            </a:r>
            <a:r>
              <a:rPr lang="en-US" dirty="0" err="1"/>
              <a:t>dPHull</a:t>
            </a:r>
            <a:r>
              <a:rPr lang="en-US" dirty="0"/>
              <a:t>() are identical pseudocode, having parameters a (2-D integer array) and integers p and q. Their method interiors read: </a:t>
            </a:r>
          </a:p>
          <a:p>
            <a:pPr lvl="1"/>
            <a:r>
              <a:rPr lang="en-US" dirty="0"/>
              <a:t>If q – p +1 &gt; 2</a:t>
            </a:r>
          </a:p>
          <a:p>
            <a:pPr lvl="2"/>
            <a:r>
              <a:rPr lang="en-US" dirty="0"/>
              <a:t>Find partition point and add it to the internal hull list</a:t>
            </a:r>
          </a:p>
          <a:p>
            <a:pPr lvl="2"/>
            <a:r>
              <a:rPr lang="en-US" dirty="0"/>
              <a:t>Create subarrays with all points left of segment (</a:t>
            </a:r>
            <a:r>
              <a:rPr lang="en-US" dirty="0" err="1"/>
              <a:t>p,partition</a:t>
            </a:r>
            <a:r>
              <a:rPr lang="en-US" dirty="0"/>
              <a:t>) and left of (partition, q)</a:t>
            </a:r>
          </a:p>
          <a:p>
            <a:pPr lvl="2"/>
            <a:r>
              <a:rPr lang="en-US" dirty="0"/>
              <a:t>Call local hull on first subarray</a:t>
            </a:r>
          </a:p>
          <a:p>
            <a:pPr lvl="2"/>
            <a:r>
              <a:rPr lang="en-US" dirty="0"/>
              <a:t>Call local hull on second subarray</a:t>
            </a:r>
          </a:p>
          <a:p>
            <a:pPr marL="914400" lvl="2" indent="0">
              <a:buNone/>
            </a:pPr>
            <a:endParaRPr lang="en-US" dirty="0"/>
          </a:p>
          <a:p>
            <a:pPr lvl="1"/>
            <a:endParaRPr lang="en-US" dirty="0"/>
          </a:p>
        </p:txBody>
      </p:sp>
    </p:spTree>
    <p:extLst>
      <p:ext uri="{BB962C8B-B14F-4D97-AF65-F5344CB8AC3E}">
        <p14:creationId xmlns:p14="http://schemas.microsoft.com/office/powerpoint/2010/main" val="245124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err="1"/>
              <a:t>rHull</a:t>
            </a:r>
            <a:r>
              <a:rPr lang="en-US" dirty="0"/>
              <a:t> differs with swapping random element between p and 1 with the element at p+1. </a:t>
            </a:r>
          </a:p>
          <a:p>
            <a:endParaRPr lang="en-US" dirty="0"/>
          </a:p>
          <a:p>
            <a:r>
              <a:rPr lang="en-US" dirty="0"/>
              <a:t>Time-complexity of each Hull could be O(n</a:t>
            </a:r>
            <a:r>
              <a:rPr lang="en-US" baseline="30000" dirty="0"/>
              <a:t>2</a:t>
            </a:r>
            <a:r>
              <a:rPr lang="en-US" dirty="0"/>
              <a:t>) at asymptotic worst-case and O(n log(n)) at average case.</a:t>
            </a:r>
          </a:p>
          <a:p>
            <a:endParaRPr lang="en-US" dirty="0"/>
          </a:p>
          <a:p>
            <a:r>
              <a:rPr lang="en-US" dirty="0"/>
              <a:t>Each partition modified to compare triangle areas. Ties are handled by point with the greatest distance to the line through calculation in [3].</a:t>
            </a:r>
          </a:p>
          <a:p>
            <a:pPr lvl="1"/>
            <a:endParaRPr lang="en-US" dirty="0"/>
          </a:p>
        </p:txBody>
      </p:sp>
    </p:spTree>
    <p:extLst>
      <p:ext uri="{BB962C8B-B14F-4D97-AF65-F5344CB8AC3E}">
        <p14:creationId xmlns:p14="http://schemas.microsoft.com/office/powerpoint/2010/main" val="106594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Introduction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err="1"/>
              <a:t>QuickHull</a:t>
            </a:r>
            <a:r>
              <a:rPr lang="en-US" dirty="0"/>
              <a:t> is the name for an algorithm developed to draw convex hulls [2].</a:t>
            </a:r>
          </a:p>
          <a:p>
            <a:r>
              <a:rPr lang="en-US" dirty="0"/>
              <a:t>A convex hull is the polygon formed around the outer points of a graph, generally in </a:t>
            </a:r>
            <a:r>
              <a:rPr lang="en-US" b="1" dirty="0"/>
              <a:t>R</a:t>
            </a:r>
            <a:r>
              <a:rPr lang="en-US" b="1" baseline="30000" dirty="0"/>
              <a:t>n</a:t>
            </a:r>
            <a:r>
              <a:rPr lang="en-US" dirty="0"/>
              <a:t> space [2].</a:t>
            </a:r>
          </a:p>
          <a:p>
            <a:r>
              <a:rPr lang="en-US" dirty="0" err="1"/>
              <a:t>QuickHull</a:t>
            </a:r>
            <a:r>
              <a:rPr lang="en-US" dirty="0"/>
              <a:t> is based on the Quicksort algorithm [2].</a:t>
            </a:r>
          </a:p>
          <a:p>
            <a:r>
              <a:rPr lang="en-US" dirty="0" err="1"/>
              <a:t>QuickHull</a:t>
            </a:r>
            <a:r>
              <a:rPr lang="en-US" dirty="0"/>
              <a:t> uses recursive calls and partitioning to find points that belong to the hull of a graph [2].</a:t>
            </a:r>
          </a:p>
          <a:p>
            <a:r>
              <a:rPr lang="en-US" dirty="0"/>
              <a:t>Time-complexity modeled by recurrence relation given in [2]: T(m) = T(m1) + T(m2) + O(m)</a:t>
            </a:r>
          </a:p>
          <a:p>
            <a:pPr lvl="1"/>
            <a:r>
              <a:rPr lang="en-US" dirty="0"/>
              <a:t>m is the number of graph points, m1 and m2 are the sizes of partitioned subarrays. The O(m) term is for finding a partition.</a:t>
            </a:r>
          </a:p>
        </p:txBody>
      </p:sp>
    </p:spTree>
    <p:extLst>
      <p:ext uri="{BB962C8B-B14F-4D97-AF65-F5344CB8AC3E}">
        <p14:creationId xmlns:p14="http://schemas.microsoft.com/office/powerpoint/2010/main" val="3452622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err="1"/>
              <a:t>RHullCreator</a:t>
            </a:r>
            <a:r>
              <a:rPr lang="en-US" dirty="0"/>
              <a:t> partition replaces swaps in algorithm from Methods with adding points left of the two new line segments into internal lists to create subproblem arrays.</a:t>
            </a:r>
          </a:p>
          <a:p>
            <a:endParaRPr lang="en-US" dirty="0"/>
          </a:p>
          <a:p>
            <a:r>
              <a:rPr lang="en-US" dirty="0"/>
              <a:t>Due to all loops resulting in all elements of the point array passed to it, the worst case time is O(n) for n points.</a:t>
            </a:r>
          </a:p>
          <a:p>
            <a:pPr marL="914400" lvl="2" indent="0">
              <a:buNone/>
            </a:pPr>
            <a:endParaRPr lang="en-US" dirty="0"/>
          </a:p>
          <a:p>
            <a:pPr lvl="1"/>
            <a:endParaRPr lang="en-US" dirty="0"/>
          </a:p>
        </p:txBody>
      </p:sp>
    </p:spTree>
    <p:extLst>
      <p:ext uri="{BB962C8B-B14F-4D97-AF65-F5344CB8AC3E}">
        <p14:creationId xmlns:p14="http://schemas.microsoft.com/office/powerpoint/2010/main" val="150858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The partition of </a:t>
            </a:r>
            <a:r>
              <a:rPr lang="en-US" dirty="0" err="1"/>
              <a:t>DPHullCreator</a:t>
            </a:r>
            <a:r>
              <a:rPr lang="en-US" dirty="0"/>
              <a:t> keeps the swaps found in the loop of its source [5], but the final swaps at the end are not used.</a:t>
            </a:r>
          </a:p>
          <a:p>
            <a:endParaRPr lang="en-US" dirty="0"/>
          </a:p>
          <a:p>
            <a:r>
              <a:rPr lang="en-US" dirty="0"/>
              <a:t>Additional loop checks if correct partition and handles ties overlooked. </a:t>
            </a:r>
          </a:p>
          <a:p>
            <a:endParaRPr lang="en-US" dirty="0"/>
          </a:p>
          <a:p>
            <a:r>
              <a:rPr lang="en-US" dirty="0"/>
              <a:t>O(n) loop is used to keep track of points to the left of each new line segment formed with the partition.</a:t>
            </a:r>
          </a:p>
          <a:p>
            <a:endParaRPr lang="en-US" dirty="0"/>
          </a:p>
          <a:p>
            <a:r>
              <a:rPr lang="en-US" dirty="0"/>
              <a:t>The worst-case of partition is O(n) for n points, because the most costly operations are in this order.</a:t>
            </a:r>
          </a:p>
          <a:p>
            <a:pPr lvl="1"/>
            <a:endParaRPr lang="en-US" dirty="0"/>
          </a:p>
        </p:txBody>
      </p:sp>
    </p:spTree>
    <p:extLst>
      <p:ext uri="{BB962C8B-B14F-4D97-AF65-F5344CB8AC3E}">
        <p14:creationId xmlns:p14="http://schemas.microsoft.com/office/powerpoint/2010/main" val="374006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The partition of </a:t>
            </a:r>
            <a:r>
              <a:rPr lang="en-US" dirty="0" err="1"/>
              <a:t>MMHullCreator</a:t>
            </a:r>
            <a:r>
              <a:rPr lang="en-US" dirty="0"/>
              <a:t> uses a different for loop if array a can be broken into n/r subgroups of its n elements. </a:t>
            </a:r>
          </a:p>
          <a:p>
            <a:endParaRPr lang="en-US" dirty="0"/>
          </a:p>
          <a:p>
            <a:r>
              <a:rPr lang="en-US" dirty="0"/>
              <a:t>If n &gt; r, a for loop iterates through each group and an inner loop is used for groups of size r, to find the maximum areas.</a:t>
            </a:r>
          </a:p>
          <a:p>
            <a:endParaRPr lang="en-US" dirty="0"/>
          </a:p>
          <a:p>
            <a:r>
              <a:rPr lang="en-US" dirty="0"/>
              <a:t>Despite nested loops, the structure ensures all elements are examined once. </a:t>
            </a:r>
          </a:p>
          <a:p>
            <a:endParaRPr lang="en-US" dirty="0"/>
          </a:p>
          <a:p>
            <a:r>
              <a:rPr lang="en-US" dirty="0"/>
              <a:t>Overall worst-case is O(n) for n elements. Even with additional loop to track subproblem points, sum of the O(n) operations still expected O(n) worst-case.</a:t>
            </a:r>
          </a:p>
          <a:p>
            <a:pPr lvl="1"/>
            <a:endParaRPr lang="en-US" dirty="0"/>
          </a:p>
        </p:txBody>
      </p:sp>
    </p:spTree>
    <p:extLst>
      <p:ext uri="{BB962C8B-B14F-4D97-AF65-F5344CB8AC3E}">
        <p14:creationId xmlns:p14="http://schemas.microsoft.com/office/powerpoint/2010/main" val="3666874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fontScale="92500" lnSpcReduction="20000"/>
          </a:bodyPr>
          <a:lstStyle/>
          <a:p>
            <a:r>
              <a:rPr lang="en-US" dirty="0"/>
              <a:t>The determinant methods in each class are identical to each other.</a:t>
            </a:r>
          </a:p>
          <a:p>
            <a:endParaRPr lang="en-US" dirty="0"/>
          </a:p>
          <a:p>
            <a:r>
              <a:rPr lang="en-US" dirty="0"/>
              <a:t>They calculate the determinant of 3 points as described in the determinant description. </a:t>
            </a:r>
          </a:p>
          <a:p>
            <a:endParaRPr lang="en-US" dirty="0"/>
          </a:p>
          <a:p>
            <a:r>
              <a:rPr lang="en-US" dirty="0"/>
              <a:t>The only additional functionality is the creation of a 3x3 array that is of the form described in graphic shown previously from [4]. Sum of assignments leads to worst case time complexity of O(1).</a:t>
            </a:r>
          </a:p>
          <a:p>
            <a:endParaRPr lang="en-US" dirty="0"/>
          </a:p>
          <a:p>
            <a:r>
              <a:rPr lang="en-US" dirty="0"/>
              <a:t>For the case of </a:t>
            </a:r>
            <a:r>
              <a:rPr lang="en-US" dirty="0" err="1"/>
              <a:t>DPHullCreator</a:t>
            </a:r>
            <a:r>
              <a:rPr lang="en-US" dirty="0"/>
              <a:t> and </a:t>
            </a:r>
            <a:r>
              <a:rPr lang="en-US" dirty="0" err="1"/>
              <a:t>RHullCreator</a:t>
            </a:r>
            <a:r>
              <a:rPr lang="en-US" dirty="0"/>
              <a:t>, interchange is implemented as in the Methods section.</a:t>
            </a:r>
          </a:p>
          <a:p>
            <a:pPr lvl="1"/>
            <a:r>
              <a:rPr lang="en-US" dirty="0"/>
              <a:t>Since there are only a few constant-time assignment statements in the body of the method, the total-complexity is at worst case O(1).</a:t>
            </a:r>
          </a:p>
        </p:txBody>
      </p:sp>
    </p:spTree>
    <p:extLst>
      <p:ext uri="{BB962C8B-B14F-4D97-AF65-F5344CB8AC3E}">
        <p14:creationId xmlns:p14="http://schemas.microsoft.com/office/powerpoint/2010/main" val="85891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Implementation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fontScale="92500" lnSpcReduction="10000"/>
          </a:bodyPr>
          <a:lstStyle/>
          <a:p>
            <a:r>
              <a:rPr lang="en-US" dirty="0"/>
              <a:t>Application Class performs the main tasks of the project in its main method.</a:t>
            </a:r>
          </a:p>
          <a:p>
            <a:endParaRPr lang="en-US" dirty="0"/>
          </a:p>
          <a:p>
            <a:r>
              <a:rPr lang="en-US" dirty="0"/>
              <a:t>If-else separates code for measuring </a:t>
            </a:r>
            <a:r>
              <a:rPr lang="en-US" dirty="0" err="1"/>
              <a:t>quickHull</a:t>
            </a:r>
            <a:r>
              <a:rPr lang="en-US" dirty="0"/>
              <a:t>() and code for giving a demonstration. It is controlled by a Boolean value called test. </a:t>
            </a:r>
          </a:p>
          <a:p>
            <a:pPr lvl="1"/>
            <a:r>
              <a:rPr lang="en-US" dirty="0"/>
              <a:t>If false, </a:t>
            </a:r>
            <a:r>
              <a:rPr lang="en-US" dirty="0" err="1"/>
              <a:t>quickHull</a:t>
            </a:r>
            <a:r>
              <a:rPr lang="en-US" dirty="0"/>
              <a:t>() times are measured and hulls printed</a:t>
            </a:r>
          </a:p>
          <a:p>
            <a:pPr lvl="1"/>
            <a:r>
              <a:rPr lang="en-US" dirty="0"/>
              <a:t>If true, test array hull is computed and printed</a:t>
            </a:r>
          </a:p>
          <a:p>
            <a:endParaRPr lang="en-US" dirty="0"/>
          </a:p>
          <a:p>
            <a:r>
              <a:rPr lang="en-US" dirty="0"/>
              <a:t>Three levels of loops in project part used to generate random graphs, time </a:t>
            </a:r>
            <a:r>
              <a:rPr lang="en-US" dirty="0" err="1"/>
              <a:t>quickHull</a:t>
            </a:r>
            <a:r>
              <a:rPr lang="en-US" dirty="0"/>
              <a:t>() calls and print hulls. </a:t>
            </a:r>
          </a:p>
          <a:p>
            <a:endParaRPr lang="en-US" dirty="0"/>
          </a:p>
          <a:p>
            <a:r>
              <a:rPr lang="en-US" dirty="0"/>
              <a:t>The overall application performance will be O(n</a:t>
            </a:r>
            <a:r>
              <a:rPr lang="en-US" baseline="30000" dirty="0"/>
              <a:t>3</a:t>
            </a:r>
            <a:r>
              <a:rPr lang="en-US" dirty="0"/>
              <a:t>) at worst case due to these loops.</a:t>
            </a:r>
          </a:p>
        </p:txBody>
      </p:sp>
    </p:spTree>
    <p:extLst>
      <p:ext uri="{BB962C8B-B14F-4D97-AF65-F5344CB8AC3E}">
        <p14:creationId xmlns:p14="http://schemas.microsoft.com/office/powerpoint/2010/main" val="408402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Testing/Example</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9x9 test array made with points at (0,0), (0,8) and (4,8), representing a triangle. The expected result of the hull computation should be this same triangle.</a:t>
            </a:r>
          </a:p>
          <a:p>
            <a:endParaRPr lang="en-US" dirty="0"/>
          </a:p>
          <a:p>
            <a:r>
              <a:rPr lang="en-US" dirty="0"/>
              <a:t>The resulting test computations are displayed next to each other to compare their hulls to the original graph.</a:t>
            </a:r>
          </a:p>
          <a:p>
            <a:endParaRPr lang="en-US" dirty="0"/>
          </a:p>
          <a:p>
            <a:r>
              <a:rPr lang="en-US" dirty="0"/>
              <a:t>The next slide displays the result of the test. As will be seen, the computed hulls are the same as the original graph as expected.</a:t>
            </a:r>
          </a:p>
          <a:p>
            <a:pPr lvl="1"/>
            <a:r>
              <a:rPr lang="en-US" dirty="0"/>
              <a:t> With additional time, a more rigorous test could be developed for a demonstration.</a:t>
            </a:r>
          </a:p>
          <a:p>
            <a:endParaRPr lang="en-US" dirty="0"/>
          </a:p>
        </p:txBody>
      </p:sp>
    </p:spTree>
    <p:extLst>
      <p:ext uri="{BB962C8B-B14F-4D97-AF65-F5344CB8AC3E}">
        <p14:creationId xmlns:p14="http://schemas.microsoft.com/office/powerpoint/2010/main" val="138532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Testing/Example</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Resulting hull computations from the three partition adaptations:</a:t>
            </a:r>
          </a:p>
          <a:p>
            <a:endParaRPr lang="en-US" dirty="0"/>
          </a:p>
        </p:txBody>
      </p:sp>
      <p:pic>
        <p:nvPicPr>
          <p:cNvPr id="5" name="Picture 4">
            <a:extLst>
              <a:ext uri="{FF2B5EF4-FFF2-40B4-BE49-F238E27FC236}">
                <a16:creationId xmlns:a16="http://schemas.microsoft.com/office/drawing/2014/main" id="{5FC66192-188F-4D1D-9829-3D367E4C6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15" y="2612571"/>
            <a:ext cx="8596668" cy="3687996"/>
          </a:xfrm>
          <a:prstGeom prst="rect">
            <a:avLst/>
          </a:prstGeom>
        </p:spPr>
      </p:pic>
    </p:spTree>
    <p:extLst>
      <p:ext uri="{BB962C8B-B14F-4D97-AF65-F5344CB8AC3E}">
        <p14:creationId xmlns:p14="http://schemas.microsoft.com/office/powerpoint/2010/main" val="2252364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Results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lnSpcReduction="10000"/>
          </a:bodyPr>
          <a:lstStyle/>
          <a:p>
            <a:r>
              <a:rPr lang="en-US" dirty="0"/>
              <a:t>Analysis on random n x n graphs.</a:t>
            </a:r>
          </a:p>
          <a:p>
            <a:endParaRPr lang="en-US" dirty="0"/>
          </a:p>
          <a:p>
            <a:r>
              <a:rPr lang="en-US" dirty="0"/>
              <a:t>Range value of n from 10 &lt;= n &lt;= 500 in steps of 10. </a:t>
            </a:r>
          </a:p>
          <a:p>
            <a:endParaRPr lang="en-US" dirty="0"/>
          </a:p>
          <a:p>
            <a:r>
              <a:rPr lang="en-US" dirty="0" err="1"/>
              <a:t>quickHull</a:t>
            </a:r>
            <a:r>
              <a:rPr lang="en-US" dirty="0"/>
              <a:t>() executions averaged over five runs. </a:t>
            </a:r>
          </a:p>
          <a:p>
            <a:endParaRPr lang="en-US" dirty="0"/>
          </a:p>
          <a:p>
            <a:r>
              <a:rPr lang="en-US" dirty="0"/>
              <a:t>Theoretical times normalized by 1x10</a:t>
            </a:r>
            <a:r>
              <a:rPr lang="en-US" baseline="30000" dirty="0"/>
              <a:t>6</a:t>
            </a:r>
            <a:r>
              <a:rPr lang="en-US" dirty="0"/>
              <a:t>/(2.5GHz) processor speed and taken as n*log(n) equivalent time operations </a:t>
            </a:r>
          </a:p>
          <a:p>
            <a:endParaRPr lang="en-US" dirty="0"/>
          </a:p>
          <a:p>
            <a:r>
              <a:rPr lang="en-US" dirty="0"/>
              <a:t>The theoretical calculations and experimental measurements plotted for the performance of the three </a:t>
            </a:r>
            <a:r>
              <a:rPr lang="en-US" dirty="0" err="1"/>
              <a:t>quickHull</a:t>
            </a:r>
            <a:r>
              <a:rPr lang="en-US" dirty="0"/>
              <a:t>() methods on n x n graphs of increasing n. </a:t>
            </a:r>
          </a:p>
          <a:p>
            <a:endParaRPr lang="en-US" dirty="0"/>
          </a:p>
        </p:txBody>
      </p:sp>
    </p:spTree>
    <p:extLst>
      <p:ext uri="{BB962C8B-B14F-4D97-AF65-F5344CB8AC3E}">
        <p14:creationId xmlns:p14="http://schemas.microsoft.com/office/powerpoint/2010/main" val="2544365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Results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In the figure below, we see the comparison of measured time complexities compared to the theoretical calculations:</a:t>
            </a:r>
          </a:p>
          <a:p>
            <a:endParaRPr lang="en-US" dirty="0"/>
          </a:p>
        </p:txBody>
      </p:sp>
      <p:graphicFrame>
        <p:nvGraphicFramePr>
          <p:cNvPr id="4" name="Chart 3">
            <a:extLst>
              <a:ext uri="{FF2B5EF4-FFF2-40B4-BE49-F238E27FC236}">
                <a16:creationId xmlns:a16="http://schemas.microsoft.com/office/drawing/2014/main" id="{7B3242F0-070C-4A0F-B96C-19D71C6DF6A3}"/>
              </a:ext>
            </a:extLst>
          </p:cNvPr>
          <p:cNvGraphicFramePr/>
          <p:nvPr>
            <p:extLst>
              <p:ext uri="{D42A27DB-BD31-4B8C-83A1-F6EECF244321}">
                <p14:modId xmlns:p14="http://schemas.microsoft.com/office/powerpoint/2010/main" val="1349137365"/>
              </p:ext>
            </p:extLst>
          </p:nvPr>
        </p:nvGraphicFramePr>
        <p:xfrm>
          <a:off x="1137138" y="2860431"/>
          <a:ext cx="8136864" cy="3387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8193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Results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Overall growth of the implementations exceeds that of the theoretical calculations at some point after n = 100. The appearance seems to agree with worst-case behavior of O(n</a:t>
            </a:r>
            <a:r>
              <a:rPr lang="en-US" baseline="30000" dirty="0"/>
              <a:t>2</a:t>
            </a:r>
            <a:r>
              <a:rPr lang="en-US" dirty="0"/>
              <a:t>).</a:t>
            </a:r>
          </a:p>
          <a:p>
            <a:endParaRPr lang="en-US" dirty="0"/>
          </a:p>
          <a:p>
            <a:r>
              <a:rPr lang="en-US" dirty="0"/>
              <a:t>We can conclude that the adaptations applied are ineffective at reducing time.</a:t>
            </a:r>
          </a:p>
          <a:p>
            <a:endParaRPr lang="en-US" dirty="0"/>
          </a:p>
          <a:p>
            <a:r>
              <a:rPr lang="en-US" dirty="0"/>
              <a:t>Objective of project to find partition adaptations to reduce </a:t>
            </a:r>
            <a:r>
              <a:rPr lang="en-US" dirty="0" err="1"/>
              <a:t>QuickHull</a:t>
            </a:r>
            <a:r>
              <a:rPr lang="en-US" dirty="0"/>
              <a:t> complexity was not achieved.</a:t>
            </a:r>
          </a:p>
        </p:txBody>
      </p:sp>
    </p:spTree>
    <p:extLst>
      <p:ext uri="{BB962C8B-B14F-4D97-AF65-F5344CB8AC3E}">
        <p14:creationId xmlns:p14="http://schemas.microsoft.com/office/powerpoint/2010/main" val="18359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Introduction</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In the recurrence relation, if m2 or m1 </a:t>
            </a:r>
            <a:r>
              <a:rPr lang="en-US"/>
              <a:t>are close </a:t>
            </a:r>
            <a:r>
              <a:rPr lang="en-US" dirty="0"/>
              <a:t>to m, relation behaves similarly to T(m) = T(m-1) + O(m). </a:t>
            </a:r>
          </a:p>
          <a:p>
            <a:pPr lvl="1"/>
            <a:r>
              <a:rPr lang="en-US" dirty="0"/>
              <a:t>m = 2 is base case T(2) = 0, because this means there is no hull point to find. Thus, the complexity is O(m</a:t>
            </a:r>
            <a:r>
              <a:rPr lang="en-US" baseline="30000" dirty="0"/>
              <a:t>2</a:t>
            </a:r>
            <a:r>
              <a:rPr lang="en-US" dirty="0"/>
              <a:t>). For a problem of size n, the order will be O(n</a:t>
            </a:r>
            <a:r>
              <a:rPr lang="en-US" baseline="30000" dirty="0"/>
              <a:t>2</a:t>
            </a:r>
            <a:r>
              <a:rPr lang="en-US" dirty="0"/>
              <a:t>). </a:t>
            </a:r>
          </a:p>
          <a:p>
            <a:r>
              <a:rPr lang="en-US" dirty="0"/>
              <a:t>If the partitioning is stable, then the recurrence behaves like T(m) = 2*T(m/2) + O(m) </a:t>
            </a:r>
            <a:r>
              <a:rPr lang="en-US" dirty="0">
                <a:sym typeface="Wingdings" panose="05000000000000000000" pitchFamily="2" charset="2"/>
              </a:rPr>
              <a:t> </a:t>
            </a:r>
            <a:r>
              <a:rPr lang="en-US" dirty="0"/>
              <a:t>O(m log(m)), or O(n log(n)) for a problem of size n. </a:t>
            </a:r>
          </a:p>
          <a:p>
            <a:r>
              <a:rPr lang="en-US" dirty="0"/>
              <a:t>Known optimizations in Quicksort partition can reduce time to that above.</a:t>
            </a:r>
          </a:p>
          <a:p>
            <a:r>
              <a:rPr lang="en-US" dirty="0"/>
              <a:t>We explore if some of these optimizations can be adapted to </a:t>
            </a:r>
            <a:r>
              <a:rPr lang="en-US" dirty="0" err="1"/>
              <a:t>QuickHull</a:t>
            </a:r>
            <a:r>
              <a:rPr lang="en-US" dirty="0"/>
              <a:t> and yield faster times.</a:t>
            </a:r>
          </a:p>
        </p:txBody>
      </p:sp>
    </p:spTree>
    <p:extLst>
      <p:ext uri="{BB962C8B-B14F-4D97-AF65-F5344CB8AC3E}">
        <p14:creationId xmlns:p14="http://schemas.microsoft.com/office/powerpoint/2010/main" val="172078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Results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Difficulties and errors in adaptation due to design of the adaptations. </a:t>
            </a:r>
          </a:p>
          <a:p>
            <a:pPr lvl="1"/>
            <a:r>
              <a:rPr lang="en-US" dirty="0"/>
              <a:t>Due to the triangular area being the means of partitioning sub arrays in a Hull() call, the element swapping in dual pivot and randomized pivot have no effect. </a:t>
            </a:r>
          </a:p>
          <a:p>
            <a:r>
              <a:rPr lang="en-US" dirty="0"/>
              <a:t>Additional errors may occur with partition selection. </a:t>
            </a:r>
          </a:p>
          <a:p>
            <a:r>
              <a:rPr lang="en-US" dirty="0"/>
              <a:t>During debugging, ties of partitions had proper partitions overlooked when calculating distances. </a:t>
            </a:r>
          </a:p>
          <a:p>
            <a:r>
              <a:rPr lang="en-US" dirty="0"/>
              <a:t>This is because some points were too close with integer precision. </a:t>
            </a:r>
          </a:p>
          <a:p>
            <a:r>
              <a:rPr lang="en-US" dirty="0"/>
              <a:t>This could be resolved with double precision angles calculated from triangle face lengths and use of an arccosine.</a:t>
            </a:r>
          </a:p>
        </p:txBody>
      </p:sp>
    </p:spTree>
    <p:extLst>
      <p:ext uri="{BB962C8B-B14F-4D97-AF65-F5344CB8AC3E}">
        <p14:creationId xmlns:p14="http://schemas.microsoft.com/office/powerpoint/2010/main" val="1418154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User’s Guide</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The program file requires any of the recent versions of Java to exist on the user's computer. </a:t>
            </a:r>
          </a:p>
          <a:p>
            <a:r>
              <a:rPr lang="en-US" dirty="0"/>
              <a:t>With this requirement met, the program itself may be run by using an IDE like Eclipse or can be run from the console through Java. </a:t>
            </a:r>
          </a:p>
          <a:p>
            <a:r>
              <a:rPr lang="en-US" dirty="0"/>
              <a:t>For IDE, user needs to import the project into their file explorer. </a:t>
            </a:r>
          </a:p>
          <a:p>
            <a:r>
              <a:rPr lang="en-US" dirty="0"/>
              <a:t>Next, open imported project folder at the </a:t>
            </a:r>
            <a:r>
              <a:rPr lang="en-US" dirty="0" err="1"/>
              <a:t>src</a:t>
            </a:r>
            <a:r>
              <a:rPr lang="en-US" dirty="0"/>
              <a:t> level and click on the application.java file. </a:t>
            </a:r>
          </a:p>
          <a:p>
            <a:r>
              <a:rPr lang="en-US" dirty="0"/>
              <a:t>Once the class file appears in the </a:t>
            </a:r>
            <a:r>
              <a:rPr lang="en-US"/>
              <a:t>main window, </a:t>
            </a:r>
            <a:r>
              <a:rPr lang="en-US" dirty="0"/>
              <a:t>click on the green triangle execute button on the top toolbar of the IDE screen. </a:t>
            </a:r>
          </a:p>
        </p:txBody>
      </p:sp>
    </p:spTree>
    <p:extLst>
      <p:ext uri="{BB962C8B-B14F-4D97-AF65-F5344CB8AC3E}">
        <p14:creationId xmlns:p14="http://schemas.microsoft.com/office/powerpoint/2010/main" val="816022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User’s Guide</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The program will compile, then run. .</a:t>
            </a:r>
          </a:p>
          <a:p>
            <a:r>
              <a:rPr lang="en-US" dirty="0"/>
              <a:t>If the user wishes to engage in a demonstration, set the </a:t>
            </a:r>
            <a:r>
              <a:rPr lang="en-US" dirty="0" err="1"/>
              <a:t>boolean</a:t>
            </a:r>
            <a:r>
              <a:rPr lang="en-US" dirty="0"/>
              <a:t> test flag at the top of the main method to true before running.</a:t>
            </a:r>
          </a:p>
          <a:p>
            <a:r>
              <a:rPr lang="en-US" dirty="0"/>
              <a:t>In the case of command-line execution, enter the file path of the class file to execute and type run. </a:t>
            </a:r>
          </a:p>
          <a:p>
            <a:r>
              <a:rPr lang="en-US" dirty="0"/>
              <a:t>The program will compile, then run according to current value of the test flag in the source code.</a:t>
            </a:r>
          </a:p>
          <a:p>
            <a:pPr lvl="1"/>
            <a:r>
              <a:rPr lang="en-US" dirty="0"/>
              <a:t>To change the flag, go to the source code of the project file and replace "true" with "false" or vice versa.</a:t>
            </a:r>
          </a:p>
        </p:txBody>
      </p:sp>
    </p:spTree>
    <p:extLst>
      <p:ext uri="{BB962C8B-B14F-4D97-AF65-F5344CB8AC3E}">
        <p14:creationId xmlns:p14="http://schemas.microsoft.com/office/powerpoint/2010/main" val="1259127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B988-D5F8-46C3-A04B-C72AECE8F40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96553FE-3BD6-4D72-9491-646152B0C8FF}"/>
              </a:ext>
            </a:extLst>
          </p:cNvPr>
          <p:cNvSpPr>
            <a:spLocks noGrp="1"/>
          </p:cNvSpPr>
          <p:nvPr>
            <p:ph idx="1"/>
          </p:nvPr>
        </p:nvSpPr>
        <p:spPr/>
        <p:txBody>
          <a:bodyPr>
            <a:normAutofit fontScale="92500" lnSpcReduction="10000"/>
          </a:bodyPr>
          <a:lstStyle/>
          <a:p>
            <a:pPr lvl="0">
              <a:buFont typeface="+mj-lt"/>
              <a:buAutoNum type="arabicParenR"/>
            </a:pPr>
            <a:r>
              <a:rPr lang="en-US" dirty="0"/>
              <a:t>Convex Hull. Wikipedia contributors. (16 September 2018). Retrieved November 30, 2018, from </a:t>
            </a:r>
            <a:r>
              <a:rPr lang="en-US" dirty="0">
                <a:hlinkClick r:id="rId2"/>
              </a:rPr>
              <a:t>https://en.wikipedia.org/wiki/Convex_hull</a:t>
            </a:r>
            <a:endParaRPr lang="en-US" dirty="0"/>
          </a:p>
          <a:p>
            <a:pPr lvl="0">
              <a:buFont typeface="+mj-lt"/>
              <a:buAutoNum type="arabicParenR"/>
            </a:pPr>
            <a:r>
              <a:rPr lang="en-US" dirty="0"/>
              <a:t>Horowitz, E., </a:t>
            </a:r>
            <a:r>
              <a:rPr lang="en-US" dirty="0" err="1"/>
              <a:t>Sahni</a:t>
            </a:r>
            <a:r>
              <a:rPr lang="en-US" dirty="0"/>
              <a:t>, S., </a:t>
            </a:r>
            <a:r>
              <a:rPr lang="en-US" dirty="0" err="1"/>
              <a:t>Rajasekeran</a:t>
            </a:r>
            <a:r>
              <a:rPr lang="en-US" dirty="0"/>
              <a:t>, S., </a:t>
            </a:r>
            <a:r>
              <a:rPr lang="en-US" i="1" dirty="0"/>
              <a:t>Computer Algorithms, 2</a:t>
            </a:r>
            <a:r>
              <a:rPr lang="en-US" i="1" baseline="30000" dirty="0"/>
              <a:t>nd</a:t>
            </a:r>
            <a:r>
              <a:rPr lang="en-US" i="1" dirty="0"/>
              <a:t> Edition</a:t>
            </a:r>
            <a:r>
              <a:rPr lang="en-US" dirty="0"/>
              <a:t>, Silicon Press, Summit, NJ 07901, 2008. </a:t>
            </a:r>
          </a:p>
          <a:p>
            <a:pPr lvl="0">
              <a:buFont typeface="+mj-lt"/>
              <a:buAutoNum type="arabicParenR"/>
            </a:pPr>
            <a:r>
              <a:rPr lang="en-US" dirty="0" err="1"/>
              <a:t>GeeksForGeeks</a:t>
            </a:r>
            <a:r>
              <a:rPr lang="en-US" dirty="0"/>
              <a:t> Contributors. (n.d.) - </a:t>
            </a:r>
            <a:r>
              <a:rPr lang="en-US" dirty="0" err="1"/>
              <a:t>GeeksForGeeks</a:t>
            </a:r>
            <a:r>
              <a:rPr lang="en-US" dirty="0"/>
              <a:t>. Retrieved November 30, 2018, from </a:t>
            </a:r>
            <a:r>
              <a:rPr lang="en-US" dirty="0">
                <a:hlinkClick r:id="rId3"/>
              </a:rPr>
              <a:t>https://www.geeksforgeeks.org/quickhull-algorithm-convex-hull/</a:t>
            </a:r>
            <a:endParaRPr lang="en-US" dirty="0"/>
          </a:p>
          <a:p>
            <a:pPr lvl="0">
              <a:buFont typeface="+mj-lt"/>
              <a:buAutoNum type="arabicParenR"/>
            </a:pPr>
            <a:r>
              <a:rPr lang="en-US" dirty="0"/>
              <a:t>Geometric Algorithms. João </a:t>
            </a:r>
            <a:r>
              <a:rPr lang="en-US" dirty="0" err="1"/>
              <a:t>Comba</a:t>
            </a:r>
            <a:r>
              <a:rPr lang="en-US" dirty="0"/>
              <a:t>. (n.d.). Retrieved November 30, 2018, from. cse.unl.edu/~</a:t>
            </a:r>
            <a:r>
              <a:rPr lang="en-US" dirty="0" err="1"/>
              <a:t>ylu</a:t>
            </a:r>
            <a:r>
              <a:rPr lang="en-US" dirty="0"/>
              <a:t>/raik283/notes/quickhull.ppt</a:t>
            </a:r>
          </a:p>
          <a:p>
            <a:pPr lvl="0">
              <a:buFont typeface="+mj-lt"/>
              <a:buAutoNum type="arabicParenR"/>
            </a:pPr>
            <a:r>
              <a:rPr lang="en-US" u="sng" dirty="0">
                <a:hlinkClick r:id="rId4"/>
              </a:rPr>
              <a:t>QuickDualPivot.java</a:t>
            </a:r>
            <a:r>
              <a:rPr lang="en-US" dirty="0"/>
              <a:t> from </a:t>
            </a:r>
            <a:r>
              <a:rPr lang="en-US" u="sng" dirty="0">
                <a:hlinkClick r:id="rId5"/>
              </a:rPr>
              <a:t>§2.3 Quicksort</a:t>
            </a:r>
            <a:r>
              <a:rPr lang="en-US" dirty="0"/>
              <a:t>. (Fri Oct 20 12:50:46 EDT 2017). Retrieved November 30, 2018, from </a:t>
            </a:r>
            <a:r>
              <a:rPr lang="en-US" u="sng" dirty="0">
                <a:hlinkClick r:id="rId6"/>
              </a:rPr>
              <a:t>https://algs4.cs.princeton.edu/23quicksort/QuickDualPivot.java.html</a:t>
            </a:r>
            <a:endParaRPr lang="en-US" u="sng" dirty="0"/>
          </a:p>
          <a:p>
            <a:pPr lvl="0">
              <a:buFont typeface="+mj-lt"/>
              <a:buAutoNum type="arabicParenR"/>
            </a:pPr>
            <a:r>
              <a:rPr lang="en-US" dirty="0"/>
              <a:t>Quicksort. Wikipedia contributors. (27 November 2018). Retrieved November 30, 2018, from https://en.wikipedia.org/wiki/Quicksort</a:t>
            </a:r>
          </a:p>
          <a:p>
            <a:endParaRPr lang="en-US" dirty="0"/>
          </a:p>
        </p:txBody>
      </p:sp>
    </p:spTree>
    <p:extLst>
      <p:ext uri="{BB962C8B-B14F-4D97-AF65-F5344CB8AC3E}">
        <p14:creationId xmlns:p14="http://schemas.microsoft.com/office/powerpoint/2010/main" val="4310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Problem</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The question exists though, how does </a:t>
            </a:r>
            <a:r>
              <a:rPr lang="en-US" dirty="0" err="1"/>
              <a:t>QuickHull</a:t>
            </a:r>
            <a:r>
              <a:rPr lang="en-US" dirty="0"/>
              <a:t> work?</a:t>
            </a:r>
          </a:p>
          <a:p>
            <a:endParaRPr lang="en-US" dirty="0"/>
          </a:p>
          <a:p>
            <a:r>
              <a:rPr lang="en-US" dirty="0"/>
              <a:t>According to [2], </a:t>
            </a:r>
            <a:r>
              <a:rPr lang="en-US" dirty="0" err="1"/>
              <a:t>QuickHull</a:t>
            </a:r>
            <a:r>
              <a:rPr lang="en-US" dirty="0"/>
              <a:t> takes array of x and y coordinates. </a:t>
            </a:r>
          </a:p>
          <a:p>
            <a:endParaRPr lang="en-US" dirty="0"/>
          </a:p>
          <a:p>
            <a:r>
              <a:rPr lang="en-US" dirty="0" err="1"/>
              <a:t>QuickHull</a:t>
            </a:r>
            <a:r>
              <a:rPr lang="en-US" dirty="0"/>
              <a:t> finds points p</a:t>
            </a:r>
            <a:r>
              <a:rPr lang="en-US" baseline="-25000" dirty="0"/>
              <a:t>1</a:t>
            </a:r>
            <a:r>
              <a:rPr lang="en-US" dirty="0"/>
              <a:t> and p</a:t>
            </a:r>
            <a:r>
              <a:rPr lang="en-US" baseline="-25000" dirty="0"/>
              <a:t>2</a:t>
            </a:r>
            <a:r>
              <a:rPr lang="en-US" dirty="0"/>
              <a:t>, with the rightmost and leftmost x-coordinates to form a line segment.</a:t>
            </a:r>
          </a:p>
          <a:p>
            <a:pPr lvl="1"/>
            <a:r>
              <a:rPr lang="en-US" dirty="0"/>
              <a:t>If tie, pick two points from the p</a:t>
            </a:r>
            <a:r>
              <a:rPr lang="en-US" baseline="-25000" dirty="0"/>
              <a:t>1</a:t>
            </a:r>
            <a:r>
              <a:rPr lang="en-US" dirty="0"/>
              <a:t>’s called p</a:t>
            </a:r>
            <a:r>
              <a:rPr lang="en-US" baseline="-25000" dirty="0"/>
              <a:t>1</a:t>
            </a:r>
            <a:r>
              <a:rPr lang="en-US" dirty="0"/>
              <a:t>’ and p</a:t>
            </a:r>
            <a:r>
              <a:rPr lang="en-US" baseline="-25000" dirty="0"/>
              <a:t>1</a:t>
            </a:r>
            <a:r>
              <a:rPr lang="en-US" dirty="0"/>
              <a:t>’’, with smallest and largest y-coordinate values. Two points of the p</a:t>
            </a:r>
            <a:r>
              <a:rPr lang="en-US" baseline="-25000" dirty="0"/>
              <a:t>2</a:t>
            </a:r>
            <a:r>
              <a:rPr lang="en-US" dirty="0"/>
              <a:t>’s are chosen called p</a:t>
            </a:r>
            <a:r>
              <a:rPr lang="en-US" baseline="-25000" dirty="0"/>
              <a:t>2</a:t>
            </a:r>
            <a:r>
              <a:rPr lang="en-US" dirty="0"/>
              <a:t>’ and p</a:t>
            </a:r>
            <a:r>
              <a:rPr lang="en-US" baseline="-25000" dirty="0"/>
              <a:t>2</a:t>
            </a:r>
            <a:r>
              <a:rPr lang="en-US" dirty="0"/>
              <a:t>’’ with the same properties.</a:t>
            </a:r>
          </a:p>
          <a:p>
            <a:pPr lvl="1"/>
            <a:r>
              <a:rPr lang="en-US" dirty="0"/>
              <a:t>Line segments formed by pairing (p</a:t>
            </a:r>
            <a:r>
              <a:rPr lang="en-US" baseline="-25000" dirty="0"/>
              <a:t>1</a:t>
            </a:r>
            <a:r>
              <a:rPr lang="en-US" dirty="0"/>
              <a:t>’, p</a:t>
            </a:r>
            <a:r>
              <a:rPr lang="en-US" baseline="-25000" dirty="0"/>
              <a:t>2</a:t>
            </a:r>
            <a:r>
              <a:rPr lang="en-US" dirty="0"/>
              <a:t>’) and (p</a:t>
            </a:r>
            <a:r>
              <a:rPr lang="en-US" baseline="-25000" dirty="0"/>
              <a:t>1</a:t>
            </a:r>
            <a:r>
              <a:rPr lang="en-US" dirty="0"/>
              <a:t>’’, p</a:t>
            </a:r>
            <a:r>
              <a:rPr lang="en-US" baseline="-25000" dirty="0"/>
              <a:t>2</a:t>
            </a:r>
            <a:r>
              <a:rPr lang="en-US" dirty="0"/>
              <a:t>’’)</a:t>
            </a:r>
          </a:p>
          <a:p>
            <a:endParaRPr lang="en-US" dirty="0"/>
          </a:p>
        </p:txBody>
      </p:sp>
    </p:spTree>
    <p:extLst>
      <p:ext uri="{BB962C8B-B14F-4D97-AF65-F5344CB8AC3E}">
        <p14:creationId xmlns:p14="http://schemas.microsoft.com/office/powerpoint/2010/main" val="334548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Problem</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Subarray subproblems X</a:t>
            </a:r>
            <a:r>
              <a:rPr lang="en-US" baseline="-25000" dirty="0"/>
              <a:t>1</a:t>
            </a:r>
            <a:r>
              <a:rPr lang="en-US" dirty="0"/>
              <a:t> and X</a:t>
            </a:r>
            <a:r>
              <a:rPr lang="en-US" baseline="-25000" dirty="0"/>
              <a:t>2</a:t>
            </a:r>
            <a:r>
              <a:rPr lang="en-US" dirty="0"/>
              <a:t> made, </a:t>
            </a:r>
            <a:r>
              <a:rPr lang="en-US" dirty="0" err="1"/>
              <a:t>s.t.</a:t>
            </a:r>
            <a:r>
              <a:rPr lang="en-US" dirty="0"/>
              <a:t> X</a:t>
            </a:r>
            <a:r>
              <a:rPr lang="en-US" baseline="-25000" dirty="0"/>
              <a:t>1</a:t>
            </a:r>
            <a:r>
              <a:rPr lang="en-US" dirty="0"/>
              <a:t> has (p</a:t>
            </a:r>
            <a:r>
              <a:rPr lang="en-US" baseline="-25000" dirty="0"/>
              <a:t>1</a:t>
            </a:r>
            <a:r>
              <a:rPr lang="en-US" dirty="0"/>
              <a:t>, p</a:t>
            </a:r>
            <a:r>
              <a:rPr lang="en-US" baseline="-25000" dirty="0"/>
              <a:t>2</a:t>
            </a:r>
            <a:r>
              <a:rPr lang="en-US" dirty="0"/>
              <a:t>) or (p</a:t>
            </a:r>
            <a:r>
              <a:rPr lang="en-US" baseline="-25000" dirty="0"/>
              <a:t>1</a:t>
            </a:r>
            <a:r>
              <a:rPr lang="en-US" dirty="0"/>
              <a:t>’, p</a:t>
            </a:r>
            <a:r>
              <a:rPr lang="en-US" baseline="-25000" dirty="0"/>
              <a:t>2</a:t>
            </a:r>
            <a:r>
              <a:rPr lang="en-US" dirty="0"/>
              <a:t>’) and all points to the left of them. X</a:t>
            </a:r>
            <a:r>
              <a:rPr lang="en-US" baseline="-25000" dirty="0"/>
              <a:t>2</a:t>
            </a:r>
            <a:r>
              <a:rPr lang="en-US" dirty="0"/>
              <a:t> has (p</a:t>
            </a:r>
            <a:r>
              <a:rPr lang="en-US" baseline="-25000" dirty="0"/>
              <a:t>1</a:t>
            </a:r>
            <a:r>
              <a:rPr lang="en-US" dirty="0"/>
              <a:t>, p</a:t>
            </a:r>
            <a:r>
              <a:rPr lang="en-US" baseline="-25000" dirty="0"/>
              <a:t>2</a:t>
            </a:r>
            <a:r>
              <a:rPr lang="en-US" dirty="0"/>
              <a:t>) or (p</a:t>
            </a:r>
            <a:r>
              <a:rPr lang="en-US" baseline="-25000" dirty="0"/>
              <a:t>1</a:t>
            </a:r>
            <a:r>
              <a:rPr lang="en-US" dirty="0"/>
              <a:t>’’, p</a:t>
            </a:r>
            <a:r>
              <a:rPr lang="en-US" baseline="-25000" dirty="0"/>
              <a:t>2</a:t>
            </a:r>
            <a:r>
              <a:rPr lang="en-US" dirty="0"/>
              <a:t>’’) and all the points to the right of it.</a:t>
            </a:r>
          </a:p>
          <a:p>
            <a:endParaRPr lang="en-US" dirty="0"/>
          </a:p>
          <a:p>
            <a:r>
              <a:rPr lang="en-US" dirty="0"/>
              <a:t>Hull is called on each subarray and line segment points added to internal hull data structure.</a:t>
            </a:r>
          </a:p>
        </p:txBody>
      </p:sp>
    </p:spTree>
    <p:extLst>
      <p:ext uri="{BB962C8B-B14F-4D97-AF65-F5344CB8AC3E}">
        <p14:creationId xmlns:p14="http://schemas.microsoft.com/office/powerpoint/2010/main" val="395210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Problem</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fontScale="92500" lnSpcReduction="20000"/>
          </a:bodyPr>
          <a:lstStyle/>
          <a:p>
            <a:r>
              <a:rPr lang="en-US" dirty="0"/>
              <a:t>How are points determined to be left or right of a line segment? Ans: Determinant</a:t>
            </a:r>
          </a:p>
          <a:p>
            <a:r>
              <a:rPr lang="en-US" dirty="0"/>
              <a:t>In [2], [3] and [4], orientation of point to line segment made by calculating determinant between them.</a:t>
            </a:r>
          </a:p>
          <a:p>
            <a:r>
              <a:rPr lang="en-US" dirty="0"/>
              <a:t>Formatting for taking the determinant of three points is given by [4] here:</a:t>
            </a:r>
          </a:p>
          <a:p>
            <a:r>
              <a:rPr lang="en-US" dirty="0"/>
              <a:t> </a:t>
            </a:r>
          </a:p>
          <a:p>
            <a:endParaRPr lang="en-US" dirty="0"/>
          </a:p>
          <a:p>
            <a:endParaRPr lang="en-US" dirty="0"/>
          </a:p>
          <a:p>
            <a:endParaRPr lang="en-US" dirty="0"/>
          </a:p>
          <a:p>
            <a:endParaRPr lang="en-US" dirty="0"/>
          </a:p>
          <a:p>
            <a:r>
              <a:rPr lang="en-US" dirty="0"/>
              <a:t>If line has points (x</a:t>
            </a:r>
            <a:r>
              <a:rPr lang="en-US" baseline="-25000" dirty="0"/>
              <a:t>1</a:t>
            </a:r>
            <a:r>
              <a:rPr lang="en-US" dirty="0"/>
              <a:t>, y</a:t>
            </a:r>
            <a:r>
              <a:rPr lang="en-US" baseline="-25000" dirty="0"/>
              <a:t>1</a:t>
            </a:r>
            <a:r>
              <a:rPr lang="en-US" dirty="0"/>
              <a:t>) and (x</a:t>
            </a:r>
            <a:r>
              <a:rPr lang="en-US" baseline="-25000" dirty="0"/>
              <a:t>2</a:t>
            </a:r>
            <a:r>
              <a:rPr lang="en-US" dirty="0"/>
              <a:t>, y</a:t>
            </a:r>
            <a:r>
              <a:rPr lang="en-US" baseline="-25000" dirty="0"/>
              <a:t>2</a:t>
            </a:r>
            <a:r>
              <a:rPr lang="en-US" dirty="0"/>
              <a:t>), [2] states the point being compared is to the left of segment if the determinant is greater than 0. It is to the right if the determinant is negative, and colinear if the determinant is 0.</a:t>
            </a:r>
          </a:p>
        </p:txBody>
      </p:sp>
      <p:pic>
        <p:nvPicPr>
          <p:cNvPr id="4" name="Picture 3">
            <a:extLst>
              <a:ext uri="{FF2B5EF4-FFF2-40B4-BE49-F238E27FC236}">
                <a16:creationId xmlns:a16="http://schemas.microsoft.com/office/drawing/2014/main" id="{93DAA070-B39E-44C5-AD12-0B63D1FF5DC3}"/>
              </a:ext>
            </a:extLst>
          </p:cNvPr>
          <p:cNvPicPr>
            <a:picLocks noChangeAspect="1"/>
          </p:cNvPicPr>
          <p:nvPr/>
        </p:nvPicPr>
        <p:blipFill rotWithShape="1">
          <a:blip r:embed="rId2"/>
          <a:srcRect t="1" r="6153" b="369"/>
          <a:stretch/>
        </p:blipFill>
        <p:spPr>
          <a:xfrm>
            <a:off x="1071105" y="3368186"/>
            <a:ext cx="7052988" cy="1465577"/>
          </a:xfrm>
          <a:prstGeom prst="rect">
            <a:avLst/>
          </a:prstGeom>
        </p:spPr>
      </p:pic>
    </p:spTree>
    <p:extLst>
      <p:ext uri="{BB962C8B-B14F-4D97-AF65-F5344CB8AC3E}">
        <p14:creationId xmlns:p14="http://schemas.microsoft.com/office/powerpoint/2010/main" val="272829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Problem</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With this in mind, we go into the steps of Hull.</a:t>
            </a:r>
          </a:p>
          <a:p>
            <a:endParaRPr lang="en-US" dirty="0"/>
          </a:p>
          <a:p>
            <a:r>
              <a:rPr lang="en-US" dirty="0"/>
              <a:t>Hull executes tasks if more points in input array than line segment points.</a:t>
            </a:r>
          </a:p>
          <a:p>
            <a:pPr lvl="1"/>
            <a:r>
              <a:rPr lang="en-US" dirty="0"/>
              <a:t>Find hull partition [2].</a:t>
            </a:r>
          </a:p>
          <a:p>
            <a:pPr lvl="2"/>
            <a:r>
              <a:rPr lang="en-US" dirty="0"/>
              <a:t>Partition found by taking point with largest triangle area to line. This is done by taking the absolute value of the determinant and dividing by 2 for each point [2].</a:t>
            </a:r>
          </a:p>
          <a:p>
            <a:pPr lvl="2"/>
            <a:r>
              <a:rPr lang="en-US" dirty="0"/>
              <a:t>If points tie for partition, pick a winner. [2] takes point with largest angle largest angle (i.e. comparing determinants), while [3] picks a winner by largest distance of a point to the line. For our project, we decide upon distance.</a:t>
            </a:r>
          </a:p>
          <a:p>
            <a:pPr lvl="2"/>
            <a:r>
              <a:rPr lang="en-US" dirty="0"/>
              <a:t>Taking example coordinates from determinant, distance in [3] is calculated as:</a:t>
            </a:r>
          </a:p>
          <a:p>
            <a:pPr lvl="3"/>
            <a:r>
              <a:rPr lang="en-US" dirty="0" err="1"/>
              <a:t>Dist</a:t>
            </a:r>
            <a:r>
              <a:rPr lang="en-US" dirty="0"/>
              <a:t> = ((y</a:t>
            </a:r>
            <a:r>
              <a:rPr lang="en-US" baseline="-25000" dirty="0"/>
              <a:t>3 </a:t>
            </a:r>
            <a:r>
              <a:rPr lang="en-US" dirty="0"/>
              <a:t>– y</a:t>
            </a:r>
            <a:r>
              <a:rPr lang="en-US" baseline="-25000" dirty="0"/>
              <a:t>1</a:t>
            </a:r>
            <a:r>
              <a:rPr lang="en-US" dirty="0"/>
              <a:t>)* (x</a:t>
            </a:r>
            <a:r>
              <a:rPr lang="en-US" baseline="-25000" dirty="0"/>
              <a:t>2 </a:t>
            </a:r>
            <a:r>
              <a:rPr lang="en-US" dirty="0"/>
              <a:t>– x</a:t>
            </a:r>
            <a:r>
              <a:rPr lang="en-US" baseline="-25000" dirty="0"/>
              <a:t>1</a:t>
            </a:r>
            <a:r>
              <a:rPr lang="en-US" dirty="0"/>
              <a:t>)) - ((y</a:t>
            </a:r>
            <a:r>
              <a:rPr lang="en-US" baseline="-25000" dirty="0"/>
              <a:t>2 </a:t>
            </a:r>
            <a:r>
              <a:rPr lang="en-US" dirty="0"/>
              <a:t>– y</a:t>
            </a:r>
            <a:r>
              <a:rPr lang="en-US" baseline="-25000" dirty="0"/>
              <a:t>1</a:t>
            </a:r>
            <a:r>
              <a:rPr lang="en-US" dirty="0"/>
              <a:t>)*(x</a:t>
            </a:r>
            <a:r>
              <a:rPr lang="en-US" baseline="-25000" dirty="0"/>
              <a:t>3 </a:t>
            </a:r>
            <a:r>
              <a:rPr lang="en-US" dirty="0"/>
              <a:t>– x</a:t>
            </a:r>
            <a:r>
              <a:rPr lang="en-US" baseline="-25000" dirty="0"/>
              <a:t>1</a:t>
            </a:r>
            <a:r>
              <a:rPr lang="en-US" dirty="0"/>
              <a:t>))</a:t>
            </a:r>
          </a:p>
          <a:p>
            <a:endParaRPr lang="en-US" dirty="0"/>
          </a:p>
        </p:txBody>
      </p:sp>
    </p:spTree>
    <p:extLst>
      <p:ext uri="{BB962C8B-B14F-4D97-AF65-F5344CB8AC3E}">
        <p14:creationId xmlns:p14="http://schemas.microsoft.com/office/powerpoint/2010/main" val="147595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Problem</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a:bodyPr>
          <a:lstStyle/>
          <a:p>
            <a:r>
              <a:rPr lang="en-US" dirty="0"/>
              <a:t>The partition point partitions current Hull line segment and is added to internal hull structure.</a:t>
            </a:r>
          </a:p>
          <a:p>
            <a:endParaRPr lang="en-US" dirty="0"/>
          </a:p>
          <a:p>
            <a:r>
              <a:rPr lang="en-US" dirty="0"/>
              <a:t>Two subarrays are made, one with all points to the left of segment (p</a:t>
            </a:r>
            <a:r>
              <a:rPr lang="en-US" baseline="-25000" dirty="0"/>
              <a:t>1</a:t>
            </a:r>
            <a:r>
              <a:rPr lang="en-US" dirty="0"/>
              <a:t>,partition) and the other with all points left of (partition, p</a:t>
            </a:r>
            <a:r>
              <a:rPr lang="en-US" baseline="-25000" dirty="0"/>
              <a:t>2</a:t>
            </a:r>
            <a:r>
              <a:rPr lang="en-US" dirty="0"/>
              <a:t>), each also containing the points of the respective line segments too.</a:t>
            </a:r>
          </a:p>
          <a:p>
            <a:endParaRPr lang="en-US" dirty="0"/>
          </a:p>
          <a:p>
            <a:r>
              <a:rPr lang="en-US" dirty="0"/>
              <a:t>Hull is recursively called twice, once for each subarray.</a:t>
            </a:r>
          </a:p>
          <a:p>
            <a:endParaRPr lang="en-US" dirty="0"/>
          </a:p>
          <a:p>
            <a:r>
              <a:rPr lang="en-US" dirty="0"/>
              <a:t>If bad partition, most points will be in one of the two arrays.</a:t>
            </a:r>
          </a:p>
          <a:p>
            <a:endParaRPr lang="en-US" dirty="0"/>
          </a:p>
        </p:txBody>
      </p:sp>
    </p:spTree>
    <p:extLst>
      <p:ext uri="{BB962C8B-B14F-4D97-AF65-F5344CB8AC3E}">
        <p14:creationId xmlns:p14="http://schemas.microsoft.com/office/powerpoint/2010/main" val="169729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7E6-E9C3-4667-8807-82549BAB341E}"/>
              </a:ext>
            </a:extLst>
          </p:cNvPr>
          <p:cNvSpPr>
            <a:spLocks noGrp="1"/>
          </p:cNvSpPr>
          <p:nvPr>
            <p:ph type="title"/>
          </p:nvPr>
        </p:nvSpPr>
        <p:spPr/>
        <p:txBody>
          <a:bodyPr/>
          <a:lstStyle/>
          <a:p>
            <a:r>
              <a:rPr lang="en-US" dirty="0" err="1"/>
              <a:t>QuickHull</a:t>
            </a:r>
            <a:r>
              <a:rPr lang="en-US" dirty="0"/>
              <a:t>: Methods</a:t>
            </a:r>
          </a:p>
        </p:txBody>
      </p:sp>
      <p:sp>
        <p:nvSpPr>
          <p:cNvPr id="3" name="Content Placeholder 2">
            <a:extLst>
              <a:ext uri="{FF2B5EF4-FFF2-40B4-BE49-F238E27FC236}">
                <a16:creationId xmlns:a16="http://schemas.microsoft.com/office/drawing/2014/main" id="{1F1AB542-EF34-4F79-939A-E9322AF4A642}"/>
              </a:ext>
            </a:extLst>
          </p:cNvPr>
          <p:cNvSpPr>
            <a:spLocks noGrp="1"/>
          </p:cNvSpPr>
          <p:nvPr>
            <p:ph idx="1"/>
          </p:nvPr>
        </p:nvSpPr>
        <p:spPr/>
        <p:txBody>
          <a:bodyPr>
            <a:normAutofit fontScale="55000" lnSpcReduction="20000"/>
          </a:bodyPr>
          <a:lstStyle/>
          <a:p>
            <a:r>
              <a:rPr lang="en-US" dirty="0"/>
              <a:t>We try to adapt 3 strategies found in [2] and [5]: standard partition function in [2] with random pivot, variation of median-of-medians strategy given in [2] and dual pivot partition given in [5].</a:t>
            </a:r>
          </a:p>
          <a:p>
            <a:r>
              <a:rPr lang="en-US" dirty="0"/>
              <a:t>The standard partition in [2] has the pseudocode for Quicksort:</a:t>
            </a:r>
          </a:p>
          <a:p>
            <a:r>
              <a:rPr lang="en-US" dirty="0"/>
              <a:t>partition(a, m, p){</a:t>
            </a:r>
          </a:p>
          <a:p>
            <a:r>
              <a:rPr lang="en-US" dirty="0"/>
              <a:t>	v:= a[m]; </a:t>
            </a:r>
            <a:r>
              <a:rPr lang="en-US" dirty="0" err="1"/>
              <a:t>i</a:t>
            </a:r>
            <a:r>
              <a:rPr lang="en-US" dirty="0"/>
              <a:t> := m; j := p;</a:t>
            </a:r>
          </a:p>
          <a:p>
            <a:r>
              <a:rPr lang="en-US" dirty="0"/>
              <a:t> 	repeat</a:t>
            </a:r>
          </a:p>
          <a:p>
            <a:pPr lvl="1"/>
            <a:r>
              <a:rPr lang="en-US" dirty="0"/>
              <a:t>Repeat</a:t>
            </a:r>
          </a:p>
          <a:p>
            <a:pPr lvl="2"/>
            <a:r>
              <a:rPr lang="en-US" dirty="0"/>
              <a:t> </a:t>
            </a:r>
            <a:r>
              <a:rPr lang="en-US" dirty="0" err="1"/>
              <a:t>i</a:t>
            </a:r>
            <a:r>
              <a:rPr lang="en-US" dirty="0"/>
              <a:t> := </a:t>
            </a:r>
            <a:r>
              <a:rPr lang="en-US" dirty="0" err="1"/>
              <a:t>i</a:t>
            </a:r>
            <a:r>
              <a:rPr lang="en-US" dirty="0"/>
              <a:t> + 1;</a:t>
            </a:r>
          </a:p>
          <a:p>
            <a:pPr lvl="1"/>
            <a:r>
              <a:rPr lang="en-US" dirty="0"/>
              <a:t>until (a[</a:t>
            </a:r>
            <a:r>
              <a:rPr lang="en-US" dirty="0" err="1"/>
              <a:t>i</a:t>
            </a:r>
            <a:r>
              <a:rPr lang="en-US" dirty="0"/>
              <a:t>] &gt;= v)</a:t>
            </a:r>
          </a:p>
          <a:p>
            <a:r>
              <a:rPr lang="en-US" dirty="0"/>
              <a:t>		repeat </a:t>
            </a:r>
          </a:p>
          <a:p>
            <a:pPr lvl="2"/>
            <a:r>
              <a:rPr lang="en-US" dirty="0"/>
              <a:t>j := j -1;</a:t>
            </a:r>
          </a:p>
          <a:p>
            <a:r>
              <a:rPr lang="en-US" dirty="0"/>
              <a:t>		until (a[j] &lt;= v)</a:t>
            </a:r>
          </a:p>
          <a:p>
            <a:pPr lvl="1"/>
            <a:r>
              <a:rPr lang="en-US" dirty="0"/>
              <a:t>If(</a:t>
            </a:r>
            <a:r>
              <a:rPr lang="en-US" dirty="0" err="1"/>
              <a:t>i</a:t>
            </a:r>
            <a:r>
              <a:rPr lang="en-US" dirty="0"/>
              <a:t>&lt; j) interchange(a, I, j);</a:t>
            </a:r>
          </a:p>
          <a:p>
            <a:r>
              <a:rPr lang="en-US" dirty="0"/>
              <a:t>	until(I &gt;= j)	</a:t>
            </a:r>
          </a:p>
          <a:p>
            <a:r>
              <a:rPr lang="en-US" dirty="0"/>
              <a:t>	a[m] := a[j]; a[j] := v; return j;</a:t>
            </a:r>
          </a:p>
          <a:p>
            <a:r>
              <a:rPr lang="en-US" dirty="0"/>
              <a:t>}</a:t>
            </a:r>
          </a:p>
          <a:p>
            <a:pPr lvl="1"/>
            <a:endParaRPr lang="en-US" dirty="0"/>
          </a:p>
        </p:txBody>
      </p:sp>
    </p:spTree>
    <p:extLst>
      <p:ext uri="{BB962C8B-B14F-4D97-AF65-F5344CB8AC3E}">
        <p14:creationId xmlns:p14="http://schemas.microsoft.com/office/powerpoint/2010/main" val="427085391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566</TotalTime>
  <Words>2959</Words>
  <Application>Microsoft Office PowerPoint</Application>
  <PresentationFormat>Widescreen</PresentationFormat>
  <Paragraphs>266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Trebuchet MS</vt:lpstr>
      <vt:lpstr>Wingdings</vt:lpstr>
      <vt:lpstr>Wingdings 3</vt:lpstr>
      <vt:lpstr>Facet</vt:lpstr>
      <vt:lpstr>Variations Of Quick Hull And Their Effects On Time Complexities </vt:lpstr>
      <vt:lpstr>QuickHull: Introduction</vt:lpstr>
      <vt:lpstr>QuickHull: Introduction</vt:lpstr>
      <vt:lpstr>QuickHull: Problem</vt:lpstr>
      <vt:lpstr>QuickHull: Problem</vt:lpstr>
      <vt:lpstr>QuickHull: Problem</vt:lpstr>
      <vt:lpstr>QuickHull: Problem</vt:lpstr>
      <vt:lpstr>QuickHull: Problem</vt:lpstr>
      <vt:lpstr>QuickHull: Methods</vt:lpstr>
      <vt:lpstr>QuickHull: Methods</vt:lpstr>
      <vt:lpstr>QuickHull: Methods</vt:lpstr>
      <vt:lpstr>QuickHull: Methods</vt:lpstr>
      <vt:lpstr>QuickHull: Methods</vt:lpstr>
      <vt:lpstr>QuickHull: Methods</vt:lpstr>
      <vt:lpstr>QuickHull: Design</vt:lpstr>
      <vt:lpstr>QuickHull: Design</vt:lpstr>
      <vt:lpstr>QuickHull: Implementations</vt:lpstr>
      <vt:lpstr>QuickHull: Implementation</vt:lpstr>
      <vt:lpstr>QuickHull: Implementation</vt:lpstr>
      <vt:lpstr>QuickHull: Implementation</vt:lpstr>
      <vt:lpstr>QuickHull: Implementation</vt:lpstr>
      <vt:lpstr>QuickHull: Implementation</vt:lpstr>
      <vt:lpstr>QuickHull: Implementation</vt:lpstr>
      <vt:lpstr>QuickHull: Implementation</vt:lpstr>
      <vt:lpstr>QuickHull: Testing/Example</vt:lpstr>
      <vt:lpstr>QuickHull: Testing/Example</vt:lpstr>
      <vt:lpstr>QuickHull: Results</vt:lpstr>
      <vt:lpstr>QuickHull: Results</vt:lpstr>
      <vt:lpstr>QuickHull: Results</vt:lpstr>
      <vt:lpstr>QuickHull: Results</vt:lpstr>
      <vt:lpstr>QuickHull: User’s Guide</vt:lpstr>
      <vt:lpstr>QuickHull: User’s Guide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Variations Of Quick Hull And Their Effects On Time Complexities </dc:title>
  <dc:creator>Ioannis Nearchou</dc:creator>
  <cp:lastModifiedBy>Ioannis Nearchou</cp:lastModifiedBy>
  <cp:revision>51</cp:revision>
  <dcterms:created xsi:type="dcterms:W3CDTF">2018-12-02T15:48:21Z</dcterms:created>
  <dcterms:modified xsi:type="dcterms:W3CDTF">2018-12-03T17:32:22Z</dcterms:modified>
</cp:coreProperties>
</file>