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collections.library.cmu.edu/awweb/awarchive?type=file&amp;item=350072" TargetMode="External"/><Relationship Id="rId2" Type="http://schemas.openxmlformats.org/officeDocument/2006/relationships/hyperlink" Target="https://en.wikipedia.org/wiki/Lex_(softwar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lex_(lexical_analyzer_generator)" TargetMode="External"/><Relationship Id="rId4" Type="http://schemas.openxmlformats.org/officeDocument/2006/relationships/hyperlink" Target="http://quex.sourceforge.net/doc/html/intro/intro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E051-6B6B-4D10-8224-E7927229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8775"/>
            <a:ext cx="8825658" cy="2610225"/>
          </a:xfrm>
        </p:spPr>
        <p:txBody>
          <a:bodyPr/>
          <a:lstStyle/>
          <a:p>
            <a:pPr algn="ctr"/>
            <a:r>
              <a:rPr lang="en-US" sz="6000" dirty="0"/>
              <a:t>FLEX / Bison Calculator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00856-4AD9-4362-B5BE-13C2233BE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Nearchou &amp; Jonah Kubath</a:t>
            </a:r>
          </a:p>
        </p:txBody>
      </p:sp>
    </p:spTree>
    <p:extLst>
      <p:ext uri="{BB962C8B-B14F-4D97-AF65-F5344CB8AC3E}">
        <p14:creationId xmlns:p14="http://schemas.microsoft.com/office/powerpoint/2010/main" val="398349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5006-8571-4527-9A5D-50418701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E38C-C605-4FAF-AA87-8F89B5AF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0352"/>
            <a:ext cx="8946541" cy="4688047"/>
          </a:xfrm>
        </p:spPr>
        <p:txBody>
          <a:bodyPr/>
          <a:lstStyle/>
          <a:p>
            <a:r>
              <a:rPr lang="en-US" dirty="0"/>
              <a:t>1 + 1</a:t>
            </a:r>
          </a:p>
          <a:p>
            <a:pPr lvl="1"/>
            <a:r>
              <a:rPr lang="en-US" dirty="0"/>
              <a:t>NUMBER PLUS NUMBER</a:t>
            </a:r>
          </a:p>
          <a:p>
            <a:r>
              <a:rPr lang="en-US" dirty="0"/>
              <a:t>( 1 + 1 ) * 6</a:t>
            </a:r>
          </a:p>
          <a:p>
            <a:pPr lvl="1"/>
            <a:r>
              <a:rPr lang="en-US" dirty="0"/>
              <a:t>LEFT_B NUMBER PLUS RIGHT_B MULTIPLY NUMBER</a:t>
            </a:r>
          </a:p>
          <a:p>
            <a:r>
              <a:rPr lang="en-US" dirty="0"/>
              <a:t>cos(2)</a:t>
            </a:r>
          </a:p>
          <a:p>
            <a:pPr lvl="1"/>
            <a:r>
              <a:rPr lang="en-US" dirty="0"/>
              <a:t>COS LEFT_B NUMBER RIGHT_B</a:t>
            </a:r>
          </a:p>
          <a:p>
            <a:r>
              <a:rPr lang="en-US" dirty="0"/>
              <a:t>X^2 + 2x + 4a</a:t>
            </a:r>
          </a:p>
          <a:p>
            <a:pPr lvl="1"/>
            <a:r>
              <a:rPr lang="en-US" dirty="0"/>
              <a:t>STRING PLUS STRING PLUS STRING</a:t>
            </a:r>
          </a:p>
          <a:p>
            <a:r>
              <a:rPr lang="en-US" dirty="0"/>
              <a:t>dx(x^2 – 2x)</a:t>
            </a:r>
          </a:p>
          <a:p>
            <a:pPr lvl="1"/>
            <a:r>
              <a:rPr lang="en-US" dirty="0"/>
              <a:t>DERIV LEFT_B STRING MINUS STRING RIGHT_B</a:t>
            </a:r>
          </a:p>
        </p:txBody>
      </p:sp>
    </p:spTree>
    <p:extLst>
      <p:ext uri="{BB962C8B-B14F-4D97-AF65-F5344CB8AC3E}">
        <p14:creationId xmlns:p14="http://schemas.microsoft.com/office/powerpoint/2010/main" val="311049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5A05-E0B6-448D-9BA5-7C57F473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3520-9B38-43B5-938D-ED657845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  <a:p>
            <a:pPr lvl="1"/>
            <a:r>
              <a:rPr lang="en-US" dirty="0"/>
              <a:t>Define how data will be received</a:t>
            </a:r>
          </a:p>
          <a:p>
            <a:pPr marL="457200" lvl="1" indent="0">
              <a:buNone/>
            </a:pPr>
            <a:r>
              <a:rPr lang="en-US" dirty="0"/>
              <a:t>	struct </a:t>
            </a:r>
            <a:r>
              <a:rPr lang="en-US" dirty="0" err="1"/>
              <a:t>data_s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		char * s;</a:t>
            </a:r>
          </a:p>
          <a:p>
            <a:pPr marL="457200" lvl="1" indent="0">
              <a:buNone/>
            </a:pPr>
            <a:r>
              <a:rPr lang="en-US" dirty="0"/>
              <a:t>		double num;</a:t>
            </a:r>
          </a:p>
          <a:p>
            <a:pPr marL="457200" lvl="1" indent="0">
              <a:buNone/>
            </a:pPr>
            <a:r>
              <a:rPr lang="en-US" dirty="0"/>
              <a:t>		char ref;</a:t>
            </a:r>
          </a:p>
          <a:p>
            <a:pPr marL="457200" lvl="1" indent="0">
              <a:buNone/>
            </a:pPr>
            <a:r>
              <a:rPr lang="en-US" dirty="0"/>
              <a:t>	};</a:t>
            </a:r>
          </a:p>
          <a:p>
            <a:pPr lvl="1"/>
            <a:r>
              <a:rPr lang="en-US" dirty="0"/>
              <a:t>Create character array to hold data</a:t>
            </a:r>
          </a:p>
          <a:p>
            <a:pPr marL="914400" lvl="2" indent="0">
              <a:buNone/>
            </a:pPr>
            <a:r>
              <a:rPr lang="en-US" dirty="0"/>
              <a:t>Char </a:t>
            </a:r>
            <a:r>
              <a:rPr lang="en-US" dirty="0" err="1"/>
              <a:t>resultString</a:t>
            </a:r>
            <a:r>
              <a:rPr lang="en-US" dirty="0"/>
              <a:t>[1024]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4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B4C8-3FE1-425A-BECC-C8BE8943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89E0-1A83-4796-B4AF-8CE944BE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tokens</a:t>
            </a:r>
          </a:p>
          <a:p>
            <a:pPr marL="457200" lvl="1" indent="0">
              <a:buNone/>
            </a:pPr>
            <a:r>
              <a:rPr lang="en-US" dirty="0"/>
              <a:t>%token NUMBER EOLN STRING</a:t>
            </a:r>
          </a:p>
          <a:p>
            <a:pPr marL="457200" lvl="1" indent="0">
              <a:buNone/>
            </a:pPr>
            <a:r>
              <a:rPr lang="en-US" dirty="0"/>
              <a:t>%token POWER MODULO</a:t>
            </a:r>
          </a:p>
          <a:p>
            <a:pPr marL="457200" lvl="1" indent="0">
              <a:buNone/>
            </a:pPr>
            <a:r>
              <a:rPr lang="en-US" dirty="0"/>
              <a:t>%token SIN COS TAN CSC SEC COT</a:t>
            </a:r>
          </a:p>
          <a:p>
            <a:pPr marL="457200" lvl="1" indent="0">
              <a:buNone/>
            </a:pPr>
            <a:r>
              <a:rPr lang="en-US" dirty="0"/>
              <a:t>%token DERIV</a:t>
            </a:r>
          </a:p>
          <a:p>
            <a:pPr marL="457200" lvl="1" indent="0">
              <a:buNone/>
            </a:pPr>
            <a:r>
              <a:rPr lang="en-US" dirty="0"/>
              <a:t>%token LEFT_B RIGHT_B</a:t>
            </a:r>
          </a:p>
          <a:p>
            <a:pPr marL="400050"/>
            <a:r>
              <a:rPr lang="en-US" dirty="0"/>
              <a:t>Tokens can also give precedence to tokens near them</a:t>
            </a:r>
          </a:p>
          <a:p>
            <a:pPr marL="514350" lvl="1" indent="0">
              <a:buNone/>
            </a:pPr>
            <a:r>
              <a:rPr lang="en-US" dirty="0"/>
              <a:t>%left PLUS MINUS</a:t>
            </a:r>
          </a:p>
          <a:p>
            <a:pPr marL="514350" lvl="1" indent="0">
              <a:buNone/>
            </a:pPr>
            <a:r>
              <a:rPr lang="en-US" dirty="0"/>
              <a:t>%left MULTIPLY DIVIDE</a:t>
            </a:r>
          </a:p>
        </p:txBody>
      </p:sp>
    </p:spTree>
    <p:extLst>
      <p:ext uri="{BB962C8B-B14F-4D97-AF65-F5344CB8AC3E}">
        <p14:creationId xmlns:p14="http://schemas.microsoft.com/office/powerpoint/2010/main" val="120340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6E37-8537-489C-8E21-A317C7F6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ACF4-F83F-4247-8985-5F059495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context-free grammars</a:t>
            </a:r>
          </a:p>
          <a:p>
            <a:pPr lvl="1"/>
            <a:r>
              <a:rPr lang="en-US" dirty="0"/>
              <a:t>Read the tokens</a:t>
            </a:r>
          </a:p>
          <a:p>
            <a:pPr marL="914400" lvl="2" indent="0">
              <a:buNone/>
            </a:pPr>
            <a:r>
              <a:rPr lang="en-US" dirty="0"/>
              <a:t>commands:</a:t>
            </a:r>
          </a:p>
          <a:p>
            <a:pPr marL="914400" lvl="2" indent="0">
              <a:buNone/>
            </a:pPr>
            <a:r>
              <a:rPr lang="en-US" dirty="0"/>
              <a:t>	/* Empty */</a:t>
            </a:r>
          </a:p>
          <a:p>
            <a:pPr marL="914400" lvl="2" indent="0">
              <a:buNone/>
            </a:pPr>
            <a:r>
              <a:rPr lang="en-US" dirty="0"/>
              <a:t>	|</a:t>
            </a:r>
          </a:p>
          <a:p>
            <a:pPr marL="914400" lvl="2" indent="0">
              <a:buNone/>
            </a:pPr>
            <a:r>
              <a:rPr lang="en-US" dirty="0"/>
              <a:t>	commands EOLN</a:t>
            </a:r>
          </a:p>
          <a:p>
            <a:pPr marL="914400" lvl="2" indent="0">
              <a:buNone/>
            </a:pPr>
            <a:r>
              <a:rPr lang="en-US" dirty="0"/>
              <a:t>	|</a:t>
            </a:r>
          </a:p>
          <a:p>
            <a:pPr marL="914400" lvl="2" indent="0">
              <a:buNone/>
            </a:pPr>
            <a:r>
              <a:rPr lang="en-US" dirty="0"/>
              <a:t>	commands exp EOLN</a:t>
            </a:r>
          </a:p>
          <a:p>
            <a:pPr marL="914400" lvl="2" indent="0">
              <a:buNone/>
            </a:pPr>
            <a:r>
              <a:rPr lang="en-US" dirty="0"/>
              <a:t>	|</a:t>
            </a:r>
          </a:p>
          <a:p>
            <a:pPr marL="914400" lvl="2" indent="0">
              <a:buNone/>
            </a:pPr>
            <a:r>
              <a:rPr lang="en-US" dirty="0"/>
              <a:t>	commands error EOLN</a:t>
            </a:r>
          </a:p>
        </p:txBody>
      </p:sp>
    </p:spTree>
    <p:extLst>
      <p:ext uri="{BB962C8B-B14F-4D97-AF65-F5344CB8AC3E}">
        <p14:creationId xmlns:p14="http://schemas.microsoft.com/office/powerpoint/2010/main" val="159865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B00C-1BAB-4314-9715-27CC1131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61B8-F252-443B-A5F7-06A7C302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context-free grammars for calculator operations</a:t>
            </a:r>
          </a:p>
          <a:p>
            <a:pPr marL="457200" lvl="1" indent="0">
              <a:buNone/>
            </a:pPr>
            <a:r>
              <a:rPr lang="en-US" dirty="0" err="1"/>
              <a:t>add_sub</a:t>
            </a:r>
            <a:r>
              <a:rPr lang="en-US" dirty="0"/>
              <a:t>: </a:t>
            </a:r>
            <a:r>
              <a:rPr lang="en-US" dirty="0" err="1"/>
              <a:t>mult_div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| </a:t>
            </a:r>
            <a:r>
              <a:rPr lang="en-US" dirty="0" err="1"/>
              <a:t>add_sub</a:t>
            </a:r>
            <a:r>
              <a:rPr lang="en-US" dirty="0"/>
              <a:t> PLUS </a:t>
            </a:r>
            <a:r>
              <a:rPr lang="en-US" dirty="0" err="1"/>
              <a:t>mult_div</a:t>
            </a:r>
            <a:r>
              <a:rPr lang="en-US" dirty="0"/>
              <a:t>		{ $$.num = $1.num + $3.num; }</a:t>
            </a:r>
          </a:p>
          <a:p>
            <a:pPr marL="457200" lvl="1" indent="0">
              <a:buNone/>
            </a:pPr>
            <a:r>
              <a:rPr lang="en-US" dirty="0"/>
              <a:t>	| </a:t>
            </a:r>
            <a:r>
              <a:rPr lang="en-US" dirty="0" err="1"/>
              <a:t>add_sub</a:t>
            </a:r>
            <a:r>
              <a:rPr lang="en-US" dirty="0"/>
              <a:t> MINUS </a:t>
            </a:r>
            <a:r>
              <a:rPr lang="en-US" dirty="0" err="1"/>
              <a:t>mult_div</a:t>
            </a:r>
            <a:r>
              <a:rPr lang="en-US" dirty="0"/>
              <a:t>	{ $$.num = $1.num - $3.num; }</a:t>
            </a:r>
          </a:p>
          <a:p>
            <a:pPr marL="457200" lvl="1" indent="0">
              <a:buNone/>
            </a:pPr>
            <a:r>
              <a:rPr lang="en-US" dirty="0" err="1"/>
              <a:t>mult_div</a:t>
            </a:r>
            <a:r>
              <a:rPr lang="en-US" dirty="0"/>
              <a:t>: power</a:t>
            </a:r>
          </a:p>
          <a:p>
            <a:pPr marL="457200" lvl="1" indent="0">
              <a:buNone/>
            </a:pPr>
            <a:r>
              <a:rPr lang="en-US" dirty="0"/>
              <a:t>	|	</a:t>
            </a:r>
            <a:r>
              <a:rPr lang="en-US" dirty="0" err="1"/>
              <a:t>mult_div</a:t>
            </a:r>
            <a:r>
              <a:rPr lang="en-US" dirty="0"/>
              <a:t> MULTIPLY power	{ $$.num = $1.num * $3.num; }</a:t>
            </a:r>
          </a:p>
          <a:p>
            <a:pPr marL="457200" lvl="1" indent="0">
              <a:buNone/>
            </a:pPr>
            <a:r>
              <a:rPr lang="en-US" dirty="0"/>
              <a:t>	|	</a:t>
            </a:r>
            <a:r>
              <a:rPr lang="en-US" dirty="0" err="1"/>
              <a:t>mult_div</a:t>
            </a:r>
            <a:r>
              <a:rPr lang="en-US" dirty="0"/>
              <a:t> DIVIDE power		{ $$.num = $1.num / $3.num; }</a:t>
            </a:r>
          </a:p>
          <a:p>
            <a:pPr marL="457200" lvl="1" indent="0">
              <a:buNone/>
            </a:pPr>
            <a:r>
              <a:rPr lang="en-US" dirty="0"/>
              <a:t>	|	</a:t>
            </a:r>
            <a:r>
              <a:rPr lang="en-US" dirty="0" err="1"/>
              <a:t>mult_div</a:t>
            </a:r>
            <a:r>
              <a:rPr lang="en-US" dirty="0"/>
              <a:t> MODULO power	{ $$.num = </a:t>
            </a:r>
            <a:r>
              <a:rPr lang="en-US" dirty="0" err="1"/>
              <a:t>calcMod</a:t>
            </a:r>
            <a:r>
              <a:rPr lang="en-US" dirty="0"/>
              <a:t>($1.num, $3.num); 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8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27F9-2F13-42B9-A3C3-E1AD03A4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290D-5782-420A-872A-54DE5BB5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context-free grammars for trigonometric functions</a:t>
            </a:r>
          </a:p>
          <a:p>
            <a:pPr marL="0" indent="0">
              <a:buNone/>
            </a:pPr>
            <a:r>
              <a:rPr lang="en-US" dirty="0"/>
              <a:t>	function:</a:t>
            </a:r>
          </a:p>
          <a:p>
            <a:pPr marL="0" indent="0">
              <a:buNone/>
            </a:pPr>
            <a:r>
              <a:rPr lang="en-US" dirty="0"/>
              <a:t>		SIN LEFT_B NUMBER RIGHT_B { $$.num = </a:t>
            </a:r>
            <a:r>
              <a:rPr lang="en-US" dirty="0" err="1"/>
              <a:t>sinf</a:t>
            </a:r>
            <a:r>
              <a:rPr lang="en-US" dirty="0"/>
              <a:t>($3.num); }</a:t>
            </a:r>
          </a:p>
          <a:p>
            <a:pPr marL="0" indent="0">
              <a:buNone/>
            </a:pPr>
            <a:r>
              <a:rPr lang="en-US" dirty="0"/>
              <a:t>		|</a:t>
            </a:r>
          </a:p>
          <a:p>
            <a:pPr marL="0" indent="0">
              <a:buNone/>
            </a:pPr>
            <a:r>
              <a:rPr lang="en-US" dirty="0"/>
              <a:t>		COS LEFT_B NUMBER RIGHT_B { $$.num = </a:t>
            </a:r>
            <a:r>
              <a:rPr lang="en-US" dirty="0" err="1"/>
              <a:t>cosf</a:t>
            </a:r>
            <a:r>
              <a:rPr lang="en-US" dirty="0"/>
              <a:t>($3.num); }</a:t>
            </a:r>
          </a:p>
          <a:p>
            <a:pPr marL="0" indent="0">
              <a:buNone/>
            </a:pPr>
            <a:r>
              <a:rPr lang="en-US" dirty="0"/>
              <a:t>		|</a:t>
            </a:r>
          </a:p>
          <a:p>
            <a:pPr marL="0" indent="0">
              <a:buNone/>
            </a:pPr>
            <a:r>
              <a:rPr lang="en-US" dirty="0"/>
              <a:t>		TAN LEFT_B NUMBER RIGHT_B { $$.num = </a:t>
            </a:r>
            <a:r>
              <a:rPr lang="en-US" dirty="0" err="1"/>
              <a:t>tanf</a:t>
            </a:r>
            <a:r>
              <a:rPr lang="en-US" dirty="0"/>
              <a:t>($3.num); }</a:t>
            </a:r>
          </a:p>
        </p:txBody>
      </p:sp>
    </p:spTree>
    <p:extLst>
      <p:ext uri="{BB962C8B-B14F-4D97-AF65-F5344CB8AC3E}">
        <p14:creationId xmlns:p14="http://schemas.microsoft.com/office/powerpoint/2010/main" val="369549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71E2-351C-4883-AD22-1F478E1D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D04A-A665-4DC9-AC65-630742D6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3" y="2052918"/>
            <a:ext cx="10897300" cy="4195481"/>
          </a:xfrm>
        </p:spPr>
        <p:txBody>
          <a:bodyPr/>
          <a:lstStyle/>
          <a:p>
            <a:r>
              <a:rPr lang="en-US" dirty="0"/>
              <a:t>Create context-free grammars for derivatives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DERIV LEFT_B SIN LEFT_B polynomial RIGHT_B </a:t>
            </a:r>
            <a:r>
              <a:rPr lang="en-US" sz="1600" dirty="0" err="1"/>
              <a:t>RIGHT_B</a:t>
            </a:r>
            <a:r>
              <a:rPr lang="en-US" sz="1600" dirty="0"/>
              <a:t> { </a:t>
            </a:r>
            <a:r>
              <a:rPr lang="en-US" sz="1600" dirty="0" err="1"/>
              <a:t>functionDeriv</a:t>
            </a:r>
            <a:r>
              <a:rPr lang="en-US" sz="1600" dirty="0"/>
              <a:t>($5.s, "sin", $1.s[0]); $$.s = </a:t>
            </a:r>
            <a:r>
              <a:rPr lang="en-US" sz="1600" dirty="0" err="1"/>
              <a:t>resultString</a:t>
            </a:r>
            <a:r>
              <a:rPr lang="en-US" sz="1600" dirty="0"/>
              <a:t>; }</a:t>
            </a:r>
          </a:p>
          <a:p>
            <a:pPr marL="0" indent="0">
              <a:buNone/>
            </a:pP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DERIV LEFT_B polynomial RIGHT_B { derivative($3.s, $1.s[0]); $$.s = </a:t>
            </a:r>
            <a:r>
              <a:rPr lang="en-US" sz="1600" dirty="0" err="1"/>
              <a:t>resultString</a:t>
            </a:r>
            <a:r>
              <a:rPr lang="en-US" sz="1600" dirty="0"/>
              <a:t>; }</a:t>
            </a:r>
          </a:p>
          <a:p>
            <a:pPr marL="0" indent="0">
              <a:buNone/>
            </a:pP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/>
              <a:t>DERIV LEFT_B NUMBER RIGHT_B { $$.s = "0"; }</a:t>
            </a:r>
          </a:p>
        </p:txBody>
      </p:sp>
    </p:spTree>
    <p:extLst>
      <p:ext uri="{BB962C8B-B14F-4D97-AF65-F5344CB8AC3E}">
        <p14:creationId xmlns:p14="http://schemas.microsoft.com/office/powerpoint/2010/main" val="319887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6174-B4D3-4EE7-B4A9-4F178410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4C7A-74CF-4A05-AD21-AC7945BE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context-free grammars for saving numbers and strings</a:t>
            </a:r>
          </a:p>
          <a:p>
            <a:pPr marL="457200" lvl="1" indent="0">
              <a:buNone/>
            </a:pPr>
            <a:r>
              <a:rPr lang="en-US" dirty="0"/>
              <a:t>primary: </a:t>
            </a:r>
          </a:p>
          <a:p>
            <a:pPr marL="457200" lvl="1" indent="0">
              <a:buNone/>
            </a:pPr>
            <a:r>
              <a:rPr lang="en-US" dirty="0"/>
              <a:t>	NUMBER { $$.num = $1.num; $$.s = NULL; }</a:t>
            </a:r>
          </a:p>
          <a:p>
            <a:pPr marL="457200" lvl="1" indent="0">
              <a:buNone/>
            </a:pPr>
            <a:r>
              <a:rPr lang="en-US" dirty="0"/>
              <a:t>	|</a:t>
            </a:r>
          </a:p>
          <a:p>
            <a:pPr marL="457200" lvl="1" indent="0">
              <a:buNone/>
            </a:pPr>
            <a:r>
              <a:rPr lang="en-US" dirty="0"/>
              <a:t>	STRING { $$.s =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strlen</a:t>
            </a:r>
            <a:r>
              <a:rPr lang="en-US" dirty="0"/>
              <a:t>($1.s), </a:t>
            </a:r>
            <a:r>
              <a:rPr lang="en-US" dirty="0" err="1"/>
              <a:t>sizeof</a:t>
            </a:r>
            <a:r>
              <a:rPr lang="en-US" dirty="0"/>
              <a:t>(char)); </a:t>
            </a:r>
            <a:r>
              <a:rPr lang="en-US" dirty="0" err="1"/>
              <a:t>strcpy</a:t>
            </a:r>
            <a:r>
              <a:rPr lang="en-US" dirty="0"/>
              <a:t>($$.s, $1.s); }</a:t>
            </a:r>
          </a:p>
          <a:p>
            <a:pPr marL="457200" lvl="1" indent="0">
              <a:buNone/>
            </a:pPr>
            <a:r>
              <a:rPr lang="en-US" dirty="0"/>
              <a:t>	|</a:t>
            </a:r>
          </a:p>
          <a:p>
            <a:pPr marL="457200" lvl="1" indent="0">
              <a:buNone/>
            </a:pPr>
            <a:r>
              <a:rPr lang="en-US" dirty="0"/>
              <a:t>	LEFT_B </a:t>
            </a:r>
            <a:r>
              <a:rPr lang="en-US" dirty="0" err="1"/>
              <a:t>add_sub</a:t>
            </a:r>
            <a:r>
              <a:rPr lang="en-US" dirty="0"/>
              <a:t> RIGHT_B { $$.num = $2.num; }</a:t>
            </a:r>
          </a:p>
          <a:p>
            <a:pPr marL="457200" lvl="1" indent="0">
              <a:buNone/>
            </a:pPr>
            <a:r>
              <a:rPr lang="en-US" dirty="0"/>
              <a:t>	;</a:t>
            </a:r>
          </a:p>
        </p:txBody>
      </p:sp>
    </p:spTree>
    <p:extLst>
      <p:ext uri="{BB962C8B-B14F-4D97-AF65-F5344CB8AC3E}">
        <p14:creationId xmlns:p14="http://schemas.microsoft.com/office/powerpoint/2010/main" val="253286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F01D-290D-4A8A-9C7B-2D68A8BA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E84D-62DD-4FF8-800D-318CA357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 code to calculate derivatives of polynomials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Input – char * string, char reference</a:t>
            </a:r>
          </a:p>
          <a:p>
            <a:pPr lvl="2"/>
            <a:r>
              <a:rPr lang="en-US" dirty="0"/>
              <a:t>Receive a string and the variable to be derived in respect of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514350" lvl="1" indent="0">
              <a:buNone/>
            </a:pPr>
            <a:r>
              <a:rPr lang="en-US" dirty="0"/>
              <a:t>Output</a:t>
            </a:r>
          </a:p>
          <a:p>
            <a:pPr marL="1200150" lvl="2"/>
            <a:r>
              <a:rPr lang="en-US" dirty="0"/>
              <a:t>A string with all sections derived in respect of the given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412703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7820-48A2-4AA3-AE61-C409DAD1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A0D-1020-42EA-BCB7-506C9EB8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 Pseudo code</a:t>
            </a:r>
          </a:p>
          <a:p>
            <a:pPr lvl="1"/>
            <a:r>
              <a:rPr lang="en-US" dirty="0"/>
              <a:t>Split the input string into segments S1, S2, S3 by spaces</a:t>
            </a:r>
          </a:p>
          <a:p>
            <a:pPr lvl="2"/>
            <a:r>
              <a:rPr lang="en-US" dirty="0"/>
              <a:t>x^2 + 2x + 2a = x^2, +, 2x, +, 2a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Split the segments into five sections </a:t>
            </a:r>
          </a:p>
          <a:p>
            <a:pPr lvl="2"/>
            <a:r>
              <a:rPr lang="en-US" dirty="0"/>
              <a:t>dx( 3ax^2b )</a:t>
            </a:r>
          </a:p>
          <a:p>
            <a:pPr lvl="3"/>
            <a:r>
              <a:rPr lang="en-US" dirty="0"/>
              <a:t>Coefficient = 3</a:t>
            </a:r>
          </a:p>
          <a:p>
            <a:pPr lvl="3"/>
            <a:r>
              <a:rPr lang="en-US" dirty="0"/>
              <a:t>Variables in front of x = a</a:t>
            </a:r>
          </a:p>
          <a:p>
            <a:pPr lvl="3"/>
            <a:r>
              <a:rPr lang="en-US" dirty="0"/>
              <a:t>Reference variable = x</a:t>
            </a:r>
          </a:p>
          <a:p>
            <a:pPr lvl="3"/>
            <a:r>
              <a:rPr lang="en-US" dirty="0"/>
              <a:t>Reference variable exponent = 2</a:t>
            </a:r>
          </a:p>
          <a:p>
            <a:pPr lvl="3"/>
            <a:r>
              <a:rPr lang="en-US" dirty="0"/>
              <a:t>Variables after x = b</a:t>
            </a:r>
          </a:p>
        </p:txBody>
      </p:sp>
    </p:spTree>
    <p:extLst>
      <p:ext uri="{BB962C8B-B14F-4D97-AF65-F5344CB8AC3E}">
        <p14:creationId xmlns:p14="http://schemas.microsoft.com/office/powerpoint/2010/main" val="414781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92D7-3560-4107-8FD4-E3176E05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3200-6D27-40E5-9753-CD8FA41A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995544"/>
          </a:xfrm>
        </p:spPr>
        <p:txBody>
          <a:bodyPr>
            <a:normAutofit/>
          </a:bodyPr>
          <a:lstStyle/>
          <a:p>
            <a:r>
              <a:rPr lang="en-US" sz="2800" dirty="0"/>
              <a:t>Implement a calculator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dirty="0"/>
              <a:t>Use a lexical analyzer to read input</a:t>
            </a:r>
          </a:p>
          <a:p>
            <a:pPr lvl="2"/>
            <a:r>
              <a:rPr lang="en-US" sz="2400" dirty="0"/>
              <a:t>Tokenize user input</a:t>
            </a:r>
          </a:p>
          <a:p>
            <a:pPr marL="914400" lvl="2" indent="0">
              <a:buNone/>
            </a:pPr>
            <a:endParaRPr lang="en-US" sz="2800" dirty="0"/>
          </a:p>
          <a:p>
            <a:pPr lvl="1"/>
            <a:r>
              <a:rPr lang="en-US" sz="2400" dirty="0"/>
              <a:t>Use a parser to match series of tokens to defined rules</a:t>
            </a:r>
          </a:p>
        </p:txBody>
      </p:sp>
    </p:spTree>
    <p:extLst>
      <p:ext uri="{BB962C8B-B14F-4D97-AF65-F5344CB8AC3E}">
        <p14:creationId xmlns:p14="http://schemas.microsoft.com/office/powerpoint/2010/main" val="71874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1982-F4EF-4E41-B781-8005D8D0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0E0D-12A7-4312-88E7-C4DD2D95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0352"/>
            <a:ext cx="8946541" cy="4688047"/>
          </a:xfrm>
        </p:spPr>
        <p:txBody>
          <a:bodyPr/>
          <a:lstStyle/>
          <a:p>
            <a:r>
              <a:rPr lang="en-US" dirty="0"/>
              <a:t>Derive the sections		dx( 3ax^2b )</a:t>
            </a:r>
          </a:p>
          <a:p>
            <a:pPr lvl="1"/>
            <a:r>
              <a:rPr lang="en-US" dirty="0"/>
              <a:t>Multiply the coefficient by the exponent of the reference variable</a:t>
            </a:r>
          </a:p>
          <a:p>
            <a:pPr lvl="2"/>
            <a:r>
              <a:rPr lang="en-US" dirty="0"/>
              <a:t>3 * 2</a:t>
            </a:r>
          </a:p>
          <a:p>
            <a:pPr lvl="1"/>
            <a:r>
              <a:rPr lang="en-US" dirty="0"/>
              <a:t>Reduce the reference variable’s exponent by one</a:t>
            </a:r>
          </a:p>
          <a:p>
            <a:pPr lvl="2"/>
            <a:r>
              <a:rPr lang="en-US" dirty="0"/>
              <a:t>2 – 1 = 1</a:t>
            </a:r>
          </a:p>
          <a:p>
            <a:pPr lvl="1"/>
            <a:r>
              <a:rPr lang="en-US" dirty="0"/>
              <a:t>Combine the sections to one string</a:t>
            </a:r>
          </a:p>
          <a:p>
            <a:pPr lvl="2"/>
            <a:r>
              <a:rPr lang="en-US" dirty="0"/>
              <a:t>Special printing instructions</a:t>
            </a:r>
          </a:p>
          <a:p>
            <a:pPr lvl="3"/>
            <a:r>
              <a:rPr lang="en-US" dirty="0"/>
              <a:t>Exponents with a power of 1 and double negatives change to ‘+’</a:t>
            </a:r>
          </a:p>
          <a:p>
            <a:pPr lvl="2"/>
            <a:r>
              <a:rPr lang="en-US" dirty="0"/>
              <a:t>6abx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Combine the derived sections to one result string</a:t>
            </a:r>
          </a:p>
        </p:txBody>
      </p:sp>
    </p:spTree>
    <p:extLst>
      <p:ext uri="{BB962C8B-B14F-4D97-AF65-F5344CB8AC3E}">
        <p14:creationId xmlns:p14="http://schemas.microsoft.com/office/powerpoint/2010/main" val="324968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216C-1073-43D0-9991-D919C301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A659-D9C9-4088-870E-EF89AE3F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 of trigonometric functions		dx( cos(2x) )</a:t>
            </a:r>
          </a:p>
          <a:p>
            <a:pPr lvl="1"/>
            <a:r>
              <a:rPr lang="en-US" dirty="0"/>
              <a:t>Calculus defines the rule for the function</a:t>
            </a:r>
          </a:p>
          <a:p>
            <a:pPr lvl="1"/>
            <a:r>
              <a:rPr lang="en-US" dirty="0"/>
              <a:t>Take derivative of the inner polynomial</a:t>
            </a:r>
          </a:p>
          <a:p>
            <a:pPr lvl="1"/>
            <a:r>
              <a:rPr lang="en-US" dirty="0"/>
              <a:t>Combine to one string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1. Derivative of cos(a) = -sin(a)</a:t>
            </a:r>
          </a:p>
          <a:p>
            <a:pPr marL="457200" lvl="1" indent="0">
              <a:buNone/>
            </a:pPr>
            <a:r>
              <a:rPr lang="en-US" dirty="0"/>
              <a:t>2. Call polynomial derivative function on (2x) = 2</a:t>
            </a:r>
          </a:p>
          <a:p>
            <a:pPr marL="457200" lvl="1" indent="0">
              <a:buNone/>
            </a:pPr>
            <a:r>
              <a:rPr lang="en-US" dirty="0"/>
              <a:t>3. combine = -(2)(sin(2x))</a:t>
            </a:r>
          </a:p>
        </p:txBody>
      </p:sp>
    </p:spTree>
    <p:extLst>
      <p:ext uri="{BB962C8B-B14F-4D97-AF65-F5344CB8AC3E}">
        <p14:creationId xmlns:p14="http://schemas.microsoft.com/office/powerpoint/2010/main" val="441568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1E57-086B-4663-8AA6-40D6D1F9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B18C-6892-477E-8BB1-DA75BD6D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attempting to cover the possible states that user input can put the application 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Testing arithmetic problems</a:t>
            </a:r>
          </a:p>
          <a:p>
            <a:pPr lvl="1"/>
            <a:r>
              <a:rPr lang="en-US" dirty="0"/>
              <a:t>1 + 1 = 2</a:t>
            </a:r>
          </a:p>
          <a:p>
            <a:pPr lvl="1"/>
            <a:r>
              <a:rPr lang="en-US" dirty="0"/>
              <a:t>2 * 9 = 18</a:t>
            </a:r>
          </a:p>
          <a:p>
            <a:pPr lvl="1"/>
            <a:r>
              <a:rPr lang="en-US" dirty="0"/>
              <a:t>2 * 8 * 5 = 80</a:t>
            </a:r>
          </a:p>
          <a:p>
            <a:pPr lvl="1"/>
            <a:r>
              <a:rPr lang="en-US" dirty="0"/>
              <a:t>2 + (5 * 2) = 12</a:t>
            </a:r>
          </a:p>
          <a:p>
            <a:pPr lvl="1"/>
            <a:r>
              <a:rPr lang="en-US" dirty="0"/>
              <a:t>(1 + 2) * (4 + 5) = 27</a:t>
            </a:r>
          </a:p>
        </p:txBody>
      </p:sp>
    </p:spTree>
    <p:extLst>
      <p:ext uri="{BB962C8B-B14F-4D97-AF65-F5344CB8AC3E}">
        <p14:creationId xmlns:p14="http://schemas.microsoft.com/office/powerpoint/2010/main" val="132930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0B7B-CE69-443E-B4C7-4BB4D5EE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58C2-056F-4E6B-B0E3-606F65C6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Derivatives of polynomials and functions</a:t>
            </a:r>
          </a:p>
          <a:p>
            <a:pPr lvl="1"/>
            <a:r>
              <a:rPr lang="en-US" dirty="0"/>
              <a:t>dx(1) = 0</a:t>
            </a:r>
          </a:p>
          <a:p>
            <a:pPr lvl="1"/>
            <a:r>
              <a:rPr lang="en-US" dirty="0"/>
              <a:t>dx(x) = 1</a:t>
            </a:r>
          </a:p>
          <a:p>
            <a:pPr lvl="1"/>
            <a:r>
              <a:rPr lang="en-US" dirty="0"/>
              <a:t>dx(x^2) = 2x</a:t>
            </a:r>
          </a:p>
          <a:p>
            <a:pPr lvl="1"/>
            <a:r>
              <a:rPr lang="en-US" dirty="0"/>
              <a:t>dx(a) = 0</a:t>
            </a:r>
          </a:p>
          <a:p>
            <a:pPr lvl="1"/>
            <a:r>
              <a:rPr lang="en-US" dirty="0"/>
              <a:t>dx(cos(2x)) = -(2)(sin(2x))</a:t>
            </a:r>
          </a:p>
          <a:p>
            <a:pPr lvl="1"/>
            <a:r>
              <a:rPr lang="en-US" dirty="0"/>
              <a:t>dx(2x + 3x^2 + x^-4) = 2 + 6x – 4x^-5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444779-4084-4368-8A29-83586C39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51" y="349811"/>
            <a:ext cx="9102668" cy="61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8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7147-DF56-460A-9030-2AE49834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A966-A0D2-46DD-A16F-B46D4F3B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  <a:p>
            <a:pPr lvl="1"/>
            <a:r>
              <a:rPr lang="en-US" dirty="0"/>
              <a:t>Definite Finite Automata assist in character parsing and tokenizing</a:t>
            </a:r>
          </a:p>
          <a:p>
            <a:pPr lvl="1"/>
            <a:r>
              <a:rPr lang="en-US" dirty="0"/>
              <a:t>Quickly build regular expressions and allow FLEX to generate C 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Token Parser</a:t>
            </a:r>
          </a:p>
          <a:p>
            <a:pPr lvl="1"/>
            <a:r>
              <a:rPr lang="en-US" dirty="0"/>
              <a:t>Bison can quickly recognize series of tokens</a:t>
            </a:r>
          </a:p>
          <a:p>
            <a:pPr lvl="2"/>
            <a:r>
              <a:rPr lang="en-US" dirty="0"/>
              <a:t>Execute code when grammars are matched</a:t>
            </a:r>
          </a:p>
          <a:p>
            <a:pPr lvl="1"/>
            <a:r>
              <a:rPr lang="en-US" dirty="0"/>
              <a:t>Generates needed C code</a:t>
            </a:r>
          </a:p>
        </p:txBody>
      </p:sp>
    </p:spTree>
    <p:extLst>
      <p:ext uri="{BB962C8B-B14F-4D97-AF65-F5344CB8AC3E}">
        <p14:creationId xmlns:p14="http://schemas.microsoft.com/office/powerpoint/2010/main" val="317977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7718-9273-43FA-9CBE-CDCFA06F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C203-A2E0-404C-88F7-7076141C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Automated with </a:t>
            </a:r>
            <a:r>
              <a:rPr lang="en-US" dirty="0" err="1"/>
              <a:t>makefile</a:t>
            </a:r>
            <a:endParaRPr lang="en-US" dirty="0"/>
          </a:p>
          <a:p>
            <a:pPr lvl="2"/>
            <a:r>
              <a:rPr lang="en-US" dirty="0"/>
              <a:t>Compile the executable - ~$ make </a:t>
            </a:r>
          </a:p>
          <a:p>
            <a:pPr lvl="3"/>
            <a:r>
              <a:rPr lang="en-US" dirty="0"/>
              <a:t>~$ flex </a:t>
            </a:r>
            <a:r>
              <a:rPr lang="en-US" dirty="0" err="1"/>
              <a:t>calc.l</a:t>
            </a:r>
            <a:endParaRPr lang="en-US" dirty="0"/>
          </a:p>
          <a:p>
            <a:pPr lvl="3"/>
            <a:r>
              <a:rPr lang="en-US" dirty="0"/>
              <a:t>~$ bison –d –t </a:t>
            </a:r>
            <a:r>
              <a:rPr lang="en-US" dirty="0" err="1"/>
              <a:t>parse.y</a:t>
            </a:r>
            <a:endParaRPr lang="en-US" dirty="0"/>
          </a:p>
          <a:p>
            <a:pPr lvl="3"/>
            <a:r>
              <a:rPr lang="en-US" dirty="0"/>
              <a:t>~$ </a:t>
            </a:r>
            <a:r>
              <a:rPr lang="en-US" dirty="0" err="1"/>
              <a:t>gcc</a:t>
            </a:r>
            <a:r>
              <a:rPr lang="en-US" dirty="0"/>
              <a:t> –o calc </a:t>
            </a:r>
            <a:r>
              <a:rPr lang="en-US" dirty="0" err="1"/>
              <a:t>lex.yy.c</a:t>
            </a:r>
            <a:r>
              <a:rPr lang="en-US" dirty="0"/>
              <a:t> </a:t>
            </a:r>
            <a:r>
              <a:rPr lang="en-US" dirty="0" err="1"/>
              <a:t>parse.tab.c</a:t>
            </a:r>
            <a:r>
              <a:rPr lang="en-US" dirty="0"/>
              <a:t> –</a:t>
            </a:r>
            <a:r>
              <a:rPr lang="en-US" dirty="0" err="1"/>
              <a:t>lfl</a:t>
            </a:r>
            <a:r>
              <a:rPr lang="en-US" dirty="0"/>
              <a:t> -</a:t>
            </a:r>
            <a:r>
              <a:rPr lang="en-US" dirty="0" err="1"/>
              <a:t>lm</a:t>
            </a:r>
            <a:endParaRPr lang="en-US" dirty="0"/>
          </a:p>
          <a:p>
            <a:pPr lvl="2"/>
            <a:r>
              <a:rPr lang="en-US" dirty="0"/>
              <a:t>Run the executable - ~$ make run</a:t>
            </a:r>
          </a:p>
          <a:p>
            <a:pPr lvl="3"/>
            <a:r>
              <a:rPr lang="en-US" dirty="0"/>
              <a:t>~$ ./calc</a:t>
            </a:r>
          </a:p>
        </p:txBody>
      </p:sp>
    </p:spTree>
    <p:extLst>
      <p:ext uri="{BB962C8B-B14F-4D97-AF65-F5344CB8AC3E}">
        <p14:creationId xmlns:p14="http://schemas.microsoft.com/office/powerpoint/2010/main" val="3910057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012F-6990-42C6-881B-2AD1925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D08C-069D-4DB8-BD5E-B3F3B40E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Input</a:t>
            </a:r>
          </a:p>
          <a:p>
            <a:pPr lvl="1"/>
            <a:r>
              <a:rPr lang="en-US" dirty="0"/>
              <a:t>As show in the testing, any arithmetic, polynomial, or trigonometric expressions can be entered.</a:t>
            </a:r>
          </a:p>
          <a:p>
            <a:pPr lvl="2"/>
            <a:r>
              <a:rPr lang="en-US" dirty="0"/>
              <a:t>1 + 1</a:t>
            </a:r>
          </a:p>
          <a:p>
            <a:pPr lvl="2"/>
            <a:r>
              <a:rPr lang="en-US" dirty="0"/>
              <a:t>(2 * 3)</a:t>
            </a:r>
          </a:p>
          <a:p>
            <a:pPr lvl="2"/>
            <a:r>
              <a:rPr lang="en-US" dirty="0"/>
              <a:t>4 % 5</a:t>
            </a:r>
          </a:p>
          <a:p>
            <a:pPr lvl="2"/>
            <a:r>
              <a:rPr lang="en-US" dirty="0"/>
              <a:t>2^5</a:t>
            </a:r>
          </a:p>
          <a:p>
            <a:pPr lvl="2"/>
            <a:r>
              <a:rPr lang="en-US" dirty="0"/>
              <a:t>X^2 + 3x – 4a</a:t>
            </a:r>
          </a:p>
          <a:p>
            <a:pPr lvl="2"/>
            <a:r>
              <a:rPr lang="en-US" dirty="0"/>
              <a:t>Cos(2)</a:t>
            </a:r>
          </a:p>
          <a:p>
            <a:pPr lvl="1"/>
            <a:r>
              <a:rPr lang="en-US" dirty="0"/>
              <a:t>Derivatives start with “d” and the variable to derive</a:t>
            </a:r>
          </a:p>
          <a:p>
            <a:pPr lvl="2"/>
            <a:r>
              <a:rPr lang="en-US" dirty="0"/>
              <a:t>dx(x^2)</a:t>
            </a:r>
          </a:p>
          <a:p>
            <a:pPr lvl="2"/>
            <a:r>
              <a:rPr lang="en-US" dirty="0"/>
              <a:t>dv(v^2 + a^3 + 2v^-2)</a:t>
            </a:r>
          </a:p>
        </p:txBody>
      </p:sp>
    </p:spTree>
    <p:extLst>
      <p:ext uri="{BB962C8B-B14F-4D97-AF65-F5344CB8AC3E}">
        <p14:creationId xmlns:p14="http://schemas.microsoft.com/office/powerpoint/2010/main" val="2697678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3F30-E68C-4FE0-8EDB-6FF5C296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DE4C-8A6E-42DE-A20D-FB65AB66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23743"/>
            <a:ext cx="8946541" cy="4981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 	Wikipedia contributors. (2018a, November 25). Lex (software) - 	Wikipedia. Retrieved December 1, 2018, from 	</a:t>
            </a:r>
            <a:r>
              <a:rPr lang="en-US" dirty="0">
                <a:hlinkClick r:id="rId2"/>
              </a:rPr>
              <a:t>https://en.wikipedia.org/wiki/Lex_(software)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	Srivastava, A. (1991). LEX VS. FLEX. Retrieved from 	</a:t>
            </a:r>
            <a:r>
              <a:rPr lang="en-US" dirty="0">
                <a:hlinkClick r:id="rId3"/>
              </a:rPr>
              <a:t>http://digitalcollections.library.cmu.edu/awweb/awarchive?type=file&amp;item=350072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	Introduction — </a:t>
            </a:r>
            <a:r>
              <a:rPr lang="en-US" dirty="0" err="1"/>
              <a:t>Quex</a:t>
            </a:r>
            <a:r>
              <a:rPr lang="en-US" dirty="0"/>
              <a:t> Lexical Analyzer Generator 0.64.8 	documentation. (n.d.). Retrieved December 1, 2018, from 	</a:t>
            </a:r>
            <a:r>
              <a:rPr lang="en-US" dirty="0">
                <a:hlinkClick r:id="rId4"/>
              </a:rPr>
              <a:t>http://quex.sourceforge.net/doc/html/intro/intro.html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[4] 	Wikipedia contributors. (n.d.). Flex (lexical analyzer generator) - 	Wikipedia. Retrieved December 1, 2018, from 	</a:t>
            </a:r>
            <a:r>
              <a:rPr lang="en-US" dirty="0">
                <a:hlinkClick r:id="rId5"/>
              </a:rPr>
              <a:t>https://en.wikipedia.org/wiki/Flex_(lexical_analyzer_generator)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7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92D7-3560-4107-8FD4-E3176E05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3200-6D27-40E5-9753-CD8FA41A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rules to handle basic arithmetic operations</a:t>
            </a:r>
          </a:p>
          <a:p>
            <a:pPr lvl="1"/>
            <a:r>
              <a:rPr lang="en-US" dirty="0"/>
              <a:t>Addition, subtraction, multiplication, division, etc.</a:t>
            </a:r>
          </a:p>
          <a:p>
            <a:pPr lvl="1"/>
            <a:endParaRPr lang="en-US" dirty="0"/>
          </a:p>
          <a:p>
            <a:r>
              <a:rPr lang="en-US" dirty="0"/>
              <a:t>Trigonometric functions</a:t>
            </a:r>
          </a:p>
          <a:p>
            <a:pPr lvl="1"/>
            <a:r>
              <a:rPr lang="en-US" dirty="0"/>
              <a:t>Sine, Cosine, and tangent</a:t>
            </a:r>
          </a:p>
          <a:p>
            <a:pPr lvl="1"/>
            <a:endParaRPr lang="en-US" dirty="0"/>
          </a:p>
          <a:p>
            <a:r>
              <a:rPr lang="en-US" dirty="0"/>
              <a:t>Define rules to handle the derivation of polynomials</a:t>
            </a:r>
          </a:p>
          <a:p>
            <a:pPr lvl="1"/>
            <a:r>
              <a:rPr lang="en-US" dirty="0"/>
              <a:t>dx( x^2 )</a:t>
            </a:r>
          </a:p>
          <a:p>
            <a:pPr lvl="1"/>
            <a:r>
              <a:rPr lang="en-US" dirty="0"/>
              <a:t>dx( cos(2x)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1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853B-A5A1-42A2-83F2-3FD6CF6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60CF-2849-44AF-962C-CC0C7574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Analyzer Generators</a:t>
            </a:r>
          </a:p>
          <a:p>
            <a:pPr lvl="1"/>
            <a:r>
              <a:rPr lang="en-US" dirty="0"/>
              <a:t>LEX – First implemented in 1975 [1]</a:t>
            </a:r>
          </a:p>
          <a:p>
            <a:pPr lvl="2"/>
            <a:r>
              <a:rPr lang="en-US" dirty="0"/>
              <a:t>Standard on most Unix Systems</a:t>
            </a:r>
          </a:p>
          <a:p>
            <a:pPr lvl="1"/>
            <a:r>
              <a:rPr lang="en-US" dirty="0"/>
              <a:t>FLEX</a:t>
            </a:r>
          </a:p>
          <a:p>
            <a:pPr lvl="2"/>
            <a:r>
              <a:rPr lang="en-US" dirty="0"/>
              <a:t>Very similar to LEX</a:t>
            </a:r>
          </a:p>
          <a:p>
            <a:pPr lvl="2"/>
            <a:r>
              <a:rPr lang="en-US" dirty="0"/>
              <a:t>Faster run time and compressed table compared to LEX [2]</a:t>
            </a:r>
          </a:p>
          <a:p>
            <a:pPr lvl="1"/>
            <a:r>
              <a:rPr lang="en-US" dirty="0"/>
              <a:t>QUEX [3]</a:t>
            </a:r>
          </a:p>
          <a:p>
            <a:pPr lvl="2"/>
            <a:r>
              <a:rPr lang="en-US" dirty="0"/>
              <a:t>Modern lexical analyzer</a:t>
            </a:r>
          </a:p>
          <a:p>
            <a:pPr lvl="2"/>
            <a:r>
              <a:rPr lang="en-US" dirty="0"/>
              <a:t>Default general purpose token class</a:t>
            </a:r>
          </a:p>
        </p:txBody>
      </p:sp>
    </p:spTree>
    <p:extLst>
      <p:ext uri="{BB962C8B-B14F-4D97-AF65-F5344CB8AC3E}">
        <p14:creationId xmlns:p14="http://schemas.microsoft.com/office/powerpoint/2010/main" val="181852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E23F-E932-4E44-BEA5-3DA780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F69AE-AA42-4080-94DE-24422393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 Generators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YACC</a:t>
            </a:r>
          </a:p>
          <a:p>
            <a:pPr lvl="2"/>
            <a:r>
              <a:rPr lang="en-US" dirty="0"/>
              <a:t>Standard on BSD and AT&amp;T Unix systems</a:t>
            </a:r>
          </a:p>
          <a:p>
            <a:pPr lvl="2"/>
            <a:r>
              <a:rPr lang="en-US" dirty="0"/>
              <a:t>Produces a parser for recognizing defined grammars 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Bison</a:t>
            </a:r>
          </a:p>
          <a:p>
            <a:pPr lvl="2"/>
            <a:r>
              <a:rPr lang="en-US" dirty="0"/>
              <a:t>Standard on GNU-based Linux systems</a:t>
            </a:r>
          </a:p>
          <a:p>
            <a:pPr lvl="2"/>
            <a:r>
              <a:rPr lang="en-US" dirty="0"/>
              <a:t>Forward-compatible YACC replacement</a:t>
            </a:r>
          </a:p>
          <a:p>
            <a:pPr lvl="2"/>
            <a:r>
              <a:rPr lang="en-US" dirty="0"/>
              <a:t>Well supported, last stable release was Nov 21, 2018</a:t>
            </a:r>
          </a:p>
        </p:txBody>
      </p:sp>
    </p:spTree>
    <p:extLst>
      <p:ext uri="{BB962C8B-B14F-4D97-AF65-F5344CB8AC3E}">
        <p14:creationId xmlns:p14="http://schemas.microsoft.com/office/powerpoint/2010/main" val="20428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3F07-2E5E-4246-AC47-72890155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A8B6-1806-4F4A-9603-15113A2C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Analyzer Generator</a:t>
            </a:r>
          </a:p>
          <a:p>
            <a:pPr lvl="1"/>
            <a:r>
              <a:rPr lang="en-US" dirty="0"/>
              <a:t>FLEX</a:t>
            </a:r>
          </a:p>
          <a:p>
            <a:pPr lvl="2"/>
            <a:r>
              <a:rPr lang="en-US" dirty="0"/>
              <a:t>Generates input analyzer in C code</a:t>
            </a:r>
          </a:p>
          <a:p>
            <a:pPr lvl="2"/>
            <a:r>
              <a:rPr lang="en-US" dirty="0"/>
              <a:t>Typically generated in O(n) time for length of the input [4]</a:t>
            </a:r>
          </a:p>
          <a:p>
            <a:r>
              <a:rPr lang="en-US" dirty="0"/>
              <a:t>Parser Generator</a:t>
            </a:r>
          </a:p>
          <a:p>
            <a:pPr lvl="1"/>
            <a:r>
              <a:rPr lang="en-US" dirty="0"/>
              <a:t>Bison</a:t>
            </a:r>
          </a:p>
          <a:p>
            <a:pPr lvl="2"/>
            <a:r>
              <a:rPr lang="en-US" dirty="0"/>
              <a:t>Generates LALR Parser in C code</a:t>
            </a:r>
          </a:p>
          <a:p>
            <a:pPr lvl="3"/>
            <a:r>
              <a:rPr lang="en-US" dirty="0"/>
              <a:t>Look Ahead Left to Right Parser</a:t>
            </a:r>
          </a:p>
          <a:p>
            <a:pPr lvl="2"/>
            <a:r>
              <a:rPr lang="en-US" dirty="0"/>
              <a:t>Works well with FLEX</a:t>
            </a:r>
          </a:p>
          <a:p>
            <a:pPr lvl="2"/>
            <a:r>
              <a:rPr lang="en-US" dirty="0"/>
              <a:t>Included with GNU-Linux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6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2952-7839-45FC-8576-D642D69A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3F23-6658-4FE3-8691-50F94297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  <a:p>
            <a:pPr lvl="1"/>
            <a:r>
              <a:rPr lang="en-US" dirty="0"/>
              <a:t>Define how the data will be passed to the Parser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struct </a:t>
            </a:r>
            <a:r>
              <a:rPr lang="en-US" dirty="0" err="1"/>
              <a:t>data_s</a:t>
            </a:r>
            <a:r>
              <a:rPr lang="en-US" dirty="0"/>
              <a:t> {</a:t>
            </a:r>
          </a:p>
          <a:p>
            <a:pPr marL="914400" lvl="2" indent="0">
              <a:buNone/>
            </a:pPr>
            <a:r>
              <a:rPr lang="en-US" dirty="0"/>
              <a:t>	char * s;</a:t>
            </a:r>
          </a:p>
          <a:p>
            <a:pPr marL="914400" lvl="2" indent="0">
              <a:buNone/>
            </a:pPr>
            <a:r>
              <a:rPr lang="en-US" dirty="0"/>
              <a:t>	double num;</a:t>
            </a:r>
          </a:p>
          <a:p>
            <a:pPr marL="914400" lvl="2" indent="0">
              <a:buNone/>
            </a:pPr>
            <a:r>
              <a:rPr lang="en-US" dirty="0"/>
              <a:t>};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extern YYSTYPE </a:t>
            </a:r>
            <a:r>
              <a:rPr lang="en-US" dirty="0" err="1"/>
              <a:t>yylval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9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6173-333D-4DE2-B688-0E8ED22E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2426-9743-4FA9-BAAE-633BF873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regular expressions to break input into tokens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 \t\r] - Removes any whitespaces</a:t>
            </a:r>
          </a:p>
          <a:p>
            <a:pPr marL="0" indent="0">
              <a:buNone/>
            </a:pPr>
            <a:r>
              <a:rPr lang="en-US" dirty="0"/>
              <a:t>“+” return PLUS; – When a plus sign is read, return the PLUS token</a:t>
            </a:r>
          </a:p>
          <a:p>
            <a:pPr marL="0" indent="0">
              <a:buNone/>
            </a:pPr>
            <a:r>
              <a:rPr lang="en-US" dirty="0"/>
              <a:t>“-” return MINUS;</a:t>
            </a:r>
          </a:p>
          <a:p>
            <a:pPr marL="0" indent="0">
              <a:buNone/>
            </a:pPr>
            <a:r>
              <a:rPr lang="en-US" dirty="0"/>
              <a:t>“%” return MODULO;</a:t>
            </a:r>
          </a:p>
          <a:p>
            <a:pPr marL="0" indent="0">
              <a:buNone/>
            </a:pPr>
            <a:r>
              <a:rPr lang="en-US" dirty="0"/>
              <a:t>“cos” return COS;</a:t>
            </a:r>
          </a:p>
          <a:p>
            <a:pPr marL="0" indent="0">
              <a:buNone/>
            </a:pPr>
            <a:r>
              <a:rPr lang="en-US" dirty="0"/>
              <a:t>“(“ return LEFT_B;</a:t>
            </a:r>
          </a:p>
        </p:txBody>
      </p:sp>
    </p:spTree>
    <p:extLst>
      <p:ext uri="{BB962C8B-B14F-4D97-AF65-F5344CB8AC3E}">
        <p14:creationId xmlns:p14="http://schemas.microsoft.com/office/powerpoint/2010/main" val="402164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370B-4825-4F3A-B032-36CC483F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0F07-DAC6-4354-9452-40B40B99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numbers and return the token NUMBER</a:t>
            </a:r>
          </a:p>
          <a:p>
            <a:pPr marL="0" indent="0">
              <a:buNone/>
            </a:pPr>
            <a:r>
              <a:rPr lang="en-US" dirty="0"/>
              <a:t>	[0-9.]+ { </a:t>
            </a:r>
            <a:r>
              <a:rPr lang="en-US" dirty="0" err="1"/>
              <a:t>sscanf</a:t>
            </a:r>
            <a:r>
              <a:rPr lang="en-US" dirty="0"/>
              <a:t>( </a:t>
            </a:r>
            <a:r>
              <a:rPr lang="en-US" dirty="0" err="1"/>
              <a:t>yytext</a:t>
            </a:r>
            <a:r>
              <a:rPr lang="en-US" dirty="0"/>
              <a:t>, “%</a:t>
            </a:r>
            <a:r>
              <a:rPr lang="en-US" dirty="0" err="1"/>
              <a:t>lf</a:t>
            </a:r>
            <a:r>
              <a:rPr lang="en-US" dirty="0"/>
              <a:t>”, &amp;(</a:t>
            </a:r>
            <a:r>
              <a:rPr lang="en-US" dirty="0" err="1"/>
              <a:t>yylval.num</a:t>
            </a:r>
            <a:r>
              <a:rPr lang="en-US" dirty="0"/>
              <a:t>) ); return NUMBER;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strings and copy the data</a:t>
            </a:r>
          </a:p>
          <a:p>
            <a:pPr marL="457200" lvl="1" indent="0">
              <a:buNone/>
            </a:pPr>
            <a:r>
              <a:rPr lang="en-US" dirty="0"/>
              <a:t>[a-zA-Z0-9.^-]+ { allocate memory, copy string, return STRING }</a:t>
            </a:r>
          </a:p>
          <a:p>
            <a:pPr marL="457200" lvl="1" indent="0">
              <a:buNone/>
            </a:pPr>
            <a:endParaRPr lang="en-US" dirty="0"/>
          </a:p>
          <a:p>
            <a:pPr marL="400050"/>
            <a:r>
              <a:rPr lang="en-US" dirty="0"/>
              <a:t>Read a derivative and the character to derive</a:t>
            </a:r>
          </a:p>
          <a:p>
            <a:pPr marL="514350" lvl="1" indent="0">
              <a:buNone/>
            </a:pPr>
            <a:r>
              <a:rPr lang="en-US" dirty="0"/>
              <a:t>“d”[a-z] { copy the character, return DERIV }</a:t>
            </a:r>
          </a:p>
        </p:txBody>
      </p:sp>
    </p:spTree>
    <p:extLst>
      <p:ext uri="{BB962C8B-B14F-4D97-AF65-F5344CB8AC3E}">
        <p14:creationId xmlns:p14="http://schemas.microsoft.com/office/powerpoint/2010/main" val="2035799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948</Words>
  <Application>Microsoft Office PowerPoint</Application>
  <PresentationFormat>Widescreen</PresentationFormat>
  <Paragraphs>253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FLEX / Bison Calculator Implementation</vt:lpstr>
      <vt:lpstr>Problem Description</vt:lpstr>
      <vt:lpstr>Problem Description</vt:lpstr>
      <vt:lpstr>Possible Methods</vt:lpstr>
      <vt:lpstr>Possible Methods</vt:lpstr>
      <vt:lpstr>Implementation</vt:lpstr>
      <vt:lpstr>Implementation</vt:lpstr>
      <vt:lpstr>Implementation</vt:lpstr>
      <vt:lpstr>Implementation</vt:lpstr>
      <vt:lpstr>Examples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</vt:lpstr>
      <vt:lpstr>Testing</vt:lpstr>
      <vt:lpstr>PowerPoint Presentation</vt:lpstr>
      <vt:lpstr>Results</vt:lpstr>
      <vt:lpstr>User Guide</vt:lpstr>
      <vt:lpstr>Input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/ Bison Calculator Implementation</dc:title>
  <dc:creator>Jonah Alan Kubath</dc:creator>
  <cp:lastModifiedBy>Jonah Alan Kubath</cp:lastModifiedBy>
  <cp:revision>92</cp:revision>
  <dcterms:created xsi:type="dcterms:W3CDTF">2018-12-02T16:50:23Z</dcterms:created>
  <dcterms:modified xsi:type="dcterms:W3CDTF">2018-12-02T20:28:22Z</dcterms:modified>
</cp:coreProperties>
</file>