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sldIdLst>
    <p:sldId id="257" r:id="rId2"/>
    <p:sldId id="259" r:id="rId3"/>
    <p:sldId id="261" r:id="rId4"/>
    <p:sldId id="260" r:id="rId5"/>
    <p:sldId id="262" r:id="rId6"/>
    <p:sldId id="263" r:id="rId7"/>
    <p:sldId id="264" r:id="rId8"/>
    <p:sldId id="267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690"/>
  </p:normalViewPr>
  <p:slideViewPr>
    <p:cSldViewPr snapToGrid="0" snapToObjects="1">
      <p:cViewPr varScale="1">
        <p:scale>
          <a:sx n="108" d="100"/>
          <a:sy n="108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064E-06D1-CA46-8C36-21FA595EAC5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B71A-4642-774B-8A0D-B385C06E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61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064E-06D1-CA46-8C36-21FA595EAC5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B71A-4642-774B-8A0D-B385C06E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87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064E-06D1-CA46-8C36-21FA595EAC5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B71A-4642-774B-8A0D-B385C06E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54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064E-06D1-CA46-8C36-21FA595EAC5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B71A-4642-774B-8A0D-B385C06E1B7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0060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064E-06D1-CA46-8C36-21FA595EAC5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B71A-4642-774B-8A0D-B385C06E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21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064E-06D1-CA46-8C36-21FA595EAC5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B71A-4642-774B-8A0D-B385C06E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56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064E-06D1-CA46-8C36-21FA595EAC5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B71A-4642-774B-8A0D-B385C06E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16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064E-06D1-CA46-8C36-21FA595EAC5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B71A-4642-774B-8A0D-B385C06E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49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064E-06D1-CA46-8C36-21FA595EAC5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B71A-4642-774B-8A0D-B385C06E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337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064E-06D1-CA46-8C36-21FA595EAC5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B71A-4642-774B-8A0D-B385C06E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09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064E-06D1-CA46-8C36-21FA595EAC5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B71A-4642-774B-8A0D-B385C06E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58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064E-06D1-CA46-8C36-21FA595EAC5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B71A-4642-774B-8A0D-B385C06E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30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064E-06D1-CA46-8C36-21FA595EAC5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B71A-4642-774B-8A0D-B385C06E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69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064E-06D1-CA46-8C36-21FA595EAC5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B71A-4642-774B-8A0D-B385C06E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96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064E-06D1-CA46-8C36-21FA595EAC5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B71A-4642-774B-8A0D-B385C06E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20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064E-06D1-CA46-8C36-21FA595EAC5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B71A-4642-774B-8A0D-B385C06E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49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064E-06D1-CA46-8C36-21FA595EAC5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B71A-4642-774B-8A0D-B385C06E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02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413064E-06D1-CA46-8C36-21FA595EAC5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1B71A-4642-774B-8A0D-B385C06E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878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3C54C-6DF9-CA4A-958E-308AAB870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169773"/>
            <a:ext cx="8825658" cy="2870161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dirty="0"/>
              <a:t>Mass Spectrum Protein Matching with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B04ED8-73E4-FD41-843B-5F27AD032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293441"/>
            <a:ext cx="8825658" cy="1234148"/>
          </a:xfrm>
        </p:spPr>
        <p:txBody>
          <a:bodyPr>
            <a:normAutofit/>
          </a:bodyPr>
          <a:lstStyle/>
          <a:p>
            <a:pPr algn="ctr"/>
            <a:r>
              <a:rPr lang="en-US" sz="2000" cap="none" dirty="0">
                <a:solidFill>
                  <a:schemeClr val="tx1"/>
                </a:solidFill>
              </a:rPr>
              <a:t>Matt Peter</a:t>
            </a:r>
          </a:p>
          <a:p>
            <a:pPr algn="ctr"/>
            <a:r>
              <a:rPr lang="en-US" sz="2000" cap="none" dirty="0">
                <a:solidFill>
                  <a:schemeClr val="tx1"/>
                </a:solidFill>
              </a:rPr>
              <a:t>Jonah </a:t>
            </a:r>
            <a:r>
              <a:rPr lang="en-US" sz="2000" cap="none" dirty="0" err="1">
                <a:solidFill>
                  <a:schemeClr val="tx1"/>
                </a:solidFill>
              </a:rPr>
              <a:t>Kubath</a:t>
            </a:r>
            <a:endParaRPr lang="en-US" sz="2000" cap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014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3C54C-6DF9-CA4A-958E-308AAB870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169773"/>
            <a:ext cx="8825658" cy="2870161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dirty="0"/>
              <a:t>Mass Spectrum Protein Matching with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B04ED8-73E4-FD41-843B-5F27AD032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293441"/>
            <a:ext cx="8825658" cy="1234148"/>
          </a:xfrm>
        </p:spPr>
        <p:txBody>
          <a:bodyPr>
            <a:normAutofit/>
          </a:bodyPr>
          <a:lstStyle/>
          <a:p>
            <a:pPr algn="ctr"/>
            <a:r>
              <a:rPr lang="en-US" sz="2000" cap="none" dirty="0">
                <a:solidFill>
                  <a:schemeClr val="tx1"/>
                </a:solidFill>
              </a:rPr>
              <a:t>Matt Peter</a:t>
            </a:r>
          </a:p>
          <a:p>
            <a:pPr algn="ctr"/>
            <a:r>
              <a:rPr lang="en-US" sz="2000" cap="none" dirty="0">
                <a:solidFill>
                  <a:schemeClr val="tx1"/>
                </a:solidFill>
              </a:rPr>
              <a:t>Jonah </a:t>
            </a:r>
            <a:r>
              <a:rPr lang="en-US" sz="2000" cap="none" dirty="0" err="1">
                <a:solidFill>
                  <a:schemeClr val="tx1"/>
                </a:solidFill>
              </a:rPr>
              <a:t>Kubath</a:t>
            </a:r>
            <a:endParaRPr lang="en-US" sz="2000" cap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313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3C54C-6DF9-CA4A-958E-308AAB870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1" y="571500"/>
            <a:ext cx="3339281" cy="765545"/>
          </a:xfrm>
        </p:spPr>
        <p:txBody>
          <a:bodyPr>
            <a:normAutofit/>
          </a:bodyPr>
          <a:lstStyle/>
          <a:p>
            <a:r>
              <a:rPr lang="en-US" sz="4200" dirty="0"/>
              <a:t>Proteomics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B04ED8-73E4-FD41-843B-5F27AD032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807" y="2154583"/>
            <a:ext cx="5463005" cy="3672475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/>
                </a:solidFill>
              </a:rPr>
              <a:t>Mass Spectrometry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cap="none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/>
                </a:solidFill>
              </a:rPr>
              <a:t>Proteins are broken into Peptide Sequences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cap="none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/>
                </a:solidFill>
              </a:rPr>
              <a:t>Peptide are broken down into ions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cap="none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/>
                </a:solidFill>
              </a:rPr>
              <a:t>Ions are then fragmented, separated, and detected</a:t>
            </a:r>
          </a:p>
          <a:p>
            <a:pPr marL="342900" indent="-342900">
              <a:buFont typeface="+mj-lt"/>
              <a:buAutoNum type="arabicPeriod"/>
            </a:pPr>
            <a:endParaRPr lang="en-US" cap="none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533893-FA7F-D848-BB1D-DF98F77A2EE7}"/>
              </a:ext>
            </a:extLst>
          </p:cNvPr>
          <p:cNvPicPr preferRelativeResize="0"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5864812" y="1332563"/>
            <a:ext cx="6110504" cy="4999233"/>
          </a:xfrm>
          <a:prstGeom prst="rect">
            <a:avLst/>
          </a:prstGeom>
          <a:noFill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91B2AEB-9C03-4291-82DB-27D351F31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0444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3C54C-6DF9-CA4A-958E-308AAB870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1" y="376518"/>
            <a:ext cx="5463002" cy="960527"/>
          </a:xfrm>
        </p:spPr>
        <p:txBody>
          <a:bodyPr>
            <a:normAutofit/>
          </a:bodyPr>
          <a:lstStyle/>
          <a:p>
            <a:r>
              <a:rPr lang="en-US" sz="4200" dirty="0"/>
              <a:t>Data Augmentation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B04ED8-73E4-FD41-843B-5F27AD032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807" y="1631577"/>
            <a:ext cx="10721805" cy="4195482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cap="none" dirty="0">
                <a:solidFill>
                  <a:schemeClr val="tx1"/>
                </a:solidFill>
              </a:rPr>
              <a:t>Yeast protein database was chosen</a:t>
            </a:r>
          </a:p>
          <a:p>
            <a:pPr>
              <a:buClr>
                <a:schemeClr val="tx1"/>
              </a:buClr>
            </a:pPr>
            <a:endParaRPr lang="en-US" sz="2400" cap="none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cap="none" dirty="0">
                <a:solidFill>
                  <a:schemeClr val="tx1"/>
                </a:solidFill>
              </a:rPr>
              <a:t>Protein sequences broken into peptide sequences with protein labels</a:t>
            </a:r>
          </a:p>
          <a:p>
            <a:pPr>
              <a:buClr>
                <a:schemeClr val="tx1"/>
              </a:buClr>
            </a:pPr>
            <a:endParaRPr lang="en-US" sz="2400" cap="none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cap="none" dirty="0">
                <a:solidFill>
                  <a:schemeClr val="tx1"/>
                </a:solidFill>
              </a:rPr>
              <a:t>Generate MS2 data for each peptide</a:t>
            </a:r>
          </a:p>
          <a:p>
            <a:pPr>
              <a:buClr>
                <a:schemeClr val="tx1"/>
              </a:buClr>
            </a:pPr>
            <a:endParaRPr lang="en-US" sz="2400" cap="none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2200" cap="none" dirty="0">
                <a:solidFill>
                  <a:schemeClr val="tx1"/>
                </a:solidFill>
              </a:rPr>
              <a:t>				</a:t>
            </a:r>
            <a:r>
              <a:rPr lang="en-US" sz="2200" u="sng" cap="none" dirty="0">
                <a:solidFill>
                  <a:schemeClr val="tx1"/>
                </a:solidFill>
              </a:rPr>
              <a:t>LABEL</a:t>
            </a:r>
            <a:r>
              <a:rPr lang="en-US" sz="2200" cap="none" dirty="0">
                <a:solidFill>
                  <a:schemeClr val="tx1"/>
                </a:solidFill>
              </a:rPr>
              <a:t>									</a:t>
            </a:r>
            <a:r>
              <a:rPr lang="en-US" sz="2200" u="sng" cap="none" dirty="0">
                <a:solidFill>
                  <a:schemeClr val="tx1"/>
                </a:solidFill>
              </a:rPr>
              <a:t>Theoretical MS2</a:t>
            </a:r>
          </a:p>
          <a:p>
            <a:pPr>
              <a:buClr>
                <a:schemeClr val="tx1"/>
              </a:buClr>
            </a:pPr>
            <a:r>
              <a:rPr lang="en-US" sz="2400" cap="none" dirty="0">
                <a:solidFill>
                  <a:schemeClr val="tx1"/>
                </a:solidFill>
              </a:rPr>
              <a:t>	sp|P38149|DUG2_YEAST			“27,44,71,72,84,88,93,101,102, …”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1B2AEB-9C03-4291-82DB-27D351F31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5974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3C54C-6DF9-CA4A-958E-308AAB870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1" y="376518"/>
            <a:ext cx="3834652" cy="960527"/>
          </a:xfrm>
        </p:spPr>
        <p:txBody>
          <a:bodyPr>
            <a:normAutofit/>
          </a:bodyPr>
          <a:lstStyle/>
          <a:p>
            <a:r>
              <a:rPr lang="en-US" sz="4200" dirty="0"/>
              <a:t>Embeddings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B04ED8-73E4-FD41-843B-5F27AD032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807" y="2154583"/>
            <a:ext cx="5463005" cy="3672475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cap="none" dirty="0">
                <a:solidFill>
                  <a:schemeClr val="tx1"/>
                </a:solidFill>
              </a:rPr>
              <a:t>Represent ”words” in a multi-dimensional space</a:t>
            </a:r>
          </a:p>
          <a:p>
            <a:pPr>
              <a:buClr>
                <a:schemeClr val="tx1"/>
              </a:buClr>
            </a:pPr>
            <a:endParaRPr lang="en-US" sz="2400" cap="none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cap="none" dirty="0">
                <a:solidFill>
                  <a:schemeClr val="tx1"/>
                </a:solidFill>
              </a:rPr>
              <a:t>Similar words are grouped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400" cap="none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cap="none" dirty="0">
                <a:solidFill>
                  <a:schemeClr val="tx1"/>
                </a:solidFill>
              </a:rPr>
              <a:t>In text, ”king” and “queen” are often used similarly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400" cap="none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cap="none" dirty="0">
                <a:solidFill>
                  <a:schemeClr val="tx1"/>
                </a:solidFill>
              </a:rPr>
              <a:t>Input: “27,44,71,72,84,88,…”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1B2AEB-9C03-4291-82DB-27D351F31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B6EDBC-565F-D049-BC4D-BF3633E2816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190" y="1337045"/>
            <a:ext cx="5463003" cy="44900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9486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3C54C-6DF9-CA4A-958E-308AAB870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376518"/>
            <a:ext cx="6488205" cy="960527"/>
          </a:xfrm>
        </p:spPr>
        <p:txBody>
          <a:bodyPr>
            <a:normAutofit fontScale="90000"/>
          </a:bodyPr>
          <a:lstStyle/>
          <a:p>
            <a:r>
              <a:rPr lang="en-US" sz="4200" dirty="0"/>
              <a:t>Design 1: Dense Network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B04ED8-73E4-FD41-843B-5F27AD032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807" y="2154583"/>
            <a:ext cx="6320965" cy="3672475"/>
          </a:xfrm>
        </p:spPr>
        <p:txBody>
          <a:bodyPr>
            <a:normAutofit fontScale="92500"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cap="none" dirty="0">
                <a:solidFill>
                  <a:schemeClr val="tx1"/>
                </a:solidFill>
              </a:rPr>
              <a:t>Input Embedding layer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800" cap="none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cap="none" dirty="0">
                <a:solidFill>
                  <a:schemeClr val="tx1"/>
                </a:solidFill>
              </a:rPr>
              <a:t>Multiple densely connected layers</a:t>
            </a:r>
          </a:p>
          <a:p>
            <a:pPr marL="800100" lvl="1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50 nodes – 5000 nodes</a:t>
            </a:r>
          </a:p>
          <a:p>
            <a:pPr lvl="1" algn="l">
              <a:buClr>
                <a:schemeClr val="tx1"/>
              </a:buClr>
            </a:pPr>
            <a:endParaRPr lang="en-US" sz="2400" cap="none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cap="none" dirty="0">
                <a:solidFill>
                  <a:schemeClr val="tx1"/>
                </a:solidFill>
              </a:rPr>
              <a:t>Dense output layer</a:t>
            </a:r>
          </a:p>
          <a:p>
            <a:pPr marL="800100" lvl="1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Each output neuron is protein label</a:t>
            </a:r>
            <a:endParaRPr lang="en-US" sz="2400" cap="none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1B2AEB-9C03-4291-82DB-27D351F31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7BC7EB-8ECF-3147-A96C-926DE316F630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86"/>
          <a:stretch/>
        </p:blipFill>
        <p:spPr bwMode="auto">
          <a:xfrm>
            <a:off x="6980237" y="1936376"/>
            <a:ext cx="4809956" cy="389068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82019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3C54C-6DF9-CA4A-958E-308AAB870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376518"/>
            <a:ext cx="7886700" cy="960527"/>
          </a:xfrm>
        </p:spPr>
        <p:txBody>
          <a:bodyPr>
            <a:normAutofit fontScale="90000"/>
          </a:bodyPr>
          <a:lstStyle/>
          <a:p>
            <a:r>
              <a:rPr lang="en-US" sz="4200" dirty="0"/>
              <a:t>Design 2: Convolutional Network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B04ED8-73E4-FD41-843B-5F27AD032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807" y="2154583"/>
            <a:ext cx="5463005" cy="4326899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cap="none" dirty="0">
                <a:solidFill>
                  <a:schemeClr val="tx1"/>
                </a:solidFill>
              </a:rPr>
              <a:t>Input Embedding layer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400" cap="none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cap="none" dirty="0">
                <a:solidFill>
                  <a:schemeClr val="tx1"/>
                </a:solidFill>
              </a:rPr>
              <a:t>Multiple convolutional 1D layers</a:t>
            </a:r>
          </a:p>
          <a:p>
            <a:pPr marL="800100" lvl="1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Filters: 256</a:t>
            </a:r>
          </a:p>
          <a:p>
            <a:pPr marL="800100" lvl="1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K</a:t>
            </a:r>
            <a:r>
              <a:rPr lang="en-US" sz="2000" cap="none" dirty="0">
                <a:solidFill>
                  <a:schemeClr val="tx1"/>
                </a:solidFill>
              </a:rPr>
              <a:t>ernel size: 8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400" cap="none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cap="none" dirty="0">
                <a:solidFill>
                  <a:schemeClr val="tx1"/>
                </a:solidFill>
              </a:rPr>
              <a:t>Pooling layer</a:t>
            </a:r>
          </a:p>
          <a:p>
            <a:pPr marL="800100" lvl="1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cap="none" dirty="0">
                <a:solidFill>
                  <a:schemeClr val="tx1"/>
                </a:solidFill>
              </a:rPr>
              <a:t>Pooling size: 2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400" cap="none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cap="none" dirty="0">
                <a:solidFill>
                  <a:schemeClr val="tx1"/>
                </a:solidFill>
              </a:rPr>
              <a:t>Dense output layer</a:t>
            </a:r>
          </a:p>
          <a:p>
            <a:pPr marL="800100" lvl="1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Each output neuron is protein label</a:t>
            </a:r>
            <a:endParaRPr lang="en-US" sz="2000" cap="none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1B2AEB-9C03-4291-82DB-27D351F31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Image result for convolutional neural network">
            <a:extLst>
              <a:ext uri="{FF2B5EF4-FFF2-40B4-BE49-F238E27FC236}">
                <a16:creationId xmlns:a16="http://schemas.microsoft.com/office/drawing/2014/main" id="{4F35F2A6-E862-2144-9690-D85C7D4D325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179" y="2154583"/>
            <a:ext cx="6458268" cy="2740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1810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3C54C-6DF9-CA4A-958E-308AAB870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376518"/>
            <a:ext cx="7886700" cy="960527"/>
          </a:xfrm>
        </p:spPr>
        <p:txBody>
          <a:bodyPr>
            <a:normAutofit/>
          </a:bodyPr>
          <a:lstStyle/>
          <a:p>
            <a:r>
              <a:rPr lang="en-US" sz="4200" dirty="0"/>
              <a:t>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B04ED8-73E4-FD41-843B-5F27AD032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807" y="2154583"/>
            <a:ext cx="5463005" cy="3672475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cap="none" dirty="0">
                <a:solidFill>
                  <a:schemeClr val="tx1"/>
                </a:solidFill>
              </a:rPr>
              <a:t>Convolutional 1D network worked the best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800" cap="none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cap="none" dirty="0">
                <a:solidFill>
                  <a:schemeClr val="tx1"/>
                </a:solidFill>
              </a:rPr>
              <a:t>Dense network had higher learning capacity</a:t>
            </a:r>
          </a:p>
          <a:p>
            <a:pPr marL="800100" lvl="1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Slower learning rate</a:t>
            </a:r>
          </a:p>
          <a:p>
            <a:pPr lvl="1" algn="l">
              <a:buClr>
                <a:schemeClr val="tx1"/>
              </a:buClr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cap="none" dirty="0">
                <a:solidFill>
                  <a:schemeClr val="tx1"/>
                </a:solidFill>
              </a:rPr>
              <a:t>With MS2 test data, %26 accuracy for predicted protein label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600" cap="none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1B2AEB-9C03-4291-82DB-27D351F31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Image result for convolutional neural network">
            <a:extLst>
              <a:ext uri="{FF2B5EF4-FFF2-40B4-BE49-F238E27FC236}">
                <a16:creationId xmlns:a16="http://schemas.microsoft.com/office/drawing/2014/main" id="{4F35F2A6-E862-2144-9690-D85C7D4D325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179" y="2154583"/>
            <a:ext cx="6458268" cy="2740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9570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01F6E-6773-4EE6-B85A-776D98EA9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8AB6D6-F1F6-43D2-8578-882EA7120E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957" y="1859334"/>
            <a:ext cx="4752515" cy="238025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D54089-D5B1-43E5-B39E-6419C1B8F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564" y="5686190"/>
            <a:ext cx="2019300" cy="200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5B7251-8219-43DF-B80A-ED1E15E5A1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8711" y="1859334"/>
            <a:ext cx="4752515" cy="29683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7E1709-3F59-46AC-99DF-847637D237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0555" y="5686190"/>
            <a:ext cx="2028825" cy="2000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705CFFB-F784-462D-A342-10A7E3A7D9F9}"/>
              </a:ext>
            </a:extLst>
          </p:cNvPr>
          <p:cNvSpPr txBox="1"/>
          <p:nvPr/>
        </p:nvSpPr>
        <p:spPr>
          <a:xfrm>
            <a:off x="1771922" y="1427540"/>
            <a:ext cx="240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Dense Network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A9C9F9-81AE-4F48-A5A4-F71F3A792406}"/>
              </a:ext>
            </a:extLst>
          </p:cNvPr>
          <p:cNvSpPr txBox="1"/>
          <p:nvPr/>
        </p:nvSpPr>
        <p:spPr>
          <a:xfrm>
            <a:off x="7488839" y="1427540"/>
            <a:ext cx="319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Convolutional Network</a:t>
            </a:r>
          </a:p>
        </p:txBody>
      </p:sp>
    </p:spTree>
    <p:extLst>
      <p:ext uri="{BB962C8B-B14F-4D97-AF65-F5344CB8AC3E}">
        <p14:creationId xmlns:p14="http://schemas.microsoft.com/office/powerpoint/2010/main" val="72608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3C54C-6DF9-CA4A-958E-308AAB870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376518"/>
            <a:ext cx="7886700" cy="960527"/>
          </a:xfrm>
        </p:spPr>
        <p:txBody>
          <a:bodyPr>
            <a:normAutofit/>
          </a:bodyPr>
          <a:lstStyle/>
          <a:p>
            <a:r>
              <a:rPr lang="en-US" sz="4200" dirty="0"/>
              <a:t>Future Research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B04ED8-73E4-FD41-843B-5F27AD032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807" y="2154583"/>
            <a:ext cx="11343725" cy="3672475"/>
          </a:xfrm>
        </p:spPr>
        <p:txBody>
          <a:bodyPr>
            <a:normAutofit lnSpcReduction="10000"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cap="none" dirty="0">
                <a:solidFill>
                  <a:schemeClr val="tx1"/>
                </a:solidFill>
              </a:rPr>
              <a:t>Train with larger data sets</a:t>
            </a:r>
          </a:p>
          <a:p>
            <a:pPr marL="800100" lvl="1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2.7 million peptides were generated from the yeast database</a:t>
            </a:r>
          </a:p>
          <a:p>
            <a:pPr lvl="1" algn="l">
              <a:buClr>
                <a:schemeClr val="tx1"/>
              </a:buClr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cap="none" dirty="0">
                <a:solidFill>
                  <a:schemeClr val="tx1"/>
                </a:solidFill>
              </a:rPr>
              <a:t>Increase convolutional layers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400" cap="none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cap="none" dirty="0">
                <a:solidFill>
                  <a:schemeClr val="tx1"/>
                </a:solidFill>
              </a:rPr>
              <a:t>Add noise to training data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400" cap="none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cap="none" dirty="0">
                <a:solidFill>
                  <a:schemeClr val="tx1"/>
                </a:solidFill>
              </a:rPr>
              <a:t>Train for more epochs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1B2AEB-9C03-4291-82DB-27D351F31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867125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221</Words>
  <Application>Microsoft Office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Mass Spectrum Protein Matching with Neural Networks</vt:lpstr>
      <vt:lpstr>Proteomics</vt:lpstr>
      <vt:lpstr>Data Augmentation</vt:lpstr>
      <vt:lpstr>Embeddings</vt:lpstr>
      <vt:lpstr>Design 1: Dense Network</vt:lpstr>
      <vt:lpstr>Design 2: Convolutional Network</vt:lpstr>
      <vt:lpstr>Results</vt:lpstr>
      <vt:lpstr>Results</vt:lpstr>
      <vt:lpstr>Future Research</vt:lpstr>
      <vt:lpstr>Mass Spectrum Protein Matching with Neural Networks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Mass Spectrum Protein Matching with Neural Networks</dc:title>
  <dc:creator>Jonah Alan Kubath</dc:creator>
  <cp:lastModifiedBy>Jonah Kubath</cp:lastModifiedBy>
  <cp:revision>30</cp:revision>
  <dcterms:created xsi:type="dcterms:W3CDTF">2019-04-06T16:47:46Z</dcterms:created>
  <dcterms:modified xsi:type="dcterms:W3CDTF">2019-04-08T13:11:25Z</dcterms:modified>
</cp:coreProperties>
</file>