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06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9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Protein Matching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Jonah </a:t>
            </a:r>
            <a:r>
              <a:rPr lang="en-US" sz="2000" cap="none" dirty="0" err="1">
                <a:solidFill>
                  <a:schemeClr val="tx1"/>
                </a:solidFill>
              </a:rPr>
              <a:t>Kubath</a:t>
            </a:r>
            <a:endParaRPr lang="en-US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1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3339281" cy="765545"/>
          </a:xfrm>
        </p:spPr>
        <p:txBody>
          <a:bodyPr>
            <a:normAutofit/>
          </a:bodyPr>
          <a:lstStyle/>
          <a:p>
            <a:r>
              <a:rPr lang="en-US" sz="4200" dirty="0"/>
              <a:t>Proteomics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Mass Spectrometry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Proteins are broken into Peptide Sequences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Peptide are broken down into 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Ions are then fragmented, separated, and detected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33893-FA7F-D848-BB1D-DF98F77A2EE7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64812" y="1332563"/>
            <a:ext cx="6110504" cy="4999233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44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376518"/>
            <a:ext cx="5463002" cy="960527"/>
          </a:xfrm>
        </p:spPr>
        <p:txBody>
          <a:bodyPr>
            <a:normAutofit/>
          </a:bodyPr>
          <a:lstStyle/>
          <a:p>
            <a:r>
              <a:rPr lang="en-US" sz="4200" dirty="0"/>
              <a:t>Data Augmentation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1631577"/>
            <a:ext cx="10721805" cy="41954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Yeast protein database was chosen</a:t>
            </a:r>
          </a:p>
          <a:p>
            <a:pPr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Protein sequences broken into peptide sequences with protein labels</a:t>
            </a:r>
          </a:p>
          <a:p>
            <a:pPr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Generate MS2 data for each peptide</a:t>
            </a:r>
          </a:p>
          <a:p>
            <a:pPr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200" cap="none" dirty="0">
                <a:solidFill>
                  <a:schemeClr val="tx1"/>
                </a:solidFill>
              </a:rPr>
              <a:t>				</a:t>
            </a:r>
            <a:r>
              <a:rPr lang="en-US" sz="2200" u="sng" cap="none" dirty="0">
                <a:solidFill>
                  <a:schemeClr val="tx1"/>
                </a:solidFill>
              </a:rPr>
              <a:t>LABEL</a:t>
            </a:r>
            <a:r>
              <a:rPr lang="en-US" sz="2200" cap="none" dirty="0">
                <a:solidFill>
                  <a:schemeClr val="tx1"/>
                </a:solidFill>
              </a:rPr>
              <a:t>									</a:t>
            </a:r>
            <a:r>
              <a:rPr lang="en-US" sz="2200" u="sng" cap="none" dirty="0">
                <a:solidFill>
                  <a:schemeClr val="tx1"/>
                </a:solidFill>
              </a:rPr>
              <a:t>Theoretical MS2</a:t>
            </a:r>
          </a:p>
          <a:p>
            <a:pPr>
              <a:buClr>
                <a:schemeClr val="tx1"/>
              </a:buClr>
            </a:pPr>
            <a:r>
              <a:rPr lang="en-US" sz="2400" cap="none" dirty="0">
                <a:solidFill>
                  <a:schemeClr val="tx1"/>
                </a:solidFill>
              </a:rPr>
              <a:t>	sp|P38149|DUG2_YEAST			“27,44,71,72,84,88,93,101,102, …”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597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376518"/>
            <a:ext cx="3834652" cy="960527"/>
          </a:xfrm>
        </p:spPr>
        <p:txBody>
          <a:bodyPr>
            <a:normAutofit/>
          </a:bodyPr>
          <a:lstStyle/>
          <a:p>
            <a:r>
              <a:rPr lang="en-US" sz="4200" dirty="0"/>
              <a:t>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Represent ”words” in a multi-dimensional space</a:t>
            </a:r>
          </a:p>
          <a:p>
            <a:pPr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Similar words are grouped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In text, ”king” and “queen” are often used similarly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Input: “27,44,71,72,84,88,…”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6EDBC-565F-D049-BC4D-BF3633E281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0" y="1337045"/>
            <a:ext cx="5463003" cy="449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48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6488205" cy="960527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Design 1: Dense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6320965" cy="3672475"/>
          </a:xfrm>
        </p:spPr>
        <p:txBody>
          <a:bodyPr>
            <a:normAutofit fontScale="925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</a:rPr>
              <a:t>Input Embedding layer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</a:rPr>
              <a:t>Multiple densely connected layers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50 nodes – 5000 nodes</a:t>
            </a:r>
          </a:p>
          <a:p>
            <a:pPr lvl="1" algn="l"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</a:rPr>
              <a:t>Dense output layer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Each output neuron is protein label</a:t>
            </a:r>
            <a:endParaRPr lang="en-US" sz="2400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BC7EB-8ECF-3147-A96C-926DE316F63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6"/>
          <a:stretch/>
        </p:blipFill>
        <p:spPr bwMode="auto">
          <a:xfrm>
            <a:off x="6980237" y="1936376"/>
            <a:ext cx="4809956" cy="38906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201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7886700" cy="960527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Design 2: Convolutional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43268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Input Embedding layer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Multiple convolutional 1D layers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Filters: 256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lang="en-US" sz="2000" cap="none" dirty="0">
                <a:solidFill>
                  <a:schemeClr val="tx1"/>
                </a:solidFill>
              </a:rPr>
              <a:t>ernel size: 8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Pooling layer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/>
                </a:solidFill>
              </a:rPr>
              <a:t>Pooling size: 2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Dense output layer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output neuron is protein label</a:t>
            </a:r>
            <a:endParaRPr lang="en-US" sz="2000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Image result for convolutional neural network">
            <a:extLst>
              <a:ext uri="{FF2B5EF4-FFF2-40B4-BE49-F238E27FC236}">
                <a16:creationId xmlns:a16="http://schemas.microsoft.com/office/drawing/2014/main" id="{4F35F2A6-E862-2144-9690-D85C7D4D32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79" y="2154583"/>
            <a:ext cx="6458268" cy="2740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181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7886700" cy="960527"/>
          </a:xfrm>
        </p:spPr>
        <p:txBody>
          <a:bodyPr>
            <a:normAutofit/>
          </a:bodyPr>
          <a:lstStyle/>
          <a:p>
            <a:r>
              <a:rPr lang="en-US" sz="4200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Convolutional 1D network worked the best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Dense network had higher learning capacity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Slower learning rate</a:t>
            </a:r>
          </a:p>
          <a:p>
            <a:pPr lvl="1" algn="l"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With MS2 test data, %30 accuracy for predicted protein label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Image result for convolutional neural network">
            <a:extLst>
              <a:ext uri="{FF2B5EF4-FFF2-40B4-BE49-F238E27FC236}">
                <a16:creationId xmlns:a16="http://schemas.microsoft.com/office/drawing/2014/main" id="{4F35F2A6-E862-2144-9690-D85C7D4D32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79" y="2154583"/>
            <a:ext cx="6458268" cy="2740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57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7886700" cy="960527"/>
          </a:xfrm>
        </p:spPr>
        <p:txBody>
          <a:bodyPr>
            <a:normAutofit/>
          </a:bodyPr>
          <a:lstStyle/>
          <a:p>
            <a:r>
              <a:rPr lang="en-US" sz="4200" dirty="0"/>
              <a:t>Future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11343725" cy="367247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Train with larger data sets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2.7 million peptides were generated from the yeast database</a:t>
            </a:r>
          </a:p>
          <a:p>
            <a:pPr lvl="1" algn="l"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Increase convolutional layers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Add noise to training data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Train for more epochs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71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Protein Matching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Jonah </a:t>
            </a:r>
            <a:r>
              <a:rPr lang="en-US" sz="2000" cap="none" dirty="0" err="1">
                <a:solidFill>
                  <a:schemeClr val="tx1"/>
                </a:solidFill>
              </a:rPr>
              <a:t>Kubath</a:t>
            </a:r>
            <a:endParaRPr lang="en-US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216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Mass Spectrum Protein Matching with Neural Networks</vt:lpstr>
      <vt:lpstr>Proteomics</vt:lpstr>
      <vt:lpstr>Data Augmentation</vt:lpstr>
      <vt:lpstr>Embeddings</vt:lpstr>
      <vt:lpstr>Design 1: Dense Network</vt:lpstr>
      <vt:lpstr>Design 2: Convolutional Network</vt:lpstr>
      <vt:lpstr>Results</vt:lpstr>
      <vt:lpstr>Future Research</vt:lpstr>
      <vt:lpstr>Mass Spectrum Protein Matching with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Spectrum Protein Matching with Neural Networks</dc:title>
  <dc:creator>Jonah Alan Kubath</dc:creator>
  <cp:lastModifiedBy>Jonah Alan Kubath</cp:lastModifiedBy>
  <cp:revision>27</cp:revision>
  <dcterms:created xsi:type="dcterms:W3CDTF">2019-04-06T16:47:46Z</dcterms:created>
  <dcterms:modified xsi:type="dcterms:W3CDTF">2019-04-06T18:39:27Z</dcterms:modified>
</cp:coreProperties>
</file>