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7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3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6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8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54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0060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21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56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16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49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3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0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5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6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9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2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4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0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413064E-06D1-CA46-8C36-21FA595EAC52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87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Mass Spectrum Protein Matching with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 cap="none" dirty="0">
                <a:solidFill>
                  <a:schemeClr val="tx1"/>
                </a:solidFill>
              </a:rPr>
              <a:t>Matt Peter</a:t>
            </a:r>
          </a:p>
          <a:p>
            <a:pPr algn="ctr"/>
            <a:r>
              <a:rPr lang="en-US" sz="2000" cap="none" dirty="0">
                <a:solidFill>
                  <a:schemeClr val="tx1"/>
                </a:solidFill>
              </a:rPr>
              <a:t>Jonah </a:t>
            </a:r>
            <a:r>
              <a:rPr lang="en-US" sz="2000" cap="none" dirty="0" err="1">
                <a:solidFill>
                  <a:schemeClr val="tx1"/>
                </a:solidFill>
              </a:rPr>
              <a:t>Kubath</a:t>
            </a:r>
            <a:endParaRPr lang="en-US" sz="20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01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571500"/>
            <a:ext cx="3339281" cy="765545"/>
          </a:xfrm>
        </p:spPr>
        <p:txBody>
          <a:bodyPr>
            <a:normAutofit/>
          </a:bodyPr>
          <a:lstStyle/>
          <a:p>
            <a:r>
              <a:rPr lang="en-US" sz="4200" dirty="0"/>
              <a:t>Proteomics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807" y="2154583"/>
            <a:ext cx="5463005" cy="3672475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Mass Spectrometry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Proteins are broken into Peptide Sequences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Peptide are broken down into ions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Ions are then fragmented, separated, and detected</a:t>
            </a:r>
          </a:p>
          <a:p>
            <a:pPr marL="342900" indent="-342900">
              <a:buFont typeface="+mj-lt"/>
              <a:buAutoNum type="arabicPeriod"/>
            </a:pPr>
            <a:endParaRPr lang="en-US" cap="none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33893-FA7F-D848-BB1D-DF98F77A2EE7}"/>
              </a:ext>
            </a:extLst>
          </p:cNvPr>
          <p:cNvPicPr preferRelativeResize="0"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864812" y="1332563"/>
            <a:ext cx="6110504" cy="4999233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044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376518"/>
            <a:ext cx="5463002" cy="960527"/>
          </a:xfrm>
        </p:spPr>
        <p:txBody>
          <a:bodyPr>
            <a:normAutofit/>
          </a:bodyPr>
          <a:lstStyle/>
          <a:p>
            <a:r>
              <a:rPr lang="en-US" sz="4200" dirty="0"/>
              <a:t>Data Augmentation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807" y="1631577"/>
            <a:ext cx="10721805" cy="4195482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</a:rPr>
              <a:t>Yeast protein database was chosen</a:t>
            </a:r>
          </a:p>
          <a:p>
            <a:pPr>
              <a:buClr>
                <a:schemeClr val="tx1"/>
              </a:buClr>
            </a:pPr>
            <a:endParaRPr lang="en-US" sz="2400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</a:rPr>
              <a:t>Protein sequences broken into peptide sequences with protein labels</a:t>
            </a:r>
          </a:p>
          <a:p>
            <a:pPr>
              <a:buClr>
                <a:schemeClr val="tx1"/>
              </a:buClr>
            </a:pPr>
            <a:endParaRPr lang="en-US" sz="2400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</a:rPr>
              <a:t>Generate MS2 data for each peptide</a:t>
            </a:r>
          </a:p>
          <a:p>
            <a:pPr>
              <a:buClr>
                <a:schemeClr val="tx1"/>
              </a:buClr>
            </a:pPr>
            <a:endParaRPr lang="en-US" sz="2400" cap="none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200" cap="none" dirty="0">
                <a:solidFill>
                  <a:schemeClr val="tx1"/>
                </a:solidFill>
              </a:rPr>
              <a:t>			</a:t>
            </a:r>
            <a:r>
              <a:rPr lang="en-US" sz="2200" u="sng" cap="none" dirty="0">
                <a:solidFill>
                  <a:schemeClr val="tx1"/>
                </a:solidFill>
              </a:rPr>
              <a:t>LABEL</a:t>
            </a:r>
            <a:r>
              <a:rPr lang="en-US" sz="2200" cap="none" dirty="0">
                <a:solidFill>
                  <a:schemeClr val="tx1"/>
                </a:solidFill>
              </a:rPr>
              <a:t>										</a:t>
            </a:r>
            <a:r>
              <a:rPr lang="en-US" sz="2200" u="sng" cap="none" dirty="0">
                <a:solidFill>
                  <a:schemeClr val="tx1"/>
                </a:solidFill>
              </a:rPr>
              <a:t>Theoretical MS2</a:t>
            </a:r>
          </a:p>
          <a:p>
            <a:pPr>
              <a:buClr>
                <a:schemeClr val="tx1"/>
              </a:buClr>
            </a:pPr>
            <a:r>
              <a:rPr lang="en-US" sz="2400" cap="none" dirty="0">
                <a:solidFill>
                  <a:schemeClr val="tx1"/>
                </a:solidFill>
              </a:rPr>
              <a:t>	sp|P38149|DUG2_YEAST			“27,44,71,72,84,88,93,101,102, …”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597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376518"/>
            <a:ext cx="3834652" cy="960527"/>
          </a:xfrm>
        </p:spPr>
        <p:txBody>
          <a:bodyPr>
            <a:normAutofit/>
          </a:bodyPr>
          <a:lstStyle/>
          <a:p>
            <a:r>
              <a:rPr lang="en-US" sz="4200" dirty="0"/>
              <a:t>Embeddings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807" y="2154583"/>
            <a:ext cx="5463005" cy="3672475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Represent ”words” in a multi-dimensional space</a:t>
            </a:r>
          </a:p>
          <a:p>
            <a:pPr>
              <a:buClr>
                <a:schemeClr val="tx1"/>
              </a:buClr>
            </a:pPr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Similar words are grouped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In text, ”king” and “queen” are often used similarly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Input: “27,44,71,72,84,88,…”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B6EDBC-565F-D049-BC4D-BF3633E2816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190" y="1337045"/>
            <a:ext cx="5463003" cy="4490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948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376518"/>
            <a:ext cx="6488205" cy="960527"/>
          </a:xfrm>
        </p:spPr>
        <p:txBody>
          <a:bodyPr>
            <a:normAutofit fontScale="90000"/>
          </a:bodyPr>
          <a:lstStyle/>
          <a:p>
            <a:r>
              <a:rPr lang="en-US" sz="4200" dirty="0"/>
              <a:t>Design 1: Dense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807" y="2154583"/>
            <a:ext cx="5463005" cy="3672475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Input Embedding layer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Multiple densely connected layers</a:t>
            </a:r>
          </a:p>
          <a:p>
            <a:pPr marL="800100" lvl="1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50 nodes – 5000 nodes</a:t>
            </a:r>
          </a:p>
          <a:p>
            <a:pPr lvl="1" algn="l">
              <a:buClr>
                <a:schemeClr val="tx1"/>
              </a:buClr>
            </a:pPr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Dense output layer</a:t>
            </a:r>
          </a:p>
          <a:p>
            <a:pPr marL="800100" lvl="1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output neuron is protein label</a:t>
            </a:r>
            <a:endParaRPr lang="en-US" cap="none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7BC7EB-8ECF-3147-A96C-926DE316F63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6"/>
          <a:stretch/>
        </p:blipFill>
        <p:spPr bwMode="auto">
          <a:xfrm>
            <a:off x="6980237" y="1936376"/>
            <a:ext cx="4809956" cy="389068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8201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376518"/>
            <a:ext cx="7886700" cy="960527"/>
          </a:xfrm>
        </p:spPr>
        <p:txBody>
          <a:bodyPr>
            <a:normAutofit fontScale="90000"/>
          </a:bodyPr>
          <a:lstStyle/>
          <a:p>
            <a:r>
              <a:rPr lang="en-US" sz="4200" dirty="0"/>
              <a:t>Design 2: Convolutional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807" y="2154583"/>
            <a:ext cx="5463005" cy="367247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tx1"/>
                </a:solidFill>
              </a:rPr>
              <a:t>Input Embedding layer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tx1"/>
                </a:solidFill>
              </a:rPr>
              <a:t>Multiple convolutional 1D layers</a:t>
            </a:r>
          </a:p>
          <a:p>
            <a:pPr marL="800100" lvl="1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Filters: 256</a:t>
            </a:r>
          </a:p>
          <a:p>
            <a:pPr marL="800100" lvl="1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K</a:t>
            </a:r>
            <a:r>
              <a:rPr lang="en-US" sz="1600" cap="none" dirty="0">
                <a:solidFill>
                  <a:schemeClr val="tx1"/>
                </a:solidFill>
              </a:rPr>
              <a:t>ernel size: 8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tx1"/>
                </a:solidFill>
              </a:rPr>
              <a:t>Pooling layer</a:t>
            </a:r>
          </a:p>
          <a:p>
            <a:pPr marL="800100" lvl="1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tx1"/>
                </a:solidFill>
              </a:rPr>
              <a:t>Pooling size: 2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tx1"/>
                </a:solidFill>
              </a:rPr>
              <a:t>Dense output layer</a:t>
            </a:r>
          </a:p>
          <a:p>
            <a:pPr marL="800100" lvl="1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Each output neuron is protein label</a:t>
            </a:r>
            <a:endParaRPr lang="en-US" sz="1600" cap="none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Image result for convolutional neural network">
            <a:extLst>
              <a:ext uri="{FF2B5EF4-FFF2-40B4-BE49-F238E27FC236}">
                <a16:creationId xmlns:a16="http://schemas.microsoft.com/office/drawing/2014/main" id="{4F35F2A6-E862-2144-9690-D85C7D4D325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179" y="2154583"/>
            <a:ext cx="6458268" cy="2740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181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376518"/>
            <a:ext cx="7886700" cy="960527"/>
          </a:xfrm>
        </p:spPr>
        <p:txBody>
          <a:bodyPr>
            <a:normAutofit/>
          </a:bodyPr>
          <a:lstStyle/>
          <a:p>
            <a:r>
              <a:rPr lang="en-US" sz="4200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807" y="2154583"/>
            <a:ext cx="5463005" cy="3672475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tx1"/>
                </a:solidFill>
              </a:rPr>
              <a:t>Convolutional 1D network worked the best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tx1"/>
                </a:solidFill>
              </a:rPr>
              <a:t>Dense network had higher learning capacity</a:t>
            </a:r>
          </a:p>
          <a:p>
            <a:pPr marL="800100" lvl="1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Slower learning rate</a:t>
            </a:r>
          </a:p>
          <a:p>
            <a:pPr lvl="1" algn="l">
              <a:buClr>
                <a:schemeClr val="tx1"/>
              </a:buClr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tx1"/>
                </a:solidFill>
              </a:rPr>
              <a:t>With MS2 test data, %30 accuracy for predicted protein label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cap="none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Image result for convolutional neural network">
            <a:extLst>
              <a:ext uri="{FF2B5EF4-FFF2-40B4-BE49-F238E27FC236}">
                <a16:creationId xmlns:a16="http://schemas.microsoft.com/office/drawing/2014/main" id="{4F35F2A6-E862-2144-9690-D85C7D4D325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179" y="2154583"/>
            <a:ext cx="6458268" cy="2740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57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376518"/>
            <a:ext cx="7886700" cy="960527"/>
          </a:xfrm>
        </p:spPr>
        <p:txBody>
          <a:bodyPr>
            <a:normAutofit/>
          </a:bodyPr>
          <a:lstStyle/>
          <a:p>
            <a:r>
              <a:rPr lang="en-US" sz="4200" dirty="0"/>
              <a:t>Future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807" y="2154583"/>
            <a:ext cx="11343725" cy="3672475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</a:rPr>
              <a:t>Train with larger data sets</a:t>
            </a:r>
          </a:p>
          <a:p>
            <a:pPr marL="800100" lvl="1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2.7 million peptides were generated from the yeast database</a:t>
            </a:r>
          </a:p>
          <a:p>
            <a:pPr lvl="1" algn="l">
              <a:buClr>
                <a:schemeClr val="tx1"/>
              </a:buClr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</a:rPr>
              <a:t>Increase convolutional layers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</a:rPr>
              <a:t>Add noise to training data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Train for more epochs</a:t>
            </a:r>
            <a:endParaRPr lang="en-US" sz="2400" cap="none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6712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Mass Spectrum Protein Matching with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 cap="none" dirty="0">
                <a:solidFill>
                  <a:schemeClr val="tx1"/>
                </a:solidFill>
              </a:rPr>
              <a:t>Matt Peter</a:t>
            </a:r>
          </a:p>
          <a:p>
            <a:pPr algn="ctr"/>
            <a:r>
              <a:rPr lang="en-US" sz="2000" cap="none" dirty="0">
                <a:solidFill>
                  <a:schemeClr val="tx1"/>
                </a:solidFill>
              </a:rPr>
              <a:t>Jonah </a:t>
            </a:r>
            <a:r>
              <a:rPr lang="en-US" sz="2000" cap="none" dirty="0" err="1">
                <a:solidFill>
                  <a:schemeClr val="tx1"/>
                </a:solidFill>
              </a:rPr>
              <a:t>Kubath</a:t>
            </a:r>
            <a:endParaRPr lang="en-US" sz="20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13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216</Words>
  <Application>Microsoft Macintosh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Mass Spectrum Protein Matching with Neural Networks</vt:lpstr>
      <vt:lpstr>Proteomics</vt:lpstr>
      <vt:lpstr>Data Augmentation</vt:lpstr>
      <vt:lpstr>Embeddings</vt:lpstr>
      <vt:lpstr>Design 1: Dense Network</vt:lpstr>
      <vt:lpstr>Design 2: Convolutional Network</vt:lpstr>
      <vt:lpstr>Results</vt:lpstr>
      <vt:lpstr>Future Research</vt:lpstr>
      <vt:lpstr>Mass Spectrum Protein Matching with Neural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 Spectrum Protein Matching with Neural Networks</dc:title>
  <dc:creator>Jonah Alan Kubath</dc:creator>
  <cp:lastModifiedBy>Jonah Alan Kubath</cp:lastModifiedBy>
  <cp:revision>22</cp:revision>
  <dcterms:created xsi:type="dcterms:W3CDTF">2019-04-06T16:47:46Z</dcterms:created>
  <dcterms:modified xsi:type="dcterms:W3CDTF">2019-04-06T18:20:18Z</dcterms:modified>
</cp:coreProperties>
</file>