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2" r:id="rId1"/>
  </p:sldMasterIdLst>
  <p:sldIdLst>
    <p:sldId id="256" r:id="rId2"/>
    <p:sldId id="257" r:id="rId3"/>
    <p:sldId id="258" r:id="rId4"/>
    <p:sldId id="268" r:id="rId5"/>
    <p:sldId id="259" r:id="rId6"/>
    <p:sldId id="262" r:id="rId7"/>
    <p:sldId id="260" r:id="rId8"/>
    <p:sldId id="261" r:id="rId9"/>
    <p:sldId id="263" r:id="rId10"/>
    <p:sldId id="264" r:id="rId11"/>
    <p:sldId id="269" r:id="rId12"/>
    <p:sldId id="265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337"/>
    <p:restoredTop sz="86438"/>
  </p:normalViewPr>
  <p:slideViewPr>
    <p:cSldViewPr snapToGrid="0" snapToObjects="1">
      <p:cViewPr>
        <p:scale>
          <a:sx n="80" d="100"/>
          <a:sy n="80" d="100"/>
        </p:scale>
        <p:origin x="328" y="736"/>
      </p:cViewPr>
      <p:guideLst/>
    </p:cSldViewPr>
  </p:slideViewPr>
  <p:outlineViewPr>
    <p:cViewPr>
      <p:scale>
        <a:sx n="33" d="100"/>
        <a:sy n="33" d="100"/>
      </p:scale>
      <p:origin x="0" y="-633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onah/Desktop/User-Trust-and-Malicious-Voting/RepTrap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onah/Desktop/User-Trust-and-Malicious-Voting/RepTrap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Trap</a:t>
            </a:r>
            <a:r>
              <a:rPr lang="en-US" baseline="0"/>
              <a:t> Top %10 Business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RepTrap Optimized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Sheet1!$B$22:$B$29</c:f>
              <c:numCache>
                <c:formatCode>General</c:formatCode>
                <c:ptCount val="8"/>
                <c:pt idx="0">
                  <c:v>45</c:v>
                </c:pt>
                <c:pt idx="1">
                  <c:v>50</c:v>
                </c:pt>
                <c:pt idx="2">
                  <c:v>55</c:v>
                </c:pt>
                <c:pt idx="3">
                  <c:v>60</c:v>
                </c:pt>
                <c:pt idx="4">
                  <c:v>65</c:v>
                </c:pt>
                <c:pt idx="5">
                  <c:v>70</c:v>
                </c:pt>
                <c:pt idx="6">
                  <c:v>75</c:v>
                </c:pt>
                <c:pt idx="7">
                  <c:v>80</c:v>
                </c:pt>
              </c:numCache>
            </c:numRef>
          </c:cat>
          <c:val>
            <c:numRef>
              <c:f>Sheet1!$D$22:$D$29</c:f>
              <c:numCache>
                <c:formatCode>General</c:formatCode>
                <c:ptCount val="8"/>
                <c:pt idx="0">
                  <c:v>252</c:v>
                </c:pt>
                <c:pt idx="1">
                  <c:v>180</c:v>
                </c:pt>
                <c:pt idx="2">
                  <c:v>144</c:v>
                </c:pt>
                <c:pt idx="3">
                  <c:v>120</c:v>
                </c:pt>
                <c:pt idx="4">
                  <c:v>110</c:v>
                </c:pt>
                <c:pt idx="5">
                  <c:v>101</c:v>
                </c:pt>
                <c:pt idx="6">
                  <c:v>91</c:v>
                </c:pt>
                <c:pt idx="7">
                  <c:v>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8D3-9241-863D-6D243FE1F4F5}"/>
            </c:ext>
          </c:extLst>
        </c:ser>
        <c:ser>
          <c:idx val="1"/>
          <c:order val="1"/>
          <c:tx>
            <c:v>RepTrap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Sheet1!$B$22:$B$29</c:f>
              <c:numCache>
                <c:formatCode>General</c:formatCode>
                <c:ptCount val="8"/>
                <c:pt idx="0">
                  <c:v>45</c:v>
                </c:pt>
                <c:pt idx="1">
                  <c:v>50</c:v>
                </c:pt>
                <c:pt idx="2">
                  <c:v>55</c:v>
                </c:pt>
                <c:pt idx="3">
                  <c:v>60</c:v>
                </c:pt>
                <c:pt idx="4">
                  <c:v>65</c:v>
                </c:pt>
                <c:pt idx="5">
                  <c:v>70</c:v>
                </c:pt>
                <c:pt idx="6">
                  <c:v>75</c:v>
                </c:pt>
                <c:pt idx="7">
                  <c:v>80</c:v>
                </c:pt>
              </c:numCache>
            </c:numRef>
          </c:cat>
          <c:val>
            <c:numRef>
              <c:f>Sheet1!$E$22:$E$29</c:f>
              <c:numCache>
                <c:formatCode>General</c:formatCode>
                <c:ptCount val="8"/>
                <c:pt idx="0">
                  <c:v>259</c:v>
                </c:pt>
                <c:pt idx="1">
                  <c:v>185</c:v>
                </c:pt>
                <c:pt idx="2">
                  <c:v>144</c:v>
                </c:pt>
                <c:pt idx="3">
                  <c:v>123</c:v>
                </c:pt>
                <c:pt idx="4">
                  <c:v>111</c:v>
                </c:pt>
                <c:pt idx="5">
                  <c:v>103</c:v>
                </c:pt>
                <c:pt idx="6">
                  <c:v>93</c:v>
                </c:pt>
                <c:pt idx="7">
                  <c:v>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8D3-9241-863D-6D243FE1F4F5}"/>
            </c:ext>
          </c:extLst>
        </c:ser>
        <c:ser>
          <c:idx val="2"/>
          <c:order val="2"/>
          <c:tx>
            <c:v>Honest Voting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Sheet1!$B$22:$B$29</c:f>
              <c:numCache>
                <c:formatCode>General</c:formatCode>
                <c:ptCount val="8"/>
                <c:pt idx="0">
                  <c:v>45</c:v>
                </c:pt>
                <c:pt idx="1">
                  <c:v>50</c:v>
                </c:pt>
                <c:pt idx="2">
                  <c:v>55</c:v>
                </c:pt>
                <c:pt idx="3">
                  <c:v>60</c:v>
                </c:pt>
                <c:pt idx="4">
                  <c:v>65</c:v>
                </c:pt>
                <c:pt idx="5">
                  <c:v>70</c:v>
                </c:pt>
                <c:pt idx="6">
                  <c:v>75</c:v>
                </c:pt>
                <c:pt idx="7">
                  <c:v>80</c:v>
                </c:pt>
              </c:numCache>
            </c:numRef>
          </c:cat>
          <c:val>
            <c:numRef>
              <c:f>Sheet1!$F$22:$F$29</c:f>
              <c:numCache>
                <c:formatCode>General</c:formatCode>
                <c:ptCount val="8"/>
                <c:pt idx="0">
                  <c:v>405</c:v>
                </c:pt>
                <c:pt idx="1">
                  <c:v>215</c:v>
                </c:pt>
                <c:pt idx="2">
                  <c:v>156</c:v>
                </c:pt>
                <c:pt idx="3">
                  <c:v>126</c:v>
                </c:pt>
                <c:pt idx="4">
                  <c:v>113</c:v>
                </c:pt>
                <c:pt idx="5">
                  <c:v>103</c:v>
                </c:pt>
                <c:pt idx="6">
                  <c:v>93</c:v>
                </c:pt>
                <c:pt idx="7">
                  <c:v>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8D3-9241-863D-6D243FE1F4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39544000"/>
        <c:axId val="87607440"/>
      </c:barChart>
      <c:catAx>
        <c:axId val="5395440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Malicious</a:t>
                </a:r>
                <a:r>
                  <a:rPr lang="en-US" baseline="0"/>
                  <a:t> Users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607440"/>
        <c:crosses val="autoZero"/>
        <c:auto val="1"/>
        <c:lblAlgn val="ctr"/>
        <c:lblOffset val="100"/>
        <c:noMultiLvlLbl val="0"/>
      </c:catAx>
      <c:valAx>
        <c:axId val="876074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 baseline="0"/>
                  <a:t>Number of Votes</a:t>
                </a:r>
                <a:endParaRPr lang="en-US" sz="11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95440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Trap Top %1.6 Business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RepTrap Optimized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Sheet1!$B$40:$B$45</c:f>
              <c:numCache>
                <c:formatCode>General</c:formatCode>
                <c:ptCount val="6"/>
                <c:pt idx="0">
                  <c:v>190</c:v>
                </c:pt>
                <c:pt idx="1">
                  <c:v>200</c:v>
                </c:pt>
                <c:pt idx="2">
                  <c:v>210</c:v>
                </c:pt>
                <c:pt idx="3">
                  <c:v>220</c:v>
                </c:pt>
                <c:pt idx="4">
                  <c:v>230</c:v>
                </c:pt>
                <c:pt idx="5">
                  <c:v>240</c:v>
                </c:pt>
              </c:numCache>
            </c:numRef>
          </c:cat>
          <c:val>
            <c:numRef>
              <c:f>Sheet1!$D$40:$D$45</c:f>
              <c:numCache>
                <c:formatCode>General</c:formatCode>
                <c:ptCount val="6"/>
                <c:pt idx="0">
                  <c:v>2758</c:v>
                </c:pt>
                <c:pt idx="1">
                  <c:v>1726</c:v>
                </c:pt>
                <c:pt idx="2">
                  <c:v>1282</c:v>
                </c:pt>
                <c:pt idx="3">
                  <c:v>1029</c:v>
                </c:pt>
                <c:pt idx="4">
                  <c:v>875</c:v>
                </c:pt>
                <c:pt idx="5">
                  <c:v>761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CB2-9748-A534-EF102A2D545A}"/>
            </c:ext>
          </c:extLst>
        </c:ser>
        <c:ser>
          <c:idx val="1"/>
          <c:order val="1"/>
          <c:tx>
            <c:v>RepTrap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Sheet1!$B$40:$B$45</c:f>
              <c:numCache>
                <c:formatCode>General</c:formatCode>
                <c:ptCount val="6"/>
                <c:pt idx="0">
                  <c:v>190</c:v>
                </c:pt>
                <c:pt idx="1">
                  <c:v>200</c:v>
                </c:pt>
                <c:pt idx="2">
                  <c:v>210</c:v>
                </c:pt>
                <c:pt idx="3">
                  <c:v>220</c:v>
                </c:pt>
                <c:pt idx="4">
                  <c:v>230</c:v>
                </c:pt>
                <c:pt idx="5">
                  <c:v>240</c:v>
                </c:pt>
              </c:numCache>
            </c:numRef>
          </c:cat>
          <c:val>
            <c:numRef>
              <c:f>Sheet1!$E$40:$E$45</c:f>
              <c:numCache>
                <c:formatCode>General</c:formatCode>
                <c:ptCount val="6"/>
                <c:pt idx="0">
                  <c:v>2758</c:v>
                </c:pt>
                <c:pt idx="1">
                  <c:v>1731</c:v>
                </c:pt>
                <c:pt idx="2">
                  <c:v>1282</c:v>
                </c:pt>
                <c:pt idx="3">
                  <c:v>1037</c:v>
                </c:pt>
                <c:pt idx="4">
                  <c:v>875</c:v>
                </c:pt>
                <c:pt idx="5">
                  <c:v>765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CB2-9748-A534-EF102A2D545A}"/>
            </c:ext>
          </c:extLst>
        </c:ser>
        <c:ser>
          <c:idx val="2"/>
          <c:order val="2"/>
          <c:tx>
            <c:v>Honest Voting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Sheet1!$B$40:$B$45</c:f>
              <c:numCache>
                <c:formatCode>General</c:formatCode>
                <c:ptCount val="6"/>
                <c:pt idx="0">
                  <c:v>190</c:v>
                </c:pt>
                <c:pt idx="1">
                  <c:v>200</c:v>
                </c:pt>
                <c:pt idx="2">
                  <c:v>210</c:v>
                </c:pt>
                <c:pt idx="3">
                  <c:v>220</c:v>
                </c:pt>
                <c:pt idx="4">
                  <c:v>230</c:v>
                </c:pt>
                <c:pt idx="5">
                  <c:v>240</c:v>
                </c:pt>
              </c:numCache>
            </c:numRef>
          </c:cat>
          <c:val>
            <c:numRef>
              <c:f>Sheet1!$F$40:$F$45</c:f>
              <c:numCache>
                <c:formatCode>General</c:formatCode>
                <c:ptCount val="6"/>
                <c:pt idx="0">
                  <c:v>5780</c:v>
                </c:pt>
                <c:pt idx="1">
                  <c:v>2296</c:v>
                </c:pt>
                <c:pt idx="2">
                  <c:v>1485</c:v>
                </c:pt>
                <c:pt idx="3">
                  <c:v>1126</c:v>
                </c:pt>
                <c:pt idx="4">
                  <c:v>919</c:v>
                </c:pt>
                <c:pt idx="5">
                  <c:v>799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CB2-9748-A534-EF102A2D54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39545312"/>
        <c:axId val="539546296"/>
      </c:barChart>
      <c:catAx>
        <c:axId val="5395453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Malicious</a:t>
                </a:r>
                <a:r>
                  <a:rPr lang="en-US" baseline="0"/>
                  <a:t> Users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9546296"/>
        <c:crosses val="autoZero"/>
        <c:auto val="1"/>
        <c:lblAlgn val="ctr"/>
        <c:lblOffset val="100"/>
        <c:noMultiLvlLbl val="0"/>
      </c:catAx>
      <c:valAx>
        <c:axId val="5395462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/>
                  <a:t>Number</a:t>
                </a:r>
                <a:r>
                  <a:rPr lang="en-US" sz="1100" baseline="0"/>
                  <a:t> of Votes</a:t>
                </a:r>
                <a:endParaRPr lang="en-US" sz="11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9545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4/23/19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215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4/23/19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383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4/23/19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0485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4/23/19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455301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smtClean="0"/>
              <a:t>4/23/19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0258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t>4/23/19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61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smtClean="0"/>
              <a:t>4/23/19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9573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4/23/19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008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4/23/19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349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4/23/19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412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4/23/19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023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4/23/19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613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4/23/19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521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4/23/19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018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4/23/19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2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4/23/19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964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4/23/19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633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4/23/19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6649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  <p:sldLayoutId id="214748370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169CF-D664-9847-916E-768D24A360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681682"/>
            <a:ext cx="8825658" cy="2073876"/>
          </a:xfrm>
        </p:spPr>
        <p:txBody>
          <a:bodyPr/>
          <a:lstStyle/>
          <a:p>
            <a:r>
              <a:rPr lang="en-US" sz="4400" dirty="0"/>
              <a:t>User Trust and Malicious Voting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D8A232-A950-534A-B1FF-ED7692CB1B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cap="none" dirty="0"/>
              <a:t>By: Jonah </a:t>
            </a:r>
            <a:r>
              <a:rPr lang="en-US" cap="none" dirty="0" err="1"/>
              <a:t>Kubath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24631484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DC21B-6A3C-7442-ACC2-588D5D156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on top %1.6 business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1D46E59F-E1CD-4095-93E7-522D18CC97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9996356"/>
              </p:ext>
            </p:extLst>
          </p:nvPr>
        </p:nvGraphicFramePr>
        <p:xfrm>
          <a:off x="645740" y="1853248"/>
          <a:ext cx="9404723" cy="43951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8319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40996-62A2-1342-9DA9-8005D89B7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 of </a:t>
            </a:r>
            <a:r>
              <a:rPr lang="en-US" dirty="0" err="1"/>
              <a:t>RepTrap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3647C-884E-2F4C-B8D7-B830EDD56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Malicious users can flip business’ star ratings</a:t>
            </a:r>
          </a:p>
          <a:p>
            <a:endParaRPr lang="en-US" sz="2400" dirty="0"/>
          </a:p>
          <a:p>
            <a:r>
              <a:rPr lang="en-US" sz="2400" dirty="0"/>
              <a:t>Small group of 34 to 180 can change nearly any business</a:t>
            </a:r>
          </a:p>
          <a:p>
            <a:pPr lvl="1"/>
            <a:r>
              <a:rPr lang="en-US" sz="2200" dirty="0"/>
              <a:t>Up to top %1.6 </a:t>
            </a:r>
            <a:r>
              <a:rPr lang="en-US" sz="2200"/>
              <a:t>of businesses</a:t>
            </a:r>
            <a:endParaRPr lang="en-US" sz="2200" dirty="0"/>
          </a:p>
          <a:p>
            <a:endParaRPr lang="en-US" sz="2400" dirty="0"/>
          </a:p>
          <a:p>
            <a:r>
              <a:rPr lang="en-US" sz="2400" dirty="0"/>
              <a:t>Changed data will be viewed by all users of the system</a:t>
            </a:r>
          </a:p>
        </p:txBody>
      </p:sp>
    </p:spTree>
    <p:extLst>
      <p:ext uri="{BB962C8B-B14F-4D97-AF65-F5344CB8AC3E}">
        <p14:creationId xmlns:p14="http://schemas.microsoft.com/office/powerpoint/2010/main" val="3410953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D29ED-30C6-004E-8B50-28EC75A1E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31B76-ACF4-3C48-BE1D-B7DCA9E8A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260390"/>
            <a:ext cx="8946541" cy="498801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Assigning user trust increase the security of the voting</a:t>
            </a:r>
          </a:p>
          <a:p>
            <a:pPr lvl="1"/>
            <a:r>
              <a:rPr lang="en-US" sz="2000" dirty="0"/>
              <a:t>Trustworthy users are given more trust</a:t>
            </a:r>
          </a:p>
          <a:p>
            <a:pPr lvl="1"/>
            <a:r>
              <a:rPr lang="en-US" sz="2000" dirty="0"/>
              <a:t>New malicious users don’t have high trust</a:t>
            </a:r>
          </a:p>
          <a:p>
            <a:pPr marL="457200" lvl="1" indent="0">
              <a:buNone/>
            </a:pPr>
            <a:endParaRPr lang="en-US" sz="2000" dirty="0"/>
          </a:p>
          <a:p>
            <a:r>
              <a:rPr lang="en-US" sz="2400" dirty="0"/>
              <a:t>User trust in voting can still be attacked</a:t>
            </a:r>
          </a:p>
          <a:p>
            <a:pPr lvl="1"/>
            <a:r>
              <a:rPr lang="en-US" sz="2000" dirty="0" err="1"/>
              <a:t>RepTrap</a:t>
            </a:r>
            <a:r>
              <a:rPr lang="en-US" sz="2000" dirty="0"/>
              <a:t> and honest voting</a:t>
            </a:r>
          </a:p>
          <a:p>
            <a:pPr lvl="1"/>
            <a:endParaRPr lang="en-US" sz="2000" dirty="0"/>
          </a:p>
          <a:p>
            <a:r>
              <a:rPr lang="en-US" sz="2400" dirty="0" err="1"/>
              <a:t>RepTrap</a:t>
            </a:r>
            <a:r>
              <a:rPr lang="en-US" sz="2400" dirty="0"/>
              <a:t> can be optimized</a:t>
            </a:r>
          </a:p>
          <a:p>
            <a:pPr lvl="1"/>
            <a:r>
              <a:rPr lang="en-US" sz="2400" dirty="0"/>
              <a:t>Trapping good and bad businesses</a:t>
            </a:r>
            <a:endParaRPr lang="en-US" sz="2200" dirty="0"/>
          </a:p>
          <a:p>
            <a:pPr lvl="1"/>
            <a:r>
              <a:rPr lang="en-US" sz="2000" dirty="0"/>
              <a:t>Calculate theoretical honest votes and compare with trap votes</a:t>
            </a:r>
          </a:p>
          <a:p>
            <a:endParaRPr lang="en-US" sz="2200" dirty="0"/>
          </a:p>
          <a:p>
            <a:r>
              <a:rPr lang="en-US" sz="2200" dirty="0"/>
              <a:t>Large assumption by </a:t>
            </a:r>
            <a:r>
              <a:rPr lang="en-US" sz="2200" dirty="0" err="1"/>
              <a:t>RepTrap</a:t>
            </a:r>
            <a:r>
              <a:rPr lang="en-US" sz="2200" dirty="0"/>
              <a:t> with access to voting records</a:t>
            </a:r>
          </a:p>
        </p:txBody>
      </p:sp>
    </p:spTree>
    <p:extLst>
      <p:ext uri="{BB962C8B-B14F-4D97-AF65-F5344CB8AC3E}">
        <p14:creationId xmlns:p14="http://schemas.microsoft.com/office/powerpoint/2010/main" val="3896010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169CF-D664-9847-916E-768D24A360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681682"/>
            <a:ext cx="8825658" cy="2073876"/>
          </a:xfrm>
        </p:spPr>
        <p:txBody>
          <a:bodyPr/>
          <a:lstStyle/>
          <a:p>
            <a:r>
              <a:rPr lang="en-US" sz="4400" dirty="0"/>
              <a:t>User Trust and Malicious Voting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D8A232-A950-534A-B1FF-ED7692CB1B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cap="none" dirty="0"/>
              <a:t>By: Jonah </a:t>
            </a:r>
            <a:r>
              <a:rPr lang="en-US" cap="none" dirty="0" err="1"/>
              <a:t>Kubath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2650174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9550B-B173-FA48-855A-519E12712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Crowd Sourced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ED919-408C-5A43-8260-99B9ECA95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Gives search engines access to large amounts of data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New data is created by users</a:t>
            </a:r>
          </a:p>
          <a:p>
            <a:endParaRPr lang="en-US" sz="2400" dirty="0"/>
          </a:p>
          <a:p>
            <a:r>
              <a:rPr lang="en-US" sz="2400" dirty="0"/>
              <a:t>Aggregate opinions can be formed</a:t>
            </a:r>
          </a:p>
          <a:p>
            <a:endParaRPr lang="en-US" sz="2400" dirty="0"/>
          </a:p>
          <a:p>
            <a:r>
              <a:rPr lang="en-US" sz="2400" dirty="0"/>
              <a:t>Users can access opinions of others</a:t>
            </a:r>
          </a:p>
          <a:p>
            <a:endParaRPr lang="en-US" sz="2400" dirty="0"/>
          </a:p>
          <a:p>
            <a:r>
              <a:rPr lang="en-US" sz="2400" dirty="0"/>
              <a:t>Information can cover nearly all ”products”</a:t>
            </a:r>
          </a:p>
        </p:txBody>
      </p:sp>
    </p:spTree>
    <p:extLst>
      <p:ext uri="{BB962C8B-B14F-4D97-AF65-F5344CB8AC3E}">
        <p14:creationId xmlns:p14="http://schemas.microsoft.com/office/powerpoint/2010/main" val="2316228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018A1-28CD-6948-B7AB-8B1E5C068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Malicious Voting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7A888-2C11-CE4F-865B-EB4929B6C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Directly attacking the target business</a:t>
            </a:r>
          </a:p>
          <a:p>
            <a:endParaRPr lang="en-US" sz="2800" dirty="0"/>
          </a:p>
          <a:p>
            <a:r>
              <a:rPr lang="en-US" sz="2800" dirty="0"/>
              <a:t>Voting honestly to increase malicious user’s trust</a:t>
            </a:r>
          </a:p>
          <a:p>
            <a:endParaRPr lang="en-US" sz="2800" dirty="0"/>
          </a:p>
          <a:p>
            <a:r>
              <a:rPr lang="en-US" sz="2800" dirty="0" err="1"/>
              <a:t>RepTrap</a:t>
            </a:r>
            <a:r>
              <a:rPr lang="en-US" sz="2800" dirty="0"/>
              <a:t> Algorithm</a:t>
            </a:r>
          </a:p>
        </p:txBody>
      </p:sp>
    </p:spTree>
    <p:extLst>
      <p:ext uri="{BB962C8B-B14F-4D97-AF65-F5344CB8AC3E}">
        <p14:creationId xmlns:p14="http://schemas.microsoft.com/office/powerpoint/2010/main" val="4100437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F3559-FB5C-D14D-8159-007271A5B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Malicious Voting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E71E33E-3CC9-CD40-AF65-56262C922810}"/>
              </a:ext>
            </a:extLst>
          </p:cNvPr>
          <p:cNvSpPr/>
          <p:nvPr/>
        </p:nvSpPr>
        <p:spPr>
          <a:xfrm>
            <a:off x="1297459" y="3583459"/>
            <a:ext cx="852617" cy="174230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66FCF2-E10C-844A-9458-BF308E359F24}"/>
              </a:ext>
            </a:extLst>
          </p:cNvPr>
          <p:cNvSpPr/>
          <p:nvPr/>
        </p:nvSpPr>
        <p:spPr>
          <a:xfrm>
            <a:off x="2344223" y="2866769"/>
            <a:ext cx="852617" cy="245899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C90280-BBA1-1041-82C6-38445B581D37}"/>
              </a:ext>
            </a:extLst>
          </p:cNvPr>
          <p:cNvSpPr/>
          <p:nvPr/>
        </p:nvSpPr>
        <p:spPr>
          <a:xfrm>
            <a:off x="7208762" y="3583459"/>
            <a:ext cx="852617" cy="174230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48BA30-D22D-7848-A9F8-E51B6A81C2E5}"/>
              </a:ext>
            </a:extLst>
          </p:cNvPr>
          <p:cNvSpPr/>
          <p:nvPr/>
        </p:nvSpPr>
        <p:spPr>
          <a:xfrm>
            <a:off x="8200332" y="2866769"/>
            <a:ext cx="852617" cy="245899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B38765F-4222-B644-B4E7-8375463B948F}"/>
              </a:ext>
            </a:extLst>
          </p:cNvPr>
          <p:cNvCxnSpPr/>
          <p:nvPr/>
        </p:nvCxnSpPr>
        <p:spPr>
          <a:xfrm flipV="1">
            <a:off x="646111" y="4285129"/>
            <a:ext cx="0" cy="1040633"/>
          </a:xfrm>
          <a:prstGeom prst="straightConnector1">
            <a:avLst/>
          </a:prstGeom>
          <a:ln w="793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C3ED340-A3C6-5C45-AF96-C18F2DFEA638}"/>
              </a:ext>
            </a:extLst>
          </p:cNvPr>
          <p:cNvCxnSpPr>
            <a:cxnSpLocks/>
          </p:cNvCxnSpPr>
          <p:nvPr/>
        </p:nvCxnSpPr>
        <p:spPr>
          <a:xfrm>
            <a:off x="3667217" y="2866769"/>
            <a:ext cx="0" cy="898042"/>
          </a:xfrm>
          <a:prstGeom prst="straightConnector1">
            <a:avLst/>
          </a:prstGeom>
          <a:ln w="793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FA80F06-2E8D-A040-9B3C-B3CFE27CFC66}"/>
              </a:ext>
            </a:extLst>
          </p:cNvPr>
          <p:cNvCxnSpPr/>
          <p:nvPr/>
        </p:nvCxnSpPr>
        <p:spPr>
          <a:xfrm flipV="1">
            <a:off x="6733146" y="4285129"/>
            <a:ext cx="0" cy="1040633"/>
          </a:xfrm>
          <a:prstGeom prst="straightConnector1">
            <a:avLst/>
          </a:prstGeom>
          <a:ln w="793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589F4D9-738D-934B-AC6A-E955E349B71C}"/>
              </a:ext>
            </a:extLst>
          </p:cNvPr>
          <p:cNvSpPr txBox="1"/>
          <p:nvPr/>
        </p:nvSpPr>
        <p:spPr>
          <a:xfrm>
            <a:off x="1079498" y="1847996"/>
            <a:ext cx="23697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RepTrap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3C4B826-C65B-BF48-AAFA-CC667C050B16}"/>
              </a:ext>
            </a:extLst>
          </p:cNvPr>
          <p:cNvSpPr txBox="1"/>
          <p:nvPr/>
        </p:nvSpPr>
        <p:spPr>
          <a:xfrm>
            <a:off x="6712967" y="1896260"/>
            <a:ext cx="26722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Honest</a:t>
            </a:r>
            <a:r>
              <a:rPr lang="en-US" dirty="0"/>
              <a:t> </a:t>
            </a:r>
            <a:r>
              <a:rPr lang="en-US" sz="2800" dirty="0"/>
              <a:t>Voting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5FCF3A-171B-1342-A4E6-58A3FE8A3BF3}"/>
              </a:ext>
            </a:extLst>
          </p:cNvPr>
          <p:cNvSpPr txBox="1"/>
          <p:nvPr/>
        </p:nvSpPr>
        <p:spPr>
          <a:xfrm>
            <a:off x="1143087" y="6144585"/>
            <a:ext cx="2369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 Trust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35A52C-9331-D548-B304-0AFF94DEE90E}"/>
              </a:ext>
            </a:extLst>
          </p:cNvPr>
          <p:cNvSpPr txBox="1"/>
          <p:nvPr/>
        </p:nvSpPr>
        <p:spPr>
          <a:xfrm>
            <a:off x="7015453" y="6144585"/>
            <a:ext cx="2369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 Trust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9572C67-216F-C444-BD77-AAAEA4E7E662}"/>
              </a:ext>
            </a:extLst>
          </p:cNvPr>
          <p:cNvSpPr txBox="1"/>
          <p:nvPr/>
        </p:nvSpPr>
        <p:spPr>
          <a:xfrm>
            <a:off x="6882526" y="5606659"/>
            <a:ext cx="1317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0E07395-66B0-9E4D-85F8-34E6C8AC28A9}"/>
              </a:ext>
            </a:extLst>
          </p:cNvPr>
          <p:cNvSpPr txBox="1"/>
          <p:nvPr/>
        </p:nvSpPr>
        <p:spPr>
          <a:xfrm>
            <a:off x="7967737" y="5596626"/>
            <a:ext cx="1317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Good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9D525B-E9AA-E540-8682-CFE16361E4F6}"/>
              </a:ext>
            </a:extLst>
          </p:cNvPr>
          <p:cNvSpPr txBox="1"/>
          <p:nvPr/>
        </p:nvSpPr>
        <p:spPr>
          <a:xfrm>
            <a:off x="1046239" y="5606659"/>
            <a:ext cx="1317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0AB4EE1-2FD4-C247-9BD6-010599A5EC65}"/>
              </a:ext>
            </a:extLst>
          </p:cNvPr>
          <p:cNvSpPr txBox="1"/>
          <p:nvPr/>
        </p:nvSpPr>
        <p:spPr>
          <a:xfrm>
            <a:off x="2131450" y="5596626"/>
            <a:ext cx="1317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Good</a:t>
            </a:r>
          </a:p>
        </p:txBody>
      </p:sp>
    </p:spTree>
    <p:extLst>
      <p:ext uri="{BB962C8B-B14F-4D97-AF65-F5344CB8AC3E}">
        <p14:creationId xmlns:p14="http://schemas.microsoft.com/office/powerpoint/2010/main" val="3026547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9B066-9C23-9C4A-BFD7-B4808FD33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RepTrap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A04B2-7343-4043-B1C5-10A1A9FEC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/>
              <a:t>Calculate correlated businesses</a:t>
            </a:r>
          </a:p>
          <a:p>
            <a:pPr lvl="1"/>
            <a:r>
              <a:rPr lang="en-US" sz="2000" dirty="0"/>
              <a:t>User A voting on target business and business 1, 2, 3, 4, …</a:t>
            </a:r>
          </a:p>
          <a:p>
            <a:pPr marL="457200" lvl="1" indent="0">
              <a:buNone/>
            </a:pPr>
            <a:endParaRPr lang="en-US" sz="2000" dirty="0"/>
          </a:p>
          <a:p>
            <a:r>
              <a:rPr lang="en-US" sz="2400" dirty="0"/>
              <a:t>Have malicious users ”flip” (trap) the businesses in correlated set</a:t>
            </a:r>
          </a:p>
          <a:p>
            <a:pPr lvl="1"/>
            <a:r>
              <a:rPr lang="en-US" sz="2000" dirty="0"/>
              <a:t>Increase malicious user’s trust</a:t>
            </a:r>
          </a:p>
          <a:p>
            <a:pPr lvl="1"/>
            <a:r>
              <a:rPr lang="en-US" sz="2000" dirty="0"/>
              <a:t>Decrease honest user’s trust</a:t>
            </a:r>
          </a:p>
          <a:p>
            <a:pPr lvl="1"/>
            <a:endParaRPr lang="en-US" sz="2000" dirty="0"/>
          </a:p>
          <a:p>
            <a:r>
              <a:rPr lang="en-US" sz="2400" dirty="0"/>
              <a:t>Attack the uncorrelated set</a:t>
            </a:r>
          </a:p>
          <a:p>
            <a:endParaRPr lang="en-US" sz="2400" dirty="0"/>
          </a:p>
          <a:p>
            <a:r>
              <a:rPr lang="en-US" sz="2400" dirty="0"/>
              <a:t>Vote honestly on uncorrelated, then on correlated</a:t>
            </a:r>
          </a:p>
        </p:txBody>
      </p:sp>
    </p:spTree>
    <p:extLst>
      <p:ext uri="{BB962C8B-B14F-4D97-AF65-F5344CB8AC3E}">
        <p14:creationId xmlns:p14="http://schemas.microsoft.com/office/powerpoint/2010/main" val="3601842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DC5A2-26E9-9542-9B18-0964841A1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RepTrap</a:t>
            </a:r>
            <a:r>
              <a:rPr lang="en-US" dirty="0"/>
              <a:t>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CD1E3-FB0D-1C46-8E5D-772B150BC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Calculate theoretical number of honest votes</a:t>
            </a:r>
          </a:p>
          <a:p>
            <a:endParaRPr lang="en-US" sz="2800" dirty="0"/>
          </a:p>
          <a:p>
            <a:r>
              <a:rPr lang="en-US" sz="2800" dirty="0"/>
              <a:t>Skip business trapping if honest votes are less</a:t>
            </a:r>
          </a:p>
          <a:p>
            <a:endParaRPr lang="en-US" sz="2800" dirty="0"/>
          </a:p>
          <a:p>
            <a:r>
              <a:rPr lang="en-US" sz="2800" dirty="0"/>
              <a:t>Can save votes on the final stage of voting</a:t>
            </a:r>
          </a:p>
        </p:txBody>
      </p:sp>
    </p:spTree>
    <p:extLst>
      <p:ext uri="{BB962C8B-B14F-4D97-AF65-F5344CB8AC3E}">
        <p14:creationId xmlns:p14="http://schemas.microsoft.com/office/powerpoint/2010/main" val="3743176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1E966-09A7-C743-9565-E661EAAD2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F0341-7896-D142-B9BF-B1D76D71C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Public Yelp Dataset</a:t>
            </a:r>
          </a:p>
          <a:p>
            <a:pPr lvl="1"/>
            <a:r>
              <a:rPr lang="en-US" sz="2000" dirty="0"/>
              <a:t>Contains over 6,000,000 reviews</a:t>
            </a:r>
          </a:p>
          <a:p>
            <a:pPr lvl="1"/>
            <a:r>
              <a:rPr lang="en-US" sz="2000" dirty="0"/>
              <a:t>Contains nearly 200,000 businesses</a:t>
            </a:r>
          </a:p>
          <a:p>
            <a:pPr lvl="1"/>
            <a:endParaRPr lang="en-US" sz="2000" dirty="0"/>
          </a:p>
          <a:p>
            <a:r>
              <a:rPr lang="en-US" sz="2400" dirty="0"/>
              <a:t>Allows </a:t>
            </a:r>
            <a:r>
              <a:rPr lang="en-US" sz="2400" dirty="0" err="1"/>
              <a:t>RepTrap</a:t>
            </a:r>
            <a:r>
              <a:rPr lang="en-US" sz="2400" dirty="0"/>
              <a:t> and user trust to be tested on real data</a:t>
            </a:r>
          </a:p>
          <a:p>
            <a:endParaRPr lang="en-US" sz="2400" dirty="0"/>
          </a:p>
          <a:p>
            <a:r>
              <a:rPr lang="en-US" sz="2400" dirty="0"/>
              <a:t>Data is spread over many businesses</a:t>
            </a:r>
          </a:p>
          <a:p>
            <a:endParaRPr lang="en-US" sz="2400" dirty="0"/>
          </a:p>
          <a:p>
            <a:r>
              <a:rPr lang="en-US" sz="2400" dirty="0"/>
              <a:t>Tests are re-producible with the same dataset for comparing to other strategies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643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BE002-6A35-4745-85DE-DC34DCD12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from 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8CA73-91EE-974F-93CE-021B30B6A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Number of Malicious users increases</a:t>
            </a:r>
          </a:p>
          <a:p>
            <a:pPr lvl="1"/>
            <a:r>
              <a:rPr lang="en-US" sz="2000" dirty="0"/>
              <a:t>Decrease total malicious votes</a:t>
            </a:r>
          </a:p>
          <a:p>
            <a:pPr lvl="1"/>
            <a:endParaRPr lang="en-US" sz="2000" dirty="0"/>
          </a:p>
          <a:p>
            <a:r>
              <a:rPr lang="en-US" sz="2400" dirty="0" err="1"/>
              <a:t>RepTrap</a:t>
            </a:r>
            <a:r>
              <a:rPr lang="en-US" sz="2400" dirty="0"/>
              <a:t> was able to trap target business with nearly %25 fewer resources</a:t>
            </a:r>
          </a:p>
          <a:p>
            <a:endParaRPr lang="en-US" sz="2400" dirty="0"/>
          </a:p>
          <a:p>
            <a:r>
              <a:rPr lang="en-US" sz="2400" dirty="0" err="1"/>
              <a:t>RepTrap</a:t>
            </a:r>
            <a:r>
              <a:rPr lang="en-US" sz="2400" dirty="0"/>
              <a:t> is also able to succeed when Honest voting fails</a:t>
            </a:r>
          </a:p>
          <a:p>
            <a:pPr lvl="1"/>
            <a:r>
              <a:rPr lang="en-US" sz="2000" dirty="0"/>
              <a:t>Trap top %10 business</a:t>
            </a:r>
          </a:p>
          <a:p>
            <a:pPr lvl="2"/>
            <a:r>
              <a:rPr lang="en-US" sz="1800" dirty="0"/>
              <a:t>Honest voting = 41 malicious users</a:t>
            </a:r>
          </a:p>
          <a:p>
            <a:pPr lvl="2"/>
            <a:r>
              <a:rPr lang="en-US" sz="1800" dirty="0" err="1"/>
              <a:t>RepTrap</a:t>
            </a:r>
            <a:r>
              <a:rPr lang="en-US" sz="1800" dirty="0"/>
              <a:t> voting = 34 malicious users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746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DC21B-6A3C-7442-ACC2-588D5D156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on top %10 business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D467D05-DA3D-437A-B9CF-62CC82AF7E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0765744"/>
              </p:ext>
            </p:extLst>
          </p:nvPr>
        </p:nvGraphicFramePr>
        <p:xfrm>
          <a:off x="645740" y="1853248"/>
          <a:ext cx="9404723" cy="43951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29263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{D40155C3-9CC0-424D-8041-74A87B9F53EB}tf10001062</Template>
  <TotalTime>93</TotalTime>
  <Words>391</Words>
  <Application>Microsoft Macintosh PowerPoint</Application>
  <PresentationFormat>Widescreen</PresentationFormat>
  <Paragraphs>94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Ion</vt:lpstr>
      <vt:lpstr>User Trust and Malicious Voting</vt:lpstr>
      <vt:lpstr>Crowd Sourced Data</vt:lpstr>
      <vt:lpstr>Malicious Voting</vt:lpstr>
      <vt:lpstr>Malicious Voting</vt:lpstr>
      <vt:lpstr>RepTrap</vt:lpstr>
      <vt:lpstr>RepTrap Optimization</vt:lpstr>
      <vt:lpstr>Data</vt:lpstr>
      <vt:lpstr>Results from simulation</vt:lpstr>
      <vt:lpstr>Simulation on top %10 business</vt:lpstr>
      <vt:lpstr>Simulation on top %1.6 business</vt:lpstr>
      <vt:lpstr>Impact of RepTrap</vt:lpstr>
      <vt:lpstr>Conclusion</vt:lpstr>
      <vt:lpstr>User Trust and Malicious Voting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Trust and Malicious Voting</dc:title>
  <dc:creator>Jonah Alan Kubath</dc:creator>
  <cp:lastModifiedBy>Jonah Alan Kubath</cp:lastModifiedBy>
  <cp:revision>35</cp:revision>
  <dcterms:created xsi:type="dcterms:W3CDTF">2019-04-20T18:07:24Z</dcterms:created>
  <dcterms:modified xsi:type="dcterms:W3CDTF">2019-04-23T13:50:54Z</dcterms:modified>
</cp:coreProperties>
</file>