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23"/>
  </p:notesMasterIdLst>
  <p:handoutMasterIdLst>
    <p:handoutMasterId r:id="rId24"/>
  </p:handoutMasterIdLst>
  <p:sldIdLst>
    <p:sldId id="333" r:id="rId5"/>
    <p:sldId id="334" r:id="rId6"/>
    <p:sldId id="282" r:id="rId7"/>
    <p:sldId id="335" r:id="rId8"/>
    <p:sldId id="347" r:id="rId9"/>
    <p:sldId id="348" r:id="rId10"/>
    <p:sldId id="338" r:id="rId11"/>
    <p:sldId id="336" r:id="rId12"/>
    <p:sldId id="341" r:id="rId13"/>
    <p:sldId id="342" r:id="rId14"/>
    <p:sldId id="343" r:id="rId15"/>
    <p:sldId id="339" r:id="rId16"/>
    <p:sldId id="344" r:id="rId17"/>
    <p:sldId id="345" r:id="rId18"/>
    <p:sldId id="340" r:id="rId19"/>
    <p:sldId id="346" r:id="rId20"/>
    <p:sldId id="349" r:id="rId21"/>
    <p:sldId id="337" r:id="rId2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54"/>
  </p:normalViewPr>
  <p:slideViewPr>
    <p:cSldViewPr snapToGrid="0">
      <p:cViewPr varScale="1">
        <p:scale>
          <a:sx n="60" d="100"/>
          <a:sy n="60" d="100"/>
        </p:scale>
        <p:origin x="868" y="268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81" d="100"/>
          <a:sy n="81" d="100"/>
        </p:scale>
        <p:origin x="39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データ系列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1197" b="1" i="0" u="none" strike="noStrike" kern="1200" baseline="0" noProof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正味利益率</c:v>
                </c:pt>
                <c:pt idx="1">
                  <c:v>粗利益率</c:v>
                </c:pt>
                <c:pt idx="2">
                  <c:v>潜在顧客の
成果率</c:v>
                </c:pt>
                <c:pt idx="3">
                  <c:v>保有率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0.33889999999999998</c:v>
                </c:pt>
                <c:pt idx="1">
                  <c:v>0.68899999999999995</c:v>
                </c:pt>
                <c:pt idx="2">
                  <c:v>2.4E-2</c:v>
                </c:pt>
                <c:pt idx="3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5-4BFC-A64E-D0B402117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7527776"/>
        <c:axId val="727528608"/>
      </c:barChart>
      <c:catAx>
        <c:axId val="72752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 noProof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727528608"/>
        <c:crosses val="autoZero"/>
        <c:auto val="1"/>
        <c:lblAlgn val="ctr"/>
        <c:lblOffset val="100"/>
        <c:noMultiLvlLbl val="0"/>
      </c:catAx>
      <c:valAx>
        <c:axId val="72752860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1" i="0" u="none" strike="noStrike" kern="1200" baseline="0" noProof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72752777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ja-JP" baseline="0" noProof="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BCA7-3025-4E39-82AE-5BB17FADB94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2025/2/9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77777AE-A626-4F47-81EF-9ADAA35286E7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ECAC284-E3DA-478A-9E80-3F9002C0C4F1}" type="datetime1">
              <a:rPr lang="ja-JP" altLang="en-US" smtClean="0"/>
              <a:t>2025/2/9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1449098-A5DD-8745-9BDA-7818ECA22896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3208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320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5109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9115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311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9263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715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313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7147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1449098-A5DD-8745-9BDA-7818ECA22896}" type="slidenum">
              <a:rPr lang="en-US" altLang="ja-JP" smtClean="0"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85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48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6615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25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683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0587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485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3700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619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長方形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フリーフォーム(F)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30" name="フリーフォーム:図形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フリーフォーム:図形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フリーフォーム(F)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テキスト プレースホルダー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イコンの一覧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/>
          <a:p>
            <a:pPr algn="l" rtl="0"/>
            <a:r>
              <a:rPr lang="en-US" altLang="ja-JP" noProof="0"/>
              <a:t>CONTOSO </a:t>
            </a:r>
            <a:r>
              <a:rPr lang="ja-JP" altLang="en-US" noProof="0"/>
              <a:t>の全社員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2" name="図プレースホルダー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3" name="図プレースホルダー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7" name="テキスト プレースホルダー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8" name="スライド番号プレースホルダー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/>
          <a:p>
            <a:pPr rtl="0"/>
            <a:fld id="{5D9ACC8A-FA13-47DD-9722-0749C5E70D5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対象の 3 レベル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フリーフォーム:図形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フリーフォーム:図形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l"/>
            <a:r>
              <a:rPr lang="en-US" altLang="ja-JP"/>
              <a:t>CONTOSO </a:t>
            </a:r>
            <a:r>
              <a:rPr lang="ja-JP" altLang="en-US"/>
              <a:t>の全社員</a:t>
            </a:r>
          </a:p>
        </p:txBody>
      </p:sp>
      <p:sp>
        <p:nvSpPr>
          <p:cNvPr id="18" name="スライド番号プレースホルダー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9ACC8A-FA13-47DD-9722-0749C5E70D5A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7" name="テキスト プレースホルダー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sz="1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9" name="テキスト プレースホルダー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sz="1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sz="1800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グエ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(F)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pic>
        <p:nvPicPr>
          <p:cNvPr id="3" name="グラフィック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フリーフォーム:図形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​​のコンテンツ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タイトル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83" name="フッター プレースホルダー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l"/>
            <a:r>
              <a:rPr lang="en-US" altLang="ja-JP"/>
              <a:t>CONTOSO </a:t>
            </a:r>
            <a:r>
              <a:rPr lang="ja-JP" altLang="en-US"/>
              <a:t>の全社員</a:t>
            </a:r>
          </a:p>
        </p:txBody>
      </p:sp>
      <p:sp>
        <p:nvSpPr>
          <p:cNvPr id="85" name="スライド番号プレースホルダー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9ACC8A-FA13-47DD-9722-0749C5E70D5A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96" name="フリーフォーム(F)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​​​​のコンテンツ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83" name="フッター プレースホルダー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/>
          <a:p>
            <a:pPr algn="l" rtl="0"/>
            <a:r>
              <a:rPr lang="en-US" altLang="ja-JP" noProof="0"/>
              <a:t>CONTOSO </a:t>
            </a:r>
            <a:r>
              <a:rPr lang="ja-JP" altLang="en-US" noProof="0"/>
              <a:t>の全社員</a:t>
            </a:r>
          </a:p>
        </p:txBody>
      </p:sp>
      <p:sp>
        <p:nvSpPr>
          <p:cNvPr id="85" name="スライド番号プレースホルダー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/>
          <a:p>
            <a:pPr rtl="0"/>
            <a:fld id="{5D9ACC8A-FA13-47DD-9722-0749C5E70D5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5" name="フリーフォーム(F)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0" name="フリーフォーム(F)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11" name="グラフィック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半期ごとの更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8" name="スライド番号プレースホルダー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/>
          <a:p>
            <a:pPr rtl="0"/>
            <a:fld id="{5D9ACC8A-FA13-47DD-9722-0749C5E70D5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7" name="テキスト プレースホルダー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9" name="テキスト プレースホルダー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0" name="テキスト プレースホルダー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び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グラフィック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7" name="テキスト プレースホルダー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pic>
        <p:nvPicPr>
          <p:cNvPr id="9" name="グラフィック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テキスト プレースホルダー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発表者の導入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sz="3800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sz="1400" b="1" cap="all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sz="1400" b="0" i="0" cap="none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pic>
        <p:nvPicPr>
          <p:cNvPr id="9" name="グラフィック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長方形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l"/>
            <a:r>
              <a:rPr lang="en-US" altLang="ja-JP"/>
              <a:t>CONTOSO </a:t>
            </a:r>
            <a:r>
              <a:rPr lang="ja-JP" altLang="en-US"/>
              <a:t>の全社員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lvl1pPr>
              <a:defRPr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9ACC8A-FA13-47DD-9722-0749C5E70D5A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</p:txBody>
      </p:sp>
      <p:sp>
        <p:nvSpPr>
          <p:cNvPr id="9" name="フリーフォーム:図形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ja-JP" altLang="en-US" baseline="0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sz="2400" b="0" cap="none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pic>
        <p:nvPicPr>
          <p:cNvPr id="9" name="グラフィック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チー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83" name="フッター プレースホルダー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/>
          <a:p>
            <a:pPr algn="l" rtl="0"/>
            <a:r>
              <a:rPr lang="en-US" altLang="ja-JP" noProof="0"/>
              <a:t>CONTOSO </a:t>
            </a:r>
            <a:r>
              <a:rPr lang="ja-JP" altLang="en-US" noProof="0"/>
              <a:t>の全社員</a:t>
            </a:r>
          </a:p>
        </p:txBody>
      </p:sp>
      <p:sp>
        <p:nvSpPr>
          <p:cNvPr id="85" name="スライド番号プレースホルダー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/>
          <a:p>
            <a:pPr rtl="0"/>
            <a:fld id="{5D9ACC8A-FA13-47DD-9722-0749C5E70D5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8" name="図プレースホルダー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0" name="図プレースホルダー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1" name="図プレースホルダー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7" name="テキスト プレースホルダー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8" name="テキスト プレースホルダー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テキスト プレースホルダー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チーム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85" name="スライド番号プレースホルダー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/>
          <a:p>
            <a:pPr rtl="0"/>
            <a:fld id="{5D9ACC8A-FA13-47DD-9722-0749C5E70D5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8" name="図プレースホルダー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0" name="図プレースホルダー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1" name="図プレースホルダー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2" name="図プレースホルダー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7" name="テキスト プレースホルダー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8" name="テキスト プレースホルダー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テキスト プレースホルダー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/>
          <a:p>
            <a:pPr rtl="0"/>
            <a:r>
              <a:rPr lang="en-US" altLang="ja-JP" noProof="0"/>
              <a:t>CONTOSO </a:t>
            </a:r>
            <a:r>
              <a:rPr lang="ja-JP" altLang="en-US" noProof="0"/>
              <a:t>の全社員</a:t>
            </a:r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記念日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/>
          <a:p>
            <a:pPr algn="l" rtl="0"/>
            <a:r>
              <a:rPr lang="en-US" altLang="ja-JP" noProof="0"/>
              <a:t>CONTOSO </a:t>
            </a:r>
            <a:r>
              <a:rPr lang="ja-JP" altLang="en-US" noProof="0"/>
              <a:t>の全社員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/>
          <a:p>
            <a:pPr rtl="0"/>
            <a:fld id="{5D9ACC8A-FA13-47DD-9722-0749C5E70D5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pic>
        <p:nvPicPr>
          <p:cNvPr id="11" name="グラフィック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  <a:lvl2pPr>
              <a:defRPr lang="en-US" sz="2400" smtClean="0">
                <a:solidFill>
                  <a:schemeClr val="bg1"/>
                </a:solidFill>
              </a:defRPr>
            </a:lvl2pPr>
            <a:lvl3pPr>
              <a:defRPr lang="en-US" sz="2400" smtClean="0">
                <a:solidFill>
                  <a:schemeClr val="bg1"/>
                </a:solidFill>
              </a:defRPr>
            </a:lvl3pPr>
            <a:lvl4pPr>
              <a:defRPr lang="en-US" sz="2400" smtClean="0">
                <a:solidFill>
                  <a:schemeClr val="bg1"/>
                </a:solidFill>
              </a:defRPr>
            </a:lvl4pPr>
            <a:lvl5pPr>
              <a:defRPr lang="en-US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noProof="0"/>
              <a:t>クリックしてマスター テキストのスタイルを編集</a:t>
            </a:r>
          </a:p>
          <a:p>
            <a:pPr marL="694944" lvl="1" indent="-347472" rtl="0">
              <a:spcBef>
                <a:spcPts val="400"/>
              </a:spcBef>
              <a:spcAft>
                <a:spcPts val="600"/>
              </a:spcAft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1097280" lvl="2" indent="-347472" rtl="0">
              <a:spcBef>
                <a:spcPts val="400"/>
              </a:spcBef>
              <a:spcAft>
                <a:spcPts val="600"/>
              </a:spcAft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>
              <a:spcBef>
                <a:spcPts val="400"/>
              </a:spcBef>
              <a:spcAft>
                <a:spcPts val="600"/>
              </a:spcAft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>
              <a:spcBef>
                <a:spcPts val="400"/>
              </a:spcBef>
              <a:spcAft>
                <a:spcPts val="600"/>
              </a:spcAft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積もり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pic>
        <p:nvPicPr>
          <p:cNvPr id="9" name="グラフィック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テキスト プレースホルダー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グエ スライド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(F)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フリーフォーム:図形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フリーフォーム:図形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baseline="0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 b="1" i="0" spc="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CONTOSO </a:t>
            </a:r>
            <a:r>
              <a:rPr lang="ja-JP" altLang="en-US"/>
              <a:t>の全社員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sz="1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9ACC8A-FA13-47DD-9722-0749C5E70D5A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b="1" i="0" kern="1200" spc="100" baseline="0">
          <a:solidFill>
            <a:schemeClr val="bg2">
              <a:lumMod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kumimoji="1" lang="en-US" sz="1600" b="0" i="0" kern="1200" spc="100" baseline="0" dirty="0">
          <a:solidFill>
            <a:schemeClr val="bg2">
              <a:lumMod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600" b="0" i="0" kern="1200" spc="100" baseline="0" dirty="0">
          <a:solidFill>
            <a:schemeClr val="bg2">
              <a:lumMod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600" b="0" i="0" kern="1200" spc="100" baseline="0" dirty="0">
          <a:solidFill>
            <a:schemeClr val="bg2">
              <a:lumMod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600" b="0" i="0" kern="1200" spc="100" baseline="0" dirty="0" smtClean="0">
          <a:solidFill>
            <a:schemeClr val="bg2">
              <a:lumMod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600" b="0" i="0" kern="1200" spc="100" baseline="0" dirty="0" smtClean="0">
          <a:solidFill>
            <a:schemeClr val="bg2">
              <a:lumMod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1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0.jpeg"/><Relationship Id="rId4" Type="http://schemas.openxmlformats.org/officeDocument/2006/relationships/image" Target="../media/image12.sv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5000" spc="300">
                <a:solidFill>
                  <a:schemeClr val="bg1"/>
                </a:solidFill>
                <a:cs typeface="Posterama" panose="020B0504020200020000" pitchFamily="34" charset="0"/>
              </a:rPr>
              <a:t>CONTOSO</a:t>
            </a:r>
            <a:br>
              <a:rPr lang="ja-JP" altLang="en-US" sz="5000" spc="300">
                <a:solidFill>
                  <a:schemeClr val="bg1"/>
                </a:solidFill>
                <a:cs typeface="Posterama" panose="020B0504020200020000" pitchFamily="34" charset="0"/>
              </a:rPr>
            </a:br>
            <a:r>
              <a:rPr lang="ja-JP" altLang="en-US" sz="5000" spc="300">
                <a:solidFill>
                  <a:schemeClr val="bg1"/>
                </a:solidFill>
                <a:cs typeface="Posterama" panose="020B0504020200020000" pitchFamily="34" charset="0"/>
              </a:rPr>
              <a:t>全社員</a:t>
            </a:r>
            <a:endParaRPr lang="ja-JP" altLang="en-US"/>
          </a:p>
        </p:txBody>
      </p:sp>
      <p:pic>
        <p:nvPicPr>
          <p:cNvPr id="4" name="カメラ 3" descr="カメオ オブジェクト">
            <a:extLst>
              <a:ext uri="{FF2B5EF4-FFF2-40B4-BE49-F238E27FC236}">
                <a16:creationId xmlns:a16="http://schemas.microsoft.com/office/drawing/2014/main" id="{5FE4ADD6-B592-56C2-9E30-E0271B47371E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ja-JP" altLang="en-US" sz="2400" b="0" spc="0">
                <a:solidFill>
                  <a:schemeClr val="bg1"/>
                </a:solidFill>
                <a:effectLst/>
              </a:rPr>
              <a:t>会社規模の更新とハイライト </a:t>
            </a:r>
            <a:endParaRPr lang="ja-JP" altLang="en-US" sz="2400" b="0" spc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2915578" cy="950976"/>
          </a:xfrm>
        </p:spPr>
        <p:txBody>
          <a:bodyPr rtlCol="0"/>
          <a:lstStyle/>
          <a:p>
            <a:pPr rtl="0"/>
            <a:r>
              <a:rPr lang="en-US" altLang="ja-JP" dirty="0"/>
              <a:t>20XX </a:t>
            </a:r>
            <a:r>
              <a:rPr lang="ja-JP" altLang="en-US" dirty="0"/>
              <a:t>年のハイライト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AF1CAF-67BF-D186-5B86-140B7E412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ja-JP" altLang="en-US"/>
              <a:t>大事な瞬間</a:t>
            </a:r>
          </a:p>
        </p:txBody>
      </p:sp>
      <p:pic>
        <p:nvPicPr>
          <p:cNvPr id="12" name="図プレースホルダー 11" descr="単色で塗りつぶされた線形グラフ">
            <a:extLst>
              <a:ext uri="{FF2B5EF4-FFF2-40B4-BE49-F238E27FC236}">
                <a16:creationId xmlns:a16="http://schemas.microsoft.com/office/drawing/2014/main" id="{56F577E0-6992-5DE1-6DC3-6286561EE3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9AEC62C3-EFF7-54EE-5235-48020489F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ja-JP"/>
              <a:t>4.5% </a:t>
            </a:r>
            <a:r>
              <a:rPr lang="ja-JP" altLang="en-US"/>
              <a:t>の売上の増加</a:t>
            </a:r>
          </a:p>
        </p:txBody>
      </p:sp>
      <p:pic>
        <p:nvPicPr>
          <p:cNvPr id="13" name="図プレースホルダー 12" descr="単色で塗りつぶされお金">
            <a:extLst>
              <a:ext uri="{FF2B5EF4-FFF2-40B4-BE49-F238E27FC236}">
                <a16:creationId xmlns:a16="http://schemas.microsoft.com/office/drawing/2014/main" id="{2D5661BC-9B41-C53F-7960-FFF3C33B6F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E77A6065-CCB8-FA19-7B6E-D93010D7BA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1973746" cy="658812"/>
          </a:xfrm>
        </p:spPr>
        <p:txBody>
          <a:bodyPr rtlCol="0"/>
          <a:lstStyle/>
          <a:p>
            <a:pPr rtl="0"/>
            <a:r>
              <a:rPr lang="en-US" altLang="ja-JP" dirty="0"/>
              <a:t>$13.2 </a:t>
            </a:r>
            <a:r>
              <a:rPr lang="ja-JP" altLang="en-US" dirty="0"/>
              <a:t>の </a:t>
            </a:r>
            <a:r>
              <a:rPr lang="en-US" altLang="ja-JP" dirty="0"/>
              <a:t>ML </a:t>
            </a:r>
            <a:r>
              <a:rPr lang="ja-JP" altLang="en-US" dirty="0"/>
              <a:t>ネット キャッシュ フロー</a:t>
            </a:r>
          </a:p>
        </p:txBody>
      </p:sp>
      <p:pic>
        <p:nvPicPr>
          <p:cNvPr id="14" name="図プレースホルダー 13" descr="矢印:単色で塗りつぶされた縦方向の U ターン">
            <a:extLst>
              <a:ext uri="{FF2B5EF4-FFF2-40B4-BE49-F238E27FC236}">
                <a16:creationId xmlns:a16="http://schemas.microsoft.com/office/drawing/2014/main" id="{C4C85770-35F4-F1B4-E2DD-B4919A6B0D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3" name="テキスト プレースホルダー 22">
            <a:extLst>
              <a:ext uri="{FF2B5EF4-FFF2-40B4-BE49-F238E27FC236}">
                <a16:creationId xmlns:a16="http://schemas.microsoft.com/office/drawing/2014/main" id="{82647987-4CB0-E511-FA5C-1A1F17FC53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ja-JP" altLang="en-US"/>
              <a:t>温室効果ガスの排出削減量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5D9ACC8A-FA13-47DD-9722-0749C5E70D5A}" type="slidenum">
              <a:rPr lang="en-US" altLang="ja-JP" smtClean="0"/>
              <a:pPr/>
              <a:t>10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2EB0BE-9B17-5E43-9777-038379D8D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algn="l" rtl="0"/>
            <a:r>
              <a:rPr lang="en-US" altLang="ja-JP"/>
              <a:t>CONTOSO </a:t>
            </a:r>
            <a:r>
              <a:rPr lang="ja-JP" altLang="en-US"/>
              <a:t>の全社員</a:t>
            </a:r>
          </a:p>
        </p:txBody>
      </p:sp>
      <p:pic>
        <p:nvPicPr>
          <p:cNvPr id="54" name="カメラ 53" descr="カメオ オブジェクト">
            <a:extLst>
              <a:ext uri="{FF2B5EF4-FFF2-40B4-BE49-F238E27FC236}">
                <a16:creationId xmlns:a16="http://schemas.microsoft.com/office/drawing/2014/main" id="{4A7C249F-90D8-D058-31C3-41BC59FACD1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2EB4654A-7B97-2DC7-2BD9-AF2CBE6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3" y="630936"/>
            <a:ext cx="2381425" cy="950976"/>
          </a:xfrm>
        </p:spPr>
        <p:txBody>
          <a:bodyPr rtlCol="0"/>
          <a:lstStyle/>
          <a:p>
            <a:pPr rtl="0"/>
            <a:r>
              <a:rPr lang="en-US" altLang="ja-JP" dirty="0"/>
              <a:t>20XX </a:t>
            </a:r>
            <a:r>
              <a:rPr lang="ja-JP" altLang="en-US" dirty="0"/>
              <a:t>のロウライト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9721D-8F30-B0F5-1D79-8E5D62E20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5D9ACC8A-FA13-47DD-9722-0749C5E70D5A}" type="slidenum">
              <a:rPr lang="en-US" altLang="ja-JP" smtClean="0"/>
              <a:pPr/>
              <a:t>11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2313D-8A74-C7D2-1018-ED646000CA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ja-JP" altLang="en-US"/>
              <a:t>コスト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9EB684-8EF9-4F71-0863-C7E0E90E8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ja-JP" altLang="en-US"/>
              <a:t>原材料</a:t>
            </a:r>
          </a:p>
          <a:p>
            <a:pPr rtl="0"/>
            <a:r>
              <a:rPr lang="ja-JP" altLang="en-US"/>
              <a:t>エネルギー</a:t>
            </a:r>
          </a:p>
          <a:p>
            <a:pPr rtl="0"/>
            <a:r>
              <a:rPr lang="ja-JP" altLang="en-US"/>
              <a:t>移動</a:t>
            </a:r>
          </a:p>
          <a:p>
            <a:pPr rtl="0"/>
            <a:endParaRPr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2B842146-62CF-D602-CF31-A3312DBA73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ja-JP" altLang="en-US"/>
              <a:t>物流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D5429D7-37DD-6B73-9942-3D5C77D7668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/>
            <a:r>
              <a:rPr lang="ja-JP" altLang="en-US"/>
              <a:t>市場の成長の途絶</a:t>
            </a:r>
          </a:p>
          <a:p>
            <a:pPr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四半期の出荷の減少</a:t>
            </a:r>
          </a:p>
          <a:p>
            <a:pPr rtl="0"/>
            <a:endParaRPr lang="ja-JP" altLang="en-US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EB21404C-8185-D013-784D-FE99FEABFC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ja-JP" altLang="en-US"/>
              <a:t>成長</a:t>
            </a:r>
          </a:p>
          <a:p>
            <a:pPr rtl="0"/>
            <a:endParaRPr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7A568E3C-9D15-D59C-8D03-6873D888AAF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/>
          <a:p>
            <a:pPr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四半期の倉庫の収容能力の低下</a:t>
            </a:r>
          </a:p>
          <a:p>
            <a:pPr rtl="0"/>
            <a:r>
              <a:rPr lang="ja-JP" altLang="en-US"/>
              <a:t>限られている倉庫数</a:t>
            </a:r>
          </a:p>
          <a:p>
            <a:pPr rtl="0"/>
            <a:endParaRPr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51B3FBF-9756-C40A-A7A1-55D30F4E3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algn="l" rtl="0"/>
            <a:r>
              <a:rPr lang="en-US" altLang="ja-JP"/>
              <a:t>CONTOSO </a:t>
            </a:r>
            <a:r>
              <a:rPr lang="ja-JP" altLang="en-US"/>
              <a:t>の全社員</a:t>
            </a:r>
          </a:p>
        </p:txBody>
      </p:sp>
      <p:pic>
        <p:nvPicPr>
          <p:cNvPr id="10" name="カメラ 9" descr="カメオ オブジェクト">
            <a:extLst>
              <a:ext uri="{FF2B5EF4-FFF2-40B4-BE49-F238E27FC236}">
                <a16:creationId xmlns:a16="http://schemas.microsoft.com/office/drawing/2014/main" id="{51B28397-094B-CAE4-8B20-A80B16E0DF6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0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84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4732D-CA87-5F29-02B7-03B9EEA9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ja-JP" altLang="en-US" sz="5000" spc="3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現在のプロジェクトおよび重要指標</a:t>
            </a:r>
            <a:endParaRPr lang="ja-JP" altLang="is-IS" dirty="0"/>
          </a:p>
        </p:txBody>
      </p:sp>
      <p:pic>
        <p:nvPicPr>
          <p:cNvPr id="3" name="カメラ 2" descr="カメオ オブジェクト">
            <a:extLst>
              <a:ext uri="{FF2B5EF4-FFF2-40B4-BE49-F238E27FC236}">
                <a16:creationId xmlns:a16="http://schemas.microsoft.com/office/drawing/2014/main" id="{527159CB-EE21-78E3-70B4-AD7FAE0A183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7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カメラ 6" descr="カメオ オブジェクト">
            <a:extLst>
              <a:ext uri="{FF2B5EF4-FFF2-40B4-BE49-F238E27FC236}">
                <a16:creationId xmlns:a16="http://schemas.microsoft.com/office/drawing/2014/main" id="{6179457F-6BD7-8A8B-B220-7A6E0D5B7E1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368F4F0-2842-4918-7C8F-98FED866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8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プロジェクト</a:t>
            </a:r>
            <a:br>
              <a:rPr lang="ja-JP" altLang="en-US" sz="38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</a:br>
            <a:r>
              <a:rPr lang="ja-JP" altLang="en-US" sz="38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レポートの状態</a:t>
            </a:r>
            <a:br>
              <a:rPr lang="ja-JP" altLang="en-US" sz="3800" spc="300">
                <a:solidFill>
                  <a:schemeClr val="bg1"/>
                </a:solidFill>
                <a:cs typeface="Posterama" panose="020B0504020200020000" pitchFamily="34" charset="0"/>
              </a:rPr>
            </a:br>
            <a:endParaRPr lang="ja-JP" altLang="en-US"/>
          </a:p>
        </p:txBody>
      </p:sp>
      <p:graphicFrame>
        <p:nvGraphicFramePr>
          <p:cNvPr id="6" name="表​​ 9">
            <a:extLst>
              <a:ext uri="{FF2B5EF4-FFF2-40B4-BE49-F238E27FC236}">
                <a16:creationId xmlns:a16="http://schemas.microsoft.com/office/drawing/2014/main" id="{C2AB2D30-7154-C545-8FB0-6851541C1D9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5468214"/>
              </p:ext>
            </p:extLst>
          </p:nvPr>
        </p:nvGraphicFramePr>
        <p:xfrm>
          <a:off x="722313" y="1947863"/>
          <a:ext cx="4635499" cy="24417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27006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208493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10439">
                <a:tc>
                  <a:txBody>
                    <a:bodyPr/>
                    <a:lstStyle/>
                    <a:p>
                      <a:pPr algn="l" rtl="0"/>
                      <a:r>
                        <a:rPr lang="ja" sz="2000" b="0" spc="100" baseline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主なプロジェクト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ja" sz="2400" b="0" spc="0" baseline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達成率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10439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ja" sz="1400" b="0" spc="100" baseline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ユウロピウム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ja" sz="1400" b="0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90%</a:t>
                      </a:r>
                      <a:endParaRPr kumimoji="0" lang="en-US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104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400" b="0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お見事</a:t>
                      </a:r>
                      <a:endParaRPr kumimoji="0" lang="en-US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ja" sz="1400" b="0" i="0" u="none" strike="noStrike" kern="1200" cap="none" spc="10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70%</a:t>
                      </a:r>
                      <a:endParaRPr kumimoji="0" lang="en-US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  <a:tr h="6104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400" b="0" i="0" u="none" strike="noStrike" kern="1200" cap="none" spc="10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金魚</a:t>
                      </a:r>
                      <a:endParaRPr kumimoji="0" lang="en-US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ja" sz="1400" b="0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43%</a:t>
                      </a:r>
                      <a:endParaRPr kumimoji="0" lang="en-US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052253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108F44-CB1E-D23C-765A-0F771E2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5D9ACC8A-FA13-47DD-9722-0749C5E70D5A}" type="slidenum">
              <a:rPr lang="en-US" altLang="ja-JP" smtClean="0"/>
              <a:pPr/>
              <a:t>13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60E6E6-CD02-0F86-A36E-3AC4C58D9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algn="l" rtl="0"/>
            <a:r>
              <a:rPr lang="en-US" altLang="ja-JP"/>
              <a:t>CONTOSO </a:t>
            </a:r>
            <a:r>
              <a:rPr lang="ja-JP" altLang="en-US"/>
              <a:t>の全社員</a:t>
            </a:r>
          </a:p>
        </p:txBody>
      </p:sp>
    </p:spTree>
    <p:extLst>
      <p:ext uri="{BB962C8B-B14F-4D97-AF65-F5344CB8AC3E}">
        <p14:creationId xmlns:p14="http://schemas.microsoft.com/office/powerpoint/2010/main" val="327328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カメラ 6" descr="カメオ オブジェクト">
            <a:extLst>
              <a:ext uri="{FF2B5EF4-FFF2-40B4-BE49-F238E27FC236}">
                <a16:creationId xmlns:a16="http://schemas.microsoft.com/office/drawing/2014/main" id="{7F766078-BA98-662A-1484-532161E08B6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0FD687C-C110-BB41-4B2F-20F713D0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800" spc="3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重要指標</a:t>
            </a:r>
            <a:br>
              <a:rPr lang="ja-JP" altLang="en-US" sz="3800" spc="300" dirty="0">
                <a:solidFill>
                  <a:schemeClr val="bg1"/>
                </a:solidFill>
                <a:cs typeface="Posterama" panose="020B0504020200020000" pitchFamily="34" charset="0"/>
              </a:rPr>
            </a:b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B5A900-C3F8-0B6A-0C66-AAE6F4FC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5D9ACC8A-FA13-47DD-9722-0749C5E70D5A}" type="slidenum">
              <a:rPr lang="en-US" altLang="ja-JP" smtClean="0"/>
              <a:pPr/>
              <a:t>14</a:t>
            </a:fld>
            <a:endParaRPr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B620A7-2B19-1420-4BD7-BFF44A59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algn="l" rtl="0"/>
            <a:r>
              <a:rPr lang="en-US" altLang="ja-JP" dirty="0"/>
              <a:t>CONTOSO </a:t>
            </a:r>
            <a:r>
              <a:rPr lang="ja-JP" altLang="en-US" dirty="0"/>
              <a:t>の全社員</a:t>
            </a:r>
          </a:p>
        </p:txBody>
      </p:sp>
      <p:graphicFrame>
        <p:nvGraphicFramePr>
          <p:cNvPr id="6" name="コンテンツ プレースホルダー 11" descr="横棒グラフ">
            <a:extLst>
              <a:ext uri="{FF2B5EF4-FFF2-40B4-BE49-F238E27FC236}">
                <a16:creationId xmlns:a16="http://schemas.microsoft.com/office/drawing/2014/main" id="{DC7E3059-F68D-D8CA-6F6B-7BCCAC414A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3112402"/>
              </p:ext>
            </p:extLst>
          </p:nvPr>
        </p:nvGraphicFramePr>
        <p:xfrm>
          <a:off x="6858000" y="2001838"/>
          <a:ext cx="459105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631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1CD94-758C-CD83-B432-587A5F3B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79" y="676656"/>
            <a:ext cx="4022455" cy="5495544"/>
          </a:xfrm>
        </p:spPr>
        <p:txBody>
          <a:bodyPr rtlCol="0"/>
          <a:lstStyle/>
          <a:p>
            <a:pPr rtl="0"/>
            <a:r>
              <a:rPr lang="ja" sz="5000" spc="3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将来の展望</a:t>
            </a:r>
            <a:br>
              <a:rPr lang="en-US" sz="5000" spc="3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</a:br>
            <a:r>
              <a:rPr lang="ja" sz="5000" spc="3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20XX 年まで</a:t>
            </a:r>
            <a:endParaRPr lang="en-US" dirty="0"/>
          </a:p>
        </p:txBody>
      </p:sp>
      <p:pic>
        <p:nvPicPr>
          <p:cNvPr id="3" name="カメラ 2" descr="カメオ オブジェクト">
            <a:extLst>
              <a:ext uri="{FF2B5EF4-FFF2-40B4-BE49-F238E27FC236}">
                <a16:creationId xmlns:a16="http://schemas.microsoft.com/office/drawing/2014/main" id="{41954197-24E5-B7FE-E6CA-5DC7C66A1A35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965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731206" cy="1417320"/>
          </a:xfrm>
        </p:spPr>
        <p:txBody>
          <a:bodyPr rtlCol="0"/>
          <a:lstStyle/>
          <a:p>
            <a:pPr rtl="0"/>
            <a:r>
              <a:rPr lang="ja-JP" altLang="en-US" sz="3800" spc="-1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戦略的な成長タイムライン</a:t>
            </a:r>
            <a:br>
              <a:rPr lang="ja-JP" altLang="en-US" sz="3800" spc="-100" dirty="0">
                <a:solidFill>
                  <a:schemeClr val="bg1"/>
                </a:solidFill>
                <a:cs typeface="Posterama" panose="020B0504020200020000" pitchFamily="34" charset="0"/>
              </a:rPr>
            </a:br>
            <a:endParaRPr lang="ja-JP" altLang="en-US" spc="-1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5D9ACC8A-FA13-47DD-9722-0749C5E70D5A}" type="slidenum">
              <a:rPr lang="en-US" altLang="ja-JP" smtClean="0"/>
              <a:pPr/>
              <a:t>16</a:t>
            </a:fld>
            <a:endParaRPr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88DF478A-CD05-D287-BF6B-2E1492F9A5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ja-JP" altLang="en-US" sz="18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第 </a:t>
            </a:r>
            <a:r>
              <a:rPr lang="en-US" altLang="ja-JP" sz="18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1 </a:t>
            </a:r>
            <a:r>
              <a:rPr lang="ja-JP" altLang="en-US" sz="18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四半期</a:t>
            </a:r>
            <a:r>
              <a:rPr lang="en-US" altLang="ja-JP" sz="18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:</a:t>
            </a:r>
            <a:r>
              <a:rPr lang="ja-JP" altLang="en-US" sz="1800" dirty="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急成長空間</a:t>
            </a:r>
            <a:endParaRPr lang="ja-JP" altLang="en-US" sz="1800" spc="200" dirty="0">
              <a:solidFill>
                <a:schemeClr val="bg1"/>
              </a:solidFill>
              <a:cs typeface="Posterama" panose="020B0504020200020000" pitchFamily="34" charset="0"/>
            </a:endParaRPr>
          </a:p>
          <a:p>
            <a:pPr rtl="0">
              <a:lnSpc>
                <a:spcPct val="100000"/>
              </a:lnSpc>
            </a:pPr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5149DF-7ADA-3871-6E4D-56F787C5C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ja-JP" altLang="en-US" sz="1400" b="0">
                <a:solidFill>
                  <a:schemeClr val="bg1"/>
                </a:solidFill>
                <a:cs typeface="+mn-lt"/>
              </a:rPr>
              <a:t>成長を実現するために優良株に投資して長期間保有する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ja-JP" altLang="en-US" sz="1400" b="0">
                <a:solidFill>
                  <a:schemeClr val="bg1"/>
                </a:solidFill>
                <a:cs typeface="+mn-lt"/>
              </a:rPr>
              <a:t>時間の経過と共に最も効率的になる可能性がある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F2998DC5-6BBF-233D-15F8-69BF22B6C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ja-JP" altLang="en-US" sz="18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第 </a:t>
            </a:r>
            <a:r>
              <a:rPr lang="en-US" altLang="ja-JP" sz="18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2 </a:t>
            </a:r>
            <a:r>
              <a:rPr lang="ja-JP" altLang="en-US" sz="18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四半期</a:t>
            </a:r>
            <a:r>
              <a:rPr lang="en-US" altLang="ja-JP" sz="18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:</a:t>
            </a:r>
            <a:r>
              <a:rPr lang="ja-JP" altLang="en-US" sz="18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主な成長市場 </a:t>
            </a:r>
            <a:endParaRPr lang="ja-JP" altLang="en-US" sz="1800" spc="20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187CD17-8DED-81A3-31E2-A5F25200DCD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ja-JP" altLang="en-US" sz="1400" b="0">
                <a:solidFill>
                  <a:schemeClr val="bg1"/>
                </a:solidFill>
                <a:cs typeface="+mn-lt"/>
              </a:rPr>
              <a:t>国際的なパートナーを獲得する</a:t>
            </a:r>
          </a:p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ja-JP" altLang="en-US" sz="1400" b="0">
                <a:solidFill>
                  <a:schemeClr val="bg1"/>
                </a:solidFill>
                <a:cs typeface="+mn-lt"/>
              </a:rPr>
              <a:t>倉庫の収容能力を拡大する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CC29CA0-0C19-3579-1249-562A5A45E6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ja-JP" altLang="en-US" sz="18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長期</a:t>
            </a:r>
            <a:r>
              <a:rPr lang="en-US" altLang="ja-JP" sz="18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: </a:t>
            </a:r>
            <a:r>
              <a:rPr lang="ja-JP" altLang="en-US" sz="18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大きな理念や方針に導かれている会社  </a:t>
            </a:r>
            <a:endParaRPr lang="ja-JP" altLang="en-US" sz="1800" spc="200">
              <a:solidFill>
                <a:schemeClr val="bg1"/>
              </a:solidFill>
              <a:cs typeface="Posterama" panose="020B0504020200020000" pitchFamily="34" charset="0"/>
            </a:endParaRPr>
          </a:p>
          <a:p>
            <a:pPr rtl="0">
              <a:lnSpc>
                <a:spcPct val="100000"/>
              </a:lnSpc>
            </a:pP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957F3F-62D8-DD4A-7E54-F70956B0BC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/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ja-JP" altLang="en-US" sz="1400" b="0">
                <a:solidFill>
                  <a:schemeClr val="bg1"/>
                </a:solidFill>
                <a:cs typeface="+mn-lt"/>
              </a:rPr>
              <a:t>成長を実現するために優良株に投資して長期間保有する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ja-JP" altLang="en-US" sz="1400" b="0">
                <a:solidFill>
                  <a:schemeClr val="bg1"/>
                </a:solidFill>
                <a:cs typeface="+mn-lt"/>
              </a:rPr>
              <a:t>時間の経過と共に最も効率的になる可能性がある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  <p:pic>
        <p:nvPicPr>
          <p:cNvPr id="10" name="カメラ 9" descr="カメオ オブジェクト">
            <a:extLst>
              <a:ext uri="{FF2B5EF4-FFF2-40B4-BE49-F238E27FC236}">
                <a16:creationId xmlns:a16="http://schemas.microsoft.com/office/drawing/2014/main" id="{E5861932-6F7B-BBBA-9EFD-F6564DAB6854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カメラ 4" descr="カメオ オブジェクト">
            <a:extLst>
              <a:ext uri="{FF2B5EF4-FFF2-40B4-BE49-F238E27FC236}">
                <a16:creationId xmlns:a16="http://schemas.microsoft.com/office/drawing/2014/main" id="{454FB057-3814-6171-E691-FC9D671F5B7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Ins="180000" rtlCol="0"/>
          <a:lstStyle/>
          <a:p>
            <a:pPr rtl="0"/>
            <a:r>
              <a:rPr lang="ja-JP" altLang="en-US" sz="5000" spc="300" dirty="0">
                <a:solidFill>
                  <a:schemeClr val="bg1"/>
                </a:solidFill>
                <a:effectLst/>
                <a:latin typeface="Meiryo UI" panose="020B0604030504040204" pitchFamily="50" charset="-128"/>
                <a:cs typeface="Posterama" panose="020B0504020200020000" pitchFamily="34" charset="0"/>
              </a:rPr>
              <a:t>一緒により良い</a:t>
            </a:r>
            <a:br>
              <a:rPr lang="en-US" altLang="ja-JP" sz="5000" spc="300" dirty="0">
                <a:solidFill>
                  <a:schemeClr val="bg1"/>
                </a:solidFill>
                <a:effectLst/>
                <a:latin typeface="Meiryo UI" panose="020B0604030504040204" pitchFamily="50" charset="-128"/>
                <a:cs typeface="Posterama" panose="020B0504020200020000" pitchFamily="34" charset="0"/>
              </a:rPr>
            </a:br>
            <a:r>
              <a:rPr lang="ja-JP" altLang="en-US" sz="5000" spc="300" dirty="0">
                <a:solidFill>
                  <a:schemeClr val="bg1"/>
                </a:solidFill>
                <a:effectLst/>
                <a:latin typeface="Meiryo UI" panose="020B0604030504040204" pitchFamily="50" charset="-128"/>
                <a:cs typeface="Posterama" panose="020B0504020200020000" pitchFamily="34" charset="0"/>
              </a:rPr>
              <a:t>未来を築いていく</a:t>
            </a:r>
            <a:endParaRPr lang="ja-JP" altLang="en-US" dirty="0">
              <a:latin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0DB89-29A7-D056-DEE2-B14653F89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ja-JP" sz="2400" spc="300">
                <a:solidFill>
                  <a:schemeClr val="bg1"/>
                </a:solidFill>
                <a:effectLst/>
                <a:latin typeface="Meiryo UI" panose="020B0604030504040204" pitchFamily="50" charset="-128"/>
                <a:cs typeface="Posterama" panose="020B0504020200020000" pitchFamily="34" charset="0"/>
              </a:rPr>
              <a:t>Contoso</a:t>
            </a:r>
            <a:endParaRPr lang="ja-JP" altLang="en-US" sz="2400">
              <a:latin typeface="Meiryo UI" panose="020B0604030504040204" pitchFamily="50" charset="-128"/>
            </a:endParaRPr>
          </a:p>
          <a:p>
            <a:pPr rtl="0"/>
            <a:endParaRPr lang="ja-JP" altLang="en-US">
              <a:latin typeface="Meiryo UI" panose="020B0604030504040204" pitchFamily="50" charset="-128"/>
            </a:endParaRP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カメラ 8" descr="カメオ オブジェクト">
            <a:extLst>
              <a:ext uri="{FF2B5EF4-FFF2-40B4-BE49-F238E27FC236}">
                <a16:creationId xmlns:a16="http://schemas.microsoft.com/office/drawing/2014/main" id="{47168F8E-A12D-E5D4-78C5-D77B9F6FE0E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1"/>
            <a:ext cx="12191998" cy="6858000"/>
          </a:xfrm>
          <a:prstGeom prst="rect">
            <a:avLst/>
          </a:prstGeom>
        </p:spPr>
      </p:pic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684A86D-BE8A-8572-ABB5-67B838142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82"/>
          <a:stretch>
            <a:fillRect/>
          </a:stretch>
        </p:blipFill>
        <p:spPr>
          <a:xfrm>
            <a:off x="-2" y="803738"/>
            <a:ext cx="1405296" cy="2018899"/>
          </a:xfrm>
          <a:custGeom>
            <a:avLst/>
            <a:gdLst>
              <a:gd name="connsiteX0" fmla="*/ 0 w 1405296"/>
              <a:gd name="connsiteY0" fmla="*/ 0 h 2018899"/>
              <a:gd name="connsiteX1" fmla="*/ 1405296 w 1405296"/>
              <a:gd name="connsiteY1" fmla="*/ 0 h 2018899"/>
              <a:gd name="connsiteX2" fmla="*/ 1405296 w 1405296"/>
              <a:gd name="connsiteY2" fmla="*/ 2018899 h 2018899"/>
              <a:gd name="connsiteX3" fmla="*/ 0 w 1405296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5296" h="2018899">
                <a:moveTo>
                  <a:pt x="0" y="0"/>
                </a:moveTo>
                <a:lnTo>
                  <a:pt x="1405296" y="0"/>
                </a:lnTo>
                <a:lnTo>
                  <a:pt x="1405296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27F5743-1CED-D027-25B0-7CED661A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5000" spc="300">
                <a:solidFill>
                  <a:schemeClr val="bg1"/>
                </a:solidFill>
                <a:cs typeface="Posterama" panose="020B0504020200020000" pitchFamily="34" charset="0"/>
              </a:rPr>
              <a:t>Q&amp;A</a:t>
            </a:r>
            <a:endParaRPr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6F3D7D-7EE4-B8EB-1F4B-108BA4366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>
              <a:lnSpc>
                <a:spcPct val="85000"/>
              </a:lnSpc>
              <a:spcAft>
                <a:spcPts val="0"/>
              </a:spcAft>
            </a:pPr>
            <a:r>
              <a:rPr lang="ja-JP" altLang="en-US" sz="2400" b="0">
                <a:solidFill>
                  <a:schemeClr val="bg1"/>
                </a:solidFill>
                <a:effectLst/>
              </a:rPr>
              <a:t>会議後のアンケートにご記入ください</a:t>
            </a:r>
          </a:p>
        </p:txBody>
      </p:sp>
      <p:pic>
        <p:nvPicPr>
          <p:cNvPr id="11" name="グラフィック 10">
            <a:extLst>
              <a:ext uri="{FF2B5EF4-FFF2-40B4-BE49-F238E27FC236}">
                <a16:creationId xmlns:a16="http://schemas.microsoft.com/office/drawing/2014/main" id="{FF404F9F-C8DB-6BBB-DED7-1EB80577D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6241" b="53110"/>
          <a:stretch>
            <a:fillRect/>
          </a:stretch>
        </p:blipFill>
        <p:spPr>
          <a:xfrm rot="5400000" flipV="1">
            <a:off x="6883566" y="1566500"/>
            <a:ext cx="5396081" cy="5220786"/>
          </a:xfrm>
          <a:custGeom>
            <a:avLst/>
            <a:gdLst>
              <a:gd name="connsiteX0" fmla="*/ 0 w 5396081"/>
              <a:gd name="connsiteY0" fmla="*/ 0 h 5220786"/>
              <a:gd name="connsiteX1" fmla="*/ 0 w 5396081"/>
              <a:gd name="connsiteY1" fmla="*/ 5220786 h 5220786"/>
              <a:gd name="connsiteX2" fmla="*/ 5396081 w 5396081"/>
              <a:gd name="connsiteY2" fmla="*/ 5220786 h 5220786"/>
              <a:gd name="connsiteX3" fmla="*/ 5396081 w 5396081"/>
              <a:gd name="connsiteY3" fmla="*/ 0 h 52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5220786">
                <a:moveTo>
                  <a:pt x="0" y="0"/>
                </a:moveTo>
                <a:lnTo>
                  <a:pt x="0" y="5220786"/>
                </a:lnTo>
                <a:lnTo>
                  <a:pt x="5396081" y="5220786"/>
                </a:lnTo>
                <a:lnTo>
                  <a:pt x="539608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310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カメラ 19" descr="カメオ オブジェクト">
            <a:extLst>
              <a:ext uri="{FF2B5EF4-FFF2-40B4-BE49-F238E27FC236}">
                <a16:creationId xmlns:a16="http://schemas.microsoft.com/office/drawing/2014/main" id="{241DA0FA-0731-C153-4F76-B122DF39EB3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9982F10-7D93-4071-A6AF-098B68C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/>
              <a:t>Mirjam Nilsson</a:t>
            </a:r>
            <a:br>
              <a:rPr lang="ja-JP" altLang="en-US"/>
            </a:br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D14686-7A32-5350-342A-EB572720B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>
              <a:lnSpc>
                <a:spcPct val="85000"/>
              </a:lnSpc>
            </a:pPr>
            <a:r>
              <a:rPr lang="ja-JP" altLang="en-US" sz="1400">
                <a:solidFill>
                  <a:schemeClr val="bg1"/>
                </a:solidFill>
                <a:effectLst/>
              </a:rPr>
              <a:t>発表者および最高経営責任者</a:t>
            </a:r>
            <a:endParaRPr lang="ja-JP" altLang="en-US" sz="1400" b="0" spc="200">
              <a:solidFill>
                <a:schemeClr val="bg1"/>
              </a:solidFill>
              <a:cs typeface="Segoe UI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18F468-997F-D658-1743-13A93123F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>
              <a:lnSpc>
                <a:spcPct val="85000"/>
              </a:lnSpc>
            </a:pPr>
            <a:r>
              <a:rPr lang="ja-JP" altLang="en-US" sz="1400" b="0">
                <a:solidFill>
                  <a:schemeClr val="bg1"/>
                </a:solidFill>
                <a:effectLst/>
              </a:rPr>
              <a:t>ソーシャル メディア </a:t>
            </a:r>
            <a:r>
              <a:rPr lang="en-US" altLang="ja-JP" sz="1400" b="0">
                <a:solidFill>
                  <a:schemeClr val="bg1"/>
                </a:solidFill>
              </a:rPr>
              <a:t>&lt;AtSocialHandleHere&gt;</a:t>
            </a:r>
            <a:r>
              <a:rPr lang="ja-JP" altLang="en-US" sz="1400" b="0">
                <a:solidFill>
                  <a:schemeClr val="bg1"/>
                </a:solidFill>
                <a:effectLst/>
              </a:rPr>
              <a:t> をフォローする</a:t>
            </a:r>
            <a:endParaRPr lang="ja-JP" altLang="en-US" sz="1400" b="0" spc="200">
              <a:solidFill>
                <a:schemeClr val="bg1"/>
              </a:solidFill>
              <a:cs typeface="Segoe UI"/>
            </a:endParaRP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A70731D1-33C7-948C-EFEF-4BD2E038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タイトル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>
              <a:lnSpc>
                <a:spcPct val="85000"/>
              </a:lnSpc>
            </a:pPr>
            <a:r>
              <a:rPr lang="ja-JP" altLang="en-US" sz="38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議題</a:t>
            </a:r>
            <a:endParaRPr lang="ja-JP" altLang="en-US" sz="3800" spc="30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56" name="スライド番号プレースホルダー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テキスト プレースホルダー 82">
            <a:extLst>
              <a:ext uri="{FF2B5EF4-FFF2-40B4-BE49-F238E27FC236}">
                <a16:creationId xmlns:a16="http://schemas.microsoft.com/office/drawing/2014/main" id="{709E25D0-4889-C2DA-5A11-A99E16BF0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39" y="2496312"/>
            <a:ext cx="4416551" cy="3721608"/>
          </a:xfrm>
        </p:spPr>
        <p:txBody>
          <a:bodyPr rtlCol="0"/>
          <a:lstStyle/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0" i="0" u="none" strike="noStrike" spc="-30" dirty="0">
                <a:solidFill>
                  <a:schemeClr val="bg1"/>
                </a:solidFill>
                <a:effectLst/>
              </a:rPr>
              <a:t>導入部</a:t>
            </a:r>
            <a:r>
              <a:rPr lang="ja-JP" altLang="en-US" sz="2400" b="0" i="0" spc="-30" dirty="0">
                <a:solidFill>
                  <a:schemeClr val="bg1"/>
                </a:solidFill>
                <a:effectLst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b="0" i="0" u="none" strike="noStrike" spc="-30" dirty="0">
                <a:solidFill>
                  <a:schemeClr val="bg1"/>
                </a:solidFill>
                <a:effectLst/>
              </a:rPr>
              <a:t>20XX </a:t>
            </a:r>
            <a:r>
              <a:rPr lang="ja-JP" altLang="en-US" sz="2400" b="0" i="0" u="none" strike="noStrike" spc="-30" dirty="0">
                <a:solidFill>
                  <a:schemeClr val="bg1"/>
                </a:solidFill>
                <a:effectLst/>
              </a:rPr>
              <a:t>年のハイライトとロウライト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0" i="0" u="none" strike="noStrike" spc="-30" dirty="0">
                <a:solidFill>
                  <a:schemeClr val="bg1"/>
                </a:solidFill>
                <a:effectLst/>
              </a:rPr>
              <a:t>主な更新</a:t>
            </a:r>
            <a:r>
              <a:rPr lang="ja-JP" altLang="en-US" sz="2400" b="0" i="0" spc="-30" dirty="0">
                <a:solidFill>
                  <a:schemeClr val="bg1"/>
                </a:solidFill>
                <a:effectLst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b="0" i="0" u="none" strike="noStrike" spc="-30" dirty="0">
                <a:solidFill>
                  <a:schemeClr val="bg1"/>
                </a:solidFill>
                <a:effectLst/>
              </a:rPr>
              <a:t>20XX </a:t>
            </a:r>
            <a:r>
              <a:rPr lang="ja-JP" altLang="en-US" sz="2400" b="0" i="0" u="none" strike="noStrike" spc="-30" dirty="0">
                <a:solidFill>
                  <a:schemeClr val="bg1"/>
                </a:solidFill>
                <a:effectLst/>
              </a:rPr>
              <a:t>年の新しいイニシアチブ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400" b="0" i="0" u="none" strike="noStrike" spc="-30" dirty="0">
                <a:solidFill>
                  <a:schemeClr val="bg1"/>
                </a:solidFill>
                <a:effectLst/>
              </a:rPr>
              <a:t>結び</a:t>
            </a:r>
            <a:r>
              <a:rPr lang="ja-JP" altLang="en-US" sz="2400" b="0" i="0" spc="-30" dirty="0">
                <a:solidFill>
                  <a:schemeClr val="bg1"/>
                </a:solidFill>
                <a:effectLst/>
              </a:rPr>
              <a:t>​</a:t>
            </a:r>
          </a:p>
          <a:p>
            <a:pPr rtl="0"/>
            <a:endParaRPr lang="ja-JP" altLang="en-US" spc="-30" dirty="0"/>
          </a:p>
        </p:txBody>
      </p:sp>
      <p:sp>
        <p:nvSpPr>
          <p:cNvPr id="55" name="フッター プレースホルダー 4">
            <a:extLst>
              <a:ext uri="{FF2B5EF4-FFF2-40B4-BE49-F238E27FC236}">
                <a16:creationId xmlns:a16="http://schemas.microsoft.com/office/drawing/2014/main" id="{71A79962-1E36-F6E7-7132-2FD615A6F225}"/>
              </a:ext>
            </a:extLst>
          </p:cNvPr>
          <p:cNvSpPr txBox="1">
            <a:spLocks/>
          </p:cNvSpPr>
          <p:nvPr/>
        </p:nvSpPr>
        <p:spPr>
          <a:xfrm>
            <a:off x="796918" y="5749741"/>
            <a:ext cx="4959308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b="1" i="0" kern="1200" spc="2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CONTOSO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の全社員</a:t>
            </a:r>
          </a:p>
        </p:txBody>
      </p:sp>
      <p:pic>
        <p:nvPicPr>
          <p:cNvPr id="52" name="カメラ 51" descr="カメオ オブジェクト">
            <a:extLst>
              <a:ext uri="{FF2B5EF4-FFF2-40B4-BE49-F238E27FC236}">
                <a16:creationId xmlns:a16="http://schemas.microsoft.com/office/drawing/2014/main" id="{AF7F4654-BD20-0B2D-2DD1-6CEB6F8547C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カメラ 19" descr="カメオ オブジェクト">
            <a:extLst>
              <a:ext uri="{FF2B5EF4-FFF2-40B4-BE49-F238E27FC236}">
                <a16:creationId xmlns:a16="http://schemas.microsoft.com/office/drawing/2014/main" id="{F1655507-B74D-3874-00FE-E30A89431A1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pc="-30" dirty="0"/>
              <a:t>20XX </a:t>
            </a:r>
            <a:r>
              <a:rPr lang="ja-JP" altLang="en-US" spc="-30" dirty="0"/>
              <a:t>年のリーダーシップ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3891BB2A-8803-8098-648D-5ECAD0F15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ja-JP" altLang="en-US" sz="2400" b="0" dirty="0">
                <a:solidFill>
                  <a:schemeClr val="bg1"/>
                </a:solidFill>
                <a:effectLst/>
              </a:rPr>
              <a:t>新しい従業員および記念日</a:t>
            </a:r>
          </a:p>
        </p:txBody>
      </p:sp>
      <p:sp>
        <p:nvSpPr>
          <p:cNvPr id="13" name="フリーフォーム(F) 1">
            <a:extLst>
              <a:ext uri="{FF2B5EF4-FFF2-40B4-BE49-F238E27FC236}">
                <a16:creationId xmlns:a16="http://schemas.microsoft.com/office/drawing/2014/main" id="{FC8BDB34-5748-CD2D-DE1D-D9362079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6423" y="3162299"/>
            <a:ext cx="1755576" cy="2472268"/>
          </a:xfrm>
          <a:custGeom>
            <a:avLst/>
            <a:gdLst>
              <a:gd name="connsiteX0" fmla="*/ 1236134 w 1755576"/>
              <a:gd name="connsiteY0" fmla="*/ 0 h 2472268"/>
              <a:gd name="connsiteX1" fmla="*/ 1717293 w 1755576"/>
              <a:gd name="connsiteY1" fmla="*/ 97142 h 2472268"/>
              <a:gd name="connsiteX2" fmla="*/ 1755576 w 1755576"/>
              <a:gd name="connsiteY2" fmla="*/ 117921 h 2472268"/>
              <a:gd name="connsiteX3" fmla="*/ 1755576 w 1755576"/>
              <a:gd name="connsiteY3" fmla="*/ 656149 h 2472268"/>
              <a:gd name="connsiteX4" fmla="*/ 1673087 w 1755576"/>
              <a:gd name="connsiteY4" fmla="*/ 588089 h 2472268"/>
              <a:gd name="connsiteX5" fmla="*/ 1236134 w 1755576"/>
              <a:gd name="connsiteY5" fmla="*/ 454618 h 2472268"/>
              <a:gd name="connsiteX6" fmla="*/ 454618 w 1755576"/>
              <a:gd name="connsiteY6" fmla="*/ 1236134 h 2472268"/>
              <a:gd name="connsiteX7" fmla="*/ 1236134 w 1755576"/>
              <a:gd name="connsiteY7" fmla="*/ 2017650 h 2472268"/>
              <a:gd name="connsiteX8" fmla="*/ 1673087 w 1755576"/>
              <a:gd name="connsiteY8" fmla="*/ 1884180 h 2472268"/>
              <a:gd name="connsiteX9" fmla="*/ 1755576 w 1755576"/>
              <a:gd name="connsiteY9" fmla="*/ 1816120 h 2472268"/>
              <a:gd name="connsiteX10" fmla="*/ 1755576 w 1755576"/>
              <a:gd name="connsiteY10" fmla="*/ 2354348 h 2472268"/>
              <a:gd name="connsiteX11" fmla="*/ 1717293 w 1755576"/>
              <a:gd name="connsiteY11" fmla="*/ 2375127 h 2472268"/>
              <a:gd name="connsiteX12" fmla="*/ 1236134 w 1755576"/>
              <a:gd name="connsiteY12" fmla="*/ 2472268 h 2472268"/>
              <a:gd name="connsiteX13" fmla="*/ 0 w 1755576"/>
              <a:gd name="connsiteY13" fmla="*/ 1236134 h 2472268"/>
              <a:gd name="connsiteX14" fmla="*/ 1236134 w 1755576"/>
              <a:gd name="connsiteY14" fmla="*/ 0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5576" h="2472268">
                <a:moveTo>
                  <a:pt x="1236134" y="0"/>
                </a:moveTo>
                <a:cubicBezTo>
                  <a:pt x="1406809" y="0"/>
                  <a:pt x="1569404" y="34590"/>
                  <a:pt x="1717293" y="97142"/>
                </a:cubicBezTo>
                <a:lnTo>
                  <a:pt x="1755576" y="117921"/>
                </a:lnTo>
                <a:lnTo>
                  <a:pt x="1755576" y="656149"/>
                </a:lnTo>
                <a:lnTo>
                  <a:pt x="1673087" y="588089"/>
                </a:lnTo>
                <a:cubicBezTo>
                  <a:pt x="1548356" y="503823"/>
                  <a:pt x="1397991" y="454618"/>
                  <a:pt x="1236134" y="454618"/>
                </a:cubicBezTo>
                <a:cubicBezTo>
                  <a:pt x="804515" y="454618"/>
                  <a:pt x="454618" y="804515"/>
                  <a:pt x="454618" y="1236134"/>
                </a:cubicBezTo>
                <a:cubicBezTo>
                  <a:pt x="454618" y="1667753"/>
                  <a:pt x="804515" y="2017650"/>
                  <a:pt x="1236134" y="2017650"/>
                </a:cubicBezTo>
                <a:cubicBezTo>
                  <a:pt x="1397991" y="2017650"/>
                  <a:pt x="1548356" y="1968446"/>
                  <a:pt x="1673087" y="1884180"/>
                </a:cubicBezTo>
                <a:lnTo>
                  <a:pt x="1755576" y="1816120"/>
                </a:lnTo>
                <a:lnTo>
                  <a:pt x="1755576" y="2354348"/>
                </a:lnTo>
                <a:lnTo>
                  <a:pt x="1717293" y="2375127"/>
                </a:lnTo>
                <a:cubicBezTo>
                  <a:pt x="1569404" y="2437679"/>
                  <a:pt x="1406809" y="2472268"/>
                  <a:pt x="1236134" y="2472268"/>
                </a:cubicBezTo>
                <a:cubicBezTo>
                  <a:pt x="553436" y="2472268"/>
                  <a:pt x="0" y="1918832"/>
                  <a:pt x="0" y="1236134"/>
                </a:cubicBezTo>
                <a:cubicBezTo>
                  <a:pt x="0" y="553436"/>
                  <a:pt x="553436" y="0"/>
                  <a:pt x="1236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カメラ 57" descr="カメオ オブジェクト">
            <a:extLst>
              <a:ext uri="{FF2B5EF4-FFF2-40B4-BE49-F238E27FC236}">
                <a16:creationId xmlns:a16="http://schemas.microsoft.com/office/drawing/2014/main" id="{99686326-67CF-B69E-19CF-96FC282516C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8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エグゼクティブ チーム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5D9ACC8A-FA13-47DD-9722-0749C5E70D5A}" type="slidenum">
              <a:rPr lang="en-US" altLang="ja-JP" smtClean="0"/>
              <a:pPr/>
              <a:t>5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1E5179-61AA-72B6-5D74-A8BA77309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algn="l" rtl="0"/>
            <a:r>
              <a:rPr lang="en-US" altLang="ja-JP"/>
              <a:t>CONTOSO </a:t>
            </a:r>
            <a:r>
              <a:rPr lang="ja-JP" altLang="en-US"/>
              <a:t>の全社員</a:t>
            </a:r>
          </a:p>
        </p:txBody>
      </p:sp>
      <p:pic>
        <p:nvPicPr>
          <p:cNvPr id="16" name="図プレースホルダー 8" descr="チーム メンバーの顔写真">
            <a:extLst>
              <a:ext uri="{FF2B5EF4-FFF2-40B4-BE49-F238E27FC236}">
                <a16:creationId xmlns:a16="http://schemas.microsoft.com/office/drawing/2014/main" id="{FE10C602-485A-2739-10AB-8C1FAB7C6E8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5" name="テキスト プレースホルダー 44">
            <a:extLst>
              <a:ext uri="{FF2B5EF4-FFF2-40B4-BE49-F238E27FC236}">
                <a16:creationId xmlns:a16="http://schemas.microsoft.com/office/drawing/2014/main" id="{88588434-DE46-B8F8-7ACF-1B4136143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altLang="ja-JP" sz="1400" dirty="0">
                <a:solidFill>
                  <a:schemeClr val="bg1"/>
                </a:solidFill>
                <a:effectLst/>
              </a:rPr>
              <a:t>TAKUMA HAYASHI</a:t>
            </a:r>
            <a:endParaRPr lang="ja-JP" altLang="en-US" sz="1400" b="0" dirty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 dirty="0"/>
          </a:p>
        </p:txBody>
      </p:sp>
      <p:sp>
        <p:nvSpPr>
          <p:cNvPr id="49" name="テキスト プレースホルダー 48">
            <a:extLst>
              <a:ext uri="{FF2B5EF4-FFF2-40B4-BE49-F238E27FC236}">
                <a16:creationId xmlns:a16="http://schemas.microsoft.com/office/drawing/2014/main" id="{891290B2-4B41-8F86-A289-A432E6F3FB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ja-JP" altLang="en-US" sz="1400" b="0">
                <a:solidFill>
                  <a:schemeClr val="bg1"/>
                </a:solidFill>
                <a:cs typeface="Segoe UI"/>
              </a:rPr>
              <a:t>代表取締役</a:t>
            </a:r>
          </a:p>
          <a:p>
            <a:pPr rtl="0"/>
            <a:endParaRPr lang="ja-JP" altLang="en-US"/>
          </a:p>
        </p:txBody>
      </p:sp>
      <p:pic>
        <p:nvPicPr>
          <p:cNvPr id="13" name="図プレースホルダー 8" descr="チーム メンバーの顔写真">
            <a:extLst>
              <a:ext uri="{FF2B5EF4-FFF2-40B4-BE49-F238E27FC236}">
                <a16:creationId xmlns:a16="http://schemas.microsoft.com/office/drawing/2014/main" id="{A62D02A6-19B6-043D-78B7-041D2AE8E2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0738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1204F645-E8CD-3ADF-642D-897EE67F07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algn="ctr" rtl="0">
              <a:spcAft>
                <a:spcPts val="600"/>
              </a:spcAft>
            </a:pPr>
            <a:r>
              <a:rPr lang="en-US" altLang="ja-JP" sz="1400">
                <a:solidFill>
                  <a:schemeClr val="bg1"/>
                </a:solidFill>
                <a:effectLst/>
              </a:rPr>
              <a:t>MIRJAM NILSSON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50" name="テキスト プレースホルダー 49">
            <a:extLst>
              <a:ext uri="{FF2B5EF4-FFF2-40B4-BE49-F238E27FC236}">
                <a16:creationId xmlns:a16="http://schemas.microsoft.com/office/drawing/2014/main" id="{B0BE236A-F7C2-F90E-482D-8815F425A2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algn="ctr" rtl="0">
              <a:spcAft>
                <a:spcPts val="600"/>
              </a:spcAft>
            </a:pPr>
            <a:r>
              <a:rPr lang="ja-JP" altLang="en-US" sz="1400" b="0">
                <a:solidFill>
                  <a:schemeClr val="bg1"/>
                </a:solidFill>
                <a:cs typeface="Segoe UI"/>
              </a:rPr>
              <a:t>最高経営責任者</a:t>
            </a:r>
          </a:p>
        </p:txBody>
      </p:sp>
      <p:pic>
        <p:nvPicPr>
          <p:cNvPr id="17" name="図プレースホルダー 8" descr="チーム メンバーの顔写真">
            <a:extLst>
              <a:ext uri="{FF2B5EF4-FFF2-40B4-BE49-F238E27FC236}">
                <a16:creationId xmlns:a16="http://schemas.microsoft.com/office/drawing/2014/main" id="{D56476F2-6477-DD6E-46BC-C695426659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7" name="テキスト プレースホルダー 46">
            <a:extLst>
              <a:ext uri="{FF2B5EF4-FFF2-40B4-BE49-F238E27FC236}">
                <a16:creationId xmlns:a16="http://schemas.microsoft.com/office/drawing/2014/main" id="{0A3C83DB-0941-3A92-83AD-BDD5BB8605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US" altLang="ja-JP" sz="1400" dirty="0">
                <a:solidFill>
                  <a:schemeClr val="bg1"/>
                </a:solidFill>
              </a:rPr>
              <a:t>FLORA BERGGREN</a:t>
            </a:r>
            <a:endParaRPr lang="ja-JP" altLang="en-US" sz="1400" b="0" dirty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 dirty="0"/>
          </a:p>
        </p:txBody>
      </p:sp>
      <p:sp>
        <p:nvSpPr>
          <p:cNvPr id="51" name="テキスト プレースホルダー 50">
            <a:extLst>
              <a:ext uri="{FF2B5EF4-FFF2-40B4-BE49-F238E27FC236}">
                <a16:creationId xmlns:a16="http://schemas.microsoft.com/office/drawing/2014/main" id="{8C99B17C-C4F6-F4BF-6D68-AD0C67693E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ja-JP" altLang="en-US" sz="1400" b="0">
                <a:solidFill>
                  <a:schemeClr val="bg1"/>
                </a:solidFill>
                <a:cs typeface="Segoe UI"/>
              </a:rPr>
              <a:t>最高執行責任者</a:t>
            </a:r>
          </a:p>
          <a:p>
            <a:pPr rtl="0"/>
            <a:endParaRPr lang="ja-JP" altLang="en-US"/>
          </a:p>
        </p:txBody>
      </p:sp>
      <p:pic>
        <p:nvPicPr>
          <p:cNvPr id="18" name="図プレースホルダー 8" descr="チーム メンバーの顔写真">
            <a:extLst>
              <a:ext uri="{FF2B5EF4-FFF2-40B4-BE49-F238E27FC236}">
                <a16:creationId xmlns:a16="http://schemas.microsoft.com/office/drawing/2014/main" id="{0D02E04C-0BCA-8636-D4CC-FBDCFBAD7C1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5"/>
          <a:stretch/>
        </p:blipFill>
        <p:spPr>
          <a:xfrm>
            <a:off x="9724583" y="4108193"/>
            <a:ext cx="1537402" cy="147822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8" name="テキスト プレースホルダー 47">
            <a:extLst>
              <a:ext uri="{FF2B5EF4-FFF2-40B4-BE49-F238E27FC236}">
                <a16:creationId xmlns:a16="http://schemas.microsoft.com/office/drawing/2014/main" id="{6EE64824-C502-03FB-85A3-BF5B64A8E2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algn="ctr" rtl="0">
              <a:spcAft>
                <a:spcPts val="600"/>
              </a:spcAft>
            </a:pPr>
            <a:r>
              <a:rPr lang="en-US" altLang="ja-JP" sz="1400">
                <a:solidFill>
                  <a:schemeClr val="bg1"/>
                </a:solidFill>
                <a:effectLst/>
              </a:rPr>
              <a:t>RAJESH SANTOSHI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52" name="テキスト プレースホルダー 51">
            <a:extLst>
              <a:ext uri="{FF2B5EF4-FFF2-40B4-BE49-F238E27FC236}">
                <a16:creationId xmlns:a16="http://schemas.microsoft.com/office/drawing/2014/main" id="{BAAB2779-16DF-86BB-491A-C6E6C7EA11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ja-JP" altLang="en-US" sz="1400" b="0">
                <a:solidFill>
                  <a:schemeClr val="bg1"/>
                </a:solidFill>
                <a:effectLst/>
              </a:rPr>
              <a:t>マーケティング部門 </a:t>
            </a:r>
            <a:r>
              <a:rPr lang="en-US" altLang="ja-JP" sz="1400" b="0">
                <a:solidFill>
                  <a:schemeClr val="bg1"/>
                </a:solidFill>
                <a:effectLst/>
              </a:rPr>
              <a:t>VP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カメラ 20" descr="カメオ オブジェクト">
            <a:extLst>
              <a:ext uri="{FF2B5EF4-FFF2-40B4-BE49-F238E27FC236}">
                <a16:creationId xmlns:a16="http://schemas.microsoft.com/office/drawing/2014/main" id="{3A806418-2B39-D7C4-D0DC-76A4A15FDF9F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pic>
        <p:nvPicPr>
          <p:cNvPr id="22" name="グラフィック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3020"/>
          <a:stretch>
            <a:fillRect/>
          </a:stretch>
        </p:blipFill>
        <p:spPr>
          <a:xfrm rot="5400000">
            <a:off x="11096010" y="5623261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0448A93-0374-2459-ACBD-50F71958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8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ごあいさつ</a:t>
            </a:r>
            <a:endParaRPr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7395D0F4-F3F1-590F-C004-FFCB5F15C5F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 rtlCol="0"/>
          <a:lstStyle/>
          <a:p>
            <a:pPr rtl="0"/>
            <a:r>
              <a:rPr lang="en-US" altLang="ja-JP"/>
              <a:t>CONTOSO </a:t>
            </a:r>
            <a:r>
              <a:rPr lang="ja-JP" altLang="en-US"/>
              <a:t>の全社員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5D9ACC8A-FA13-47DD-9722-0749C5E70D5A}" type="slidenum">
              <a:rPr lang="en-US" altLang="ja-JP" smtClean="0"/>
              <a:pPr/>
              <a:t>6</a:t>
            </a:fld>
            <a:endParaRPr lang="ja-JP" altLang="en-US"/>
          </a:p>
        </p:txBody>
      </p:sp>
      <p:pic>
        <p:nvPicPr>
          <p:cNvPr id="27" name="図プレースホルダー 8" descr="チーム メンバーの顔写真">
            <a:extLst>
              <a:ext uri="{FF2B5EF4-FFF2-40B4-BE49-F238E27FC236}">
                <a16:creationId xmlns:a16="http://schemas.microsoft.com/office/drawing/2014/main" id="{2054410C-5837-B617-3234-1B9888B8FB6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1609724"/>
            <a:ext cx="1508125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389438C-3A72-7531-7001-32C53D54BC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altLang="ja-JP" sz="1400" dirty="0">
                <a:solidFill>
                  <a:schemeClr val="bg1"/>
                </a:solidFill>
                <a:effectLst/>
              </a:rPr>
              <a:t>GRAHAM BARNES</a:t>
            </a:r>
            <a:endParaRPr lang="ja-JP" altLang="en-US" sz="1400" b="0" dirty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 dirty="0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6A03B926-83F0-5604-207E-A2A8CEA868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ja-JP" altLang="en-US" sz="1400" b="0">
                <a:solidFill>
                  <a:schemeClr val="bg1"/>
                </a:solidFill>
                <a:effectLst/>
              </a:rPr>
              <a:t>製造部門 </a:t>
            </a:r>
            <a:r>
              <a:rPr lang="en-US" altLang="ja-JP" sz="1400" b="0">
                <a:solidFill>
                  <a:schemeClr val="bg1"/>
                </a:solidFill>
                <a:effectLst/>
              </a:rPr>
              <a:t>VP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  <p:pic>
        <p:nvPicPr>
          <p:cNvPr id="29" name="図プレースホルダー 8" descr="チーム メンバーの顔写真">
            <a:extLst>
              <a:ext uri="{FF2B5EF4-FFF2-40B4-BE49-F238E27FC236}">
                <a16:creationId xmlns:a16="http://schemas.microsoft.com/office/drawing/2014/main" id="{F7D63E7C-3102-2F82-F2DA-65F58BB1047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4078288"/>
            <a:ext cx="1508125" cy="150876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672DE48-ED9C-6281-7221-299D86E99F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n-US" altLang="ja-JP" sz="1400">
                <a:solidFill>
                  <a:schemeClr val="bg1"/>
                </a:solidFill>
              </a:rPr>
              <a:t>ELIZABETH MOORE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FAB7C276-228B-F7FD-D034-95D5F984EB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ja-JP" altLang="en-US" sz="1400" b="0">
                <a:solidFill>
                  <a:schemeClr val="bg1"/>
                </a:solidFill>
                <a:effectLst/>
              </a:rPr>
              <a:t>製品デザイナー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  <p:pic>
        <p:nvPicPr>
          <p:cNvPr id="28" name="図プレースホルダー 8" descr="チーム メンバーの顔写真">
            <a:extLst>
              <a:ext uri="{FF2B5EF4-FFF2-40B4-BE49-F238E27FC236}">
                <a16:creationId xmlns:a16="http://schemas.microsoft.com/office/drawing/2014/main" id="{FABA448B-E7F2-CFCE-4D3C-ACCB752B6A6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8538" y="1609725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9A90A2AE-5424-EE85-89EC-DB7B91095E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US" altLang="ja-JP" sz="1400">
                <a:solidFill>
                  <a:schemeClr val="bg1"/>
                </a:solidFill>
                <a:effectLst/>
              </a:rPr>
              <a:t>ROWAN MURPHY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5C09F9D-11EE-8AD4-3490-2A68750F28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en-US" altLang="ja-JP" sz="1400" b="0">
                <a:solidFill>
                  <a:schemeClr val="bg1"/>
                </a:solidFill>
                <a:effectLst/>
              </a:rPr>
              <a:t>SEO </a:t>
            </a:r>
            <a:r>
              <a:rPr lang="ja-JP" altLang="en-US" sz="1400" b="0">
                <a:solidFill>
                  <a:schemeClr val="bg1"/>
                </a:solidFill>
                <a:effectLst/>
              </a:rPr>
              <a:t>ストラテジスト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  <p:pic>
        <p:nvPicPr>
          <p:cNvPr id="30" name="図プレースホルダー 8" descr="チーム メンバーの顔写真">
            <a:extLst>
              <a:ext uri="{FF2B5EF4-FFF2-40B4-BE49-F238E27FC236}">
                <a16:creationId xmlns:a16="http://schemas.microsoft.com/office/drawing/2014/main" id="{870F6EB3-C2C6-4379-90BB-7D97BF0F329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538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6A99A827-AFD4-A5BC-DB08-4B96597B69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n-US" altLang="ja-JP" sz="1400">
                <a:solidFill>
                  <a:schemeClr val="bg1"/>
                </a:solidFill>
                <a:effectLst/>
              </a:rPr>
              <a:t>ROBIN KLINE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59D83EF-ED58-87AD-1878-84B7463290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ja-JP" altLang="en-US" sz="1400" b="0">
                <a:solidFill>
                  <a:schemeClr val="bg1"/>
                </a:solidFill>
                <a:effectLst/>
              </a:rPr>
              <a:t>コンテンツ開発者</a:t>
            </a:r>
            <a:endParaRPr lang="ja-JP" altLang="en-US" sz="1400" b="0">
              <a:solidFill>
                <a:schemeClr val="bg1"/>
              </a:solidFill>
              <a:cs typeface="Segoe UI"/>
            </a:endParaRPr>
          </a:p>
          <a:p>
            <a:pPr rtl="0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0943D-46D1-D808-068A-188C758E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 altLang="en-US" sz="38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記念日</a:t>
            </a:r>
            <a:endParaRPr lang="ja-JP" altLang="en-US"/>
          </a:p>
        </p:txBody>
      </p:sp>
      <p:graphicFrame>
        <p:nvGraphicFramePr>
          <p:cNvPr id="8" name="表​​ 9">
            <a:extLst>
              <a:ext uri="{FF2B5EF4-FFF2-40B4-BE49-F238E27FC236}">
                <a16:creationId xmlns:a16="http://schemas.microsoft.com/office/drawing/2014/main" id="{F3280926-33AF-9EFB-368B-3B90B49BE5F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5180133"/>
              </p:ext>
            </p:extLst>
          </p:nvPr>
        </p:nvGraphicFramePr>
        <p:xfrm>
          <a:off x="831850" y="2687638"/>
          <a:ext cx="4254191" cy="202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693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151498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73720">
                <a:tc>
                  <a:txBody>
                    <a:bodyPr/>
                    <a:lstStyle/>
                    <a:p>
                      <a:pPr algn="l" rtl="0"/>
                      <a:r>
                        <a:rPr lang="ja" sz="2400" b="0" spc="100" baseline="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年</a:t>
                      </a:r>
                      <a:endParaRPr lang="en-US" sz="2400" b="0" spc="100" baseline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ja" sz="2400" b="0" spc="100" baseline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 年</a:t>
                      </a:r>
                      <a:endParaRPr lang="en-US" sz="2400" b="0" spc="100" baseline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73720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ja" sz="1400" b="0" spc="100" baseline="0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Takuma Hayashi</a:t>
                      </a:r>
                      <a:endParaRPr lang="en-US" sz="1400" b="0" spc="100" baseline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ja" sz="1400" b="0" spc="100" baseline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Flora Berggren</a:t>
                      </a:r>
                      <a:endParaRPr kumimoji="0" lang="en-US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737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400" b="0" u="none" strike="noStrike" kern="1200" cap="none" spc="10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Mirjam Nilsson</a:t>
                      </a:r>
                      <a:endParaRPr kumimoji="0" lang="en-US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ja" sz="1400" b="0" spc="100" baseline="0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Rajesh Santoshi</a:t>
                      </a:r>
                      <a:endParaRPr kumimoji="0" lang="en-US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41950C-69B9-ED5B-685E-A1F715E5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5D9ACC8A-FA13-47DD-9722-0749C5E70D5A}" type="slidenum">
              <a:rPr lang="en-US" altLang="ja-JP" smtClean="0"/>
              <a:pPr/>
              <a:t>7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E5FF5-1746-7F68-9E3E-8C5454A8B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algn="l" rtl="0"/>
            <a:r>
              <a:rPr lang="en-US" altLang="ja-JP"/>
              <a:t>CONTOSO </a:t>
            </a:r>
            <a:r>
              <a:rPr lang="ja-JP" altLang="en-US"/>
              <a:t>の全社員</a:t>
            </a:r>
          </a:p>
        </p:txBody>
      </p:sp>
      <p:pic>
        <p:nvPicPr>
          <p:cNvPr id="6" name="カメラ 5" descr="カメオ オブジェクト">
            <a:extLst>
              <a:ext uri="{FF2B5EF4-FFF2-40B4-BE49-F238E27FC236}">
                <a16:creationId xmlns:a16="http://schemas.microsoft.com/office/drawing/2014/main" id="{40A84ABA-8A6C-03DB-2262-C29A3733D482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272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カメラ 5" descr="カメオ オブジェクト">
            <a:extLst>
              <a:ext uri="{FF2B5EF4-FFF2-40B4-BE49-F238E27FC236}">
                <a16:creationId xmlns:a16="http://schemas.microsoft.com/office/drawing/2014/main" id="{66AE79CB-FCE1-A307-2DDF-3B4A0885B10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0"/>
            <a:ext cx="12192000" cy="6874933"/>
          </a:xfrm>
          <a:prstGeom prst="rect">
            <a:avLst/>
          </a:prstGeom>
        </p:spPr>
      </p:pic>
      <p:pic>
        <p:nvPicPr>
          <p:cNvPr id="7" name="グラフィック 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フリーフォーム(F)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F84AF8-0E18-4F7C-E775-9A97B9D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“偉大な成果は大志を求める”</a:t>
            </a:r>
            <a:br>
              <a:rPr lang="ja-JP" altLang="en-US"/>
            </a:br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ACCBF2-6982-83BA-7EE1-57F65B32B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ja-JP" altLang="en-US"/>
              <a:t>ヘラクレイトス</a:t>
            </a:r>
          </a:p>
        </p:txBody>
      </p:sp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カメラ 4" descr="カメオ オブジェクト">
            <a:extLst>
              <a:ext uri="{FF2B5EF4-FFF2-40B4-BE49-F238E27FC236}">
                <a16:creationId xmlns:a16="http://schemas.microsoft.com/office/drawing/2014/main" id="{83817871-83E0-BC7A-4280-64CAE3E303A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6340300-9B84-CE8C-49D8-0B0BC49E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50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20XX </a:t>
            </a:r>
            <a:r>
              <a:rPr lang="ja-JP" altLang="en-US" sz="50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年の実績</a:t>
            </a:r>
            <a:br>
              <a:rPr lang="ja-JP" altLang="en-US" sz="50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</a:br>
            <a:r>
              <a:rPr lang="ja-JP" altLang="en-US" sz="5000" spc="300">
                <a:solidFill>
                  <a:schemeClr val="bg1"/>
                </a:solidFill>
                <a:effectLst/>
                <a:cs typeface="Posterama" panose="020B0504020200020000" pitchFamily="34" charset="0"/>
              </a:rPr>
              <a:t>および学習機会</a:t>
            </a:r>
            <a:endParaRPr lang="ja-JP" altLang="en-US"/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ユーザー設定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88_TF22790323_Win32" id="{6C96F873-1676-45B4-A7C3-F4B81B53B1A8}" vid="{CCC02037-A941-4852-B46B-9B500AF27D8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{930510E9-A342-4119-BA3A-E24F2902B462}tf22790323_win32</Template>
  <TotalTime>0</TotalTime>
  <Words>388</Words>
  <Application>Microsoft Office PowerPoint</Application>
  <PresentationFormat>ワイド画面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Arial</vt:lpstr>
      <vt:lpstr>Courier New</vt:lpstr>
      <vt:lpstr>Posterama</vt:lpstr>
      <vt:lpstr>Segoe UI</vt:lpstr>
      <vt:lpstr>ユーザー設定</vt:lpstr>
      <vt:lpstr>CONTOSO 全社員</vt:lpstr>
      <vt:lpstr>Mirjam Nilsson </vt:lpstr>
      <vt:lpstr>議題</vt:lpstr>
      <vt:lpstr>20XX 年のリーダーシップ</vt:lpstr>
      <vt:lpstr>エグゼクティブ チーム</vt:lpstr>
      <vt:lpstr>ごあいさつ</vt:lpstr>
      <vt:lpstr>記念日</vt:lpstr>
      <vt:lpstr>“偉大な成果は大志を求める” </vt:lpstr>
      <vt:lpstr>20XX 年の実績 および学習機会</vt:lpstr>
      <vt:lpstr>20XX 年のハイライト</vt:lpstr>
      <vt:lpstr>20XX のロウライト</vt:lpstr>
      <vt:lpstr>現在のプロジェクトおよび重要指標</vt:lpstr>
      <vt:lpstr>プロジェクト レポートの状態 </vt:lpstr>
      <vt:lpstr>重要指標 </vt:lpstr>
      <vt:lpstr>将来の展望 20XX 年まで</vt:lpstr>
      <vt:lpstr>戦略的な成長タイムライン </vt:lpstr>
      <vt:lpstr>一緒により良い 未来を築いていく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Kudo</dc:creator>
  <cp:lastModifiedBy>Jun Kudo</cp:lastModifiedBy>
  <cp:revision>1</cp:revision>
  <dcterms:created xsi:type="dcterms:W3CDTF">2025-02-08T15:54:09Z</dcterms:created>
  <dcterms:modified xsi:type="dcterms:W3CDTF">2025-02-08T15:54:27Z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