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6" r:id="rId4"/>
    <p:sldId id="262" r:id="rId5"/>
    <p:sldId id="263" r:id="rId6"/>
    <p:sldId id="264" r:id="rId7"/>
    <p:sldId id="259" r:id="rId8"/>
    <p:sldId id="267" r:id="rId9"/>
    <p:sldId id="265" r:id="rId10"/>
    <p:sldId id="268" r:id="rId11"/>
    <p:sldId id="270" r:id="rId12"/>
    <p:sldId id="26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2DB9-A41B-4800-983D-F2932496AD54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0BB8-FD10-476C-9BE3-15486AFF5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836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2DB9-A41B-4800-983D-F2932496AD54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0BB8-FD10-476C-9BE3-15486AFF5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00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2DB9-A41B-4800-983D-F2932496AD54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0BB8-FD10-476C-9BE3-15486AFF5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24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2DB9-A41B-4800-983D-F2932496AD54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0BB8-FD10-476C-9BE3-15486AFF5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74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2DB9-A41B-4800-983D-F2932496AD54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0BB8-FD10-476C-9BE3-15486AFF5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84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2DB9-A41B-4800-983D-F2932496AD54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0BB8-FD10-476C-9BE3-15486AFF5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56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2DB9-A41B-4800-983D-F2932496AD54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0BB8-FD10-476C-9BE3-15486AFF5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88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2DB9-A41B-4800-983D-F2932496AD54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0BB8-FD10-476C-9BE3-15486AFF5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59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2DB9-A41B-4800-983D-F2932496AD54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0BB8-FD10-476C-9BE3-15486AFF5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08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462DB9-A41B-4800-983D-F2932496AD54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E90BB8-FD10-476C-9BE3-15486AFF5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54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2DB9-A41B-4800-983D-F2932496AD54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0BB8-FD10-476C-9BE3-15486AFF5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62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462DB9-A41B-4800-983D-F2932496AD54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E90BB8-FD10-476C-9BE3-15486AFF5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3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ynatrace.com/support/help/how-to-use-dynatrace/infrastructure-monitoring" TargetMode="External"/><Relationship Id="rId2" Type="http://schemas.openxmlformats.org/officeDocument/2006/relationships/hyperlink" Target="https://www.dynatrace.com/support/help/how-to-use-dynatrace/infrastructure-monitoring/cloud-platform-monitoring/microsoft-azure-services-monitoring/azure-supporting-services-monito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ynatrace.com/support/help/setup-and-configuration/setup-on-cloud-platforms/microsoft-azure-services" TargetMode="External"/><Relationship Id="rId4" Type="http://schemas.openxmlformats.org/officeDocument/2006/relationships/hyperlink" Target="https://www.dynatrace.com/support/help/how-to-use-dynatrace/infrastructure-monitoring/cloud-platform-monitoring/microsoft-azure-services-monitorin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98A1F5-2AA5-46FB-A3E4-CB8757B8FA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7200" b="1" dirty="0"/>
              <a:t>Dynatrace</a:t>
            </a:r>
            <a:r>
              <a:rPr kumimoji="1" lang="ja-JP" altLang="en-US" sz="7200" b="1" dirty="0"/>
              <a:t> デモ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AFAF688-75E5-4E2A-9EC0-94C5F71FAA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初心者編</a:t>
            </a:r>
          </a:p>
        </p:txBody>
      </p:sp>
    </p:spTree>
    <p:extLst>
      <p:ext uri="{BB962C8B-B14F-4D97-AF65-F5344CB8AC3E}">
        <p14:creationId xmlns:p14="http://schemas.microsoft.com/office/powerpoint/2010/main" val="2613745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E2DC62-9258-40A1-87D0-81FC7381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デモ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8EE494-3E51-4D79-8DC9-014AA69CE3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26888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C8812B1D-4F4A-4702-977C-77FD30A6F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323" y="1576874"/>
            <a:ext cx="6122677" cy="385804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4EBC0B5-2AEA-4C90-84B3-C40716640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9" y="1576874"/>
            <a:ext cx="6008914" cy="382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22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1DD916-14A9-45B0-B8C7-A7B5AAC8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8FD2D-6EEE-48AA-B3D4-50F119687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Azure supporting services</a:t>
            </a:r>
            <a:r>
              <a:rPr kumimoji="1" lang="ja-JP" altLang="en-US" dirty="0"/>
              <a:t>（</a:t>
            </a:r>
            <a:r>
              <a:rPr kumimoji="1" lang="en-US" altLang="ja-JP" dirty="0"/>
              <a:t>Monitor</a:t>
            </a:r>
            <a:r>
              <a:rPr kumimoji="1" lang="ja-JP" altLang="en-US" dirty="0"/>
              <a:t>）</a:t>
            </a:r>
            <a:endParaRPr kumimoji="1" lang="en-US" altLang="ja-JP" dirty="0">
              <a:hlinkClick r:id="rId2"/>
            </a:endParaRPr>
          </a:p>
          <a:p>
            <a:r>
              <a:rPr kumimoji="1" lang="en-US" altLang="ja-JP" dirty="0">
                <a:hlinkClick r:id="rId2"/>
              </a:rPr>
              <a:t>https://www.dynatrace.com/support/help/how-to-use-dynatrace/infrastructure-monitoring/cloud-platform-monitoring/microsoft-azure-services-monitoring/azure-supporting-services-monitoring</a:t>
            </a:r>
            <a:endParaRPr kumimoji="1" lang="en-US" altLang="ja-JP" dirty="0"/>
          </a:p>
          <a:p>
            <a:r>
              <a:rPr kumimoji="1" lang="en-US" altLang="ja-JP" dirty="0"/>
              <a:t>Infrastructure Monitoring</a:t>
            </a:r>
            <a:endParaRPr kumimoji="1" lang="en-US" altLang="ja-JP" dirty="0">
              <a:hlinkClick r:id="rId3"/>
            </a:endParaRPr>
          </a:p>
          <a:p>
            <a:r>
              <a:rPr kumimoji="1" lang="en-US" altLang="ja-JP" dirty="0">
                <a:hlinkClick r:id="rId3"/>
              </a:rPr>
              <a:t>https://www.dynatrace.com/support/help/how-to-use-dynatrace/infrastructure-monitoring</a:t>
            </a:r>
            <a:endParaRPr kumimoji="1" lang="en-US" altLang="ja-JP" dirty="0"/>
          </a:p>
          <a:p>
            <a:r>
              <a:rPr kumimoji="1" lang="en-US" altLang="ja-JP" dirty="0"/>
              <a:t>Set up integration with Azure Monitor</a:t>
            </a:r>
          </a:p>
          <a:p>
            <a:r>
              <a:rPr kumimoji="1" lang="en-US" altLang="ja-JP" dirty="0">
                <a:hlinkClick r:id="rId4"/>
              </a:rPr>
              <a:t>https://www.dynatrace.com/support/help/how-to-use-dynatrace/infrastructure-monitoring/cloud-platform-monitoring/microsoft-azure-services-monitoring</a:t>
            </a:r>
            <a:endParaRPr kumimoji="1" lang="en-US" altLang="ja-JP" dirty="0"/>
          </a:p>
          <a:p>
            <a:r>
              <a:rPr lang="en-US" altLang="ja-JP" dirty="0"/>
              <a:t>Set up Dynatrace on Microsoft Azure</a:t>
            </a:r>
          </a:p>
          <a:p>
            <a:r>
              <a:rPr kumimoji="1" lang="en-US" altLang="ja-JP" dirty="0">
                <a:hlinkClick r:id="rId5"/>
              </a:rPr>
              <a:t>https://www.dynatrace.com/support/help/setup-and-configuration/setup-on-cloud-platforms/microsoft-azure-services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50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73E89B8-E834-4731-9E0B-A9BD0ECC2B5E}"/>
              </a:ext>
            </a:extLst>
          </p:cNvPr>
          <p:cNvSpPr txBox="1"/>
          <p:nvPr/>
        </p:nvSpPr>
        <p:spPr>
          <a:xfrm>
            <a:off x="3149520" y="2782669"/>
            <a:ext cx="5892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265760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EED22D-0033-4450-87AC-D433AEEA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6B29B9-38B4-4B24-ADB2-EB77BEB10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ja-JP" altLang="en-US" sz="4400" dirty="0"/>
              <a:t>工藤淳</a:t>
            </a:r>
            <a:endParaRPr kumimoji="1" lang="en-US" altLang="ja-JP" sz="4400" dirty="0"/>
          </a:p>
          <a:p>
            <a:r>
              <a:rPr lang="en-US" altLang="ja-JP" sz="4000" dirty="0"/>
              <a:t>Rackspace</a:t>
            </a:r>
            <a:r>
              <a:rPr lang="ja-JP" altLang="en-US" sz="4000" dirty="0"/>
              <a:t> </a:t>
            </a:r>
            <a:r>
              <a:rPr lang="en-US" altLang="ja-JP" sz="4000" dirty="0"/>
              <a:t>Technology, Inc.</a:t>
            </a:r>
          </a:p>
          <a:p>
            <a:r>
              <a:rPr kumimoji="1" lang="en-US" altLang="ja-JP" sz="4000" dirty="0" err="1"/>
              <a:t>Iret</a:t>
            </a:r>
            <a:r>
              <a:rPr kumimoji="1" lang="en-US" altLang="ja-JP" sz="4000" dirty="0"/>
              <a:t>, </a:t>
            </a:r>
            <a:r>
              <a:rPr lang="en-US" altLang="ja-JP" sz="4000" dirty="0"/>
              <a:t>Inc.</a:t>
            </a:r>
            <a:endParaRPr kumimoji="1" lang="en-US" altLang="ja-JP" sz="4000" dirty="0"/>
          </a:p>
          <a:p>
            <a:r>
              <a:rPr lang="en-US" altLang="ja-JP" sz="4000" dirty="0"/>
              <a:t>MVP for Azure</a:t>
            </a:r>
          </a:p>
          <a:p>
            <a:r>
              <a:rPr kumimoji="1" lang="en-US" altLang="ja-JP" sz="4000" dirty="0"/>
              <a:t>Serverless Meetup</a:t>
            </a:r>
          </a:p>
          <a:p>
            <a:endParaRPr lang="en-US" altLang="ja-JP" sz="4000" dirty="0"/>
          </a:p>
          <a:p>
            <a:r>
              <a:rPr lang="en-US" altLang="ja-JP" sz="4000" dirty="0"/>
              <a:t>@jkudo</a:t>
            </a:r>
          </a:p>
          <a:p>
            <a:r>
              <a:rPr lang="en-US" altLang="ja-JP" sz="4000" dirty="0"/>
              <a:t>https://level69.net</a:t>
            </a:r>
          </a:p>
          <a:p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50328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EED22D-0033-4450-87AC-D433AEEA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Dynatrace</a:t>
            </a:r>
            <a:r>
              <a:rPr kumimoji="1" lang="ja-JP" altLang="en-US" dirty="0"/>
              <a:t>で（最低限）やりたいこと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6B29B9-38B4-4B24-ADB2-EB77BEB10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sz="4400" dirty="0"/>
              <a:t>メトリックの取得</a:t>
            </a:r>
            <a:endParaRPr kumimoji="1" lang="en-US" altLang="ja-JP" sz="4400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4400" dirty="0"/>
              <a:t>ログの取得</a:t>
            </a:r>
            <a:endParaRPr lang="en-US" altLang="ja-JP" sz="4400" dirty="0"/>
          </a:p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sz="4400" dirty="0"/>
              <a:t>アラートの設定</a:t>
            </a:r>
            <a:endParaRPr kumimoji="1" lang="en-US" altLang="ja-JP" sz="4400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4400" dirty="0"/>
              <a:t>プロセスの監視</a:t>
            </a:r>
            <a:endParaRPr lang="en-US" altLang="ja-JP" sz="4400" dirty="0"/>
          </a:p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sz="4400" dirty="0"/>
              <a:t>アプリケーションの情報</a:t>
            </a:r>
            <a:endParaRPr kumimoji="1" lang="en-US" altLang="ja-JP" sz="40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71B242F-C945-41E8-9C3C-6A86B5831011}"/>
              </a:ext>
            </a:extLst>
          </p:cNvPr>
          <p:cNvSpPr/>
          <p:nvPr/>
        </p:nvSpPr>
        <p:spPr>
          <a:xfrm>
            <a:off x="1097280" y="1810898"/>
            <a:ext cx="6008914" cy="2273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81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1DD916-14A9-45B0-B8C7-A7B5AAC8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Azure</a:t>
            </a:r>
            <a:r>
              <a:rPr lang="ja-JP" altLang="en-US" dirty="0"/>
              <a:t>で連携できるサービス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8FD2D-6EEE-48AA-B3D4-50F119687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en-US" altLang="ja-JP" sz="3600" dirty="0"/>
              <a:t>Azure App Service</a:t>
            </a:r>
            <a:r>
              <a:rPr kumimoji="1" lang="ja-JP" altLang="en-US" sz="3600" dirty="0"/>
              <a:t>（</a:t>
            </a:r>
            <a:r>
              <a:rPr kumimoji="1" lang="en-US" altLang="ja-JP" sz="3600" dirty="0"/>
              <a:t>Windows</a:t>
            </a:r>
            <a:r>
              <a:rPr kumimoji="1" lang="ja-JP" altLang="en-US" sz="3600" dirty="0"/>
              <a:t>）</a:t>
            </a:r>
            <a:endParaRPr kumimoji="1" lang="en-US" altLang="ja-JP" sz="3600" dirty="0"/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3600" dirty="0"/>
              <a:t>Web App for Containers</a:t>
            </a:r>
            <a:r>
              <a:rPr kumimoji="1" lang="ja-JP" altLang="en-US" sz="3600" dirty="0"/>
              <a:t>（</a:t>
            </a:r>
            <a:r>
              <a:rPr kumimoji="1" lang="en-US" altLang="ja-JP" sz="3600" dirty="0"/>
              <a:t>Linux</a:t>
            </a:r>
            <a:r>
              <a:rPr kumimoji="1" lang="ja-JP" altLang="en-US" sz="3600" dirty="0"/>
              <a:t>）</a:t>
            </a:r>
            <a:endParaRPr kumimoji="1" lang="en-US" altLang="ja-JP" sz="3600" dirty="0"/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3600" dirty="0"/>
              <a:t>Azure Functions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3600" dirty="0"/>
              <a:t>Azure Spring Cloud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3600" dirty="0"/>
              <a:t>Azure Virtual Machines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3600" dirty="0"/>
              <a:t>Azure Virtual Machine Scale Set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3600" dirty="0"/>
              <a:t>Service Fabric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3600" dirty="0"/>
              <a:t>Azure Kubernetes Service</a:t>
            </a:r>
            <a:endParaRPr kumimoji="1" lang="ja-JP" altLang="en-US" sz="36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72B1B9-D89D-45B0-AD92-22BC24E4C31B}"/>
              </a:ext>
            </a:extLst>
          </p:cNvPr>
          <p:cNvSpPr/>
          <p:nvPr/>
        </p:nvSpPr>
        <p:spPr>
          <a:xfrm>
            <a:off x="1097280" y="1810898"/>
            <a:ext cx="6008914" cy="37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ACF5420-0940-48D3-BA7A-307904D7368D}"/>
              </a:ext>
            </a:extLst>
          </p:cNvPr>
          <p:cNvSpPr/>
          <p:nvPr/>
        </p:nvSpPr>
        <p:spPr>
          <a:xfrm>
            <a:off x="1097280" y="2315993"/>
            <a:ext cx="6008914" cy="37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B5EBCB1-4E3E-40D3-A9B1-E1E664CBB7DD}"/>
              </a:ext>
            </a:extLst>
          </p:cNvPr>
          <p:cNvSpPr/>
          <p:nvPr/>
        </p:nvSpPr>
        <p:spPr>
          <a:xfrm>
            <a:off x="1097280" y="2838506"/>
            <a:ext cx="6008914" cy="37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7F5064-9482-432D-A2EE-0F99512A9197}"/>
              </a:ext>
            </a:extLst>
          </p:cNvPr>
          <p:cNvSpPr/>
          <p:nvPr/>
        </p:nvSpPr>
        <p:spPr>
          <a:xfrm>
            <a:off x="1097280" y="3857414"/>
            <a:ext cx="6008914" cy="37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95DC880-8C6D-4B4D-9433-B4899CEAA44B}"/>
              </a:ext>
            </a:extLst>
          </p:cNvPr>
          <p:cNvSpPr/>
          <p:nvPr/>
        </p:nvSpPr>
        <p:spPr>
          <a:xfrm>
            <a:off x="1097280" y="5389158"/>
            <a:ext cx="6008914" cy="37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1C3A4F05-9949-417D-B157-C04DE43E99C9}"/>
              </a:ext>
            </a:extLst>
          </p:cNvPr>
          <p:cNvCxnSpPr>
            <a:stCxn id="8" idx="3"/>
          </p:cNvCxnSpPr>
          <p:nvPr/>
        </p:nvCxnSpPr>
        <p:spPr>
          <a:xfrm flipH="1" flipV="1">
            <a:off x="6635931" y="4772297"/>
            <a:ext cx="470263" cy="804337"/>
          </a:xfrm>
          <a:prstGeom prst="bentConnector4">
            <a:avLst>
              <a:gd name="adj1" fmla="val -48611"/>
              <a:gd name="adj2" fmla="val 61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67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1DD916-14A9-45B0-B8C7-A7B5AAC8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監視に必要なもの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8FD2D-6EEE-48AA-B3D4-50F119687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en-US" altLang="ja-JP" sz="3600" dirty="0" err="1"/>
              <a:t>OneAgent</a:t>
            </a:r>
            <a:endParaRPr kumimoji="1" lang="en-US" altLang="ja-JP" sz="3600" dirty="0"/>
          </a:p>
          <a:p>
            <a:pPr marL="1035558" lvl="1" indent="-742950">
              <a:buFont typeface="Wingdings" panose="05000000000000000000" pitchFamily="2" charset="2"/>
              <a:buChar char="ü"/>
            </a:pPr>
            <a:r>
              <a:rPr lang="ja-JP" altLang="en-US" sz="3400" dirty="0"/>
              <a:t>リアタイムユーザーモニタリング</a:t>
            </a:r>
            <a:endParaRPr lang="en-US" altLang="ja-JP" sz="3400" dirty="0"/>
          </a:p>
          <a:p>
            <a:pPr marL="1035558" lvl="1" indent="-742950">
              <a:buFont typeface="Wingdings" panose="05000000000000000000" pitchFamily="2" charset="2"/>
              <a:buChar char="ü"/>
            </a:pPr>
            <a:r>
              <a:rPr kumimoji="1" lang="ja-JP" altLang="en-US" sz="3400" dirty="0"/>
              <a:t>モバイルアプリの監視</a:t>
            </a:r>
            <a:endParaRPr kumimoji="1" lang="en-US" altLang="ja-JP" sz="3400" dirty="0"/>
          </a:p>
          <a:p>
            <a:pPr marL="1035558" lvl="1" indent="-742950">
              <a:buFont typeface="Wingdings" panose="05000000000000000000" pitchFamily="2" charset="2"/>
              <a:buChar char="ü"/>
            </a:pPr>
            <a:r>
              <a:rPr lang="ja-JP" altLang="en-US" sz="3400" dirty="0"/>
              <a:t>サーバー側のサービス監視</a:t>
            </a:r>
            <a:endParaRPr lang="en-US" altLang="ja-JP" sz="3400" dirty="0"/>
          </a:p>
          <a:p>
            <a:pPr marL="1035558" lvl="1" indent="-742950">
              <a:buFont typeface="Wingdings" panose="05000000000000000000" pitchFamily="2" charset="2"/>
              <a:buChar char="ü"/>
            </a:pPr>
            <a:r>
              <a:rPr kumimoji="1" lang="ja-JP" altLang="en-US" sz="3400" dirty="0"/>
              <a:t>ネットワーク、プロセス、ホストの監視</a:t>
            </a:r>
            <a:endParaRPr kumimoji="1" lang="en-US" altLang="ja-JP" sz="3400" dirty="0"/>
          </a:p>
          <a:p>
            <a:pPr marL="1035558" lvl="1" indent="-742950">
              <a:buFont typeface="Wingdings" panose="05000000000000000000" pitchFamily="2" charset="2"/>
              <a:buChar char="ü"/>
            </a:pPr>
            <a:r>
              <a:rPr lang="ja-JP" altLang="en-US" sz="3400" dirty="0"/>
              <a:t>クラウドと仮想マシンの監視</a:t>
            </a:r>
            <a:endParaRPr lang="en-US" altLang="ja-JP" sz="3400" dirty="0"/>
          </a:p>
          <a:p>
            <a:pPr marL="1035558" lvl="1" indent="-742950">
              <a:buFont typeface="Wingdings" panose="05000000000000000000" pitchFamily="2" charset="2"/>
              <a:buChar char="ü"/>
            </a:pPr>
            <a:r>
              <a:rPr kumimoji="1" lang="en-US" altLang="ja-JP" sz="3400" dirty="0"/>
              <a:t>Docker</a:t>
            </a:r>
            <a:r>
              <a:rPr kumimoji="1" lang="ja-JP" altLang="en-US" sz="3400" dirty="0"/>
              <a:t>コンテナの監視</a:t>
            </a:r>
            <a:endParaRPr kumimoji="1" lang="en-US" altLang="ja-JP" sz="3400" dirty="0"/>
          </a:p>
          <a:p>
            <a:pPr marL="1035558" lvl="1" indent="-742950">
              <a:buFont typeface="Wingdings" panose="05000000000000000000" pitchFamily="2" charset="2"/>
              <a:buChar char="ü"/>
            </a:pPr>
            <a:r>
              <a:rPr lang="ja-JP" altLang="en-US" sz="3400" dirty="0"/>
              <a:t>根本原因分析</a:t>
            </a:r>
            <a:endParaRPr lang="en-US" altLang="ja-JP" sz="3400" dirty="0"/>
          </a:p>
          <a:p>
            <a:pPr marL="1035558" lvl="1" indent="-742950">
              <a:buFont typeface="+mj-lt"/>
              <a:buAutoNum type="arabicPeriod"/>
            </a:pPr>
            <a:endParaRPr kumimoji="1" lang="ja-JP" altLang="en-US" sz="3400" dirty="0"/>
          </a:p>
        </p:txBody>
      </p:sp>
    </p:spTree>
    <p:extLst>
      <p:ext uri="{BB962C8B-B14F-4D97-AF65-F5344CB8AC3E}">
        <p14:creationId xmlns:p14="http://schemas.microsoft.com/office/powerpoint/2010/main" val="37622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1DD916-14A9-45B0-B8C7-A7B5AAC8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監視に必要なもの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8FD2D-6EEE-48AA-B3D4-50F119687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3600" dirty="0" err="1"/>
              <a:t>ActiveGate</a:t>
            </a:r>
            <a:endParaRPr kumimoji="1" lang="en-US" altLang="ja-JP" sz="3600" dirty="0"/>
          </a:p>
          <a:p>
            <a:pPr marL="1035558" lvl="1" indent="-742950">
              <a:buFont typeface="Wingdings" panose="05000000000000000000" pitchFamily="2" charset="2"/>
              <a:buChar char="ü"/>
            </a:pPr>
            <a:r>
              <a:rPr lang="en-US" altLang="ja-JP" sz="3400" dirty="0" err="1"/>
              <a:t>OneAgent</a:t>
            </a:r>
            <a:r>
              <a:rPr lang="ja-JP" altLang="en-US" sz="3400" dirty="0"/>
              <a:t>のトラフィックを</a:t>
            </a:r>
            <a:r>
              <a:rPr lang="en-US" altLang="ja-JP" sz="3400" dirty="0"/>
              <a:t>Dynatrace</a:t>
            </a:r>
            <a:r>
              <a:rPr lang="ja-JP" altLang="en-US" sz="3400" dirty="0"/>
              <a:t>にルーティング、</a:t>
            </a:r>
            <a:r>
              <a:rPr kumimoji="1" lang="ja-JP" altLang="en-US" sz="3400" dirty="0"/>
              <a:t>クラウド環境を監視</a:t>
            </a:r>
            <a:r>
              <a:rPr lang="ja-JP" altLang="en-US" sz="3400" dirty="0"/>
              <a:t>（</a:t>
            </a:r>
            <a:r>
              <a:rPr lang="en-US" altLang="ja-JP" sz="3400" dirty="0" err="1"/>
              <a:t>AzureAPI</a:t>
            </a:r>
            <a:r>
              <a:rPr lang="ja-JP" altLang="en-US" sz="3400" dirty="0"/>
              <a:t>経由）、リモートテクノロジーを監視</a:t>
            </a:r>
            <a:endParaRPr lang="en-US" altLang="ja-JP" sz="3400" dirty="0"/>
          </a:p>
          <a:p>
            <a:pPr marL="1035558" lvl="1" indent="-742950">
              <a:buFont typeface="Wingdings" panose="05000000000000000000" pitchFamily="2" charset="2"/>
              <a:buChar char="ü"/>
            </a:pPr>
            <a:r>
              <a:rPr lang="ja-JP" altLang="en-US" sz="3400" dirty="0"/>
              <a:t>プライベートな場所から</a:t>
            </a:r>
            <a:r>
              <a:rPr lang="en-US" altLang="ja-JP" sz="3400" dirty="0"/>
              <a:t>Synthetic</a:t>
            </a:r>
            <a:r>
              <a:rPr lang="ja-JP" altLang="en-US" sz="3400" dirty="0"/>
              <a:t>モニターを実行</a:t>
            </a:r>
            <a:endParaRPr lang="en-US" altLang="ja-JP" sz="3400" dirty="0"/>
          </a:p>
          <a:p>
            <a:pPr marL="1035558" lvl="1" indent="-742950">
              <a:buFont typeface="Wingdings" panose="05000000000000000000" pitchFamily="2" charset="2"/>
              <a:buChar char="ü"/>
            </a:pPr>
            <a:r>
              <a:rPr lang="en-US" altLang="ja-JP" sz="3400" dirty="0"/>
              <a:t>z/OS</a:t>
            </a:r>
            <a:r>
              <a:rPr lang="ja-JP" altLang="en-US" sz="3400" dirty="0"/>
              <a:t>トラフィックを</a:t>
            </a:r>
            <a:r>
              <a:rPr lang="en-US" altLang="ja-JP" sz="3400" dirty="0"/>
              <a:t>Dynatrace</a:t>
            </a:r>
            <a:r>
              <a:rPr lang="ja-JP" altLang="en-US" sz="3400" dirty="0"/>
              <a:t>にルーティング</a:t>
            </a:r>
          </a:p>
          <a:p>
            <a:pPr marL="1035558" lvl="1" indent="-742950">
              <a:buFont typeface="Wingdings" panose="05000000000000000000" pitchFamily="2" charset="2"/>
              <a:buChar char="ü"/>
            </a:pPr>
            <a:endParaRPr lang="ja-JP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742570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E2DC62-9258-40A1-87D0-81FC7381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デモ環境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8EE494-3E51-4D79-8DC9-014AA69CE3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1635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19A7BBA9-2632-4840-A5DF-39DED815A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4709" y="817109"/>
            <a:ext cx="1217839" cy="1217839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B9A9C6D7-4C69-4BD9-BF52-9FD8E2795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06972" y="817109"/>
            <a:ext cx="1217839" cy="1217839"/>
          </a:xfrm>
          <a:prstGeom prst="rect">
            <a:avLst/>
          </a:prstGeom>
        </p:spPr>
      </p:pic>
      <p:pic>
        <p:nvPicPr>
          <p:cNvPr id="1026" name="Picture 2" descr="パソコンを使う作業員のイラスト（男性）">
            <a:extLst>
              <a:ext uri="{FF2B5EF4-FFF2-40B4-BE49-F238E27FC236}">
                <a16:creationId xmlns:a16="http://schemas.microsoft.com/office/drawing/2014/main" id="{F97ECEBC-937F-4A1D-A94B-69C6FD9F5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57" y="727640"/>
            <a:ext cx="1505960" cy="139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F39A2A1-B0CE-443D-961C-B5E7433C48F5}"/>
              </a:ext>
            </a:extLst>
          </p:cNvPr>
          <p:cNvCxnSpPr>
            <a:cxnSpLocks/>
            <a:stCxn id="1026" idx="3"/>
            <a:endCxn id="5" idx="1"/>
          </p:cNvCxnSpPr>
          <p:nvPr/>
        </p:nvCxnSpPr>
        <p:spPr>
          <a:xfrm>
            <a:off x="2427317" y="1426029"/>
            <a:ext cx="72739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BA02ACA-7050-4D51-86BF-9D4A02475E2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372548" y="1426029"/>
            <a:ext cx="44344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WordPress.com - Wikipedia">
            <a:extLst>
              <a:ext uri="{FF2B5EF4-FFF2-40B4-BE49-F238E27FC236}">
                <a16:creationId xmlns:a16="http://schemas.microsoft.com/office/drawing/2014/main" id="{1BE12FA2-F1AF-4D10-BBC6-3830DF8EC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774" y="1815927"/>
            <a:ext cx="446801" cy="44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44A5AB0D-361D-43B7-A020-65BCAAED1D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6031" y="1616189"/>
            <a:ext cx="446801" cy="446801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A2562DA-EF99-4155-BE85-9040A066981A}"/>
              </a:ext>
            </a:extLst>
          </p:cNvPr>
          <p:cNvSpPr txBox="1"/>
          <p:nvPr/>
        </p:nvSpPr>
        <p:spPr>
          <a:xfrm>
            <a:off x="2973206" y="371717"/>
            <a:ext cx="189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Service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Win</a:t>
            </a:r>
            <a:r>
              <a:rPr kumimoji="1" lang="ja-JP" altLang="en-US" dirty="0"/>
              <a:t>）</a:t>
            </a:r>
            <a:endParaRPr kumimoji="1"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B72570F-3FAF-4BFC-AF2D-DC8C008F8CA8}"/>
              </a:ext>
            </a:extLst>
          </p:cNvPr>
          <p:cNvSpPr txBox="1"/>
          <p:nvPr/>
        </p:nvSpPr>
        <p:spPr>
          <a:xfrm>
            <a:off x="8785750" y="419737"/>
            <a:ext cx="198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仮想マシン（</a:t>
            </a:r>
            <a:r>
              <a:rPr kumimoji="1" lang="en-US" altLang="ja-JP" dirty="0"/>
              <a:t>Linux</a:t>
            </a:r>
            <a:r>
              <a:rPr kumimoji="1" lang="ja-JP" altLang="en-US" dirty="0"/>
              <a:t>）</a:t>
            </a:r>
            <a:endParaRPr kumimoji="1"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6708527-8607-409E-B757-12D27DF59B21}"/>
              </a:ext>
            </a:extLst>
          </p:cNvPr>
          <p:cNvSpPr txBox="1"/>
          <p:nvPr/>
        </p:nvSpPr>
        <p:spPr>
          <a:xfrm>
            <a:off x="2502743" y="2193175"/>
            <a:ext cx="1194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err="1"/>
              <a:t>Wordpress</a:t>
            </a:r>
            <a:br>
              <a:rPr kumimoji="1" lang="en-US" altLang="ja-JP" dirty="0"/>
            </a:br>
            <a:r>
              <a:rPr kumimoji="1" lang="ja-JP" altLang="en-US" dirty="0"/>
              <a:t>（</a:t>
            </a:r>
            <a:r>
              <a:rPr kumimoji="1" lang="en-US" altLang="ja-JP" dirty="0"/>
              <a:t>PHP</a:t>
            </a:r>
            <a:r>
              <a:rPr kumimoji="1" lang="ja-JP" altLang="en-US" dirty="0"/>
              <a:t>）</a:t>
            </a:r>
            <a:endParaRPr kumimoji="1" lang="en-US" altLang="ja-JP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83283A7-D3F8-46CA-AEB3-165FE0488AA4}"/>
              </a:ext>
            </a:extLst>
          </p:cNvPr>
          <p:cNvSpPr txBox="1"/>
          <p:nvPr/>
        </p:nvSpPr>
        <p:spPr>
          <a:xfrm>
            <a:off x="9864448" y="203494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MySQL</a:t>
            </a:r>
          </a:p>
        </p:txBody>
      </p:sp>
      <p:pic>
        <p:nvPicPr>
          <p:cNvPr id="21" name="グラフィックス 20">
            <a:extLst>
              <a:ext uri="{FF2B5EF4-FFF2-40B4-BE49-F238E27FC236}">
                <a16:creationId xmlns:a16="http://schemas.microsoft.com/office/drawing/2014/main" id="{7AB4C0D9-A918-48B9-8CCD-AC30CC10F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0580" y="4816005"/>
            <a:ext cx="902395" cy="902395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C9DD72A-2242-4030-B206-C618BCC35D71}"/>
              </a:ext>
            </a:extLst>
          </p:cNvPr>
          <p:cNvSpPr txBox="1"/>
          <p:nvPr/>
        </p:nvSpPr>
        <p:spPr>
          <a:xfrm>
            <a:off x="864400" y="5740425"/>
            <a:ext cx="120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ActiveGate</a:t>
            </a:r>
            <a:endParaRPr kumimoji="1" lang="en-US" altLang="ja-JP" dirty="0"/>
          </a:p>
        </p:txBody>
      </p:sp>
      <p:pic>
        <p:nvPicPr>
          <p:cNvPr id="1030" name="Picture 6" descr="Job offers Dynatrace Sp. z o.o. - pracodawcy.pracuj.pl">
            <a:extLst>
              <a:ext uri="{FF2B5EF4-FFF2-40B4-BE49-F238E27FC236}">
                <a16:creationId xmlns:a16="http://schemas.microsoft.com/office/drawing/2014/main" id="{9DA7744E-8D44-40C0-9EA6-47BA1458B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55" y="2517469"/>
            <a:ext cx="946445" cy="94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2A1BB6C3-371E-45EF-BE00-D00E0BF53B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92171" y="744993"/>
            <a:ext cx="363006" cy="574759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9572866B-9BC5-4596-BC0F-CF13311F74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29826" y="896829"/>
            <a:ext cx="363006" cy="574759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8B706B1-8D91-4CE3-A350-07D02679501B}"/>
              </a:ext>
            </a:extLst>
          </p:cNvPr>
          <p:cNvSpPr txBox="1"/>
          <p:nvPr/>
        </p:nvSpPr>
        <p:spPr>
          <a:xfrm>
            <a:off x="4695718" y="851193"/>
            <a:ext cx="112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OneAgent</a:t>
            </a:r>
            <a:endParaRPr kumimoji="1" lang="en-US" altLang="ja-JP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E7C7D64-00FF-4361-9582-6C243C696084}"/>
              </a:ext>
            </a:extLst>
          </p:cNvPr>
          <p:cNvSpPr txBox="1"/>
          <p:nvPr/>
        </p:nvSpPr>
        <p:spPr>
          <a:xfrm>
            <a:off x="10492832" y="999542"/>
            <a:ext cx="112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OneAgent</a:t>
            </a:r>
            <a:endParaRPr kumimoji="1" lang="en-US" altLang="ja-JP" dirty="0"/>
          </a:p>
        </p:txBody>
      </p:sp>
      <p:pic>
        <p:nvPicPr>
          <p:cNvPr id="48" name="図 47">
            <a:extLst>
              <a:ext uri="{FF2B5EF4-FFF2-40B4-BE49-F238E27FC236}">
                <a16:creationId xmlns:a16="http://schemas.microsoft.com/office/drawing/2014/main" id="{AA79611F-F33C-4A8D-8CEC-E875971B21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9115" y="5364118"/>
            <a:ext cx="519185" cy="462027"/>
          </a:xfrm>
          <a:prstGeom prst="rect">
            <a:avLst/>
          </a:prstGeom>
        </p:spPr>
      </p:pic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213C8198-67A7-4693-B27F-5FE621D82B2F}"/>
              </a:ext>
            </a:extLst>
          </p:cNvPr>
          <p:cNvCxnSpPr>
            <a:stCxn id="5" idx="2"/>
            <a:endCxn id="1030" idx="3"/>
          </p:cNvCxnSpPr>
          <p:nvPr/>
        </p:nvCxnSpPr>
        <p:spPr>
          <a:xfrm rot="5400000">
            <a:off x="2356443" y="1583506"/>
            <a:ext cx="955744" cy="1858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コネクタ: カギ線 52">
            <a:extLst>
              <a:ext uri="{FF2B5EF4-FFF2-40B4-BE49-F238E27FC236}">
                <a16:creationId xmlns:a16="http://schemas.microsoft.com/office/drawing/2014/main" id="{67C6BEFD-7B32-46A7-BC07-730B8AC3219E}"/>
              </a:ext>
            </a:extLst>
          </p:cNvPr>
          <p:cNvCxnSpPr>
            <a:cxnSpLocks/>
            <a:stCxn id="7" idx="2"/>
            <a:endCxn id="1030" idx="3"/>
          </p:cNvCxnSpPr>
          <p:nvPr/>
        </p:nvCxnSpPr>
        <p:spPr>
          <a:xfrm rot="5400000">
            <a:off x="5182574" y="-1242626"/>
            <a:ext cx="955744" cy="75108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08F05ED5-8CBD-496D-B054-C0D7E246A4D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38020" y="3481698"/>
            <a:ext cx="955744" cy="955744"/>
          </a:xfrm>
          <a:prstGeom prst="rect">
            <a:avLst/>
          </a:prstGeom>
        </p:spPr>
      </p:pic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A5582975-5A10-44C1-B801-C778540464E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981268" y="1578865"/>
            <a:ext cx="717889" cy="717889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EFE429C-4AEB-45CD-B9BF-FAB62B8C29D0}"/>
              </a:ext>
            </a:extLst>
          </p:cNvPr>
          <p:cNvSpPr txBox="1"/>
          <p:nvPr/>
        </p:nvSpPr>
        <p:spPr>
          <a:xfrm>
            <a:off x="4837754" y="2307237"/>
            <a:ext cx="1106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EventHub</a:t>
            </a:r>
            <a:br>
              <a:rPr kumimoji="1" lang="en-US" altLang="ja-JP" dirty="0"/>
            </a:br>
            <a:r>
              <a:rPr kumimoji="1" lang="ja-JP" altLang="en-US" dirty="0"/>
              <a:t>（</a:t>
            </a:r>
            <a:r>
              <a:rPr kumimoji="1" lang="en-US" altLang="ja-JP" dirty="0"/>
              <a:t>Log</a:t>
            </a:r>
            <a:r>
              <a:rPr kumimoji="1" lang="ja-JP" altLang="en-US" dirty="0"/>
              <a:t>用）</a:t>
            </a:r>
            <a:endParaRPr kumimoji="1" lang="en-US" altLang="ja-JP" dirty="0"/>
          </a:p>
        </p:txBody>
      </p:sp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EEC80982-093E-4389-AF51-320C82D409C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518079" y="1528098"/>
            <a:ext cx="819422" cy="819422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610EB41-05B9-4AB9-84A6-42B1F7A8CA56}"/>
              </a:ext>
            </a:extLst>
          </p:cNvPr>
          <p:cNvSpPr txBox="1"/>
          <p:nvPr/>
        </p:nvSpPr>
        <p:spPr>
          <a:xfrm>
            <a:off x="6017053" y="2296754"/>
            <a:ext cx="1770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Functions</a:t>
            </a:r>
          </a:p>
          <a:p>
            <a:pPr algn="ctr"/>
            <a:r>
              <a:rPr kumimoji="1" lang="ja-JP" altLang="en-US" dirty="0"/>
              <a:t>（</a:t>
            </a:r>
            <a:r>
              <a:rPr kumimoji="1" lang="en-US" altLang="ja-JP" dirty="0"/>
              <a:t>Log</a:t>
            </a:r>
            <a:r>
              <a:rPr kumimoji="1" lang="ja-JP" altLang="en-US" dirty="0"/>
              <a:t> </a:t>
            </a:r>
            <a:r>
              <a:rPr kumimoji="1" lang="en-US" altLang="ja-JP" dirty="0"/>
              <a:t>Forwarder</a:t>
            </a:r>
            <a:r>
              <a:rPr kumimoji="1" lang="ja-JP" altLang="en-US" dirty="0"/>
              <a:t>）</a:t>
            </a:r>
            <a:endParaRPr kumimoji="1" lang="en-US" altLang="ja-JP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BAF4CBB-667B-47BD-AF0C-00E8AD858623}"/>
              </a:ext>
            </a:extLst>
          </p:cNvPr>
          <p:cNvCxnSpPr>
            <a:endCxn id="22" idx="1"/>
          </p:cNvCxnSpPr>
          <p:nvPr/>
        </p:nvCxnSpPr>
        <p:spPr>
          <a:xfrm>
            <a:off x="4257307" y="1616189"/>
            <a:ext cx="723961" cy="32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DFB3F358-7FDB-47A9-BF14-93160C0C31EA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 flipV="1">
            <a:off x="5699157" y="1937809"/>
            <a:ext cx="8189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2451F88A-4235-463B-8D90-2CB469E7380A}"/>
              </a:ext>
            </a:extLst>
          </p:cNvPr>
          <p:cNvCxnSpPr>
            <a:stCxn id="26" idx="3"/>
          </p:cNvCxnSpPr>
          <p:nvPr/>
        </p:nvCxnSpPr>
        <p:spPr>
          <a:xfrm>
            <a:off x="7337501" y="1937809"/>
            <a:ext cx="517630" cy="10296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グラフィックス 42">
            <a:extLst>
              <a:ext uri="{FF2B5EF4-FFF2-40B4-BE49-F238E27FC236}">
                <a16:creationId xmlns:a16="http://schemas.microsoft.com/office/drawing/2014/main" id="{6EF33A10-02FC-4ECF-AFDF-429684D8A4D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364504" y="4822245"/>
            <a:ext cx="618447" cy="618447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0141C1D-6ACB-4919-AE5B-33377F01657F}"/>
              </a:ext>
            </a:extLst>
          </p:cNvPr>
          <p:cNvSpPr txBox="1"/>
          <p:nvPr/>
        </p:nvSpPr>
        <p:spPr>
          <a:xfrm>
            <a:off x="2232789" y="5765969"/>
            <a:ext cx="95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Monitor</a:t>
            </a: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0574C219-1F1E-41DD-8B9C-0AE9F4DCFB9F}"/>
              </a:ext>
            </a:extLst>
          </p:cNvPr>
          <p:cNvCxnSpPr>
            <a:stCxn id="43" idx="1"/>
          </p:cNvCxnSpPr>
          <p:nvPr/>
        </p:nvCxnSpPr>
        <p:spPr>
          <a:xfrm flipH="1" flipV="1">
            <a:off x="1910357" y="5131468"/>
            <a:ext cx="454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45DD54C1-0AA4-40F7-B181-FE8E9C64C63A}"/>
              </a:ext>
            </a:extLst>
          </p:cNvPr>
          <p:cNvCxnSpPr>
            <a:stCxn id="21" idx="0"/>
            <a:endCxn id="1030" idx="2"/>
          </p:cNvCxnSpPr>
          <p:nvPr/>
        </p:nvCxnSpPr>
        <p:spPr>
          <a:xfrm flipV="1">
            <a:off x="1431778" y="3463914"/>
            <a:ext cx="0" cy="1352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図 59">
            <a:extLst>
              <a:ext uri="{FF2B5EF4-FFF2-40B4-BE49-F238E27FC236}">
                <a16:creationId xmlns:a16="http://schemas.microsoft.com/office/drawing/2014/main" id="{47D63634-C02F-4BC3-A140-DB009E9310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93652" y="3698242"/>
            <a:ext cx="363006" cy="574759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241AE2A-4DDC-485B-ADD2-1995F9ECB249}"/>
              </a:ext>
            </a:extLst>
          </p:cNvPr>
          <p:cNvSpPr txBox="1"/>
          <p:nvPr/>
        </p:nvSpPr>
        <p:spPr>
          <a:xfrm>
            <a:off x="10409880" y="3767328"/>
            <a:ext cx="112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OneAgent</a:t>
            </a:r>
            <a:endParaRPr kumimoji="1" lang="en-US" altLang="ja-JP" dirty="0"/>
          </a:p>
        </p:txBody>
      </p:sp>
      <p:cxnSp>
        <p:nvCxnSpPr>
          <p:cNvPr id="58" name="コネクタ: カギ線 57">
            <a:extLst>
              <a:ext uri="{FF2B5EF4-FFF2-40B4-BE49-F238E27FC236}">
                <a16:creationId xmlns:a16="http://schemas.microsoft.com/office/drawing/2014/main" id="{E8B4B36F-AD5C-4551-8E66-F92D403E4847}"/>
              </a:ext>
            </a:extLst>
          </p:cNvPr>
          <p:cNvCxnSpPr>
            <a:stCxn id="16" idx="0"/>
            <a:endCxn id="1030" idx="3"/>
          </p:cNvCxnSpPr>
          <p:nvPr/>
        </p:nvCxnSpPr>
        <p:spPr>
          <a:xfrm rot="16200000" flipV="1">
            <a:off x="5414943" y="-519251"/>
            <a:ext cx="491006" cy="75108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B653DC8B-102A-4109-B8F9-829CDB37A1F8}"/>
              </a:ext>
            </a:extLst>
          </p:cNvPr>
          <p:cNvSpPr txBox="1"/>
          <p:nvPr/>
        </p:nvSpPr>
        <p:spPr>
          <a:xfrm>
            <a:off x="3985996" y="189318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診断設定</a:t>
            </a:r>
            <a:endParaRPr kumimoji="1" lang="en-US" altLang="ja-JP" sz="1400" dirty="0"/>
          </a:p>
        </p:txBody>
      </p:sp>
      <p:pic>
        <p:nvPicPr>
          <p:cNvPr id="64" name="Picture 2" descr="Setting up Logrotate, Rsyslog, Cron &amp; Anacron in Stateful Azure Web App for  Containers">
            <a:extLst>
              <a:ext uri="{FF2B5EF4-FFF2-40B4-BE49-F238E27FC236}">
                <a16:creationId xmlns:a16="http://schemas.microsoft.com/office/drawing/2014/main" id="{E8D01221-DB30-4E88-B2A6-597740E05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780" y="3437896"/>
            <a:ext cx="1804597" cy="94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AE518B44-ADA1-4671-875C-BE67EA40658D}"/>
              </a:ext>
            </a:extLst>
          </p:cNvPr>
          <p:cNvSpPr txBox="1"/>
          <p:nvPr/>
        </p:nvSpPr>
        <p:spPr>
          <a:xfrm>
            <a:off x="5340168" y="4351017"/>
            <a:ext cx="242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Web App for Containers</a:t>
            </a:r>
            <a:endParaRPr kumimoji="1" lang="en-US" altLang="ja-JP" dirty="0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3B8384D3-A29B-4127-A937-F8DDD1BE7D7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27611" y="3703065"/>
            <a:ext cx="363006" cy="574759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3645DFA-37E0-46FC-BE38-C25A7EBA1BB7}"/>
              </a:ext>
            </a:extLst>
          </p:cNvPr>
          <p:cNvSpPr txBox="1"/>
          <p:nvPr/>
        </p:nvSpPr>
        <p:spPr>
          <a:xfrm>
            <a:off x="7543839" y="3772151"/>
            <a:ext cx="112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OneAgent</a:t>
            </a:r>
            <a:endParaRPr kumimoji="1" lang="en-US" altLang="ja-JP" dirty="0"/>
          </a:p>
        </p:txBody>
      </p: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2BBA72F8-8075-4395-B065-8C2FC1C5D0AB}"/>
              </a:ext>
            </a:extLst>
          </p:cNvPr>
          <p:cNvCxnSpPr>
            <a:stCxn id="64" idx="0"/>
            <a:endCxn id="1030" idx="3"/>
          </p:cNvCxnSpPr>
          <p:nvPr/>
        </p:nvCxnSpPr>
        <p:spPr>
          <a:xfrm rot="16200000" flipV="1">
            <a:off x="3987938" y="907754"/>
            <a:ext cx="447204" cy="46130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グラフィックス 75">
            <a:extLst>
              <a:ext uri="{FF2B5EF4-FFF2-40B4-BE49-F238E27FC236}">
                <a16:creationId xmlns:a16="http://schemas.microsoft.com/office/drawing/2014/main" id="{58794E0D-6FAF-4F0B-91E1-1636C7CA483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287783" y="3519191"/>
            <a:ext cx="819422" cy="819422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E5FE8AC7-969C-4ED4-8979-5BA00926AE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10371" y="3639506"/>
            <a:ext cx="363006" cy="574759"/>
          </a:xfrm>
          <a:prstGeom prst="rect">
            <a:avLst/>
          </a:prstGeom>
        </p:spPr>
      </p:pic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4A579001-4895-437B-B053-84386D92A438}"/>
              </a:ext>
            </a:extLst>
          </p:cNvPr>
          <p:cNvSpPr txBox="1"/>
          <p:nvPr/>
        </p:nvSpPr>
        <p:spPr>
          <a:xfrm>
            <a:off x="4526599" y="3708592"/>
            <a:ext cx="112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OneAgent</a:t>
            </a:r>
            <a:endParaRPr kumimoji="1" lang="en-US" altLang="ja-JP" dirty="0"/>
          </a:p>
        </p:txBody>
      </p:sp>
      <p:cxnSp>
        <p:nvCxnSpPr>
          <p:cNvPr id="74" name="コネクタ: カギ線 73">
            <a:extLst>
              <a:ext uri="{FF2B5EF4-FFF2-40B4-BE49-F238E27FC236}">
                <a16:creationId xmlns:a16="http://schemas.microsoft.com/office/drawing/2014/main" id="{E12AEA06-CD55-4FED-9FFD-EBDA7F072AFB}"/>
              </a:ext>
            </a:extLst>
          </p:cNvPr>
          <p:cNvCxnSpPr>
            <a:cxnSpLocks/>
            <a:stCxn id="76" idx="0"/>
            <a:endCxn id="1030" idx="3"/>
          </p:cNvCxnSpPr>
          <p:nvPr/>
        </p:nvCxnSpPr>
        <p:spPr>
          <a:xfrm rot="16200000" flipV="1">
            <a:off x="2536998" y="2358695"/>
            <a:ext cx="528499" cy="17924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90BCFDF-9DEA-45F5-A630-8BFB306163C5}"/>
              </a:ext>
            </a:extLst>
          </p:cNvPr>
          <p:cNvSpPr txBox="1"/>
          <p:nvPr/>
        </p:nvSpPr>
        <p:spPr>
          <a:xfrm>
            <a:off x="3084500" y="4208531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Functions</a:t>
            </a:r>
            <a:br>
              <a:rPr kumimoji="1" lang="en-US" altLang="ja-JP" dirty="0"/>
            </a:br>
            <a:r>
              <a:rPr kumimoji="1" lang="ja-JP" altLang="en-US" dirty="0"/>
              <a:t>（</a:t>
            </a:r>
            <a:r>
              <a:rPr kumimoji="1" lang="en-US" altLang="ja-JP" dirty="0"/>
              <a:t>Win</a:t>
            </a:r>
            <a:r>
              <a:rPr kumimoji="1" lang="ja-JP" altLang="en-US" dirty="0"/>
              <a:t>）</a:t>
            </a:r>
            <a:endParaRPr kumimoji="1" lang="en-US" altLang="ja-JP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54F9E700-D4F3-4439-A24A-A4554F18DCE2}"/>
              </a:ext>
            </a:extLst>
          </p:cNvPr>
          <p:cNvSpPr txBox="1"/>
          <p:nvPr/>
        </p:nvSpPr>
        <p:spPr>
          <a:xfrm>
            <a:off x="8157799" y="4479568"/>
            <a:ext cx="2573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Azure Kubernetes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Service</a:t>
            </a:r>
            <a:br>
              <a:rPr kumimoji="1" lang="en-US" altLang="ja-JP" dirty="0"/>
            </a:br>
            <a:r>
              <a:rPr kumimoji="1" lang="ja-JP" altLang="en-US" dirty="0"/>
              <a:t>（</a:t>
            </a:r>
            <a:r>
              <a:rPr kumimoji="1" lang="en-US" altLang="ja-JP" dirty="0"/>
              <a:t>nginx + LB</a:t>
            </a:r>
            <a:r>
              <a:rPr kumimoji="1" lang="ja-JP" altLang="en-US" dirty="0"/>
              <a:t>）</a:t>
            </a:r>
            <a:endParaRPr kumimoji="1" lang="en-US" altLang="ja-JP" dirty="0"/>
          </a:p>
        </p:txBody>
      </p:sp>
      <p:pic>
        <p:nvPicPr>
          <p:cNvPr id="85" name="図 84">
            <a:extLst>
              <a:ext uri="{FF2B5EF4-FFF2-40B4-BE49-F238E27FC236}">
                <a16:creationId xmlns:a16="http://schemas.microsoft.com/office/drawing/2014/main" id="{DFAF2990-1EDD-49FD-89E0-0C99732F36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77125" y="4258317"/>
            <a:ext cx="363006" cy="574759"/>
          </a:xfrm>
          <a:prstGeom prst="rect">
            <a:avLst/>
          </a:prstGeom>
        </p:spPr>
      </p:pic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10B8C2CF-E38E-409C-B223-F98CA42A186C}"/>
              </a:ext>
            </a:extLst>
          </p:cNvPr>
          <p:cNvSpPr txBox="1"/>
          <p:nvPr/>
        </p:nvSpPr>
        <p:spPr>
          <a:xfrm>
            <a:off x="1793353" y="4327403"/>
            <a:ext cx="112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OneAgent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3284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122512-921E-4E0D-A256-2D051C90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作業</a:t>
            </a:r>
            <a:r>
              <a:rPr lang="ja-JP" altLang="en-US" dirty="0"/>
              <a:t>（ざっくり）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74257E-ACFF-42FB-9B20-C1745B426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en-US" altLang="ja-JP" dirty="0" err="1"/>
              <a:t>ActiveGate</a:t>
            </a:r>
            <a:r>
              <a:rPr kumimoji="1" lang="ja-JP" altLang="en-US" dirty="0"/>
              <a:t>の設定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サービスプリンシパルの発行</a:t>
            </a:r>
            <a:endParaRPr kumimoji="1" lang="en-US" altLang="ja-JP" dirty="0"/>
          </a:p>
          <a:p>
            <a:pPr lvl="1"/>
            <a:r>
              <a:rPr lang="ja-JP" altLang="en-US" dirty="0"/>
              <a:t>仮想マシンへの</a:t>
            </a:r>
            <a:r>
              <a:rPr lang="en-US" altLang="ja-JP" dirty="0" err="1"/>
              <a:t>ActiveGate</a:t>
            </a:r>
            <a:r>
              <a:rPr lang="ja-JP" altLang="en-US" dirty="0"/>
              <a:t>のインストール</a:t>
            </a:r>
            <a:endParaRPr lang="en-US" altLang="ja-JP" dirty="0"/>
          </a:p>
          <a:p>
            <a:pPr lvl="1"/>
            <a:r>
              <a:rPr lang="en-US" altLang="ja-JP" dirty="0"/>
              <a:t>Dynatrace</a:t>
            </a:r>
            <a:r>
              <a:rPr lang="ja-JP" altLang="en-US" dirty="0"/>
              <a:t>への設定</a:t>
            </a:r>
            <a:endParaRPr lang="en-US" altLang="ja-JP" dirty="0"/>
          </a:p>
          <a:p>
            <a:r>
              <a:rPr lang="ja-JP" altLang="en-US" dirty="0"/>
              <a:t>仮想マシン</a:t>
            </a:r>
            <a:endParaRPr lang="en-US" altLang="ja-JP" dirty="0"/>
          </a:p>
          <a:p>
            <a:pPr lvl="1"/>
            <a:r>
              <a:rPr lang="en-US" altLang="ja-JP" dirty="0" err="1"/>
              <a:t>OneAgent</a:t>
            </a:r>
            <a:r>
              <a:rPr lang="ja-JP" altLang="en-US" dirty="0"/>
              <a:t>のインストール</a:t>
            </a:r>
            <a:endParaRPr lang="en-US" altLang="ja-JP" dirty="0"/>
          </a:p>
          <a:p>
            <a:r>
              <a:rPr lang="en-US" altLang="ja-JP" dirty="0"/>
              <a:t>App Service</a:t>
            </a:r>
          </a:p>
          <a:p>
            <a:pPr lvl="1"/>
            <a:r>
              <a:rPr lang="en-US" altLang="ja-JP" dirty="0" err="1"/>
              <a:t>OneAgent</a:t>
            </a:r>
            <a:r>
              <a:rPr lang="ja-JP" altLang="en-US" dirty="0"/>
              <a:t>のインストール（拡張機能）</a:t>
            </a:r>
            <a:endParaRPr lang="en-US" altLang="ja-JP" dirty="0"/>
          </a:p>
          <a:p>
            <a:pPr lvl="1"/>
            <a:r>
              <a:rPr lang="en-US" altLang="ja-JP" dirty="0" err="1"/>
              <a:t>EventHubs</a:t>
            </a:r>
            <a:r>
              <a:rPr lang="ja-JP" altLang="en-US" dirty="0"/>
              <a:t>（ログ用診断設定）</a:t>
            </a:r>
            <a:endParaRPr lang="en-US" altLang="ja-JP" dirty="0"/>
          </a:p>
          <a:p>
            <a:pPr lvl="1"/>
            <a:r>
              <a:rPr lang="en-US" altLang="ja-JP" dirty="0"/>
              <a:t>Functions</a:t>
            </a:r>
            <a:r>
              <a:rPr lang="ja-JP" altLang="en-US" dirty="0"/>
              <a:t>（</a:t>
            </a:r>
            <a:r>
              <a:rPr lang="en-US" altLang="ja-JP" dirty="0"/>
              <a:t>Log forwarder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en-US" altLang="ja-JP" dirty="0"/>
              <a:t>Web App for Containers</a:t>
            </a:r>
          </a:p>
          <a:p>
            <a:pPr lvl="1"/>
            <a:r>
              <a:rPr lang="en-US" altLang="ja-JP" dirty="0" err="1"/>
              <a:t>OneAgent</a:t>
            </a:r>
            <a:r>
              <a:rPr lang="ja-JP" altLang="en-US" dirty="0"/>
              <a:t>のインストール（カスタムイメージ）</a:t>
            </a:r>
            <a:endParaRPr lang="en-US" altLang="ja-JP" dirty="0"/>
          </a:p>
          <a:p>
            <a:r>
              <a:rPr lang="en-US" altLang="ja-JP" dirty="0"/>
              <a:t>Azure</a:t>
            </a:r>
            <a:r>
              <a:rPr lang="ja-JP" altLang="en-US" dirty="0"/>
              <a:t> </a:t>
            </a:r>
            <a:r>
              <a:rPr lang="en-US" altLang="ja-JP" dirty="0"/>
              <a:t>Kubernetes Service</a:t>
            </a:r>
          </a:p>
          <a:p>
            <a:pPr lvl="1"/>
            <a:r>
              <a:rPr lang="en-US" altLang="ja-JP" dirty="0" err="1"/>
              <a:t>OneAgent</a:t>
            </a:r>
            <a:r>
              <a:rPr lang="ja-JP" altLang="en-US" dirty="0"/>
              <a:t>のインストール（</a:t>
            </a:r>
            <a:r>
              <a:rPr lang="en-US" altLang="ja-JP" dirty="0"/>
              <a:t>Deployments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en-US" altLang="ja-JP" dirty="0"/>
              <a:t>Azure Functions</a:t>
            </a:r>
          </a:p>
          <a:p>
            <a:pPr lvl="1"/>
            <a:r>
              <a:rPr lang="en-US" altLang="ja-JP" dirty="0" err="1"/>
              <a:t>OneAgent</a:t>
            </a:r>
            <a:r>
              <a:rPr lang="ja-JP" altLang="en-US" dirty="0"/>
              <a:t>のインストール（拡張機能）</a:t>
            </a:r>
            <a:endParaRPr lang="en-US" altLang="ja-JP" dirty="0"/>
          </a:p>
          <a:p>
            <a:r>
              <a:rPr lang="ja-JP" altLang="en-US" dirty="0"/>
              <a:t>アラートの設定</a:t>
            </a:r>
            <a:endParaRPr lang="en-US" altLang="ja-JP" dirty="0"/>
          </a:p>
          <a:p>
            <a:pPr lvl="1"/>
            <a:r>
              <a:rPr lang="en-US" altLang="ja-JP" dirty="0"/>
              <a:t>CPU</a:t>
            </a:r>
            <a:r>
              <a:rPr lang="ja-JP" altLang="en-US" dirty="0"/>
              <a:t>使用率でアラート（静的）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80204820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1337</TotalTime>
  <Words>400</Words>
  <Application>Microsoft Office PowerPoint</Application>
  <PresentationFormat>ワイド画面</PresentationFormat>
  <Paragraphs>91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レトロスペクト</vt:lpstr>
      <vt:lpstr>Dynatrace デモ</vt:lpstr>
      <vt:lpstr>自己紹介</vt:lpstr>
      <vt:lpstr>Dynatraceで（最低限）やりたいこと</vt:lpstr>
      <vt:lpstr>Azureで連携できるサービス</vt:lpstr>
      <vt:lpstr>監視に必要なもの</vt:lpstr>
      <vt:lpstr>監視に必要なもの</vt:lpstr>
      <vt:lpstr>デモ環境</vt:lpstr>
      <vt:lpstr>PowerPoint プレゼンテーション</vt:lpstr>
      <vt:lpstr>作業（ざっくり）</vt:lpstr>
      <vt:lpstr>デモ</vt:lpstr>
      <vt:lpstr>PowerPoint プレゼンテーション</vt:lpstr>
      <vt:lpstr>参考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Alibaba Cloud ｲﾏﾑｶｼ</dc:title>
  <dc:creator>Jun Kudo</dc:creator>
  <cp:lastModifiedBy>Jun Kudo</cp:lastModifiedBy>
  <cp:revision>17</cp:revision>
  <dcterms:created xsi:type="dcterms:W3CDTF">2021-10-27T14:33:44Z</dcterms:created>
  <dcterms:modified xsi:type="dcterms:W3CDTF">2022-04-20T13:52:17Z</dcterms:modified>
</cp:coreProperties>
</file>