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86" r:id="rId4"/>
    <p:sldId id="260" r:id="rId5"/>
    <p:sldId id="261" r:id="rId6"/>
    <p:sldId id="262" r:id="rId7"/>
    <p:sldId id="263" r:id="rId8"/>
    <p:sldId id="265" r:id="rId9"/>
    <p:sldId id="276" r:id="rId10"/>
    <p:sldId id="264" r:id="rId11"/>
    <p:sldId id="266" r:id="rId12"/>
    <p:sldId id="287" r:id="rId13"/>
    <p:sldId id="288" r:id="rId14"/>
    <p:sldId id="267" r:id="rId15"/>
    <p:sldId id="270" r:id="rId16"/>
    <p:sldId id="280" r:id="rId17"/>
    <p:sldId id="281" r:id="rId18"/>
    <p:sldId id="282" r:id="rId19"/>
    <p:sldId id="274" r:id="rId20"/>
    <p:sldId id="268" r:id="rId21"/>
    <p:sldId id="269" r:id="rId22"/>
    <p:sldId id="279" r:id="rId23"/>
    <p:sldId id="275" r:id="rId24"/>
    <p:sldId id="27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44" autoAdjust="0"/>
    <p:restoredTop sz="77136" autoAdjust="0"/>
  </p:normalViewPr>
  <p:slideViewPr>
    <p:cSldViewPr>
      <p:cViewPr varScale="1">
        <p:scale>
          <a:sx n="87" d="100"/>
          <a:sy n="87" d="100"/>
        </p:scale>
        <p:origin x="-64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A8BB2-BF38-4D16-A7B8-BCA85D1D21F5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3AF83-5447-435F-97FB-33C5164A80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Please ask tough questions and challenge me,</a:t>
            </a:r>
            <a:r>
              <a:rPr lang="en-US" baseline="0" dirty="0" smtClean="0"/>
              <a:t> give me feedback and help me improve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68546-8FE3-4697-98A1-CE523A4AB12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I changed from SQL server to Raven DB,</a:t>
            </a:r>
            <a:r>
              <a:rPr lang="en-US" baseline="0" dirty="0" smtClean="0"/>
              <a:t> what classes would have to change or be replaced?</a:t>
            </a:r>
          </a:p>
          <a:p>
            <a:r>
              <a:rPr lang="en-US" baseline="0" dirty="0" smtClean="0"/>
              <a:t>If I changed from ASP.NET to one of the </a:t>
            </a:r>
            <a:r>
              <a:rPr lang="en-US" baseline="0" dirty="0" err="1" smtClean="0"/>
              <a:t>Xamarin</a:t>
            </a:r>
            <a:r>
              <a:rPr lang="en-US" baseline="0" dirty="0" smtClean="0"/>
              <a:t> products, what classes would have to change or be replaced?</a:t>
            </a:r>
          </a:p>
          <a:p>
            <a:r>
              <a:rPr lang="en-US" baseline="0" dirty="0" smtClean="0"/>
              <a:t>When the business rules change, what classes would have to change or be replaced?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a single class says “yes” to more than one of these questions, then it knows too much!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3AF83-5447-435F-97FB-33C5164A801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That </a:t>
            </a:r>
            <a:r>
              <a:rPr lang="en-US" smtClean="0"/>
              <a:t>class knows too much!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3AF83-5447-435F-97FB-33C5164A801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</a:t>
            </a:r>
            <a:r>
              <a:rPr lang="en-US" baseline="0" dirty="0" smtClean="0"/>
              <a:t>h those “code smells” and heuristics we can start to see what classes need refactored.</a:t>
            </a:r>
          </a:p>
          <a:p>
            <a:r>
              <a:rPr lang="en-US" baseline="0" dirty="0" smtClean="0"/>
              <a:t>If you have a large code base, prioritize, to tackle the worst ones first.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Smaller classes, for instance, can violate single responsibility, but because they’re small, they are probably easier to deal with than large classes that violate single responsibility.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3AF83-5447-435F-97FB-33C5164A801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Well</a:t>
            </a:r>
            <a:r>
              <a:rPr lang="en-US" baseline="0" dirty="0" smtClean="0"/>
              <a:t> you can’t say you didn’t see this coming.</a:t>
            </a:r>
          </a:p>
          <a:p>
            <a:r>
              <a:rPr lang="en-US" baseline="0" dirty="0" smtClean="0"/>
              <a:t>If a class is too big, split it into multiple classes.</a:t>
            </a:r>
          </a:p>
          <a:p>
            <a:r>
              <a:rPr lang="en-US" baseline="0" dirty="0" smtClean="0"/>
              <a:t>Easier said than done, right?</a:t>
            </a:r>
          </a:p>
          <a:p>
            <a:r>
              <a:rPr lang="en-US" baseline="0" dirty="0" smtClean="0"/>
              <a:t>One thing I had to get over: more classes can often mean more simplicity.</a:t>
            </a:r>
          </a:p>
          <a:p>
            <a:r>
              <a:rPr lang="en-US" baseline="0" dirty="0" smtClean="0"/>
              <a:t>“well it’s only 1 class, so it’s less complex than 5 classes”</a:t>
            </a:r>
          </a:p>
          <a:p>
            <a:r>
              <a:rPr lang="en-US" baseline="0" dirty="0" smtClean="0"/>
              <a:t>Short term speed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long term maintenance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Maybe start by writing unit tests for the entire class. Make sure the functionality is still behaving as expected and the tests are passing.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Then, as you start to pull it apart, if your tests still pass then you’ve succeeded.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split your unit tests up, each isolating one of the classes (by mocking/faking the other).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3AF83-5447-435F-97FB-33C5164A801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</a:t>
            </a:r>
            <a:r>
              <a:rPr lang="en-US" baseline="0" dirty="0" smtClean="0"/>
              <a:t> logic AND logging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Tangling: how</a:t>
            </a:r>
            <a:r>
              <a:rPr lang="en-US" baseline="0" dirty="0" smtClean="0"/>
              <a:t> do we split out the logging code to encapsulate it?</a:t>
            </a:r>
          </a:p>
          <a:p>
            <a:r>
              <a:rPr lang="en-US" baseline="0" dirty="0" smtClean="0"/>
              <a:t>Scattering: how do we re-use the encapsulate code?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3AF83-5447-435F-97FB-33C5164A801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Aspect-oriented programming introduce the idea of “weaving”</a:t>
            </a:r>
          </a:p>
          <a:p>
            <a:r>
              <a:rPr lang="en-US" dirty="0" smtClean="0"/>
              <a:t>So you take the logging out of the business modules</a:t>
            </a:r>
          </a:p>
          <a:p>
            <a:r>
              <a:rPr lang="en-US" dirty="0" smtClean="0"/>
              <a:t>Put logging into it’s own</a:t>
            </a:r>
            <a:r>
              <a:rPr lang="en-US" baseline="0" dirty="0" smtClean="0"/>
              <a:t> class, called an “aspect”</a:t>
            </a:r>
          </a:p>
          <a:p>
            <a:r>
              <a:rPr lang="en-US" baseline="0" dirty="0" smtClean="0"/>
              <a:t>Tell the AOP tool which modules that the logging aspect should be applied to</a:t>
            </a:r>
          </a:p>
          <a:p>
            <a:r>
              <a:rPr lang="en-US" baseline="0" dirty="0" smtClean="0"/>
              <a:t>The AOP tool will “weave” them together (possibly right after compiling, possibly at runtime)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“generated” code still looks and runs basically like it did before</a:t>
            </a:r>
          </a:p>
          <a:p>
            <a:r>
              <a:rPr lang="en-US" baseline="0" dirty="0" smtClean="0"/>
              <a:t>But the code you maintain and work with is nicely separated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3AF83-5447-435F-97FB-33C5164A801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big function becomes a lot of little functions.</a:t>
            </a:r>
          </a:p>
          <a:p>
            <a:endParaRPr lang="en-US" dirty="0" smtClean="0"/>
          </a:p>
          <a:p>
            <a:r>
              <a:rPr lang="en-US" dirty="0" smtClean="0"/>
              <a:t>Maybe</a:t>
            </a:r>
            <a:r>
              <a:rPr lang="en-US" baseline="0" dirty="0" smtClean="0"/>
              <a:t> now you can start to cluster: functions F,H,I should stay, function J should go in its own class.</a:t>
            </a:r>
            <a:endParaRPr lang="en-US" baseline="0" dirty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3AF83-5447-435F-97FB-33C5164A801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the heck does this code do?</a:t>
            </a:r>
          </a:p>
          <a:p>
            <a:endParaRPr lang="en-US" dirty="0" smtClean="0"/>
          </a:p>
          <a:p>
            <a:r>
              <a:rPr lang="en-US" dirty="0" smtClean="0"/>
              <a:t>Single letter variable names</a:t>
            </a:r>
          </a:p>
          <a:p>
            <a:r>
              <a:rPr lang="en-US" dirty="0" smtClean="0"/>
              <a:t>Chaining together operations</a:t>
            </a:r>
          </a:p>
          <a:p>
            <a:r>
              <a:rPr lang="en-US" dirty="0" smtClean="0"/>
              <a:t>Literal</a:t>
            </a:r>
            <a:r>
              <a:rPr lang="en-US" baseline="0" dirty="0" smtClean="0"/>
              <a:t> strings and numbers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short, but it’s totally unreadable.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Answer: it builds an ASCII</a:t>
            </a:r>
            <a:r>
              <a:rPr lang="en-US" baseline="0" dirty="0" smtClean="0"/>
              <a:t> chart of the most commonly used words in a given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3AF83-5447-435F-97FB-33C5164A801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MVC controllers? Keep them thin</a:t>
            </a:r>
          </a:p>
          <a:p>
            <a:r>
              <a:rPr lang="en-US" dirty="0" smtClean="0"/>
              <a:t>Active Record</a:t>
            </a:r>
            <a:r>
              <a:rPr lang="en-US" baseline="0" dirty="0" smtClean="0"/>
              <a:t>, combining data and behavior? Separate data and behavior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Small apps, one-offs, prototypes, spikes: YAGNI</a:t>
            </a:r>
          </a:p>
          <a:p>
            <a:r>
              <a:rPr lang="en-US" baseline="0" dirty="0" smtClean="0"/>
              <a:t>Public APIs (may *appear* to do multiple things to the users)</a:t>
            </a:r>
          </a:p>
          <a:p>
            <a:r>
              <a:rPr lang="en-US" dirty="0" smtClean="0"/>
              <a:t>Obfuscation</a:t>
            </a:r>
          </a:p>
          <a:p>
            <a:r>
              <a:rPr lang="en-US" dirty="0" err="1" smtClean="0"/>
              <a:t>Minification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Fun stuff like code golf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3AF83-5447-435F-97FB-33C5164A801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3AF83-5447-435F-97FB-33C5164A801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Currently writing this book</a:t>
            </a:r>
          </a:p>
          <a:p>
            <a:r>
              <a:rPr lang="en-US" dirty="0" smtClean="0"/>
              <a:t>We’ll talk a little about AOP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3AF83-5447-435F-97FB-33C5164A801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class should have only</a:t>
            </a:r>
            <a:r>
              <a:rPr lang="en-US" baseline="0" dirty="0" smtClean="0"/>
              <a:t> one responsibility.</a:t>
            </a:r>
          </a:p>
          <a:p>
            <a:r>
              <a:rPr lang="en-US" baseline="0" dirty="0" smtClean="0"/>
              <a:t>A class should have one, and only one, reason to change.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class shouldn’t handle both UI and database access, for a simple example.</a:t>
            </a:r>
          </a:p>
          <a:p>
            <a:r>
              <a:rPr lang="en-US" baseline="0" dirty="0" smtClean="0"/>
              <a:t>There should be 1 class for UI, 1 class for database access, and possibly even another class to communicate between the two to keep them loosely coupled.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3AF83-5447-435F-97FB-33C5164A801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Complexity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Tight</a:t>
            </a:r>
            <a:r>
              <a:rPr lang="en-US" baseline="0" dirty="0" smtClean="0"/>
              <a:t> coupling</a:t>
            </a:r>
            <a:endParaRPr lang="en-US" dirty="0" smtClean="0"/>
          </a:p>
          <a:p>
            <a:r>
              <a:rPr lang="en-US" dirty="0" smtClean="0"/>
              <a:t>Bugs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Harder to test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3AF83-5447-435F-97FB-33C5164A801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“code smells”, heuristics, rules of thumb</a:t>
            </a:r>
          </a:p>
          <a:p>
            <a:r>
              <a:rPr lang="en-US" dirty="0" smtClean="0"/>
              <a:t>They AREN’T hard and fast rules that </a:t>
            </a:r>
            <a:r>
              <a:rPr lang="en-US" baseline="0" dirty="0" smtClean="0"/>
              <a:t>are always right, but they often indicate that something is wrong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3AF83-5447-435F-97FB-33C5164A801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baseline="0" dirty="0" smtClean="0"/>
              <a:t> long method is often an indication that too much is being done.</a:t>
            </a:r>
          </a:p>
          <a:p>
            <a:r>
              <a:rPr lang="en-US" baseline="0" dirty="0" smtClean="0"/>
              <a:t>It may indicate that the *method* should at least be broken up.</a:t>
            </a:r>
          </a:p>
          <a:p>
            <a:r>
              <a:rPr lang="en-US" baseline="0" dirty="0" smtClean="0"/>
              <a:t>It may also indicate that the *class* should be broken 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3AF83-5447-435F-97FB-33C5164A801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why people hate on regions: they don’t fix smelly code, they simply hide it.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Long methods</a:t>
            </a:r>
            <a:r>
              <a:rPr lang="en-US" baseline="0" dirty="0" smtClean="0"/>
              <a:t> may start as a nugget of small, clean code.</a:t>
            </a:r>
          </a:p>
          <a:p>
            <a:r>
              <a:rPr lang="en-US" baseline="0" dirty="0" smtClean="0"/>
              <a:t>Eventually they get surrounded by cross-cutting concerns like logging, defensive programming, caching, try/catch/exception handling, etc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3AF83-5447-435F-97FB-33C5164A801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Long</a:t>
            </a:r>
            <a:r>
              <a:rPr lang="en-US" baseline="0" dirty="0" smtClean="0"/>
              <a:t> methods often contain </a:t>
            </a:r>
            <a:r>
              <a:rPr lang="en-US" baseline="0" dirty="0" err="1" smtClean="0"/>
              <a:t>sawtooth</a:t>
            </a:r>
            <a:r>
              <a:rPr lang="en-US" baseline="0" dirty="0" smtClean="0"/>
              <a:t> code</a:t>
            </a:r>
          </a:p>
          <a:p>
            <a:endParaRPr lang="en-US" dirty="0" smtClean="0"/>
          </a:p>
          <a:p>
            <a:r>
              <a:rPr lang="en-US" dirty="0" err="1" smtClean="0"/>
              <a:t>Cyclomatic</a:t>
            </a:r>
            <a:r>
              <a:rPr lang="en-US" dirty="0" smtClean="0"/>
              <a:t> complexity – think of all the possible “routes” you can take through this code, the more “routes”, the more complex it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3AF83-5447-435F-97FB-33C5164A801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Describe what the class does</a:t>
            </a:r>
            <a:r>
              <a:rPr lang="en-US" baseline="0" dirty="0" smtClean="0"/>
              <a:t> (briefly). Out loud if you have to.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 you have to use multiple sentences or the word “and” or “or”? Then it’s possible that your class is doing TWO things instead of a single thing.</a:t>
            </a:r>
            <a:endParaRPr lang="en-US" dirty="0" smtClean="0"/>
          </a:p>
          <a:p>
            <a:r>
              <a:rPr lang="en-US" dirty="0" smtClean="0"/>
              <a:t>“You want me to do TWO things?”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3AF83-5447-435F-97FB-33C5164A801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gif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about.me/mgrove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38400" y="609600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{ Matthew D .Groves }</a:t>
            </a:r>
            <a:endParaRPr lang="en-US" sz="2800" dirty="0"/>
          </a:p>
        </p:txBody>
      </p:sp>
      <p:pic>
        <p:nvPicPr>
          <p:cNvPr id="2052" name="Picture 4" descr="C:\Users\mgroves\Documents\My Dropbox\talks\SRP talk\Man-Who-Knew-Too-Much-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199" y="0"/>
            <a:ext cx="7874001" cy="6159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Sawtooth</a:t>
            </a:r>
            <a:r>
              <a:rPr lang="en-US" dirty="0" smtClean="0"/>
              <a:t>” code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371600"/>
            <a:ext cx="358060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1371600"/>
            <a:ext cx="262351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 descr="http://patentpending.blogs.com/photos/uncategorized/2007/07/29/star_bicycle_smith_machine_c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2590800"/>
            <a:ext cx="3316477" cy="3000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“and”?</a:t>
            </a:r>
            <a:endParaRPr lang="en-US" dirty="0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600200"/>
            <a:ext cx="4933950" cy="472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If I changed X…</a:t>
            </a:r>
            <a:endParaRPr lang="en-US" dirty="0"/>
          </a:p>
        </p:txBody>
      </p:sp>
      <p:pic>
        <p:nvPicPr>
          <p:cNvPr id="2050" name="Picture 2" descr="http://servernews.s3.amazonaws.com/wp-content/uploads/2012/12/sql_server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295400"/>
            <a:ext cx="3352800" cy="1676401"/>
          </a:xfrm>
          <a:prstGeom prst="rect">
            <a:avLst/>
          </a:prstGeom>
          <a:noFill/>
        </p:spPr>
      </p:pic>
      <p:pic>
        <p:nvPicPr>
          <p:cNvPr id="2052" name="Picture 4" descr="http://ericfarr.net/wp-content/uploads/2012/05/ravendb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1828800"/>
            <a:ext cx="2581275" cy="1009650"/>
          </a:xfrm>
          <a:prstGeom prst="rect">
            <a:avLst/>
          </a:prstGeom>
          <a:noFill/>
        </p:spPr>
      </p:pic>
      <p:pic>
        <p:nvPicPr>
          <p:cNvPr id="2054" name="Picture 6" descr="http://www.deeptraining.com/images/aspnet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3276600"/>
            <a:ext cx="2771775" cy="857251"/>
          </a:xfrm>
          <a:prstGeom prst="rect">
            <a:avLst/>
          </a:prstGeom>
          <a:noFill/>
        </p:spPr>
      </p:pic>
      <p:pic>
        <p:nvPicPr>
          <p:cNvPr id="2056" name="Picture 8" descr="http://www.androiddoes.net/wp-content/uploads/2012/05/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38800" y="3276600"/>
            <a:ext cx="2667000" cy="1177231"/>
          </a:xfrm>
          <a:prstGeom prst="rect">
            <a:avLst/>
          </a:prstGeom>
          <a:noFill/>
        </p:spPr>
      </p:pic>
      <p:pic>
        <p:nvPicPr>
          <p:cNvPr id="2060" name="Picture 12" descr="http://comerecommended.com/files/2011/08/rules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38800" y="4800600"/>
            <a:ext cx="2438400" cy="2438400"/>
          </a:xfrm>
          <a:prstGeom prst="rect">
            <a:avLst/>
          </a:prstGeom>
          <a:noFill/>
        </p:spPr>
      </p:pic>
      <p:pic>
        <p:nvPicPr>
          <p:cNvPr id="2062" name="Picture 14" descr="http://www.marketingpilgrim.com/wp-content/uploads/2012/10/rules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000" y="4876800"/>
            <a:ext cx="2724665" cy="1680211"/>
          </a:xfrm>
          <a:prstGeom prst="rect">
            <a:avLst/>
          </a:prstGeom>
          <a:noFill/>
        </p:spPr>
      </p:pic>
      <p:sp>
        <p:nvSpPr>
          <p:cNvPr id="12" name="Right Arrow 11"/>
          <p:cNvSpPr/>
          <p:nvPr/>
        </p:nvSpPr>
        <p:spPr>
          <a:xfrm>
            <a:off x="3581400" y="2133600"/>
            <a:ext cx="1752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657600" y="3657600"/>
            <a:ext cx="1752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657600" y="5410200"/>
            <a:ext cx="1752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http://farm5.staticflickr.com/4136/4941008883_9a13743367_z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8600"/>
            <a:ext cx="9144000" cy="61722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0"/>
            <a:ext cx="8229600" cy="1143000"/>
          </a:xfrm>
        </p:spPr>
        <p:txBody>
          <a:bodyPr/>
          <a:lstStyle/>
          <a:p>
            <a:r>
              <a:rPr lang="en-US" dirty="0" smtClean="0"/>
              <a:t>{ How to </a:t>
            </a:r>
            <a:r>
              <a:rPr lang="en-US" dirty="0" err="1" smtClean="0"/>
              <a:t>refactor</a:t>
            </a: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into multiple classes</a:t>
            </a:r>
            <a:endParaRPr lang="en-US" dirty="0"/>
          </a:p>
        </p:txBody>
      </p:sp>
      <p:pic>
        <p:nvPicPr>
          <p:cNvPr id="10244" name="Picture 4" descr="http://www.godisageek.com/wp-content/uploads/1969236185_77270c1f48_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325877"/>
            <a:ext cx="7543800" cy="55321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{ Code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Aspect-oriented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242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class BusinessModule1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… core data members</a:t>
            </a: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… logging members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public Method1()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… log start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… core operation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… log end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public Method2()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… log start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… core operation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… log end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38800" y="1600200"/>
            <a:ext cx="3124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lass BusinessModule2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… core data members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… logging members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public Method1()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… log start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… core operation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… log end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public Method2()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… log start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… core operation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… log end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57600" y="3276600"/>
            <a:ext cx="1600200" cy="533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tangling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81400" y="4191000"/>
            <a:ext cx="1828800" cy="533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scattering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505200" y="5181600"/>
            <a:ext cx="7620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logging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24400" y="5181600"/>
            <a:ext cx="7620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logging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5486400" y="4953000"/>
            <a:ext cx="609600" cy="762000"/>
          </a:xfrm>
          <a:prstGeom prst="rightBrac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3048000" y="3200400"/>
            <a:ext cx="609600" cy="762000"/>
          </a:xfrm>
          <a:prstGeom prst="rightBrac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2895600" y="4953000"/>
            <a:ext cx="609600" cy="762000"/>
          </a:xfrm>
          <a:prstGeom prst="rightBrac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 rot="10800000">
            <a:off x="5257801" y="3200401"/>
            <a:ext cx="609600" cy="762000"/>
          </a:xfrm>
          <a:prstGeom prst="rightBrac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Straight Connector 13"/>
          <p:cNvCxnSpPr>
            <a:stCxn id="7" idx="0"/>
            <a:endCxn id="6" idx="2"/>
          </p:cNvCxnSpPr>
          <p:nvPr/>
        </p:nvCxnSpPr>
        <p:spPr>
          <a:xfrm flipV="1">
            <a:off x="3886200" y="4724400"/>
            <a:ext cx="609600" cy="457200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0"/>
            <a:endCxn id="6" idx="2"/>
          </p:cNvCxnSpPr>
          <p:nvPr/>
        </p:nvCxnSpPr>
        <p:spPr>
          <a:xfrm flipH="1" flipV="1">
            <a:off x="4495800" y="4724400"/>
            <a:ext cx="609600" cy="457200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23948" y="6336268"/>
            <a:ext cx="476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*diagram by </a:t>
            </a:r>
            <a:r>
              <a:rPr lang="en-US" dirty="0" err="1" smtClean="0"/>
              <a:t>Xiaoran</a:t>
            </a:r>
            <a:r>
              <a:rPr lang="en-US" dirty="0" smtClean="0"/>
              <a:t> Wang of programcreek.com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/>
          <a:lstStyle/>
          <a:p>
            <a:r>
              <a:rPr lang="en-US" dirty="0" smtClean="0"/>
              <a:t>Aspect-oriented programming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3124200" cy="2514600"/>
          </a:xfr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class BusinessModule1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… core data members</a:t>
            </a: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public Method1()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  … core operation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62600" y="990600"/>
            <a:ext cx="3124200" cy="266700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class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LogAspect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… logging members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public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BeginMethod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… log start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EndMethod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… log end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}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71800" y="4419600"/>
            <a:ext cx="3048000" cy="236220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class BusinessModule1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… core data members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… logging members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public Method1()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… log start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… core operation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… log end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581400" y="3352800"/>
            <a:ext cx="16764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“weaving”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Bent Arrow 7"/>
          <p:cNvSpPr/>
          <p:nvPr/>
        </p:nvSpPr>
        <p:spPr>
          <a:xfrm rot="5400000">
            <a:off x="2971800" y="2286000"/>
            <a:ext cx="1447800" cy="685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ent Arrow 10"/>
          <p:cNvSpPr/>
          <p:nvPr/>
        </p:nvSpPr>
        <p:spPr>
          <a:xfrm rot="5400000">
            <a:off x="4495800" y="2286000"/>
            <a:ext cx="1447800" cy="685800"/>
          </a:xfrm>
          <a:prstGeom prst="bentArrow">
            <a:avLst/>
          </a:prstGeom>
          <a:scene3d>
            <a:camera prst="orthographicFront">
              <a:rot lat="21599969" lon="10799999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4267200" y="3886200"/>
            <a:ext cx="3048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24600" y="6211669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*diagram by </a:t>
            </a:r>
            <a:r>
              <a:rPr lang="en-US" dirty="0" err="1" smtClean="0"/>
              <a:t>Xiaoran</a:t>
            </a:r>
            <a:r>
              <a:rPr lang="en-US" dirty="0" smtClean="0"/>
              <a:t> Wang of programcreek.com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{ Code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{ A little about me 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I’ve been writing code since I was 8</a:t>
            </a:r>
          </a:p>
          <a:p>
            <a:r>
              <a:rPr lang="en-US" dirty="0" smtClean="0"/>
              <a:t>I mainly work with .NET, but I also work with PHP and other OSS</a:t>
            </a:r>
          </a:p>
          <a:p>
            <a:r>
              <a:rPr lang="en-US" dirty="0" smtClean="0"/>
              <a:t>BS, MBA, </a:t>
            </a:r>
            <a:r>
              <a:rPr lang="en-US" dirty="0" err="1" smtClean="0"/>
              <a:t>PostSharp</a:t>
            </a:r>
            <a:r>
              <a:rPr lang="en-US" dirty="0" smtClean="0"/>
              <a:t> </a:t>
            </a:r>
            <a:r>
              <a:rPr lang="en-US" dirty="0" smtClean="0"/>
              <a:t>MVP</a:t>
            </a:r>
          </a:p>
          <a:p>
            <a:r>
              <a:rPr lang="en-US" dirty="0" smtClean="0"/>
              <a:t>“I am </a:t>
            </a:r>
            <a:r>
              <a:rPr lang="en-US" i="1" dirty="0" smtClean="0"/>
              <a:t>not</a:t>
            </a:r>
            <a:r>
              <a:rPr lang="en-US" dirty="0" smtClean="0"/>
              <a:t> an expert, but I am an enthusiast!” – Alan Stevens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functions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828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f(x)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3733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f(h(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(j(x))))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267200" y="3048000"/>
            <a:ext cx="5334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names</a:t>
            </a:r>
            <a:endParaRPr 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6200" y="1676400"/>
            <a:ext cx="920942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{ Code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{ Is it okay to violate SRP?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{ Contact me 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hlinkClick r:id="rId3"/>
              </a:rPr>
              <a:t>http://about.me/mgroves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1855821"/>
            <a:ext cx="3962400" cy="5002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http://www.turnbacktogod.com/wp-content/uploads/2008/08/cs-lewi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4969565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181600" y="1524000"/>
            <a:ext cx="3810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“I write for the unlearned about things in which I am unlearned myself”</a:t>
            </a:r>
          </a:p>
          <a:p>
            <a:r>
              <a:rPr lang="en-US" sz="4000" dirty="0" smtClean="0"/>
              <a:t> – C.S. Lewis</a:t>
            </a:r>
            <a:endParaRPr lang="en-US" sz="40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0"/>
            <a:ext cx="543246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{ Single Responsibility Principle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{ What’s the big deal?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{ Identify classes that violate SRP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methods…</a:t>
            </a:r>
            <a:endParaRPr lang="en-US" dirty="0"/>
          </a:p>
        </p:txBody>
      </p:sp>
      <p:pic>
        <p:nvPicPr>
          <p:cNvPr id="15363" name="Picture 3" descr="http://theloziers.com/mediac/400_0/media/long_cat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447800"/>
            <a:ext cx="3343275" cy="7610476"/>
          </a:xfrm>
          <a:prstGeom prst="rect">
            <a:avLst/>
          </a:prstGeom>
          <a:noFill/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http://theloziers.com/mediac/400_0/media/long_cat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-2971800"/>
            <a:ext cx="3343275" cy="7610476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5486400"/>
            <a:ext cx="8229600" cy="1143000"/>
          </a:xfrm>
        </p:spPr>
        <p:txBody>
          <a:bodyPr/>
          <a:lstStyle/>
          <a:p>
            <a:r>
              <a:rPr lang="en-US" dirty="0" smtClean="0"/>
              <a:t>…are long</a:t>
            </a:r>
            <a:endParaRPr lang="en-US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</TotalTime>
  <Words>1229</Words>
  <Application>Microsoft Office PowerPoint</Application>
  <PresentationFormat>On-screen Show (4:3)</PresentationFormat>
  <Paragraphs>196</Paragraphs>
  <Slides>24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{ A little about me }</vt:lpstr>
      <vt:lpstr>Slide 3</vt:lpstr>
      <vt:lpstr>Slide 4</vt:lpstr>
      <vt:lpstr>{ Single Responsibility Principle }</vt:lpstr>
      <vt:lpstr>{ What’s the big deal? }</vt:lpstr>
      <vt:lpstr>{ Identify classes that violate SRP }</vt:lpstr>
      <vt:lpstr>Long methods…</vt:lpstr>
      <vt:lpstr>…are long</vt:lpstr>
      <vt:lpstr>“Sawtooth” code</vt:lpstr>
      <vt:lpstr>Use “and”?</vt:lpstr>
      <vt:lpstr>If I changed X…</vt:lpstr>
      <vt:lpstr>Slide 13</vt:lpstr>
      <vt:lpstr>{ How to refactor}</vt:lpstr>
      <vt:lpstr>Split into multiple classes</vt:lpstr>
      <vt:lpstr>{ Code }</vt:lpstr>
      <vt:lpstr>Aspect-oriented programming</vt:lpstr>
      <vt:lpstr>Aspect-oriented programming</vt:lpstr>
      <vt:lpstr>{ Code }</vt:lpstr>
      <vt:lpstr>Small functions</vt:lpstr>
      <vt:lpstr>Descriptive names</vt:lpstr>
      <vt:lpstr>{ Code }</vt:lpstr>
      <vt:lpstr>{ Is it okay to violate SRP? }</vt:lpstr>
      <vt:lpstr>{ Contact me }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mgroves</dc:creator>
  <cp:lastModifiedBy>mgroves</cp:lastModifiedBy>
  <cp:revision>175</cp:revision>
  <dcterms:created xsi:type="dcterms:W3CDTF">2006-08-16T00:00:00Z</dcterms:created>
  <dcterms:modified xsi:type="dcterms:W3CDTF">2013-02-25T18:30:07Z</dcterms:modified>
</cp:coreProperties>
</file>