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940"/>
  </p:normalViewPr>
  <p:slideViewPr>
    <p:cSldViewPr snapToGrid="0" snapToObjects="1">
      <p:cViewPr varScale="1">
        <p:scale>
          <a:sx n="74" d="100"/>
          <a:sy n="74" d="100"/>
        </p:scale>
        <p:origin x="3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E820-8E0F-8F47-85B0-AFF03224420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34" y="229387"/>
            <a:ext cx="1900218" cy="9485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Process Groups</a:t>
            </a:r>
          </a:p>
          <a:p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Initiation, Planning, Executing,</a:t>
            </a:r>
          </a:p>
          <a:p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Monitor &amp; Control, Closing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(4) Integration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Develop Project Charter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Develop Project Management Plan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Direct &amp; Manage Project Work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Manage Project Knowledge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Monitor &amp; Control Project Work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Perform Integrated Change Control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7. Close Project or Phase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(5) Scope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Scope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Collect Requirements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Define Scope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Create WBS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Validate Scope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Control Scope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(6) Schedule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Schedule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Define Activities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Sequence Activities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Estimate Activity Durations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Develop Schedule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Control Schedule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(7) Cost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Cost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Estimate Costs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Determine Budget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Control Costs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(8) Quality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Quality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Manage Quality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Control Quality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(9) Resource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Resource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Estimate Activity Resources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Acquire Resources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Develop Team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Manage Team</a:t>
            </a:r>
          </a:p>
          <a:p>
            <a:pPr latinLnBrk="1"/>
            <a:r>
              <a:rPr lang="de-DE" sz="86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. Control Resources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(10) Communications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Communications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Manage Communications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Monitor Communications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(11) Risk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Risk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Identify Risks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Perform Qualitative Risk Analysis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Perform Quantitative Risk Analysis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Plan Risk Responses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Implement Risk Responses</a:t>
            </a:r>
          </a:p>
          <a:p>
            <a:pPr latinLnBrk="1"/>
            <a:r>
              <a:rPr lang="de-DE" sz="860" dirty="0">
                <a:latin typeface="Calibri" charset="0"/>
                <a:ea typeface="Calibri" charset="0"/>
                <a:cs typeface="Calibri" charset="0"/>
              </a:rPr>
              <a:t>7. Monitor </a:t>
            </a:r>
            <a:r>
              <a:rPr lang="de-DE" sz="860" dirty="0" err="1">
                <a:latin typeface="Calibri" charset="0"/>
                <a:ea typeface="Calibri" charset="0"/>
                <a:cs typeface="Calibri" charset="0"/>
              </a:rPr>
              <a:t>Risks</a:t>
            </a:r>
            <a:endParaRPr lang="en-US" sz="860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(12) Procurement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Procurement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Conduct Procurements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Control Procurements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(13) Stakeholder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Identify Stakeholders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Plan Stakeholder Engagement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Manage Stakeholder Engagement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Monitor Stakeholder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5352" y="8071258"/>
            <a:ext cx="147449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CV = EV – AC</a:t>
            </a:r>
          </a:p>
          <a:p>
            <a:r>
              <a:rPr lang="en-US" sz="900" dirty="0"/>
              <a:t>SV = EV – PV</a:t>
            </a:r>
          </a:p>
          <a:p>
            <a:r>
              <a:rPr lang="en-US" sz="900" dirty="0"/>
              <a:t>CPI = EV / AC</a:t>
            </a:r>
          </a:p>
          <a:p>
            <a:r>
              <a:rPr lang="en-US" sz="900" dirty="0"/>
              <a:t>SPI = EV / PV</a:t>
            </a:r>
          </a:p>
          <a:p>
            <a:r>
              <a:rPr lang="en-US" sz="900" dirty="0"/>
              <a:t>Burning Rate = AC / EV</a:t>
            </a:r>
          </a:p>
          <a:p>
            <a:r>
              <a:rPr lang="en-US" sz="900" dirty="0"/>
              <a:t>EAC = BAC / CPI</a:t>
            </a:r>
          </a:p>
          <a:p>
            <a:r>
              <a:rPr lang="en-US" sz="900" dirty="0"/>
              <a:t>ETC = EAC – AC</a:t>
            </a:r>
          </a:p>
          <a:p>
            <a:r>
              <a:rPr lang="en-US" sz="900" dirty="0"/>
              <a:t>TCPI = (BAC–EV) / (BAC–AC)</a:t>
            </a:r>
          </a:p>
          <a:p>
            <a:r>
              <a:rPr lang="en-US" sz="900" dirty="0"/>
              <a:t>TCPI = </a:t>
            </a:r>
            <a:r>
              <a:rPr lang="en-US" sz="900" dirty="0" err="1"/>
              <a:t>Work</a:t>
            </a:r>
            <a:r>
              <a:rPr lang="en-US" sz="900" baseline="-25000" dirty="0" err="1"/>
              <a:t>Rest</a:t>
            </a:r>
            <a:r>
              <a:rPr lang="en-US" sz="900" dirty="0"/>
              <a:t> / </a:t>
            </a:r>
            <a:r>
              <a:rPr lang="en-US" sz="900" dirty="0" err="1"/>
              <a:t>Cost</a:t>
            </a:r>
            <a:r>
              <a:rPr lang="en-US" sz="900" baseline="-25000" dirty="0" err="1"/>
              <a:t>Rest</a:t>
            </a:r>
            <a:endParaRPr lang="en-US" sz="900" baseline="-25000" dirty="0"/>
          </a:p>
          <a:p>
            <a:r>
              <a:rPr lang="en-US" sz="900" dirty="0"/>
              <a:t>VAC = BAC – EAC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79846" y="8071258"/>
            <a:ext cx="148682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# of Channels = N (N – 1) / 2</a:t>
            </a:r>
          </a:p>
          <a:p>
            <a:r>
              <a:rPr lang="en-US" sz="900" dirty="0"/>
              <a:t>FV = PV (</a:t>
            </a:r>
            <a:r>
              <a:rPr lang="en-US" sz="900" dirty="0" err="1"/>
              <a:t>i</a:t>
            </a:r>
            <a:r>
              <a:rPr lang="en-US" sz="900" dirty="0"/>
              <a:t> + 1)</a:t>
            </a:r>
            <a:r>
              <a:rPr lang="en-US" sz="900" baseline="30000" dirty="0"/>
              <a:t>n</a:t>
            </a:r>
          </a:p>
          <a:p>
            <a:r>
              <a:rPr lang="en-US" sz="900" dirty="0"/>
              <a:t>NPV = 𝛴(PV</a:t>
            </a:r>
            <a:r>
              <a:rPr lang="en-US" sz="900" baseline="-25000" dirty="0"/>
              <a:t>1..n</a:t>
            </a:r>
            <a:r>
              <a:rPr lang="en-US" sz="900" dirty="0"/>
              <a:t>)</a:t>
            </a:r>
          </a:p>
          <a:p>
            <a:r>
              <a:rPr lang="en-US" sz="900" dirty="0"/>
              <a:t>PERT = Beta = Weighted 3P</a:t>
            </a:r>
          </a:p>
          <a:p>
            <a:r>
              <a:rPr lang="en-US" sz="900" dirty="0"/>
              <a:t>SD = 𝜎 = (P – O) / 6</a:t>
            </a:r>
          </a:p>
          <a:p>
            <a:r>
              <a:rPr lang="en-US" sz="900" dirty="0"/>
              <a:t>VAR = v = 𝜎</a:t>
            </a:r>
            <a:r>
              <a:rPr lang="en-US" sz="900" baseline="30000" dirty="0"/>
              <a:t>2</a:t>
            </a:r>
          </a:p>
          <a:p>
            <a:r>
              <a:rPr lang="en-US" sz="900" dirty="0"/>
              <a:t>AVG</a:t>
            </a:r>
            <a:r>
              <a:rPr lang="en-US" sz="900" baseline="-25000" dirty="0"/>
              <a:t>3P</a:t>
            </a:r>
            <a:r>
              <a:rPr lang="en-US" sz="900" dirty="0"/>
              <a:t> = (P + M + O) / 3</a:t>
            </a:r>
          </a:p>
          <a:p>
            <a:r>
              <a:rPr lang="en-US" sz="900" dirty="0"/>
              <a:t>AVG</a:t>
            </a:r>
            <a:r>
              <a:rPr lang="en-US" sz="900" baseline="-25000" dirty="0"/>
              <a:t>PERT</a:t>
            </a:r>
            <a:r>
              <a:rPr lang="en-US" sz="900" dirty="0"/>
              <a:t> = (P + 4M + O) / 6</a:t>
            </a:r>
          </a:p>
          <a:p>
            <a:r>
              <a:rPr lang="en-US" sz="900" dirty="0"/>
              <a:t>  𝜎=68.3%     2𝜎=95.5% </a:t>
            </a:r>
          </a:p>
          <a:p>
            <a:r>
              <a:rPr lang="en-US" sz="900" dirty="0"/>
              <a:t>3𝜎=99.7%     6𝜎=99.99%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62278" y="8720556"/>
            <a:ext cx="623881" cy="704569"/>
            <a:chOff x="5457265" y="8247180"/>
            <a:chExt cx="1099812" cy="1242056"/>
          </a:xfrm>
        </p:grpSpPr>
        <p:sp>
          <p:nvSpPr>
            <p:cNvPr id="18" name="Triangle 17"/>
            <p:cNvSpPr/>
            <p:nvPr/>
          </p:nvSpPr>
          <p:spPr>
            <a:xfrm>
              <a:off x="5478320" y="824718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4941" y="8627860"/>
              <a:ext cx="667470" cy="542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latin typeface="Arial" charset="0"/>
                  <a:ea typeface="Arial" charset="0"/>
                  <a:cs typeface="Arial" charset="0"/>
                </a:rPr>
                <a:t>QUA</a:t>
              </a:r>
            </a:p>
            <a:p>
              <a:pPr algn="ctr"/>
              <a:r>
                <a:rPr lang="en-US" sz="700" dirty="0">
                  <a:latin typeface="Arial" charset="0"/>
                  <a:ea typeface="Arial" charset="0"/>
                  <a:cs typeface="Arial" charset="0"/>
                </a:rPr>
                <a:t>LITY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8000000">
              <a:off x="5281496" y="8508387"/>
              <a:ext cx="704206" cy="352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>
                  <a:latin typeface="Arial" charset="0"/>
                  <a:ea typeface="Arial" charset="0"/>
                  <a:cs typeface="Arial" charset="0"/>
                </a:rPr>
                <a:t>TIME</a:t>
              </a:r>
              <a:endParaRPr lang="en-US" sz="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3600000">
              <a:off x="5998967" y="8508387"/>
              <a:ext cx="763551" cy="352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latin typeface="Arial" charset="0"/>
                  <a:ea typeface="Arial" charset="0"/>
                  <a:cs typeface="Arial" charset="0"/>
                </a:rPr>
                <a:t>COST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0380" y="9136567"/>
              <a:ext cx="876584" cy="3526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latin typeface="Arial" charset="0"/>
                  <a:ea typeface="Arial" charset="0"/>
                  <a:cs typeface="Arial" charset="0"/>
                </a:rPr>
                <a:t>SCOPE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05352" y="9523789"/>
            <a:ext cx="4576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 Dr. </a:t>
            </a:r>
            <a:r>
              <a:rPr lang="en-US" sz="1000" dirty="0" err="1"/>
              <a:t>Jörg</a:t>
            </a:r>
            <a:r>
              <a:rPr lang="en-US" sz="1000" dirty="0"/>
              <a:t> Kuharev PMP, 2019, based on PMBOK 6</a:t>
            </a:r>
            <a:r>
              <a:rPr lang="en-US" sz="1000" baseline="30000" dirty="0"/>
              <a:t>th</a:t>
            </a:r>
            <a:r>
              <a:rPr lang="en-US" sz="1000" dirty="0"/>
              <a:t> Edition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5352" y="229387"/>
            <a:ext cx="4576411" cy="78483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PMI Code of Ethics: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Respect, Fair, Honest.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Organizational Structures: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Functional, weak/balanced/strong Matrix, Projectized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Deming Cycle: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Plan, Do Check, Act.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SMART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Specific Measurable Achievable Realistic Timetable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Contract Close: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Before project close;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Project or Phase Close: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Lessons Learned </a:t>
            </a:r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Change Request: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? impact on Scope, Time, Cost, Quality, HR, Risk, Stakeholder, Contracts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Change Control Systems: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Scope, Cost, Schedule, Procurement</a:t>
            </a:r>
          </a:p>
          <a:p>
            <a:endParaRPr lang="de-DE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de-DE" sz="800" b="1" dirty="0">
                <a:latin typeface="Arial" charset="0"/>
                <a:ea typeface="Arial" charset="0"/>
                <a:cs typeface="Arial" charset="0"/>
              </a:rPr>
              <a:t>Fast Tracking: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parallelize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activities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on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critical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path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de-DE" sz="800" b="1" dirty="0" err="1">
                <a:latin typeface="Arial" charset="0"/>
                <a:ea typeface="Arial" charset="0"/>
                <a:cs typeface="Arial" charset="0"/>
              </a:rPr>
              <a:t>Crashing</a:t>
            </a:r>
            <a:r>
              <a:rPr lang="de-DE" sz="800" b="1" dirty="0">
                <a:latin typeface="Arial" charset="0"/>
                <a:ea typeface="Arial" charset="0"/>
                <a:cs typeface="Arial" charset="0"/>
              </a:rPr>
              <a:t>: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extra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resources</a:t>
            </a:r>
            <a:endParaRPr lang="de-DE" sz="800" dirty="0">
              <a:latin typeface="Arial" charset="0"/>
              <a:ea typeface="Arial" charset="0"/>
              <a:cs typeface="Arial" charset="0"/>
            </a:endParaRP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Estimating Accuracy: ROM: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-25%/+75%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Budgetary: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-10%/+25%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Definitive: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-5%/+10%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Budget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= Mgt. Reserve + (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Baseline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= Project Estimates + Contingency Reserve)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Ishikawa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= Fishbone Diagram: cause and effect.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Pareto Diagram: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Identify problems and frequency. 80/20 Rule.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Flow Charts; Control Charts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Just in Time: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Reduces inventory; requires additional quality control.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Quality Theories: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Kaizen: continuous improvements, Six Sigma, TQM,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Crosby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zero defects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Variables Sampling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rated degree of conformity,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Attribute Sampling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accepted or not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Maslow’s Hierarchy of Needs: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Physiological, Safety, Social, Self -esteem, Self-actualization.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McClelland’s Theory of Needs: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over time, achievement, affiliation, power, Apperception test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McGregor’s X &amp; Y: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X: bad, lazy-&gt; micromanagement; Y: self-directed</a:t>
            </a:r>
          </a:p>
          <a:p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Ouchi’s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Theo. Z: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People are X + Y, motivated by commitment, opportunity advancement.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Herzberg’s Theory of Motivation: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Hygiene factors, Motivating Agents.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Vroom’s Expectancy Theory: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People behave based on their belief on what will be the result.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Halo Effect: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all opinions formed by one component, good engineer must be a good manager.</a:t>
            </a:r>
          </a:p>
          <a:p>
            <a:r>
              <a:rPr lang="en-US" sz="800" b="1" dirty="0">
                <a:latin typeface="Arial" charset="0"/>
                <a:cs typeface="Arial" charset="0"/>
              </a:rPr>
              <a:t>Tuckman: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Forming, Storming (resisting), Norming (supporting), Performing, Adjourning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Leadership: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Directing, Facilitating, Coaching, Supporting, Autocratic, Consultative, Consensus.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Team Roles: 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Initiator, </a:t>
            </a:r>
            <a:r>
              <a:rPr lang="en-US" sz="700" dirty="0" err="1">
                <a:latin typeface="Arial" charset="0"/>
                <a:ea typeface="Arial" charset="0"/>
                <a:cs typeface="Arial" charset="0"/>
              </a:rPr>
              <a:t>Inf.Seeker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700" dirty="0" err="1">
                <a:latin typeface="Arial" charset="0"/>
                <a:ea typeface="Arial" charset="0"/>
                <a:cs typeface="Arial" charset="0"/>
              </a:rPr>
              <a:t>Inf.Giver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, Encourager, Clarifier, Gate Keeper, Harmonizer, Summarizer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Manager Powers: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Formal (legitimate,) Reward, Penalty (coercive), Expert, Referent.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Conflict Management: win-win: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Confront (problem solving.), Collaborate;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win-lose: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Force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yield-lose: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Withdraw (avoid);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lose-lose: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Smooth (accommodate), Compromise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Risk Mgt. Strategies: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Avoid, Transfer, Mitigate, Accept, Exploit, Share, Enhance, Accept.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Qualitative Risk Analysis: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Chance and impact of occurrence, prioritized list; ranking.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Quantitative Risk Analysis: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Numerical analysis of probability and impact.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Tools: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Interviews, Sensitivity Analysis, Decision Tree Analysis, Simulation, Monte Carlo.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Expected Monetary Value =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probability * impact;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Contingency Reserve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= 𝛴( p * </a:t>
            </a:r>
            <a:r>
              <a:rPr lang="en-US" sz="8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)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Risks: Pure: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negative impact only, injury, theft, fire, destruction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Secondary: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risk response creates another risk;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Residual: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small generally accepted risk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Utility Function = Risk Tolerance: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willingness to accept risk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Communication Theory: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Sender, Encoder, Medium, Noise, Decoder, Receiver; </a:t>
            </a:r>
          </a:p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Message sent; Information transferred. 55% nonverbal;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Paralingual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pitch, tone, inflection;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Written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formal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plan, contract, resource requests,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informal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notes, memos, email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Verbal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formal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presentation, bidder conf.,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informal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conversation, 1</a:t>
            </a:r>
            <a:r>
              <a:rPr lang="en-US" sz="80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poor performance notice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Effective listening: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interpreting nonverbals, questions, feedback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Active listening: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participation with verbal + nonverbal signs of message receipt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Reimbursable: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Cost + Fee(award/incentive/fixed),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Time and Material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Fixed Price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Purchase order: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unilateral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Letter of intent: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not binding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Letter contract: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short-term, stopgap or emergency response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Bidder-Conference: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questions about SOW,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Bid/Quote: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price,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Proposal: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ideas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Stakeholder classification: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Power-Interest/Influence, Influence-Impact Grids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Salience model: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power, urgency, legitimacy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Stakeholders engagement: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Unaware, Resistant, Neutral, Supportive, Leading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5"/>
          <p:cNvSpPr/>
          <p:nvPr/>
        </p:nvSpPr>
        <p:spPr>
          <a:xfrm>
            <a:off x="5066675" y="8071258"/>
            <a:ext cx="16150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𝜎</a:t>
            </a:r>
            <a:r>
              <a:rPr lang="en-US" sz="900" baseline="-25000" dirty="0"/>
              <a:t>𝛴</a:t>
            </a:r>
            <a:r>
              <a:rPr lang="en-US" sz="900" dirty="0"/>
              <a:t> = √𝛴𝜎</a:t>
            </a:r>
            <a:r>
              <a:rPr lang="en-US" sz="900" baseline="30000" dirty="0"/>
              <a:t>2</a:t>
            </a:r>
          </a:p>
          <a:p>
            <a:r>
              <a:rPr lang="en-US" sz="900" dirty="0"/>
              <a:t>PTA = ($</a:t>
            </a:r>
            <a:r>
              <a:rPr lang="en-US" sz="900" baseline="-25000" dirty="0"/>
              <a:t>ceil</a:t>
            </a:r>
            <a:r>
              <a:rPr lang="en-US" sz="900" dirty="0"/>
              <a:t>-$</a:t>
            </a:r>
            <a:r>
              <a:rPr lang="en-US" sz="900" baseline="-25000" dirty="0"/>
              <a:t>tar</a:t>
            </a:r>
            <a:r>
              <a:rPr lang="en-US" sz="900" dirty="0"/>
              <a:t>-$</a:t>
            </a:r>
            <a:r>
              <a:rPr lang="en-US" sz="900" baseline="-25000" dirty="0"/>
              <a:t>fee</a:t>
            </a:r>
            <a:r>
              <a:rPr lang="en-US" sz="900" dirty="0"/>
              <a:t>)/%</a:t>
            </a:r>
            <a:r>
              <a:rPr lang="en-US" sz="900" baseline="-25000" dirty="0"/>
              <a:t>buyer</a:t>
            </a:r>
            <a:r>
              <a:rPr lang="en-US" sz="900" dirty="0"/>
              <a:t>+$</a:t>
            </a:r>
            <a:r>
              <a:rPr lang="en-US" sz="900" baseline="-25000" dirty="0"/>
              <a:t>tar</a:t>
            </a:r>
          </a:p>
        </p:txBody>
      </p:sp>
    </p:spTree>
    <p:extLst>
      <p:ext uri="{BB962C8B-B14F-4D97-AF65-F5344CB8AC3E}">
        <p14:creationId xmlns:p14="http://schemas.microsoft.com/office/powerpoint/2010/main" val="184159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928</Words>
  <Application>Microsoft Office PowerPoint</Application>
  <PresentationFormat>A4-Papier (210 x 297 mm)</PresentationFormat>
  <Paragraphs>116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Joerg</dc:creator>
  <cp:lastModifiedBy>Joerg Kuharev</cp:lastModifiedBy>
  <cp:revision>57</cp:revision>
  <dcterms:created xsi:type="dcterms:W3CDTF">2017-10-04T09:10:50Z</dcterms:created>
  <dcterms:modified xsi:type="dcterms:W3CDTF">2019-10-21T07:05:06Z</dcterms:modified>
</cp:coreProperties>
</file>