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2"/>
    <p:restoredTop sz="94940"/>
  </p:normalViewPr>
  <p:slideViewPr>
    <p:cSldViewPr snapToGrid="0" snapToObjects="1">
      <p:cViewPr>
        <p:scale>
          <a:sx n="170" d="100"/>
          <a:sy n="170" d="100"/>
        </p:scale>
        <p:origin x="1584" y="-2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820-8E0F-8F47-85B0-AFF03224420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5237-9B15-4844-9BB7-7682EFDE7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3E820-8E0F-8F47-85B0-AFF03224420A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A5237-9B15-4844-9BB7-7682EFDE7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34" y="229387"/>
            <a:ext cx="1900218" cy="89562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 smtClean="0">
                <a:latin typeface="Calibri" charset="0"/>
                <a:ea typeface="Calibri" charset="0"/>
                <a:cs typeface="Calibri" charset="0"/>
              </a:rPr>
              <a:t>Process Groups</a:t>
            </a:r>
          </a:p>
          <a:p>
            <a:r>
              <a:rPr lang="en-US" sz="860" dirty="0" smtClean="0">
                <a:latin typeface="Calibri" charset="0"/>
                <a:ea typeface="Calibri" charset="0"/>
                <a:cs typeface="Calibri" charset="0"/>
              </a:rPr>
              <a:t>Initiation, Planning, Executing,</a:t>
            </a:r>
          </a:p>
          <a:p>
            <a:r>
              <a:rPr lang="en-US" sz="860" dirty="0" smtClean="0">
                <a:latin typeface="Calibri" charset="0"/>
                <a:ea typeface="Calibri" charset="0"/>
                <a:cs typeface="Calibri" charset="0"/>
              </a:rPr>
              <a:t>Monitor &amp; Control, Closing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 smtClean="0">
                <a:latin typeface="Calibri" charset="0"/>
                <a:ea typeface="Calibri" charset="0"/>
                <a:cs typeface="Calibri" charset="0"/>
              </a:rPr>
              <a:t>Integration </a:t>
            </a: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Develop Project Charter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</a:t>
            </a:r>
            <a:r>
              <a:rPr lang="en-US" sz="860" dirty="0" err="1">
                <a:latin typeface="Calibri" charset="0"/>
                <a:ea typeface="Calibri" charset="0"/>
                <a:cs typeface="Calibri" charset="0"/>
              </a:rPr>
              <a:t>Devlop</a:t>
            </a: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 Project Management Plan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Direct &amp; Manage Project Work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Monitor &amp; Control Project Work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Perform Integrated Change Control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6. Close Project or Phase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Scope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Scope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Collect Requirements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Define Scope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Create WBS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Validate Scope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6. Control Scope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Time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Schedule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Define Activities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Sequence Activities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Estimate Activity Resources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Estimate Activity Durations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6. Develop Schedule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7. Control Schedule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Cost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Cost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Estimate Costs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Determine Budget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Control Costs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Quality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Quality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Perform Quality Assurance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Control Quality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Human Resource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Human Resource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Acquire Project Team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Develop Project Team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Manage Project Team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Communications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Communications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Manage Communications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Control Communications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Risk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Risk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Identify Risks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Perform Qualitative Risk Analysis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Perform Quantitative Risk Analysis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5. Plan Risk Responses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6. Control Risks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Procurement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Plan Procurement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Conduct Procurements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Control Procurements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Close Procurements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860" b="1" dirty="0">
                <a:latin typeface="Calibri" charset="0"/>
                <a:ea typeface="Calibri" charset="0"/>
                <a:cs typeface="Calibri" charset="0"/>
              </a:rPr>
              <a:t>Stakeholder Management</a:t>
            </a:r>
          </a:p>
          <a:p>
            <a:pPr latinLnBrk="1"/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1. Identify Stakeholders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2. Plan Stakeholder Management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3. Manage Stakeholder Engagement</a:t>
            </a:r>
            <a:br>
              <a:rPr lang="en-US" sz="86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860" dirty="0">
                <a:latin typeface="Calibri" charset="0"/>
                <a:ea typeface="Calibri" charset="0"/>
                <a:cs typeface="Calibri" charset="0"/>
              </a:rPr>
              <a:t>4. Control Stakeholder Engagement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05352" y="7708357"/>
            <a:ext cx="147449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CV = EV – AC</a:t>
            </a:r>
          </a:p>
          <a:p>
            <a:r>
              <a:rPr lang="en-US" sz="900" dirty="0" smtClean="0"/>
              <a:t>SV = EV – PV</a:t>
            </a:r>
          </a:p>
          <a:p>
            <a:r>
              <a:rPr lang="en-US" sz="900" dirty="0" smtClean="0"/>
              <a:t>CPI = EV / AC</a:t>
            </a:r>
          </a:p>
          <a:p>
            <a:r>
              <a:rPr lang="en-US" sz="900" dirty="0" smtClean="0"/>
              <a:t>SPI = EV / PV</a:t>
            </a:r>
          </a:p>
          <a:p>
            <a:r>
              <a:rPr lang="en-US" sz="900" dirty="0" smtClean="0"/>
              <a:t>Burning Rate = AC / EV</a:t>
            </a:r>
          </a:p>
          <a:p>
            <a:r>
              <a:rPr lang="en-US" sz="900" dirty="0" smtClean="0"/>
              <a:t>EAC = BAC / CPI</a:t>
            </a:r>
          </a:p>
          <a:p>
            <a:r>
              <a:rPr lang="en-US" sz="900" dirty="0" smtClean="0"/>
              <a:t>ETC = EAC – AC</a:t>
            </a:r>
          </a:p>
          <a:p>
            <a:r>
              <a:rPr lang="en-US" sz="900" dirty="0" smtClean="0"/>
              <a:t>TCPI = (BAC–EV) / (BAC–AC)</a:t>
            </a:r>
          </a:p>
          <a:p>
            <a:r>
              <a:rPr lang="en-US" sz="900" dirty="0" smtClean="0"/>
              <a:t>TCPI = </a:t>
            </a:r>
            <a:r>
              <a:rPr lang="en-US" sz="900" dirty="0" err="1" smtClean="0"/>
              <a:t>Work</a:t>
            </a:r>
            <a:r>
              <a:rPr lang="en-US" sz="900" baseline="-25000" dirty="0" err="1" smtClean="0"/>
              <a:t>Rest</a:t>
            </a:r>
            <a:r>
              <a:rPr lang="en-US" sz="900" dirty="0" smtClean="0"/>
              <a:t> / </a:t>
            </a:r>
            <a:r>
              <a:rPr lang="en-US" sz="900" dirty="0" err="1" smtClean="0"/>
              <a:t>Cost</a:t>
            </a:r>
            <a:r>
              <a:rPr lang="en-US" sz="900" baseline="-25000" dirty="0" err="1" smtClean="0"/>
              <a:t>Rest</a:t>
            </a:r>
            <a:endParaRPr lang="en-US" sz="900" baseline="-25000" dirty="0" smtClean="0"/>
          </a:p>
          <a:p>
            <a:r>
              <a:rPr lang="en-US" sz="900" dirty="0" smtClean="0"/>
              <a:t>VAC = BAC – EAC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79846" y="7708357"/>
            <a:ext cx="1486829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# of Channels </a:t>
            </a:r>
            <a:r>
              <a:rPr lang="en-US" sz="900" dirty="0"/>
              <a:t>= N (N – 1) / 2</a:t>
            </a:r>
          </a:p>
          <a:p>
            <a:r>
              <a:rPr lang="en-US" sz="900" dirty="0"/>
              <a:t>FV = PV (</a:t>
            </a:r>
            <a:r>
              <a:rPr lang="en-US" sz="900" dirty="0" err="1"/>
              <a:t>i</a:t>
            </a:r>
            <a:r>
              <a:rPr lang="en-US" sz="900" dirty="0"/>
              <a:t> + 1)</a:t>
            </a:r>
            <a:r>
              <a:rPr lang="en-US" sz="900" baseline="30000" dirty="0"/>
              <a:t>n</a:t>
            </a:r>
          </a:p>
          <a:p>
            <a:r>
              <a:rPr lang="en-US" sz="900" dirty="0"/>
              <a:t>NPV = 𝛴(PV</a:t>
            </a:r>
            <a:r>
              <a:rPr lang="en-US" sz="900" baseline="-25000" dirty="0"/>
              <a:t>1..n</a:t>
            </a:r>
            <a:r>
              <a:rPr lang="en-US" sz="900" dirty="0"/>
              <a:t>)</a:t>
            </a:r>
          </a:p>
          <a:p>
            <a:r>
              <a:rPr lang="en-US" sz="900" dirty="0"/>
              <a:t>PERT = Beta = Weighted 3P</a:t>
            </a:r>
          </a:p>
          <a:p>
            <a:r>
              <a:rPr lang="en-US" sz="900" dirty="0"/>
              <a:t>SD = 𝜎 = (P – O) / 6</a:t>
            </a:r>
          </a:p>
          <a:p>
            <a:r>
              <a:rPr lang="en-US" sz="900" dirty="0"/>
              <a:t>VAR = v = 𝜎</a:t>
            </a:r>
            <a:r>
              <a:rPr lang="en-US" sz="900" baseline="30000" dirty="0"/>
              <a:t>2</a:t>
            </a:r>
          </a:p>
          <a:p>
            <a:r>
              <a:rPr lang="en-US" sz="900" dirty="0"/>
              <a:t>AVG</a:t>
            </a:r>
            <a:r>
              <a:rPr lang="en-US" sz="900" baseline="-25000" dirty="0"/>
              <a:t>3P</a:t>
            </a:r>
            <a:r>
              <a:rPr lang="en-US" sz="900" dirty="0"/>
              <a:t> = (P + M + O) / 3</a:t>
            </a:r>
          </a:p>
          <a:p>
            <a:r>
              <a:rPr lang="en-US" sz="900" dirty="0"/>
              <a:t>AVG</a:t>
            </a:r>
            <a:r>
              <a:rPr lang="en-US" sz="900" baseline="-25000" dirty="0"/>
              <a:t>PERT</a:t>
            </a:r>
            <a:r>
              <a:rPr lang="en-US" sz="900" dirty="0"/>
              <a:t> = (P + 4M + O) / 6</a:t>
            </a:r>
          </a:p>
          <a:p>
            <a:r>
              <a:rPr lang="en-US" sz="900" dirty="0"/>
              <a:t>  𝜎=68.3%     2𝜎=95.5% </a:t>
            </a:r>
          </a:p>
          <a:p>
            <a:r>
              <a:rPr lang="en-US" sz="900" dirty="0"/>
              <a:t>3𝜎=99.7%     6𝜎=99.99</a:t>
            </a:r>
            <a:r>
              <a:rPr lang="en-US" sz="900" dirty="0" smtClean="0"/>
              <a:t>%</a:t>
            </a:r>
            <a:endParaRPr lang="en-US" sz="9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35397" y="266862"/>
            <a:ext cx="623881" cy="704569"/>
            <a:chOff x="5457265" y="8247180"/>
            <a:chExt cx="1099812" cy="1242056"/>
          </a:xfrm>
        </p:grpSpPr>
        <p:sp>
          <p:nvSpPr>
            <p:cNvPr id="18" name="Triangle 17"/>
            <p:cNvSpPr/>
            <p:nvPr/>
          </p:nvSpPr>
          <p:spPr>
            <a:xfrm>
              <a:off x="5478320" y="8247180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4941" y="8627860"/>
              <a:ext cx="667470" cy="542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smtClean="0">
                  <a:latin typeface="Arial" charset="0"/>
                  <a:ea typeface="Arial" charset="0"/>
                  <a:cs typeface="Arial" charset="0"/>
                </a:rPr>
                <a:t>QUA</a:t>
              </a:r>
            </a:p>
            <a:p>
              <a:pPr algn="ctr"/>
              <a:r>
                <a:rPr lang="en-US" sz="700" dirty="0" smtClean="0">
                  <a:latin typeface="Arial" charset="0"/>
                  <a:ea typeface="Arial" charset="0"/>
                  <a:cs typeface="Arial" charset="0"/>
                </a:rPr>
                <a:t>LITY</a:t>
              </a:r>
              <a:endParaRPr lang="en-US" sz="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8000000">
              <a:off x="5281496" y="8508387"/>
              <a:ext cx="704206" cy="352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smtClean="0">
                  <a:latin typeface="Arial" charset="0"/>
                  <a:ea typeface="Arial" charset="0"/>
                  <a:cs typeface="Arial" charset="0"/>
                </a:rPr>
                <a:t>TIME</a:t>
              </a:r>
              <a:endParaRPr lang="en-US" sz="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3600000">
              <a:off x="5998967" y="8508387"/>
              <a:ext cx="763551" cy="352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 smtClean="0">
                  <a:latin typeface="Arial" charset="0"/>
                  <a:ea typeface="Arial" charset="0"/>
                  <a:cs typeface="Arial" charset="0"/>
                </a:rPr>
                <a:t>COST</a:t>
              </a:r>
              <a:endParaRPr lang="en-US" sz="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70380" y="9136567"/>
              <a:ext cx="876584" cy="3526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 smtClean="0">
                  <a:latin typeface="Arial" charset="0"/>
                  <a:ea typeface="Arial" charset="0"/>
                  <a:cs typeface="Arial" charset="0"/>
                </a:rPr>
                <a:t>SCOPE</a:t>
              </a:r>
              <a:endParaRPr lang="en-US" sz="7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9536668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©</a:t>
            </a:r>
            <a:r>
              <a:rPr lang="en-US" sz="1000" dirty="0" err="1" smtClean="0"/>
              <a:t>Jörg</a:t>
            </a:r>
            <a:r>
              <a:rPr lang="en-US" sz="1000" dirty="0" smtClean="0"/>
              <a:t> </a:t>
            </a:r>
            <a:r>
              <a:rPr lang="en-US" sz="1000" dirty="0" err="1" smtClean="0"/>
              <a:t>Kuharev</a:t>
            </a:r>
            <a:r>
              <a:rPr lang="en-US" sz="1000" dirty="0" smtClean="0"/>
              <a:t>, 2017, based on PMBOK 5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Edition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2105352" y="229387"/>
            <a:ext cx="4576411" cy="6986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PMI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Code of Ethics: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Respect, Fair, Honest.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Organizational Structures: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Functional, weak/balanced/strong Matrix, </a:t>
            </a:r>
            <a:r>
              <a:rPr lang="en-US" sz="800" dirty="0" err="1" smtClean="0">
                <a:latin typeface="Arial" charset="0"/>
                <a:ea typeface="Arial" charset="0"/>
                <a:cs typeface="Arial" charset="0"/>
              </a:rPr>
              <a:t>Projectized</a:t>
            </a:r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Deming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Cycle: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Plan, Do Check, Act</a:t>
            </a:r>
            <a:r>
              <a:rPr lang="en-US" sz="8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SMART</a:t>
            </a:r>
            <a:r>
              <a:rPr lang="en-US" sz="800" dirty="0" smtClean="0">
                <a:latin typeface="Arial" charset="0"/>
                <a:ea typeface="Arial" charset="0"/>
                <a:cs typeface="Arial" charset="0"/>
              </a:rPr>
              <a:t>: Specific Measurable Achievable Realistic Timetable</a:t>
            </a:r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endParaRPr lang="en-US" sz="800" b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Contract Close: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Before project close;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Project or Phase Close: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Lessons Learned </a:t>
            </a:r>
            <a:endParaRPr lang="en-US" sz="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Change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Request: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? impact on Scope, Time, Cost, Quality, HR, Risk, Stakeholder, Contracts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Change Control Systems: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Scope, Cost, Schedule, Procurement</a:t>
            </a: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Cost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Estimating Accuracy: ROM: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-25%/+75%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Budgetary: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-10%/+25%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Definitive: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-5%/+10%</a:t>
            </a:r>
            <a:br>
              <a:rPr lang="en-US" sz="800" dirty="0">
                <a:latin typeface="Arial" charset="0"/>
                <a:ea typeface="Arial" charset="0"/>
                <a:cs typeface="Arial" charset="0"/>
              </a:rPr>
            </a:b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Cost Budget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= Mgt. Reserve + (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Cost Baseline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= Project Estimates + Contingency Reserve)</a:t>
            </a:r>
          </a:p>
          <a:p>
            <a:endParaRPr lang="en-US" sz="800" b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Ishikawa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= Fishbone Diagram: cause and effect.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Pareto Diagram: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Identify problems and frequency. 80/20 Rule.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Flow Charts; Control Charts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Just in Time: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Reduces inventory; requires additional quality control.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Quality Theories: </a:t>
            </a:r>
            <a:r>
              <a:rPr lang="en-US" sz="800" dirty="0" smtClean="0">
                <a:latin typeface="Arial" charset="0"/>
                <a:ea typeface="Arial" charset="0"/>
                <a:cs typeface="Arial" charset="0"/>
              </a:rPr>
              <a:t>Kaizen</a:t>
            </a:r>
            <a:r>
              <a:rPr lang="en-US" sz="800" smtClean="0">
                <a:latin typeface="Arial" charset="0"/>
                <a:ea typeface="Arial" charset="0"/>
                <a:cs typeface="Arial" charset="0"/>
              </a:rPr>
              <a:t>: continuous improvements,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Six Sigma</a:t>
            </a:r>
            <a:r>
              <a:rPr lang="en-US" sz="8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800" smtClean="0">
                <a:latin typeface="Arial" charset="0"/>
                <a:ea typeface="Arial" charset="0"/>
                <a:cs typeface="Arial" charset="0"/>
              </a:rPr>
              <a:t>TQM, </a:t>
            </a:r>
            <a:r>
              <a:rPr lang="en-US" sz="800" b="1" smtClean="0">
                <a:latin typeface="Arial" charset="0"/>
                <a:ea typeface="Arial" charset="0"/>
                <a:cs typeface="Arial" charset="0"/>
              </a:rPr>
              <a:t>Crosby</a:t>
            </a:r>
            <a:r>
              <a:rPr lang="en-US" sz="800" dirty="0" smtClean="0">
                <a:latin typeface="Arial" charset="0"/>
                <a:ea typeface="Arial" charset="0"/>
                <a:cs typeface="Arial" charset="0"/>
              </a:rPr>
              <a:t>: zero defects</a:t>
            </a:r>
          </a:p>
          <a:p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Variables Sampling</a:t>
            </a:r>
            <a:r>
              <a:rPr lang="en-US" sz="800" dirty="0" smtClean="0">
                <a:latin typeface="Arial" charset="0"/>
                <a:ea typeface="Arial" charset="0"/>
                <a:cs typeface="Arial" charset="0"/>
              </a:rPr>
              <a:t>: rated degree of conformity,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Attribute Sampling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800" dirty="0" smtClean="0">
                <a:latin typeface="Arial" charset="0"/>
                <a:ea typeface="Arial" charset="0"/>
                <a:cs typeface="Arial" charset="0"/>
              </a:rPr>
              <a:t>accepted or not</a:t>
            </a:r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endParaRPr lang="en-US" sz="800" b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Maslow’s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Hierarchy of Needs: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Physiological, Safety, Social, Self -esteem, Self-actualization.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McClelland’s Theory of Needs: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over time, achievement, affiliation, power, Apperception test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McGregor’s X &amp; Y: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X: bad, lazy-&gt; micromanagement; Y: self-directed</a:t>
            </a:r>
            <a:br>
              <a:rPr lang="en-US" sz="800" dirty="0">
                <a:latin typeface="Arial" charset="0"/>
                <a:ea typeface="Arial" charset="0"/>
                <a:cs typeface="Arial" charset="0"/>
              </a:rPr>
            </a:b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Ouchi’s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 Theo. Z: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People are X + Y, motivated by commitment, opportunity advancement.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Herzberg’s Theory of Motivation: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Hygiene factors, Motivating Agents.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Vroom’s Expectancy Theory: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People behave based on their belief on what will be the result.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Halo Effect: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all opinions formed by one component, good engineer must be a good manager.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Leadership: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Directing, Facilitating, Coaching, Supporting, Autocratic, Consultative, Consensus.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Team Roles: </a:t>
            </a:r>
            <a:r>
              <a:rPr lang="en-US" sz="700" dirty="0">
                <a:latin typeface="Arial" charset="0"/>
                <a:ea typeface="Arial" charset="0"/>
                <a:cs typeface="Arial" charset="0"/>
              </a:rPr>
              <a:t>Initiator, </a:t>
            </a:r>
            <a:r>
              <a:rPr lang="en-US" sz="700" dirty="0" err="1" smtClean="0">
                <a:latin typeface="Arial" charset="0"/>
                <a:ea typeface="Arial" charset="0"/>
                <a:cs typeface="Arial" charset="0"/>
              </a:rPr>
              <a:t>Inf.Seeker</a:t>
            </a:r>
            <a:r>
              <a:rPr lang="en-US" sz="7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700" dirty="0" err="1" smtClean="0">
                <a:latin typeface="Arial" charset="0"/>
                <a:ea typeface="Arial" charset="0"/>
                <a:cs typeface="Arial" charset="0"/>
              </a:rPr>
              <a:t>Inf.Giver</a:t>
            </a:r>
            <a:r>
              <a:rPr lang="en-US" sz="700" dirty="0">
                <a:latin typeface="Arial" charset="0"/>
                <a:ea typeface="Arial" charset="0"/>
                <a:cs typeface="Arial" charset="0"/>
              </a:rPr>
              <a:t>, Encourager, </a:t>
            </a:r>
            <a:r>
              <a:rPr lang="en-US" sz="700" dirty="0" smtClean="0">
                <a:latin typeface="Arial" charset="0"/>
                <a:ea typeface="Arial" charset="0"/>
                <a:cs typeface="Arial" charset="0"/>
              </a:rPr>
              <a:t>Clarifier, Gate </a:t>
            </a:r>
            <a:r>
              <a:rPr lang="en-US" sz="700" dirty="0">
                <a:latin typeface="Arial" charset="0"/>
                <a:ea typeface="Arial" charset="0"/>
                <a:cs typeface="Arial" charset="0"/>
              </a:rPr>
              <a:t>Keeper, Harmonizer, Summarizer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800" dirty="0">
                <a:latin typeface="Arial" charset="0"/>
                <a:ea typeface="Arial" charset="0"/>
                <a:cs typeface="Arial" charset="0"/>
              </a:rPr>
            </a:br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Manager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Powers: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Formal (legitimate,) Reward, Penalty (coercive), Expert, Referent.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Conflict Management: win-win: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Confront (problem solving.), Collaborate;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win-lose: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Force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yield-lose: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Withdraw (avoid);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lose-lose: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Smooth (accommodate), Compromise</a:t>
            </a:r>
          </a:p>
          <a:p>
            <a:endParaRPr lang="en-US" sz="800" b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Risk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Mgt. Strategies: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Avoid, Transfer, Mitigate, Accept, Exploit, Share, Enhance, Accept.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Qualitative Risk Analysis: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Chance and impact of occurrence, prioritized list; ranking.</a:t>
            </a:r>
            <a:br>
              <a:rPr lang="en-US" sz="800" dirty="0">
                <a:latin typeface="Arial" charset="0"/>
                <a:ea typeface="Arial" charset="0"/>
                <a:cs typeface="Arial" charset="0"/>
              </a:rPr>
            </a:b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Quantitative Risk Analysis: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Numerical analysis of probability and impact.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Tools: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Interviews, Sensitivity Analysis, Decision Tree Analysis, Simulation, Monte Carlo.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Expected Monetary Value =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probability * impact;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Contingency Reserve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= 𝛴( p * </a:t>
            </a:r>
            <a:r>
              <a:rPr lang="en-US" sz="8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)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Risks: Pure: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negative impact only, injury, theft, fire, destruction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Secondary: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risk response creates another risk;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Residual: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small generally accepted risk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Utility Function = Risk Tolerance: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willingness to accept risk</a:t>
            </a:r>
          </a:p>
          <a:p>
            <a:endParaRPr lang="en-US" sz="8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dirty="0" smtClean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, Encoder, Medium, Noise, Decoder, Receiver; </a:t>
            </a:r>
            <a:r>
              <a:rPr lang="en-US" sz="800" dirty="0" smtClean="0">
                <a:latin typeface="Arial" charset="0"/>
                <a:ea typeface="Arial" charset="0"/>
                <a:cs typeface="Arial" charset="0"/>
              </a:rPr>
              <a:t>Message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sent; Info transferred.</a:t>
            </a:r>
          </a:p>
          <a:p>
            <a:r>
              <a:rPr lang="en-US" sz="800" dirty="0">
                <a:latin typeface="Arial" charset="0"/>
                <a:ea typeface="Arial" charset="0"/>
                <a:cs typeface="Arial" charset="0"/>
              </a:rPr>
              <a:t>55% nonverbal; </a:t>
            </a:r>
            <a:r>
              <a:rPr lang="en-US" sz="800" b="1" dirty="0" err="1">
                <a:latin typeface="Arial" charset="0"/>
                <a:ea typeface="Arial" charset="0"/>
                <a:cs typeface="Arial" charset="0"/>
              </a:rPr>
              <a:t>Paralingual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pitch, tone, inflection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Written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form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plan, contract, resource requests,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inform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notes, memos, email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Verbal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form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presentation, bidder conf.,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inform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: conversation, 1</a:t>
            </a:r>
            <a:r>
              <a:rPr lang="en-US" sz="800" baseline="30000" dirty="0"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poor performance notice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Effective listening: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interpreting </a:t>
            </a:r>
            <a:r>
              <a:rPr lang="en-US" sz="800" dirty="0" err="1">
                <a:latin typeface="Arial" charset="0"/>
                <a:ea typeface="Arial" charset="0"/>
                <a:cs typeface="Arial" charset="0"/>
              </a:rPr>
              <a:t>nonverbals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, questions, feedback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Active listening: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participation with verbal + nonverbal signs of message receipt</a:t>
            </a:r>
          </a:p>
          <a:p>
            <a:endParaRPr lang="en-US" sz="8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Cost Reimbursable: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Cost + award/incentive/fixed Fee,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Time and Material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Fixed Price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Purchase order: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unilateral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, Letter of intent: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not binding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, 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Letter contract: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short-term, stopgap or emergency response</a:t>
            </a: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Bidder-Conference: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questions about SOW,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Bid/Quote: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price,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Proposal: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ideas</a:t>
            </a:r>
          </a:p>
          <a:p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 smtClean="0">
                <a:latin typeface="Arial" charset="0"/>
                <a:ea typeface="Arial" charset="0"/>
                <a:cs typeface="Arial" charset="0"/>
              </a:rPr>
              <a:t>Stakeholder </a:t>
            </a:r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classification: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800" dirty="0" smtClean="0">
                <a:latin typeface="Arial" charset="0"/>
                <a:ea typeface="Arial" charset="0"/>
                <a:cs typeface="Arial" charset="0"/>
              </a:rPr>
              <a:t>Power-Interest/Influence, Influence-Impact Grids</a:t>
            </a:r>
            <a:endParaRPr lang="en-US" sz="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800" b="1" dirty="0">
                <a:latin typeface="Arial" charset="0"/>
                <a:ea typeface="Arial" charset="0"/>
                <a:cs typeface="Arial" charset="0"/>
              </a:rPr>
              <a:t>Salience model: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power, urgency, </a:t>
            </a:r>
            <a:r>
              <a:rPr lang="en-US" sz="800" dirty="0" smtClean="0">
                <a:latin typeface="Arial" charset="0"/>
                <a:ea typeface="Arial" charset="0"/>
                <a:cs typeface="Arial" charset="0"/>
              </a:rPr>
              <a:t>legitimacy</a:t>
            </a:r>
          </a:p>
          <a:p>
            <a:r>
              <a:rPr lang="en-US" sz="800" dirty="0" smtClean="0">
                <a:latin typeface="Arial" charset="0"/>
                <a:ea typeface="Arial" charset="0"/>
                <a:cs typeface="Arial" charset="0"/>
              </a:rPr>
              <a:t>Unaware, Resistant, Neutral, Supportive, Leading</a:t>
            </a:r>
            <a:endParaRPr lang="en-US" sz="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tangle 15"/>
          <p:cNvSpPr/>
          <p:nvPr/>
        </p:nvSpPr>
        <p:spPr>
          <a:xfrm>
            <a:off x="5066675" y="7708357"/>
            <a:ext cx="16150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𝜎</a:t>
            </a:r>
            <a:r>
              <a:rPr lang="en-US" sz="900" baseline="-25000" dirty="0" smtClean="0"/>
              <a:t>𝛴</a:t>
            </a:r>
            <a:r>
              <a:rPr lang="en-US" sz="900" dirty="0" smtClean="0"/>
              <a:t> </a:t>
            </a:r>
            <a:r>
              <a:rPr lang="en-US" sz="900" dirty="0"/>
              <a:t>= </a:t>
            </a:r>
            <a:r>
              <a:rPr lang="en-US" sz="900" dirty="0" smtClean="0"/>
              <a:t>√𝛴𝜎</a:t>
            </a:r>
            <a:r>
              <a:rPr lang="en-US" sz="900" baseline="30000" dirty="0" smtClean="0"/>
              <a:t>2</a:t>
            </a:r>
          </a:p>
          <a:p>
            <a:r>
              <a:rPr lang="en-US" sz="900" dirty="0" smtClean="0"/>
              <a:t>PTA = ($</a:t>
            </a:r>
            <a:r>
              <a:rPr lang="en-US" sz="900" baseline="-25000" dirty="0" smtClean="0"/>
              <a:t>ceil</a:t>
            </a:r>
            <a:r>
              <a:rPr lang="en-US" sz="900" dirty="0" smtClean="0"/>
              <a:t>-$</a:t>
            </a:r>
            <a:r>
              <a:rPr lang="en-US" sz="900" baseline="-25000" dirty="0" smtClean="0"/>
              <a:t>tar</a:t>
            </a:r>
            <a:r>
              <a:rPr lang="en-US" sz="900" dirty="0"/>
              <a:t>-</a:t>
            </a:r>
            <a:r>
              <a:rPr lang="en-US" sz="900" dirty="0" smtClean="0"/>
              <a:t>$</a:t>
            </a:r>
            <a:r>
              <a:rPr lang="en-US" sz="900" baseline="-25000" dirty="0" smtClean="0"/>
              <a:t>fee</a:t>
            </a:r>
            <a:r>
              <a:rPr lang="en-US" sz="900" dirty="0" smtClean="0"/>
              <a:t>)/%</a:t>
            </a:r>
            <a:r>
              <a:rPr lang="en-US" sz="900" baseline="-25000" dirty="0" smtClean="0"/>
              <a:t>buyer</a:t>
            </a:r>
            <a:r>
              <a:rPr lang="en-US" sz="900" dirty="0" smtClean="0"/>
              <a:t>+$</a:t>
            </a:r>
            <a:r>
              <a:rPr lang="en-US" sz="900" baseline="-25000" dirty="0" smtClean="0"/>
              <a:t>tar</a:t>
            </a:r>
            <a:endParaRPr lang="en-US" sz="900" baseline="-25000" dirty="0"/>
          </a:p>
        </p:txBody>
      </p:sp>
    </p:spTree>
    <p:extLst>
      <p:ext uri="{BB962C8B-B14F-4D97-AF65-F5344CB8AC3E}">
        <p14:creationId xmlns:p14="http://schemas.microsoft.com/office/powerpoint/2010/main" val="184159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306</Words>
  <Application>Microsoft Macintosh PowerPoint</Application>
  <PresentationFormat>A4 Paper (210x297 mm)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Joerg</dc:creator>
  <cp:lastModifiedBy>Joerg</cp:lastModifiedBy>
  <cp:revision>46</cp:revision>
  <dcterms:created xsi:type="dcterms:W3CDTF">2017-10-04T09:10:50Z</dcterms:created>
  <dcterms:modified xsi:type="dcterms:W3CDTF">2017-10-13T07:53:12Z</dcterms:modified>
</cp:coreProperties>
</file>