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7"/>
  </p:notesMasterIdLst>
  <p:sldIdLst>
    <p:sldId id="256" r:id="rId2"/>
    <p:sldId id="280" r:id="rId3"/>
    <p:sldId id="276" r:id="rId4"/>
    <p:sldId id="277" r:id="rId5"/>
    <p:sldId id="279" r:id="rId6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200" kern="1200">
        <a:solidFill>
          <a:schemeClr val="hlink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200" kern="1200">
        <a:solidFill>
          <a:schemeClr val="hlink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200" kern="1200">
        <a:solidFill>
          <a:schemeClr val="hlink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200" kern="1200">
        <a:solidFill>
          <a:schemeClr val="hlink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FFE"/>
    <a:srgbClr val="FEFEFF"/>
    <a:srgbClr val="FFFEFE"/>
    <a:srgbClr val="FFFDFF"/>
    <a:srgbClr val="FEFFFF"/>
    <a:srgbClr val="99CC00"/>
    <a:srgbClr val="FF6400"/>
    <a:srgbClr val="71B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smtClean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smtClean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smtClean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smtClean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A9BF2C91-FEA8-4B4C-8C91-3A1E52C8C8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0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planet image.jp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"/>
          <a:stretch>
            <a:fillRect/>
          </a:stretch>
        </p:blipFill>
        <p:spPr bwMode="auto">
          <a:xfrm>
            <a:off x="274638" y="3665538"/>
            <a:ext cx="8593137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r">
              <a:lnSpc>
                <a:spcPct val="100000"/>
              </a:lnSpc>
            </a:pPr>
            <a:r>
              <a:rPr lang="en-US" sz="800">
                <a:solidFill>
                  <a:schemeClr val="tx1"/>
                </a:solidFill>
              </a:rPr>
              <a:t>© 2009 IBM Corporation</a:t>
            </a:r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684213"/>
            <a:ext cx="5889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274638" y="3665538"/>
            <a:ext cx="8594725" cy="2233612"/>
            <a:chOff x="160" y="2308"/>
            <a:chExt cx="5437" cy="1399"/>
          </a:xfrm>
        </p:grpSpPr>
        <p:sp>
          <p:nvSpPr>
            <p:cNvPr id="9" name="Rectangle 22"/>
            <p:cNvSpPr>
              <a:spLocks noChangeArrowheads="1"/>
            </p:cNvSpPr>
            <p:nvPr/>
          </p:nvSpPr>
          <p:spPr bwMode="auto">
            <a:xfrm>
              <a:off x="160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23"/>
            <p:cNvSpPr>
              <a:spLocks noChangeArrowheads="1"/>
            </p:cNvSpPr>
            <p:nvPr/>
          </p:nvSpPr>
          <p:spPr bwMode="auto">
            <a:xfrm>
              <a:off x="160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24"/>
            <p:cNvSpPr>
              <a:spLocks noChangeArrowheads="1"/>
            </p:cNvSpPr>
            <p:nvPr/>
          </p:nvSpPr>
          <p:spPr bwMode="auto">
            <a:xfrm>
              <a:off x="160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25"/>
            <p:cNvSpPr>
              <a:spLocks noChangeArrowheads="1"/>
            </p:cNvSpPr>
            <p:nvPr/>
          </p:nvSpPr>
          <p:spPr bwMode="auto">
            <a:xfrm>
              <a:off x="4739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>
              <a:off x="4739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>
              <a:off x="5328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28"/>
            <p:cNvSpPr>
              <a:spLocks/>
            </p:cNvSpPr>
            <p:nvPr/>
          </p:nvSpPr>
          <p:spPr bwMode="auto">
            <a:xfrm>
              <a:off x="1305" y="2308"/>
              <a:ext cx="2862" cy="288"/>
            </a:xfrm>
            <a:custGeom>
              <a:avLst/>
              <a:gdLst>
                <a:gd name="T0" fmla="*/ 0 w 2880"/>
                <a:gd name="T1" fmla="*/ 0 h 288"/>
                <a:gd name="T2" fmla="*/ 0 w 2880"/>
                <a:gd name="T3" fmla="*/ 288 h 288"/>
                <a:gd name="T4" fmla="*/ 2862 w 2880"/>
                <a:gd name="T5" fmla="*/ 288 h 288"/>
                <a:gd name="T6" fmla="*/ 2820 w 2880"/>
                <a:gd name="T7" fmla="*/ 256 h 288"/>
                <a:gd name="T8" fmla="*/ 2643 w 2880"/>
                <a:gd name="T9" fmla="*/ 134 h 288"/>
                <a:gd name="T10" fmla="*/ 2415 w 2880"/>
                <a:gd name="T11" fmla="*/ 46 h 288"/>
                <a:gd name="T12" fmla="*/ 2216 w 2880"/>
                <a:gd name="T13" fmla="*/ 10 h 288"/>
                <a:gd name="T14" fmla="*/ 2099 w 2880"/>
                <a:gd name="T15" fmla="*/ 0 h 288"/>
                <a:gd name="T16" fmla="*/ 0 w 2880"/>
                <a:gd name="T17" fmla="*/ 0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29"/>
            <p:cNvSpPr>
              <a:spLocks/>
            </p:cNvSpPr>
            <p:nvPr/>
          </p:nvSpPr>
          <p:spPr bwMode="auto">
            <a:xfrm>
              <a:off x="1305" y="2862"/>
              <a:ext cx="3174" cy="291"/>
            </a:xfrm>
            <a:custGeom>
              <a:avLst/>
              <a:gdLst>
                <a:gd name="T0" fmla="*/ 0 w 3194"/>
                <a:gd name="T1" fmla="*/ 0 h 290"/>
                <a:gd name="T2" fmla="*/ 0 w 3194"/>
                <a:gd name="T3" fmla="*/ 289 h 290"/>
                <a:gd name="T4" fmla="*/ 3174 w 3194"/>
                <a:gd name="T5" fmla="*/ 291 h 290"/>
                <a:gd name="T6" fmla="*/ 3168 w 3194"/>
                <a:gd name="T7" fmla="*/ 257 h 290"/>
                <a:gd name="T8" fmla="*/ 3140 w 3194"/>
                <a:gd name="T9" fmla="*/ 147 h 290"/>
                <a:gd name="T10" fmla="*/ 3098 w 3194"/>
                <a:gd name="T11" fmla="*/ 34 h 290"/>
                <a:gd name="T12" fmla="*/ 3083 w 3194"/>
                <a:gd name="T13" fmla="*/ 2 h 290"/>
                <a:gd name="T14" fmla="*/ 0 w 3194"/>
                <a:gd name="T15" fmla="*/ 0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30"/>
            <p:cNvSpPr>
              <a:spLocks/>
            </p:cNvSpPr>
            <p:nvPr/>
          </p:nvSpPr>
          <p:spPr bwMode="auto">
            <a:xfrm>
              <a:off x="3595" y="3417"/>
              <a:ext cx="916" cy="290"/>
            </a:xfrm>
            <a:custGeom>
              <a:avLst/>
              <a:gdLst>
                <a:gd name="T0" fmla="*/ 0 w 3194"/>
                <a:gd name="T1" fmla="*/ 290 h 290"/>
                <a:gd name="T2" fmla="*/ 0 w 3194"/>
                <a:gd name="T3" fmla="*/ 2 h 290"/>
                <a:gd name="T4" fmla="*/ 916 w 3194"/>
                <a:gd name="T5" fmla="*/ 0 h 290"/>
                <a:gd name="T6" fmla="*/ 911 w 3194"/>
                <a:gd name="T7" fmla="*/ 156 h 290"/>
                <a:gd name="T8" fmla="*/ 903 w 3194"/>
                <a:gd name="T9" fmla="*/ 254 h 290"/>
                <a:gd name="T10" fmla="*/ 901 w 3194"/>
                <a:gd name="T11" fmla="*/ 290 h 290"/>
                <a:gd name="T12" fmla="*/ 0 w 3194"/>
                <a:gd name="T13" fmla="*/ 290 h 2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31"/>
            <p:cNvSpPr>
              <a:spLocks noChangeArrowheads="1"/>
            </p:cNvSpPr>
            <p:nvPr/>
          </p:nvSpPr>
          <p:spPr bwMode="auto">
            <a:xfrm>
              <a:off x="1877" y="3419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9700" y="1417638"/>
            <a:ext cx="8729663" cy="2011362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charset="0"/>
              <a:buNone/>
              <a:defRPr sz="11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988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658C8-C335-2846-8C10-7033F3771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5477A-BDE5-2D45-82B4-536E17E94BDA}" type="datetime3">
              <a:rPr lang="en-US"/>
              <a:pPr>
                <a:defRPr/>
              </a:pPr>
              <a:t>11 October 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6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3FCC4-822E-ED43-A986-C227EF5DF9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82481-2FC9-464A-9E3B-7721EC33DE2C}" type="datetime3">
              <a:rPr lang="en-US"/>
              <a:pPr>
                <a:defRPr/>
              </a:pPr>
              <a:t>11 October 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1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DDDCA-8961-5749-9EB2-6B78DFC18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22A5B-9D86-CA44-A79B-689EC9A4C2B1}" type="datetime3">
              <a:rPr lang="en-US"/>
              <a:pPr>
                <a:defRPr/>
              </a:pPr>
              <a:t>11 October 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2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D5B52-B9B8-8544-912A-4D035B5612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8B84D-EBD2-7946-BDED-A92E0A3771A2}" type="datetime3">
              <a:rPr lang="en-US"/>
              <a:pPr>
                <a:defRPr/>
              </a:pPr>
              <a:t>11 October 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6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6B63E-064F-FB4E-BB36-43E2FA692A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F0FD8D-95CF-E549-A47B-8F2BBD05D336}" type="datetime3">
              <a:rPr lang="en-US"/>
              <a:pPr>
                <a:defRPr/>
              </a:pPr>
              <a:t>11 October 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7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AB99B-56FD-E74D-B57E-CFF671FCC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2E838-5FDB-5D45-8804-D80999B94F76}" type="datetime3">
              <a:rPr lang="en-US"/>
              <a:pPr>
                <a:defRPr/>
              </a:pPr>
              <a:t>11 October 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0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6F29D-0BA3-8D4F-B7DB-78E3687C9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6970F-1EC5-BC42-85F1-FB1157270480}" type="datetime3">
              <a:rPr lang="en-US"/>
              <a:pPr>
                <a:defRPr/>
              </a:pPr>
              <a:t>11 October 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FABE5-7715-AE4B-953E-B12D568C2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57CDF-76AA-DC4F-A06F-0C88A7CB759C}" type="datetime3">
              <a:rPr lang="en-US"/>
              <a:pPr>
                <a:defRPr/>
              </a:pPr>
              <a:t>11 October 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373F0-2A20-F340-99DE-E6FCF2EF02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B6B4F-A070-0B43-A7F3-845E6AA72680}" type="datetime3">
              <a:rPr lang="en-US"/>
              <a:pPr>
                <a:defRPr/>
              </a:pPr>
              <a:t>11 October 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1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DF866-A54D-CC45-90C9-C49DA754E6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A305E-72A4-A143-8014-2BB90FA756B4}" type="datetime3">
              <a:rPr lang="en-US"/>
              <a:pPr>
                <a:defRPr/>
              </a:pPr>
              <a:t>11 October 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4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r">
              <a:lnSpc>
                <a:spcPct val="100000"/>
              </a:lnSpc>
            </a:pPr>
            <a:r>
              <a:rPr lang="en-US" sz="800">
                <a:solidFill>
                  <a:schemeClr val="tx1"/>
                </a:solidFill>
              </a:rPr>
              <a:t>© 2009 IBM Corporation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800" smtClean="0">
                <a:solidFill>
                  <a:schemeClr val="tx1"/>
                </a:solidFill>
                <a:cs typeface="Arial" charset="0"/>
              </a:defRPr>
            </a:lvl1pPr>
          </a:lstStyle>
          <a:p>
            <a:pPr>
              <a:defRPr/>
            </a:pPr>
            <a:fld id="{24463959-1B62-4F4A-BFD6-BC8E043159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4163" y="6537325"/>
            <a:ext cx="5943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800" smtClean="0">
                <a:solidFill>
                  <a:schemeClr val="tx1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9275" y="6537325"/>
            <a:ext cx="10048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800" smtClean="0">
                <a:solidFill>
                  <a:schemeClr val="tx1"/>
                </a:solidFill>
                <a:cs typeface="Arial" charset="0"/>
              </a:defRPr>
            </a:lvl1pPr>
          </a:lstStyle>
          <a:p>
            <a:pPr>
              <a:defRPr/>
            </a:pPr>
            <a:fld id="{60F10B2E-0BE7-7248-B230-EF664597F10D}" type="datetime3">
              <a:rPr lang="en-US"/>
              <a:pPr>
                <a:defRPr/>
              </a:pPr>
              <a:t>11 October 2012</a:t>
            </a:fld>
            <a:endParaRPr lang="en-US"/>
          </a:p>
        </p:txBody>
      </p:sp>
      <p:pic>
        <p:nvPicPr>
          <p:cNvPr id="1032" name="Picture 10" descr="R120_G137_B251-20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227013"/>
            <a:ext cx="5889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ea typeface="ＭＳ Ｐゴシック" charset="0"/>
        </a:defRPr>
      </a:lvl9pPr>
    </p:titleStyle>
    <p:bodyStyle>
      <a:lvl1pPr marL="173038" indent="-173038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09588" indent="-163513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855663" indent="-173038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203325" indent="-17303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+mn-lt"/>
          <a:ea typeface="+mn-ea"/>
        </a:defRPr>
      </a:lvl4pPr>
      <a:lvl5pPr marL="15398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5pPr>
      <a:lvl6pPr marL="19970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6pPr>
      <a:lvl7pPr marL="24542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7pPr>
      <a:lvl8pPr marL="29114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8pPr>
      <a:lvl9pPr marL="33686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6525" y="1416050"/>
            <a:ext cx="8766175" cy="20113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Building WCC with </a:t>
            </a:r>
            <a:r>
              <a:rPr lang="en-US" dirty="0" err="1" smtClean="0">
                <a:cs typeface="+mj-cs"/>
              </a:rPr>
              <a:t>OpenStack</a:t>
            </a:r>
            <a:endParaRPr lang="en-US" dirty="0" smtClean="0">
              <a:cs typeface="+mj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527050"/>
            <a:ext cx="7769225" cy="52863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Presenter</a:t>
            </a:r>
            <a:r>
              <a:rPr lang="ja-JP" altLang="en-US" smtClean="0">
                <a:latin typeface="Arial"/>
                <a:cs typeface="+mn-cs"/>
              </a:rPr>
              <a:t>’</a:t>
            </a:r>
            <a:r>
              <a:rPr lang="en-US" smtClean="0">
                <a:cs typeface="+mn-cs"/>
              </a:rPr>
              <a:t>s Name - Presenter</a:t>
            </a:r>
            <a:r>
              <a:rPr lang="ja-JP" altLang="en-US" smtClean="0">
                <a:latin typeface="Arial"/>
                <a:cs typeface="+mn-cs"/>
              </a:rPr>
              <a:t>’</a:t>
            </a:r>
            <a:r>
              <a:rPr lang="en-US" smtClean="0">
                <a:cs typeface="+mn-cs"/>
              </a:rPr>
              <a:t>s Title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DD Month Year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28" y="1325903"/>
            <a:ext cx="8686800" cy="4479925"/>
          </a:xfrm>
        </p:spPr>
        <p:txBody>
          <a:bodyPr/>
          <a:lstStyle/>
          <a:p>
            <a:r>
              <a:rPr lang="en-US" dirty="0" smtClean="0"/>
              <a:t>WCC will offer two value propositions in comparison to existing cloud solutions</a:t>
            </a:r>
          </a:p>
          <a:p>
            <a:pPr lvl="1"/>
            <a:r>
              <a:rPr lang="en-US" dirty="0" smtClean="0"/>
              <a:t>The ability to specify and deploy multi-VM patterns including storage and network configuration</a:t>
            </a:r>
          </a:p>
          <a:p>
            <a:pPr lvl="2"/>
            <a:r>
              <a:rPr lang="en-US" sz="1200" dirty="0" smtClean="0"/>
              <a:t>Today (e.g., EC2) such deployment is done by writing a topology-specific script using cloud APIs</a:t>
            </a:r>
          </a:p>
          <a:p>
            <a:pPr lvl="2"/>
            <a:r>
              <a:rPr lang="en-US" sz="1200" dirty="0" smtClean="0"/>
              <a:t>IWD/</a:t>
            </a:r>
            <a:r>
              <a:rPr lang="en-US" sz="1200" dirty="0" err="1" smtClean="0"/>
              <a:t>vSys</a:t>
            </a:r>
            <a:r>
              <a:rPr lang="en-US" sz="1200" dirty="0" smtClean="0"/>
              <a:t> does not have reach enough the API to allow specifying network/storage artifacts</a:t>
            </a:r>
          </a:p>
          <a:p>
            <a:pPr lvl="2"/>
            <a:r>
              <a:rPr lang="en-US" sz="1200" dirty="0" smtClean="0"/>
              <a:t>Combined with Weaver, we will get the ability to deploy and configure all aspects of workload via a single API call</a:t>
            </a:r>
          </a:p>
          <a:p>
            <a:pPr lvl="1"/>
            <a:r>
              <a:rPr lang="en-US" dirty="0" smtClean="0"/>
              <a:t>Workload-optimized deployment and resource management</a:t>
            </a:r>
          </a:p>
          <a:p>
            <a:pPr lvl="2"/>
            <a:r>
              <a:rPr lang="en-US" sz="1200" dirty="0" smtClean="0"/>
              <a:t>Today, only VMs are managed irrespective of network and storage resources</a:t>
            </a:r>
          </a:p>
          <a:p>
            <a:pPr lvl="2"/>
            <a:r>
              <a:rPr lang="en-US" sz="1200" dirty="0" smtClean="0"/>
              <a:t>Generally, limited capabilities exist in VM management (IWD/IPAS is actually more advanced than competition in this regard)</a:t>
            </a:r>
          </a:p>
          <a:p>
            <a:r>
              <a:rPr lang="en-US" dirty="0" smtClean="0"/>
              <a:t>WCC should be delivered in 2 phases</a:t>
            </a:r>
          </a:p>
          <a:p>
            <a:pPr lvl="1"/>
            <a:r>
              <a:rPr lang="en-US" dirty="0" smtClean="0"/>
              <a:t>Phase 1: Deliver WCC API with the ability to specify and deploy multi-VM patterns including storage and network configuration</a:t>
            </a:r>
          </a:p>
          <a:p>
            <a:pPr lvl="2"/>
            <a:r>
              <a:rPr lang="en-US" sz="1200" dirty="0" smtClean="0"/>
              <a:t>Clear value from user perspective</a:t>
            </a:r>
          </a:p>
          <a:p>
            <a:pPr lvl="2"/>
            <a:r>
              <a:rPr lang="en-US" sz="1200" dirty="0" smtClean="0"/>
              <a:t>Can be done in the short term</a:t>
            </a:r>
          </a:p>
          <a:p>
            <a:pPr lvl="1"/>
            <a:r>
              <a:rPr lang="en-US" dirty="0" smtClean="0"/>
              <a:t>Phase 2: Workload optimized resource management</a:t>
            </a:r>
          </a:p>
          <a:p>
            <a:pPr lvl="2"/>
            <a:r>
              <a:rPr lang="en-US" sz="1200" dirty="0" smtClean="0"/>
              <a:t>Even greater value, but something customers will </a:t>
            </a:r>
            <a:r>
              <a:rPr lang="en-US" sz="1200" dirty="0" smtClean="0"/>
              <a:t>not try </a:t>
            </a:r>
            <a:r>
              <a:rPr lang="en-US" sz="1200" dirty="0" smtClean="0"/>
              <a:t>on day 1 – generally will be requested only after phase 1 is established</a:t>
            </a:r>
          </a:p>
          <a:p>
            <a:pPr lvl="2"/>
            <a:r>
              <a:rPr lang="en-US" sz="1200" dirty="0" smtClean="0"/>
              <a:t>Depends on code that does not </a:t>
            </a:r>
            <a:r>
              <a:rPr lang="en-US" sz="1200" dirty="0" smtClean="0"/>
              <a:t>exist </a:t>
            </a:r>
            <a:r>
              <a:rPr lang="en-US" sz="1200" dirty="0" smtClean="0"/>
              <a:t>(e.g., topology discovery)</a:t>
            </a:r>
          </a:p>
          <a:p>
            <a:r>
              <a:rPr lang="en-US" dirty="0" smtClean="0"/>
              <a:t>The architecture evolves according to these phases</a:t>
            </a:r>
          </a:p>
          <a:p>
            <a:pPr lvl="1"/>
            <a:r>
              <a:rPr lang="en-US" sz="1400" dirty="0" smtClean="0"/>
              <a:t>Built around current </a:t>
            </a:r>
            <a:r>
              <a:rPr lang="en-US" sz="1400" dirty="0" err="1" smtClean="0"/>
              <a:t>OpenStack</a:t>
            </a:r>
            <a:r>
              <a:rPr lang="en-US" sz="1400" dirty="0" smtClean="0"/>
              <a:t> APIs – sufficient to deliver both phases</a:t>
            </a:r>
          </a:p>
          <a:p>
            <a:pPr lvl="1"/>
            <a:r>
              <a:rPr lang="en-US" sz="1400" dirty="0" smtClean="0"/>
              <a:t>API extensions are used – we will work with OS to provide implementations if they don’t exist in reference implementation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BDDDCA-8961-5749-9EB2-6B78DFC18F5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1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8AF23-D259-FE45-A60F-5E9F074B2A76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182563" y="6323013"/>
            <a:ext cx="8596312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46038" bIns="46038" anchor="b"/>
          <a:lstStyle/>
          <a:p>
            <a:pPr marL="400050" indent="-400050" eaLnBrk="0" hangingPunct="0">
              <a:lnSpc>
                <a:spcPct val="100000"/>
              </a:lnSpc>
              <a:defRPr/>
            </a:pPr>
            <a:r>
              <a:rPr lang="en-US" sz="800">
                <a:solidFill>
                  <a:schemeClr val="tx1"/>
                </a:solidFill>
                <a:cs typeface="Arial" charset="0"/>
              </a:rPr>
              <a:t>Source:	If applicable, describe source origin</a:t>
            </a:r>
          </a:p>
        </p:txBody>
      </p:sp>
      <p:sp>
        <p:nvSpPr>
          <p:cNvPr id="5125" name="Text Box 46"/>
          <p:cNvSpPr txBox="1">
            <a:spLocks noChangeArrowheads="1"/>
          </p:cNvSpPr>
          <p:nvPr/>
        </p:nvSpPr>
        <p:spPr bwMode="auto">
          <a:xfrm>
            <a:off x="182563" y="136525"/>
            <a:ext cx="7769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b"/>
          <a:lstStyle>
            <a:lvl1pPr eaLnBrk="0" hangingPunct="0">
              <a:defRPr sz="22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>
                <a:solidFill>
                  <a:schemeClr val="hlink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00">
                <a:solidFill>
                  <a:schemeClr val="hlink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00">
                <a:solidFill>
                  <a:schemeClr val="hlink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00">
                <a:solidFill>
                  <a:schemeClr val="hlink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ts val="900"/>
              </a:spcAft>
            </a:pPr>
            <a:r>
              <a:rPr lang="en-US" sz="1000">
                <a:solidFill>
                  <a:schemeClr val="tx1"/>
                </a:solidFill>
              </a:rPr>
              <a:t>IBM Presentation Template Full Version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0147"/>
            <a:ext cx="9144000" cy="5594638"/>
          </a:xfrm>
          <a:prstGeom prst="rect">
            <a:avLst/>
          </a:prstGeom>
        </p:spPr>
      </p:pic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Current </a:t>
            </a:r>
            <a:r>
              <a:rPr lang="en-US" dirty="0" err="1" smtClean="0">
                <a:cs typeface="+mj-cs"/>
              </a:rPr>
              <a:t>OpenStack</a:t>
            </a:r>
            <a:r>
              <a:rPr lang="en-US" dirty="0" smtClean="0">
                <a:cs typeface="+mj-cs"/>
              </a:rPr>
              <a:t> architecture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WCC with </a:t>
            </a:r>
            <a:r>
              <a:rPr lang="en-US" dirty="0" err="1" smtClean="0"/>
              <a:t>openstack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Phase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194221" y="6515783"/>
            <a:ext cx="366712" cy="184150"/>
          </a:xfrm>
        </p:spPr>
        <p:txBody>
          <a:bodyPr/>
          <a:lstStyle/>
          <a:p>
            <a:pPr>
              <a:defRPr/>
            </a:pPr>
            <a:fld id="{2ABDDDCA-8961-5749-9EB2-6B78DFC18F5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58" y="2675945"/>
            <a:ext cx="6785743" cy="415176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 bwMode="auto">
          <a:xfrm>
            <a:off x="6400780" y="1487239"/>
            <a:ext cx="1097268" cy="36575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0"/>
              </a:rPr>
              <a:t>WCC API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6400780" y="2148854"/>
            <a:ext cx="1097268" cy="36575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0"/>
              </a:rPr>
              <a:t>Req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0"/>
              </a:rPr>
              <a:t>Mgr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400780" y="2697488"/>
            <a:ext cx="1097268" cy="54863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FF0000"/>
                </a:solidFill>
              </a:rPr>
              <a:t>Adaptive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FF0000"/>
                </a:solidFill>
              </a:rPr>
              <a:t>Executor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>
            <a:off x="2560342" y="3429000"/>
            <a:ext cx="5029145" cy="731512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3566172" y="3429000"/>
            <a:ext cx="4023315" cy="89284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H="1">
            <a:off x="4846318" y="3429000"/>
            <a:ext cx="2743169" cy="731512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6583658" y="3429000"/>
            <a:ext cx="1005830" cy="731512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>
            <a:endCxn id="101" idx="0"/>
          </p:cNvCxnSpPr>
          <p:nvPr/>
        </p:nvCxnSpPr>
        <p:spPr bwMode="auto">
          <a:xfrm>
            <a:off x="7589487" y="3429000"/>
            <a:ext cx="594353" cy="801409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2926098" y="3956092"/>
            <a:ext cx="602948" cy="25160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900" b="1" dirty="0" err="1" smtClean="0">
                <a:solidFill>
                  <a:srgbClr val="FF0000"/>
                </a:solidFill>
              </a:rPr>
              <a:t>OpenStack</a:t>
            </a:r>
            <a:endParaRPr lang="en-US" sz="900" b="1" dirty="0" smtClean="0">
              <a:solidFill>
                <a:srgbClr val="FF0000"/>
              </a:solidFill>
            </a:endParaRPr>
          </a:p>
          <a:p>
            <a:r>
              <a:rPr lang="en-US" sz="900" b="1" dirty="0" smtClean="0">
                <a:solidFill>
                  <a:srgbClr val="FF0000"/>
                </a:solidFill>
              </a:rPr>
              <a:t>Object API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40488" y="4047531"/>
            <a:ext cx="602948" cy="25160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900" b="1" dirty="0" err="1" smtClean="0">
                <a:solidFill>
                  <a:srgbClr val="FF0000"/>
                </a:solidFill>
              </a:rPr>
              <a:t>OpenStack</a:t>
            </a:r>
            <a:endParaRPr lang="en-US" sz="900" b="1" dirty="0" smtClean="0">
              <a:solidFill>
                <a:srgbClr val="FF0000"/>
              </a:solidFill>
            </a:endParaRPr>
          </a:p>
          <a:p>
            <a:r>
              <a:rPr lang="en-US" sz="900" b="1" dirty="0" smtClean="0">
                <a:solidFill>
                  <a:srgbClr val="FF0000"/>
                </a:solidFill>
              </a:rPr>
              <a:t>Image API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03512" y="3864653"/>
            <a:ext cx="720281" cy="25160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900" b="1" dirty="0" err="1" smtClean="0">
                <a:solidFill>
                  <a:srgbClr val="FF0000"/>
                </a:solidFill>
              </a:rPr>
              <a:t>OpenStack</a:t>
            </a:r>
            <a:endParaRPr lang="en-US" sz="900" b="1" dirty="0" smtClean="0">
              <a:solidFill>
                <a:srgbClr val="FF0000"/>
              </a:solidFill>
            </a:endParaRPr>
          </a:p>
          <a:p>
            <a:r>
              <a:rPr lang="en-US" sz="900" b="1" dirty="0" smtClean="0">
                <a:solidFill>
                  <a:srgbClr val="FF0000"/>
                </a:solidFill>
              </a:rPr>
              <a:t>Compute API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00780" y="3773214"/>
            <a:ext cx="602948" cy="25160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900" b="1" dirty="0" err="1" smtClean="0">
                <a:solidFill>
                  <a:srgbClr val="FF0000"/>
                </a:solidFill>
              </a:rPr>
              <a:t>OpenStack</a:t>
            </a:r>
            <a:endParaRPr lang="en-US" sz="900" b="1" dirty="0" smtClean="0">
              <a:solidFill>
                <a:srgbClr val="FF0000"/>
              </a:solidFill>
            </a:endParaRPr>
          </a:p>
          <a:p>
            <a:r>
              <a:rPr lang="en-US" sz="900" b="1" dirty="0" smtClean="0">
                <a:solidFill>
                  <a:srgbClr val="FF0000"/>
                </a:solidFill>
              </a:rPr>
              <a:t>Block API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15170" y="3773214"/>
            <a:ext cx="463863" cy="12695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SDN API</a:t>
            </a:r>
            <a:endParaRPr lang="en-US" sz="900" b="1" dirty="0">
              <a:solidFill>
                <a:srgbClr val="FF0000"/>
              </a:solidFill>
            </a:endParaRPr>
          </a:p>
        </p:txBody>
      </p:sp>
      <p:cxnSp>
        <p:nvCxnSpPr>
          <p:cNvPr id="47" name="Curved Connector 46"/>
          <p:cNvCxnSpPr>
            <a:stCxn id="7" idx="1"/>
          </p:cNvCxnSpPr>
          <p:nvPr/>
        </p:nvCxnSpPr>
        <p:spPr bwMode="auto">
          <a:xfrm rot="10800000" flipV="1">
            <a:off x="4114806" y="1670116"/>
            <a:ext cx="2285975" cy="4297633"/>
          </a:xfrm>
          <a:prstGeom prst="curvedConnector2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3657610" y="5510555"/>
            <a:ext cx="630562" cy="25160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900" b="1" dirty="0" err="1" smtClean="0">
                <a:solidFill>
                  <a:srgbClr val="FF0000"/>
                </a:solidFill>
              </a:rPr>
              <a:t>OpenStack</a:t>
            </a:r>
            <a:endParaRPr lang="en-US" sz="900" b="1" dirty="0" smtClean="0">
              <a:solidFill>
                <a:srgbClr val="FF0000"/>
              </a:solidFill>
            </a:endParaRPr>
          </a:p>
          <a:p>
            <a:r>
              <a:rPr lang="en-US" sz="900" b="1" dirty="0" smtClean="0">
                <a:solidFill>
                  <a:srgbClr val="FF0000"/>
                </a:solidFill>
              </a:rPr>
              <a:t>Identity API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54" name="Can 53"/>
          <p:cNvSpPr/>
          <p:nvPr/>
        </p:nvSpPr>
        <p:spPr bwMode="auto">
          <a:xfrm>
            <a:off x="7955243" y="1395800"/>
            <a:ext cx="731512" cy="548634"/>
          </a:xfrm>
          <a:prstGeom prst="can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0"/>
              </a:rPr>
              <a:t>WCC database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62" name="Straight Arrow Connector 61"/>
          <p:cNvCxnSpPr>
            <a:stCxn id="7" idx="3"/>
            <a:endCxn id="54" idx="2"/>
          </p:cNvCxnSpPr>
          <p:nvPr/>
        </p:nvCxnSpPr>
        <p:spPr bwMode="auto">
          <a:xfrm>
            <a:off x="7498048" y="1670117"/>
            <a:ext cx="457195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>
            <a:stCxn id="8" idx="3"/>
            <a:endCxn id="54" idx="2"/>
          </p:cNvCxnSpPr>
          <p:nvPr/>
        </p:nvCxnSpPr>
        <p:spPr bwMode="auto">
          <a:xfrm flipV="1">
            <a:off x="7498048" y="1670117"/>
            <a:ext cx="457195" cy="6616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Arrow Connector 67"/>
          <p:cNvCxnSpPr>
            <a:endCxn id="54" idx="2"/>
          </p:cNvCxnSpPr>
          <p:nvPr/>
        </p:nvCxnSpPr>
        <p:spPr bwMode="auto">
          <a:xfrm flipV="1">
            <a:off x="7498048" y="1670117"/>
            <a:ext cx="457195" cy="13715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Rounded Rectangle 88"/>
          <p:cNvSpPr/>
          <p:nvPr/>
        </p:nvSpPr>
        <p:spPr bwMode="auto">
          <a:xfrm>
            <a:off x="3291854" y="1600220"/>
            <a:ext cx="1188707" cy="365756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0"/>
              </a:rPr>
              <a:t>Dashboard</a:t>
            </a:r>
            <a:endParaRPr kumimoji="0" lang="en-US" sz="14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0" name="Smiley Face 89"/>
          <p:cNvSpPr/>
          <p:nvPr/>
        </p:nvSpPr>
        <p:spPr bwMode="auto">
          <a:xfrm>
            <a:off x="2194586" y="1600220"/>
            <a:ext cx="365756" cy="365756"/>
          </a:xfrm>
          <a:prstGeom prst="smileyF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5029195" y="1304361"/>
            <a:ext cx="3931877" cy="237741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92" name="Straight Arrow Connector 91"/>
          <p:cNvCxnSpPr>
            <a:stCxn id="90" idx="6"/>
            <a:endCxn id="89" idx="1"/>
          </p:cNvCxnSpPr>
          <p:nvPr/>
        </p:nvCxnSpPr>
        <p:spPr bwMode="auto">
          <a:xfrm>
            <a:off x="2560342" y="1783098"/>
            <a:ext cx="731512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Straight Arrow Connector 92"/>
          <p:cNvCxnSpPr>
            <a:stCxn id="90" idx="6"/>
          </p:cNvCxnSpPr>
          <p:nvPr/>
        </p:nvCxnSpPr>
        <p:spPr bwMode="auto">
          <a:xfrm>
            <a:off x="2560342" y="1783098"/>
            <a:ext cx="1554463" cy="155446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Arrow Connector 95"/>
          <p:cNvCxnSpPr>
            <a:stCxn id="89" idx="3"/>
            <a:endCxn id="7" idx="1"/>
          </p:cNvCxnSpPr>
          <p:nvPr/>
        </p:nvCxnSpPr>
        <p:spPr bwMode="auto">
          <a:xfrm flipV="1">
            <a:off x="4480561" y="1670117"/>
            <a:ext cx="1920219" cy="112981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Rounded Rectangle 100"/>
          <p:cNvSpPr/>
          <p:nvPr/>
        </p:nvSpPr>
        <p:spPr bwMode="auto">
          <a:xfrm>
            <a:off x="7863803" y="4230409"/>
            <a:ext cx="640073" cy="27431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0"/>
              </a:rPr>
              <a:t>SDN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029195" y="1325903"/>
            <a:ext cx="1261972" cy="289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WCC Service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943585" y="777269"/>
            <a:ext cx="583513" cy="318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IWD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040853" y="777269"/>
            <a:ext cx="889987" cy="318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Weaver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06" name="Straight Arrow Connector 105"/>
          <p:cNvCxnSpPr/>
          <p:nvPr/>
        </p:nvCxnSpPr>
        <p:spPr bwMode="auto">
          <a:xfrm>
            <a:off x="6400780" y="1121483"/>
            <a:ext cx="365756" cy="36575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Straight Arrow Connector 106"/>
          <p:cNvCxnSpPr/>
          <p:nvPr/>
        </p:nvCxnSpPr>
        <p:spPr bwMode="auto">
          <a:xfrm flipH="1">
            <a:off x="7223731" y="1073763"/>
            <a:ext cx="444994" cy="41347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Rounded Rectangle 36"/>
          <p:cNvSpPr/>
          <p:nvPr/>
        </p:nvSpPr>
        <p:spPr bwMode="auto">
          <a:xfrm>
            <a:off x="7680926" y="2697488"/>
            <a:ext cx="1097268" cy="54863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FF0000"/>
                </a:solidFill>
              </a:rPr>
              <a:t>State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0"/>
              </a:rPr>
              <a:t>Collector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38" name="Straight Arrow Connector 37"/>
          <p:cNvCxnSpPr>
            <a:stCxn id="37" idx="0"/>
            <a:endCxn id="54" idx="3"/>
          </p:cNvCxnSpPr>
          <p:nvPr/>
        </p:nvCxnSpPr>
        <p:spPr bwMode="auto">
          <a:xfrm flipV="1">
            <a:off x="8229560" y="1944434"/>
            <a:ext cx="91439" cy="75305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>
            <a:endCxn id="9" idx="2"/>
          </p:cNvCxnSpPr>
          <p:nvPr/>
        </p:nvCxnSpPr>
        <p:spPr bwMode="auto">
          <a:xfrm flipH="1" flipV="1">
            <a:off x="6949414" y="3246122"/>
            <a:ext cx="640073" cy="18287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/>
          <p:cNvCxnSpPr>
            <a:endCxn id="37" idx="2"/>
          </p:cNvCxnSpPr>
          <p:nvPr/>
        </p:nvCxnSpPr>
        <p:spPr bwMode="auto">
          <a:xfrm flipV="1">
            <a:off x="7589487" y="3246122"/>
            <a:ext cx="640073" cy="18287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4001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WCC with </a:t>
            </a:r>
            <a:r>
              <a:rPr lang="en-US" dirty="0" err="1" smtClean="0"/>
              <a:t>openstack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194221" y="6515783"/>
            <a:ext cx="366712" cy="184150"/>
          </a:xfrm>
        </p:spPr>
        <p:txBody>
          <a:bodyPr/>
          <a:lstStyle/>
          <a:p>
            <a:pPr>
              <a:defRPr/>
            </a:pPr>
            <a:fld id="{2ABDDDCA-8961-5749-9EB2-6B78DFC18F5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58" y="2675945"/>
            <a:ext cx="6785743" cy="415176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 bwMode="auto">
          <a:xfrm>
            <a:off x="6400780" y="1487239"/>
            <a:ext cx="1097268" cy="36575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0"/>
              </a:rPr>
              <a:t>WCC API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6400780" y="2310190"/>
            <a:ext cx="1097268" cy="36575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0"/>
              </a:rPr>
              <a:t>Req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0"/>
              </a:rPr>
              <a:t>Mgr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400780" y="2858824"/>
            <a:ext cx="1097268" cy="54863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FF0000"/>
                </a:solidFill>
              </a:rPr>
              <a:t>Adaptive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FF0000"/>
                </a:solidFill>
              </a:rPr>
              <a:t>Executor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17" name="Straight Arrow Connector 16"/>
          <p:cNvCxnSpPr>
            <a:stCxn id="9" idx="2"/>
          </p:cNvCxnSpPr>
          <p:nvPr/>
        </p:nvCxnSpPr>
        <p:spPr bwMode="auto">
          <a:xfrm flipH="1">
            <a:off x="2560342" y="3407458"/>
            <a:ext cx="4389072" cy="91439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3566171" y="3407458"/>
            <a:ext cx="3291805" cy="91439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stCxn id="9" idx="2"/>
          </p:cNvCxnSpPr>
          <p:nvPr/>
        </p:nvCxnSpPr>
        <p:spPr bwMode="auto">
          <a:xfrm flipH="1">
            <a:off x="4754878" y="3407458"/>
            <a:ext cx="2194536" cy="822951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stCxn id="9" idx="2"/>
          </p:cNvCxnSpPr>
          <p:nvPr/>
        </p:nvCxnSpPr>
        <p:spPr bwMode="auto">
          <a:xfrm flipH="1">
            <a:off x="6583658" y="3407458"/>
            <a:ext cx="365756" cy="822951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6949414" y="3407458"/>
            <a:ext cx="914390" cy="822951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2011708" y="3886195"/>
            <a:ext cx="602948" cy="25160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900" b="1" dirty="0" err="1" smtClean="0">
                <a:solidFill>
                  <a:srgbClr val="008000"/>
                </a:solidFill>
              </a:rPr>
              <a:t>OpenStack</a:t>
            </a:r>
            <a:endParaRPr lang="en-US" sz="900" b="1" dirty="0" smtClean="0">
              <a:solidFill>
                <a:srgbClr val="008000"/>
              </a:solidFill>
            </a:endParaRPr>
          </a:p>
          <a:p>
            <a:r>
              <a:rPr lang="en-US" sz="900" b="1" dirty="0" smtClean="0">
                <a:solidFill>
                  <a:srgbClr val="008000"/>
                </a:solidFill>
              </a:rPr>
              <a:t>Object API</a:t>
            </a:r>
            <a:endParaRPr lang="en-US" sz="900" b="1" dirty="0">
              <a:solidFill>
                <a:srgbClr val="008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17537" y="3977634"/>
            <a:ext cx="602948" cy="25160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900" b="1" dirty="0" err="1" smtClean="0">
                <a:solidFill>
                  <a:srgbClr val="008000"/>
                </a:solidFill>
              </a:rPr>
              <a:t>OpenStack</a:t>
            </a:r>
            <a:endParaRPr lang="en-US" sz="900" b="1" dirty="0" smtClean="0">
              <a:solidFill>
                <a:srgbClr val="008000"/>
              </a:solidFill>
            </a:endParaRPr>
          </a:p>
          <a:p>
            <a:r>
              <a:rPr lang="en-US" sz="900" b="1" dirty="0" smtClean="0">
                <a:solidFill>
                  <a:srgbClr val="008000"/>
                </a:solidFill>
              </a:rPr>
              <a:t>Image API</a:t>
            </a:r>
            <a:endParaRPr lang="en-US" sz="900" b="1" dirty="0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23366" y="3886195"/>
            <a:ext cx="720281" cy="25160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900" b="1" dirty="0" err="1" smtClean="0">
                <a:solidFill>
                  <a:srgbClr val="008000"/>
                </a:solidFill>
              </a:rPr>
              <a:t>OpenStack</a:t>
            </a:r>
            <a:endParaRPr lang="en-US" sz="900" b="1" dirty="0" smtClean="0">
              <a:solidFill>
                <a:srgbClr val="008000"/>
              </a:solidFill>
            </a:endParaRPr>
          </a:p>
          <a:p>
            <a:r>
              <a:rPr lang="en-US" sz="900" b="1" dirty="0" smtClean="0">
                <a:solidFill>
                  <a:srgbClr val="008000"/>
                </a:solidFill>
              </a:rPr>
              <a:t>Compute API</a:t>
            </a:r>
            <a:endParaRPr lang="en-US" sz="900" b="1" dirty="0">
              <a:solidFill>
                <a:srgbClr val="008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03512" y="3886195"/>
            <a:ext cx="602948" cy="25160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900" b="1" dirty="0" err="1" smtClean="0">
                <a:solidFill>
                  <a:srgbClr val="008000"/>
                </a:solidFill>
              </a:rPr>
              <a:t>OpenStack</a:t>
            </a:r>
            <a:endParaRPr lang="en-US" sz="900" b="1" dirty="0" smtClean="0">
              <a:solidFill>
                <a:srgbClr val="008000"/>
              </a:solidFill>
            </a:endParaRPr>
          </a:p>
          <a:p>
            <a:r>
              <a:rPr lang="en-US" sz="900" b="1" dirty="0" smtClean="0">
                <a:solidFill>
                  <a:srgbClr val="008000"/>
                </a:solidFill>
              </a:rPr>
              <a:t>Block API</a:t>
            </a:r>
            <a:endParaRPr lang="en-US" sz="900" b="1" dirty="0">
              <a:solidFill>
                <a:srgbClr val="008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57975" y="3977634"/>
            <a:ext cx="463863" cy="12695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900" b="1" dirty="0" smtClean="0">
                <a:solidFill>
                  <a:srgbClr val="008000"/>
                </a:solidFill>
              </a:rPr>
              <a:t>SDN API</a:t>
            </a:r>
            <a:endParaRPr lang="en-US" sz="900" b="1" dirty="0">
              <a:solidFill>
                <a:srgbClr val="008000"/>
              </a:solidFill>
            </a:endParaRPr>
          </a:p>
        </p:txBody>
      </p:sp>
      <p:cxnSp>
        <p:nvCxnSpPr>
          <p:cNvPr id="47" name="Curved Connector 46"/>
          <p:cNvCxnSpPr>
            <a:stCxn id="7" idx="3"/>
          </p:cNvCxnSpPr>
          <p:nvPr/>
        </p:nvCxnSpPr>
        <p:spPr bwMode="auto">
          <a:xfrm flipH="1">
            <a:off x="4389122" y="1670117"/>
            <a:ext cx="3108926" cy="4502053"/>
          </a:xfrm>
          <a:prstGeom prst="curvedConnector4">
            <a:avLst>
              <a:gd name="adj1" fmla="val -43839"/>
              <a:gd name="adj2" fmla="val 99681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3657610" y="5510555"/>
            <a:ext cx="630562" cy="25160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900" b="1" dirty="0" err="1" smtClean="0">
                <a:solidFill>
                  <a:srgbClr val="FF0000"/>
                </a:solidFill>
              </a:rPr>
              <a:t>OpenStack</a:t>
            </a:r>
            <a:endParaRPr lang="en-US" sz="900" b="1" dirty="0" smtClean="0">
              <a:solidFill>
                <a:srgbClr val="FF0000"/>
              </a:solidFill>
            </a:endParaRPr>
          </a:p>
          <a:p>
            <a:r>
              <a:rPr lang="en-US" sz="900" b="1" dirty="0" smtClean="0">
                <a:solidFill>
                  <a:srgbClr val="FF0000"/>
                </a:solidFill>
              </a:rPr>
              <a:t>Identity API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54" name="Can 53"/>
          <p:cNvSpPr/>
          <p:nvPr/>
        </p:nvSpPr>
        <p:spPr bwMode="auto">
          <a:xfrm>
            <a:off x="5303512" y="1600220"/>
            <a:ext cx="731512" cy="548634"/>
          </a:xfrm>
          <a:prstGeom prst="can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0"/>
              </a:rPr>
              <a:t>WCC database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62" name="Straight Arrow Connector 61"/>
          <p:cNvCxnSpPr>
            <a:stCxn id="7" idx="1"/>
            <a:endCxn id="54" idx="4"/>
          </p:cNvCxnSpPr>
          <p:nvPr/>
        </p:nvCxnSpPr>
        <p:spPr bwMode="auto">
          <a:xfrm flipH="1">
            <a:off x="6035024" y="1670117"/>
            <a:ext cx="365756" cy="20442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>
            <a:stCxn id="8" idx="1"/>
            <a:endCxn id="54" idx="4"/>
          </p:cNvCxnSpPr>
          <p:nvPr/>
        </p:nvCxnSpPr>
        <p:spPr bwMode="auto">
          <a:xfrm flipH="1" flipV="1">
            <a:off x="6035024" y="1874537"/>
            <a:ext cx="365756" cy="618531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Rectangle 99"/>
          <p:cNvSpPr/>
          <p:nvPr/>
        </p:nvSpPr>
        <p:spPr bwMode="auto">
          <a:xfrm>
            <a:off x="5120634" y="1304361"/>
            <a:ext cx="3017487" cy="237741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1" name="Rounded Rectangle 100"/>
          <p:cNvSpPr/>
          <p:nvPr/>
        </p:nvSpPr>
        <p:spPr bwMode="auto">
          <a:xfrm>
            <a:off x="7863803" y="4230409"/>
            <a:ext cx="640073" cy="27431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0"/>
              </a:rPr>
              <a:t>SDN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949414" y="3429000"/>
            <a:ext cx="1261972" cy="289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WCC Service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943585" y="777269"/>
            <a:ext cx="583513" cy="318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IWD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040853" y="777269"/>
            <a:ext cx="889987" cy="318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Weaver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06" name="Straight Arrow Connector 105"/>
          <p:cNvCxnSpPr/>
          <p:nvPr/>
        </p:nvCxnSpPr>
        <p:spPr bwMode="auto">
          <a:xfrm>
            <a:off x="6400780" y="1121483"/>
            <a:ext cx="365756" cy="36575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Straight Arrow Connector 106"/>
          <p:cNvCxnSpPr/>
          <p:nvPr/>
        </p:nvCxnSpPr>
        <p:spPr bwMode="auto">
          <a:xfrm flipH="1">
            <a:off x="7223731" y="1073763"/>
            <a:ext cx="444994" cy="41347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Rounded Rectangle 39"/>
          <p:cNvSpPr/>
          <p:nvPr/>
        </p:nvSpPr>
        <p:spPr bwMode="auto">
          <a:xfrm>
            <a:off x="2926098" y="2423171"/>
            <a:ext cx="1645903" cy="548634"/>
          </a:xfrm>
          <a:prstGeom prst="roundRect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008000"/>
                </a:solidFill>
              </a:rPr>
              <a:t>Workload-aware Placement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1371635" y="2423171"/>
            <a:ext cx="1463023" cy="548634"/>
          </a:xfrm>
          <a:prstGeom prst="roundRect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008000"/>
                </a:solidFill>
              </a:rPr>
              <a:t>Detailed d</a:t>
            </a:r>
            <a:r>
              <a:rPr lang="en-US" sz="1400" b="1" dirty="0" smtClean="0">
                <a:solidFill>
                  <a:srgbClr val="008000"/>
                </a:solidFill>
              </a:rPr>
              <a:t>ata </a:t>
            </a:r>
            <a:r>
              <a:rPr lang="en-US" sz="1400" b="1" dirty="0" smtClean="0">
                <a:solidFill>
                  <a:srgbClr val="008000"/>
                </a:solidFill>
              </a:rPr>
              <a:t>collection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</a:endParaRPr>
          </a:p>
        </p:txBody>
      </p:sp>
      <p:cxnSp>
        <p:nvCxnSpPr>
          <p:cNvPr id="43" name="Straight Arrow Connector 42"/>
          <p:cNvCxnSpPr>
            <a:stCxn id="40" idx="0"/>
            <a:endCxn id="54" idx="2"/>
          </p:cNvCxnSpPr>
          <p:nvPr/>
        </p:nvCxnSpPr>
        <p:spPr bwMode="auto">
          <a:xfrm flipV="1">
            <a:off x="3749050" y="1874537"/>
            <a:ext cx="1554462" cy="548634"/>
          </a:xfrm>
          <a:prstGeom prst="straightConnector1">
            <a:avLst/>
          </a:prstGeom>
          <a:noFill/>
          <a:ln w="19050" cap="flat" cmpd="sng" algn="ctr">
            <a:solidFill>
              <a:srgbClr val="008000"/>
            </a:solidFill>
            <a:prstDash val="solid"/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stCxn id="42" idx="0"/>
            <a:endCxn id="54" idx="2"/>
          </p:cNvCxnSpPr>
          <p:nvPr/>
        </p:nvCxnSpPr>
        <p:spPr bwMode="auto">
          <a:xfrm flipV="1">
            <a:off x="2103147" y="1874537"/>
            <a:ext cx="3200365" cy="548634"/>
          </a:xfrm>
          <a:prstGeom prst="straightConnector1">
            <a:avLst/>
          </a:prstGeom>
          <a:noFill/>
          <a:ln w="19050" cap="flat" cmpd="sng" algn="ctr">
            <a:solidFill>
              <a:srgbClr val="008000"/>
            </a:solidFill>
            <a:prstDash val="solid"/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Rounded Rectangle 48"/>
          <p:cNvSpPr/>
          <p:nvPr/>
        </p:nvSpPr>
        <p:spPr bwMode="auto">
          <a:xfrm>
            <a:off x="4206244" y="5349219"/>
            <a:ext cx="914390" cy="274317"/>
          </a:xfrm>
          <a:prstGeom prst="roundRect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b="1" dirty="0" smtClean="0">
                <a:solidFill>
                  <a:srgbClr val="008000"/>
                </a:solidFill>
              </a:rPr>
              <a:t>scheduler</a:t>
            </a:r>
            <a:endParaRPr kumimoji="0" lang="en-US" sz="1050" b="1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6126463" y="5166341"/>
            <a:ext cx="914390" cy="274317"/>
          </a:xfrm>
          <a:prstGeom prst="roundRect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b="1" dirty="0" smtClean="0">
                <a:solidFill>
                  <a:srgbClr val="008000"/>
                </a:solidFill>
              </a:rPr>
              <a:t>scheduler</a:t>
            </a:r>
            <a:endParaRPr kumimoji="0" lang="en-US" sz="1050" b="1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</a:endParaRPr>
          </a:p>
        </p:txBody>
      </p:sp>
      <p:cxnSp>
        <p:nvCxnSpPr>
          <p:cNvPr id="55" name="Straight Arrow Connector 54"/>
          <p:cNvCxnSpPr>
            <a:stCxn id="42" idx="2"/>
          </p:cNvCxnSpPr>
          <p:nvPr/>
        </p:nvCxnSpPr>
        <p:spPr bwMode="auto">
          <a:xfrm>
            <a:off x="2103147" y="2971805"/>
            <a:ext cx="457195" cy="1371585"/>
          </a:xfrm>
          <a:prstGeom prst="straightConnector1">
            <a:avLst/>
          </a:prstGeom>
          <a:noFill/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42" idx="2"/>
          </p:cNvCxnSpPr>
          <p:nvPr/>
        </p:nvCxnSpPr>
        <p:spPr bwMode="auto">
          <a:xfrm>
            <a:off x="2103147" y="2971805"/>
            <a:ext cx="1554463" cy="1371585"/>
          </a:xfrm>
          <a:prstGeom prst="straightConnector1">
            <a:avLst/>
          </a:prstGeom>
          <a:noFill/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>
            <a:stCxn id="42" idx="2"/>
          </p:cNvCxnSpPr>
          <p:nvPr/>
        </p:nvCxnSpPr>
        <p:spPr bwMode="auto">
          <a:xfrm>
            <a:off x="2103147" y="2971805"/>
            <a:ext cx="2743170" cy="1188707"/>
          </a:xfrm>
          <a:prstGeom prst="straightConnector1">
            <a:avLst/>
          </a:prstGeom>
          <a:noFill/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stCxn id="42" idx="2"/>
          </p:cNvCxnSpPr>
          <p:nvPr/>
        </p:nvCxnSpPr>
        <p:spPr bwMode="auto">
          <a:xfrm>
            <a:off x="2103147" y="2971805"/>
            <a:ext cx="4480511" cy="1280146"/>
          </a:xfrm>
          <a:prstGeom prst="straightConnector1">
            <a:avLst/>
          </a:prstGeom>
          <a:noFill/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Arrow Connector 69"/>
          <p:cNvCxnSpPr>
            <a:stCxn id="42" idx="2"/>
          </p:cNvCxnSpPr>
          <p:nvPr/>
        </p:nvCxnSpPr>
        <p:spPr bwMode="auto">
          <a:xfrm>
            <a:off x="2103147" y="2971805"/>
            <a:ext cx="5760657" cy="1280146"/>
          </a:xfrm>
          <a:prstGeom prst="straightConnector1">
            <a:avLst/>
          </a:prstGeom>
          <a:noFill/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>
            <a:endCxn id="54" idx="4"/>
          </p:cNvCxnSpPr>
          <p:nvPr/>
        </p:nvCxnSpPr>
        <p:spPr bwMode="auto">
          <a:xfrm flipH="1" flipV="1">
            <a:off x="6035024" y="1874537"/>
            <a:ext cx="365756" cy="118870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Arrow Connector 93"/>
          <p:cNvCxnSpPr>
            <a:stCxn id="40" idx="3"/>
            <a:endCxn id="8" idx="1"/>
          </p:cNvCxnSpPr>
          <p:nvPr/>
        </p:nvCxnSpPr>
        <p:spPr bwMode="auto">
          <a:xfrm flipV="1">
            <a:off x="4572001" y="2493068"/>
            <a:ext cx="1828779" cy="204420"/>
          </a:xfrm>
          <a:prstGeom prst="straightConnector1">
            <a:avLst/>
          </a:prstGeom>
          <a:noFill/>
          <a:ln w="19050" cap="flat" cmpd="sng" algn="ctr">
            <a:solidFill>
              <a:srgbClr val="008000"/>
            </a:solidFill>
            <a:prstDash val="solid"/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Rectangle 96"/>
          <p:cNvSpPr/>
          <p:nvPr/>
        </p:nvSpPr>
        <p:spPr bwMode="auto">
          <a:xfrm>
            <a:off x="1280197" y="1308813"/>
            <a:ext cx="3816938" cy="237741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5212073" y="2880366"/>
            <a:ext cx="1097268" cy="54863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FF0000"/>
                </a:solidFill>
              </a:rPr>
              <a:t>State</a:t>
            </a:r>
            <a:r>
              <a:rPr lang="en-US" sz="1400" b="1" dirty="0" smtClean="0">
                <a:solidFill>
                  <a:srgbClr val="FF0000"/>
                </a:solidFill>
              </a:rPr>
              <a:t> Collector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57" name="Straight Arrow Connector 56"/>
          <p:cNvCxnSpPr>
            <a:stCxn id="56" idx="0"/>
            <a:endCxn id="54" idx="3"/>
          </p:cNvCxnSpPr>
          <p:nvPr/>
        </p:nvCxnSpPr>
        <p:spPr bwMode="auto">
          <a:xfrm flipH="1" flipV="1">
            <a:off x="5669268" y="2148854"/>
            <a:ext cx="91439" cy="731512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stCxn id="56" idx="2"/>
          </p:cNvCxnSpPr>
          <p:nvPr/>
        </p:nvCxnSpPr>
        <p:spPr bwMode="auto">
          <a:xfrm>
            <a:off x="5760707" y="3429000"/>
            <a:ext cx="731512" cy="731512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Arrow Connector 63"/>
          <p:cNvCxnSpPr/>
          <p:nvPr/>
        </p:nvCxnSpPr>
        <p:spPr bwMode="auto">
          <a:xfrm flipH="1">
            <a:off x="4754878" y="3429000"/>
            <a:ext cx="1005829" cy="822951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43031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BM Planet White">
  <a:themeElements>
    <a:clrScheme name="10 September 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009999"/>
      </a:accent2>
      <a:accent3>
        <a:srgbClr val="FFFFFF"/>
      </a:accent3>
      <a:accent4>
        <a:srgbClr val="000000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10 September 2009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Planet White.pot</Template>
  <TotalTime>5061</TotalTime>
  <Words>359</Words>
  <Application>Microsoft Macintosh PowerPoint</Application>
  <PresentationFormat>On-screen Show (4:3)</PresentationFormat>
  <Paragraphs>79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IBM Planet White</vt:lpstr>
      <vt:lpstr>Building WCC with OpenStack</vt:lpstr>
      <vt:lpstr>Summary</vt:lpstr>
      <vt:lpstr>Current OpenStack architecture</vt:lpstr>
      <vt:lpstr>WCC with openstack Phase 1</vt:lpstr>
      <vt:lpstr>WCC with openstack Phase 2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Presentations: Smart Planet Template</dc:title>
  <dc:creator>krisbiron</dc:creator>
  <cp:lastModifiedBy>Gosia Steinder</cp:lastModifiedBy>
  <cp:revision>147</cp:revision>
  <dcterms:created xsi:type="dcterms:W3CDTF">2009-05-28T20:28:13Z</dcterms:created>
  <dcterms:modified xsi:type="dcterms:W3CDTF">2012-10-12T13:44:04Z</dcterms:modified>
</cp:coreProperties>
</file>