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4" r:id="rId7"/>
    <p:sldId id="265" r:id="rId8"/>
    <p:sldId id="266" r:id="rId9"/>
    <p:sldId id="267" r:id="rId10"/>
    <p:sldId id="263"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6" autoAdjust="0"/>
    <p:restoredTop sz="94619" autoAdjust="0"/>
  </p:normalViewPr>
  <p:slideViewPr>
    <p:cSldViewPr snapToGrid="0">
      <p:cViewPr varScale="1">
        <p:scale>
          <a:sx n="78" d="100"/>
          <a:sy n="78" d="100"/>
        </p:scale>
        <p:origin x="2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Pellentesque habitant morbi tristique senectus et netus.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Lorem ipsum dolor sit amet, consectetuer adipiscing elit.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Nunc viverra imperdiet enim. Fusce est. Vivamus a tellus.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Pellentesque habitant morbi tristique senectus et netus.</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Angular 9</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Janhavi</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712A0-6280-4B77-85A2-EC7CC59F3EE8}"/>
              </a:ext>
            </a:extLst>
          </p:cNvPr>
          <p:cNvSpPr>
            <a:spLocks noGrp="1"/>
          </p:cNvSpPr>
          <p:nvPr>
            <p:ph type="title"/>
          </p:nvPr>
        </p:nvSpPr>
        <p:spPr/>
        <p:txBody>
          <a:bodyPr/>
          <a:lstStyle/>
          <a:p>
            <a:pPr algn="ctr"/>
            <a:r>
              <a:rPr lang="en-US" dirty="0"/>
              <a:t>File Structure</a:t>
            </a:r>
            <a:endParaRPr lang="en-IN" dirty="0"/>
          </a:p>
        </p:txBody>
      </p:sp>
      <p:pic>
        <p:nvPicPr>
          <p:cNvPr id="1026" name="Picture 2" descr="Lightbox">
            <a:extLst>
              <a:ext uri="{FF2B5EF4-FFF2-40B4-BE49-F238E27FC236}">
                <a16:creationId xmlns:a16="http://schemas.microsoft.com/office/drawing/2014/main" id="{6051858F-8F12-4180-8CC0-2A7CBB99A5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40076" y="2014194"/>
            <a:ext cx="2111847" cy="4109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01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68A5A-25D2-48CC-B4A3-073A3194DD1B}"/>
              </a:ext>
            </a:extLst>
          </p:cNvPr>
          <p:cNvSpPr>
            <a:spLocks noGrp="1"/>
          </p:cNvSpPr>
          <p:nvPr>
            <p:ph idx="1"/>
          </p:nvPr>
        </p:nvSpPr>
        <p:spPr>
          <a:xfrm>
            <a:off x="704335" y="2100649"/>
            <a:ext cx="9951308" cy="4012732"/>
          </a:xfrm>
        </p:spPr>
        <p:txBody>
          <a:bodyPr>
            <a:normAutofit fontScale="85000" lnSpcReduction="10000"/>
          </a:bodyPr>
          <a:lstStyle/>
          <a:p>
            <a:pPr algn="l">
              <a:buFont typeface="Arial" panose="020B0604020202020204" pitchFamily="34" charset="0"/>
              <a:buChar char="•"/>
            </a:pPr>
            <a:r>
              <a:rPr lang="en-US" sz="1800" b="1" dirty="0" err="1">
                <a:solidFill>
                  <a:srgbClr val="000000"/>
                </a:solidFill>
                <a:effectLst/>
                <a:latin typeface="verdana" panose="020B0604030504040204" pitchFamily="34" charset="0"/>
              </a:rPr>
              <a:t>src</a:t>
            </a:r>
            <a:r>
              <a:rPr lang="en-US" sz="1800" b="1" dirty="0">
                <a:solidFill>
                  <a:srgbClr val="000000"/>
                </a:solidFill>
                <a:effectLst/>
                <a:latin typeface="verdana" panose="020B0604030504040204" pitchFamily="34" charset="0"/>
              </a:rPr>
              <a:t> folder:</a:t>
            </a:r>
            <a:r>
              <a:rPr lang="en-US" sz="1800" b="0" dirty="0">
                <a:solidFill>
                  <a:srgbClr val="000000"/>
                </a:solidFill>
                <a:effectLst/>
                <a:latin typeface="verdana" panose="020B0604030504040204" pitchFamily="34" charset="0"/>
              </a:rPr>
              <a:t> This is the folder which contains the main code files related to your angular application.</a:t>
            </a:r>
          </a:p>
          <a:p>
            <a:pPr algn="l">
              <a:buFont typeface="Arial" panose="020B0604020202020204" pitchFamily="34" charset="0"/>
              <a:buChar char="•"/>
            </a:pPr>
            <a:r>
              <a:rPr lang="en-US" sz="1800" b="1" dirty="0">
                <a:solidFill>
                  <a:srgbClr val="000000"/>
                </a:solidFill>
                <a:effectLst/>
                <a:latin typeface="verdana" panose="020B0604030504040204" pitchFamily="34" charset="0"/>
              </a:rPr>
              <a:t>app folder:</a:t>
            </a:r>
            <a:r>
              <a:rPr lang="en-US" sz="1800" b="0" dirty="0">
                <a:solidFill>
                  <a:srgbClr val="000000"/>
                </a:solidFill>
                <a:effectLst/>
                <a:latin typeface="verdana" panose="020B0604030504040204" pitchFamily="34" charset="0"/>
              </a:rPr>
              <a:t> The app folder contains the files, you have created for app components.</a:t>
            </a:r>
          </a:p>
          <a:p>
            <a:pPr algn="l">
              <a:buFont typeface="Arial" panose="020B0604020202020204" pitchFamily="34" charset="0"/>
              <a:buChar char="•"/>
            </a:pPr>
            <a:r>
              <a:rPr lang="en-US" sz="1800" b="1" dirty="0">
                <a:solidFill>
                  <a:srgbClr val="000000"/>
                </a:solidFill>
                <a:effectLst/>
                <a:latin typeface="verdana" panose="020B0604030504040204" pitchFamily="34" charset="0"/>
              </a:rPr>
              <a:t>app.component.css:</a:t>
            </a:r>
            <a:r>
              <a:rPr lang="en-US" sz="1800" b="0" dirty="0">
                <a:solidFill>
                  <a:srgbClr val="000000"/>
                </a:solidFill>
                <a:effectLst/>
                <a:latin typeface="verdana" panose="020B0604030504040204" pitchFamily="34" charset="0"/>
              </a:rPr>
              <a:t> This file contains the cascading style sheets code for your app component.</a:t>
            </a:r>
          </a:p>
          <a:p>
            <a:pPr algn="l">
              <a:buFont typeface="Arial" panose="020B0604020202020204" pitchFamily="34" charset="0"/>
              <a:buChar char="•"/>
            </a:pPr>
            <a:r>
              <a:rPr lang="en-US" sz="1800" b="1" dirty="0">
                <a:solidFill>
                  <a:srgbClr val="000000"/>
                </a:solidFill>
                <a:effectLst/>
                <a:latin typeface="verdana" panose="020B0604030504040204" pitchFamily="34" charset="0"/>
              </a:rPr>
              <a:t>app.component.html:</a:t>
            </a:r>
            <a:r>
              <a:rPr lang="en-US" sz="1800" b="0" dirty="0">
                <a:solidFill>
                  <a:srgbClr val="000000"/>
                </a:solidFill>
                <a:effectLst/>
                <a:latin typeface="verdana" panose="020B0604030504040204" pitchFamily="34" charset="0"/>
              </a:rPr>
              <a:t> This file contains the html file related to app component. This is the template file which is used by angular to do the data binding.</a:t>
            </a:r>
          </a:p>
          <a:p>
            <a:pPr algn="l">
              <a:buFont typeface="Arial" panose="020B0604020202020204" pitchFamily="34" charset="0"/>
              <a:buChar char="•"/>
            </a:pPr>
            <a:r>
              <a:rPr lang="en-US" sz="1800" b="1" dirty="0" err="1">
                <a:solidFill>
                  <a:srgbClr val="000000"/>
                </a:solidFill>
                <a:effectLst/>
                <a:latin typeface="verdana" panose="020B0604030504040204" pitchFamily="34" charset="0"/>
              </a:rPr>
              <a:t>app.component.spec.ts</a:t>
            </a:r>
            <a:r>
              <a:rPr lang="en-US" sz="1800" b="1" dirty="0">
                <a:solidFill>
                  <a:srgbClr val="000000"/>
                </a:solidFill>
                <a:effectLst/>
                <a:latin typeface="verdana" panose="020B0604030504040204" pitchFamily="34" charset="0"/>
              </a:rPr>
              <a:t>:</a:t>
            </a:r>
            <a:r>
              <a:rPr lang="en-US" sz="1800" b="0" dirty="0">
                <a:solidFill>
                  <a:srgbClr val="000000"/>
                </a:solidFill>
                <a:effectLst/>
                <a:latin typeface="verdana" panose="020B0604030504040204" pitchFamily="34" charset="0"/>
              </a:rPr>
              <a:t> This file is a unit testing file related to app component. This file is used along with other unit tests. </a:t>
            </a:r>
          </a:p>
          <a:p>
            <a:pPr algn="l">
              <a:buFont typeface="Arial" panose="020B0604020202020204" pitchFamily="34" charset="0"/>
              <a:buChar char="•"/>
            </a:pPr>
            <a:r>
              <a:rPr lang="en-US" sz="1800" b="1" dirty="0" err="1">
                <a:solidFill>
                  <a:srgbClr val="000000"/>
                </a:solidFill>
                <a:effectLst/>
                <a:latin typeface="verdana" panose="020B0604030504040204" pitchFamily="34" charset="0"/>
              </a:rPr>
              <a:t>app.component.ts</a:t>
            </a:r>
            <a:r>
              <a:rPr lang="en-US" sz="1800" b="1" dirty="0">
                <a:solidFill>
                  <a:srgbClr val="000000"/>
                </a:solidFill>
                <a:effectLst/>
                <a:latin typeface="verdana" panose="020B0604030504040204" pitchFamily="34" charset="0"/>
              </a:rPr>
              <a:t>:</a:t>
            </a:r>
            <a:r>
              <a:rPr lang="en-US" sz="1800" b="0" dirty="0">
                <a:solidFill>
                  <a:srgbClr val="000000"/>
                </a:solidFill>
                <a:effectLst/>
                <a:latin typeface="verdana" panose="020B0604030504040204" pitchFamily="34" charset="0"/>
              </a:rPr>
              <a:t> This is the most important typescript file which includes the view logic behind the component.</a:t>
            </a:r>
          </a:p>
          <a:p>
            <a:pPr algn="l">
              <a:buFont typeface="Arial" panose="020B0604020202020204" pitchFamily="34" charset="0"/>
              <a:buChar char="•"/>
            </a:pPr>
            <a:r>
              <a:rPr lang="en-US" sz="1800" b="1" dirty="0" err="1">
                <a:solidFill>
                  <a:srgbClr val="000000"/>
                </a:solidFill>
                <a:effectLst/>
                <a:latin typeface="verdana" panose="020B0604030504040204" pitchFamily="34" charset="0"/>
              </a:rPr>
              <a:t>app.module.ts</a:t>
            </a:r>
            <a:r>
              <a:rPr lang="en-US" sz="1800" b="1" dirty="0">
                <a:solidFill>
                  <a:srgbClr val="000000"/>
                </a:solidFill>
                <a:effectLst/>
                <a:latin typeface="verdana" panose="020B0604030504040204" pitchFamily="34" charset="0"/>
              </a:rPr>
              <a:t>:</a:t>
            </a:r>
            <a:r>
              <a:rPr lang="en-US" sz="1800" b="0" dirty="0">
                <a:solidFill>
                  <a:srgbClr val="000000"/>
                </a:solidFill>
                <a:effectLst/>
                <a:latin typeface="verdana" panose="020B0604030504040204" pitchFamily="34" charset="0"/>
              </a:rPr>
              <a:t> This is also a typescript file which includes all the dependencies for the website. This file is used to define the needed modules to be imported, the components to be declared and the main component to be bootstrapped.</a:t>
            </a:r>
          </a:p>
          <a:p>
            <a:endParaRPr lang="en-IN" sz="1800" dirty="0"/>
          </a:p>
        </p:txBody>
      </p:sp>
      <p:sp>
        <p:nvSpPr>
          <p:cNvPr id="4" name="Title 1">
            <a:extLst>
              <a:ext uri="{FF2B5EF4-FFF2-40B4-BE49-F238E27FC236}">
                <a16:creationId xmlns:a16="http://schemas.microsoft.com/office/drawing/2014/main" id="{4C30D5F1-0E5A-4E1B-B8EE-8F11F4C79FCA}"/>
              </a:ext>
            </a:extLst>
          </p:cNvPr>
          <p:cNvSpPr>
            <a:spLocks noGrp="1"/>
          </p:cNvSpPr>
          <p:nvPr>
            <p:ph type="title"/>
          </p:nvPr>
        </p:nvSpPr>
        <p:spPr>
          <a:xfrm>
            <a:off x="704335" y="744619"/>
            <a:ext cx="9337589" cy="1050282"/>
          </a:xfrm>
        </p:spPr>
        <p:txBody>
          <a:bodyPr/>
          <a:lstStyle/>
          <a:p>
            <a:r>
              <a:rPr lang="en-US" dirty="0"/>
              <a:t>app  folder &amp; </a:t>
            </a:r>
            <a:r>
              <a:rPr lang="en-US" dirty="0" err="1"/>
              <a:t>src</a:t>
            </a:r>
            <a:r>
              <a:rPr lang="en-US" dirty="0"/>
              <a:t> folder</a:t>
            </a:r>
            <a:endParaRPr lang="en-IN" dirty="0"/>
          </a:p>
        </p:txBody>
      </p:sp>
    </p:spTree>
    <p:extLst>
      <p:ext uri="{BB962C8B-B14F-4D97-AF65-F5344CB8AC3E}">
        <p14:creationId xmlns:p14="http://schemas.microsoft.com/office/powerpoint/2010/main" val="1515161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F02B0-CC3E-46C3-BEF3-770062BBEA67}"/>
              </a:ext>
            </a:extLst>
          </p:cNvPr>
          <p:cNvSpPr>
            <a:spLocks noGrp="1"/>
          </p:cNvSpPr>
          <p:nvPr>
            <p:ph type="title"/>
          </p:nvPr>
        </p:nvSpPr>
        <p:spPr/>
        <p:txBody>
          <a:bodyPr/>
          <a:lstStyle/>
          <a:p>
            <a:r>
              <a:rPr lang="en-US" dirty="0"/>
              <a:t>Other imp files</a:t>
            </a:r>
            <a:endParaRPr lang="en-IN" dirty="0"/>
          </a:p>
        </p:txBody>
      </p:sp>
      <p:sp>
        <p:nvSpPr>
          <p:cNvPr id="3" name="Content Placeholder 2">
            <a:extLst>
              <a:ext uri="{FF2B5EF4-FFF2-40B4-BE49-F238E27FC236}">
                <a16:creationId xmlns:a16="http://schemas.microsoft.com/office/drawing/2014/main" id="{344E50DC-122A-4ABA-B09E-B6584B4FB852}"/>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dirty="0" err="1">
                <a:solidFill>
                  <a:srgbClr val="000000"/>
                </a:solidFill>
                <a:effectLst/>
                <a:latin typeface="verdana" panose="020B0604030504040204" pitchFamily="34" charset="0"/>
              </a:rPr>
              <a:t>package.json</a:t>
            </a:r>
            <a:r>
              <a:rPr lang="en-US" b="1" dirty="0">
                <a:solidFill>
                  <a:srgbClr val="000000"/>
                </a:solidFill>
                <a:effectLst/>
                <a:latin typeface="verdana" panose="020B0604030504040204" pitchFamily="34" charset="0"/>
              </a:rPr>
              <a:t>:</a:t>
            </a:r>
            <a:r>
              <a:rPr lang="en-US" b="0" dirty="0">
                <a:solidFill>
                  <a:srgbClr val="000000"/>
                </a:solidFill>
                <a:effectLst/>
                <a:latin typeface="verdana" panose="020B0604030504040204" pitchFamily="34" charset="0"/>
              </a:rPr>
              <a:t> This is </a:t>
            </a:r>
            <a:r>
              <a:rPr lang="en-US" b="0" dirty="0" err="1">
                <a:solidFill>
                  <a:srgbClr val="000000"/>
                </a:solidFill>
                <a:effectLst/>
                <a:latin typeface="verdana" panose="020B0604030504040204" pitchFamily="34" charset="0"/>
              </a:rPr>
              <a:t>npm</a:t>
            </a:r>
            <a:r>
              <a:rPr lang="en-US" b="0" dirty="0">
                <a:solidFill>
                  <a:srgbClr val="000000"/>
                </a:solidFill>
                <a:effectLst/>
                <a:latin typeface="verdana" panose="020B0604030504040204" pitchFamily="34" charset="0"/>
              </a:rPr>
              <a:t> configuration file. It includes details about your website's package dependencies along with details about your own website being a package itself.</a:t>
            </a:r>
          </a:p>
          <a:p>
            <a:pPr algn="l">
              <a:buFont typeface="Arial" panose="020B0604020202020204" pitchFamily="34" charset="0"/>
              <a:buChar char="•"/>
            </a:pPr>
            <a:r>
              <a:rPr lang="en-US" b="1" dirty="0">
                <a:solidFill>
                  <a:srgbClr val="000000"/>
                </a:solidFill>
                <a:effectLst/>
                <a:latin typeface="verdana" panose="020B0604030504040204" pitchFamily="34" charset="0"/>
              </a:rPr>
              <a:t>package-</a:t>
            </a:r>
            <a:r>
              <a:rPr lang="en-US" b="1" dirty="0" err="1">
                <a:solidFill>
                  <a:srgbClr val="000000"/>
                </a:solidFill>
                <a:effectLst/>
                <a:latin typeface="verdana" panose="020B0604030504040204" pitchFamily="34" charset="0"/>
              </a:rPr>
              <a:t>lock.json</a:t>
            </a:r>
            <a:r>
              <a:rPr lang="en-US" b="1" dirty="0">
                <a:solidFill>
                  <a:srgbClr val="000000"/>
                </a:solidFill>
                <a:effectLst/>
                <a:latin typeface="verdana" panose="020B0604030504040204" pitchFamily="34" charset="0"/>
              </a:rPr>
              <a:t> :</a:t>
            </a:r>
            <a:r>
              <a:rPr lang="en-US" b="0" dirty="0">
                <a:solidFill>
                  <a:srgbClr val="000000"/>
                </a:solidFill>
                <a:effectLst/>
                <a:latin typeface="verdana" panose="020B0604030504040204" pitchFamily="34" charset="0"/>
              </a:rPr>
              <a:t> This is an auto-generated and modified file that gets updated whenever </a:t>
            </a:r>
            <a:r>
              <a:rPr lang="en-US" b="0" dirty="0" err="1">
                <a:solidFill>
                  <a:srgbClr val="000000"/>
                </a:solidFill>
                <a:effectLst/>
                <a:latin typeface="verdana" panose="020B0604030504040204" pitchFamily="34" charset="0"/>
              </a:rPr>
              <a:t>npm</a:t>
            </a:r>
            <a:r>
              <a:rPr lang="en-US" b="0" dirty="0">
                <a:solidFill>
                  <a:srgbClr val="000000"/>
                </a:solidFill>
                <a:effectLst/>
                <a:latin typeface="verdana" panose="020B0604030504040204" pitchFamily="34" charset="0"/>
              </a:rPr>
              <a:t> does an operation related to </a:t>
            </a:r>
            <a:r>
              <a:rPr lang="en-US" b="0" dirty="0" err="1">
                <a:solidFill>
                  <a:srgbClr val="000000"/>
                </a:solidFill>
                <a:effectLst/>
                <a:latin typeface="verdana" panose="020B0604030504040204" pitchFamily="34" charset="0"/>
              </a:rPr>
              <a:t>node_modules</a:t>
            </a:r>
            <a:r>
              <a:rPr lang="en-US" b="0" dirty="0">
                <a:solidFill>
                  <a:srgbClr val="000000"/>
                </a:solidFill>
                <a:effectLst/>
                <a:latin typeface="verdana" panose="020B0604030504040204" pitchFamily="34" charset="0"/>
              </a:rPr>
              <a:t> or </a:t>
            </a:r>
            <a:r>
              <a:rPr lang="en-US" b="0" dirty="0" err="1">
                <a:solidFill>
                  <a:srgbClr val="000000"/>
                </a:solidFill>
                <a:effectLst/>
                <a:latin typeface="verdana" panose="020B0604030504040204" pitchFamily="34" charset="0"/>
              </a:rPr>
              <a:t>package.json</a:t>
            </a:r>
            <a:endParaRPr lang="en-US" b="0" dirty="0">
              <a:solidFill>
                <a:srgbClr val="000000"/>
              </a:solidFill>
              <a:effectLst/>
              <a:latin typeface="verdana" panose="020B0604030504040204" pitchFamily="34" charset="0"/>
            </a:endParaRPr>
          </a:p>
          <a:p>
            <a:pPr algn="l">
              <a:buFont typeface="Arial" panose="020B0604020202020204" pitchFamily="34" charset="0"/>
              <a:buChar char="•"/>
            </a:pPr>
            <a:r>
              <a:rPr lang="en-US" b="1" dirty="0" err="1">
                <a:solidFill>
                  <a:srgbClr val="000000"/>
                </a:solidFill>
                <a:effectLst/>
                <a:latin typeface="verdana" panose="020B0604030504040204" pitchFamily="34" charset="0"/>
              </a:rPr>
              <a:t>angular.json</a:t>
            </a:r>
            <a:r>
              <a:rPr lang="en-US" b="1" dirty="0">
                <a:solidFill>
                  <a:srgbClr val="000000"/>
                </a:solidFill>
                <a:effectLst/>
                <a:latin typeface="verdana" panose="020B0604030504040204" pitchFamily="34" charset="0"/>
              </a:rPr>
              <a:t>:</a:t>
            </a:r>
            <a:r>
              <a:rPr lang="en-US" b="0" dirty="0">
                <a:solidFill>
                  <a:srgbClr val="000000"/>
                </a:solidFill>
                <a:effectLst/>
                <a:latin typeface="verdana" panose="020B0604030504040204" pitchFamily="34" charset="0"/>
              </a:rPr>
              <a:t> It is very important configuration file related to your angular application. </a:t>
            </a:r>
            <a:r>
              <a:rPr lang="en-US" b="1" dirty="0">
                <a:solidFill>
                  <a:srgbClr val="000000"/>
                </a:solidFill>
                <a:effectLst/>
                <a:latin typeface="verdana" panose="020B0604030504040204" pitchFamily="34" charset="0"/>
              </a:rPr>
              <a:t>It defines the structure of your app and includes any settings associated with your application.</a:t>
            </a:r>
            <a:r>
              <a:rPr lang="en-US" b="0" dirty="0">
                <a:solidFill>
                  <a:srgbClr val="000000"/>
                </a:solidFill>
                <a:effectLst/>
                <a:latin typeface="verdana" panose="020B0604030504040204" pitchFamily="34" charset="0"/>
              </a:rPr>
              <a:t> Here, you can specify environments on this file (development, production). This is the file where we add Bootstrap file to work with Angular 9.</a:t>
            </a:r>
          </a:p>
          <a:p>
            <a:pPr algn="l">
              <a:buFont typeface="Arial" panose="020B0604020202020204" pitchFamily="34" charset="0"/>
              <a:buChar char="•"/>
            </a:pPr>
            <a:r>
              <a:rPr lang="en-US" b="1" dirty="0">
                <a:solidFill>
                  <a:srgbClr val="000000"/>
                </a:solidFill>
                <a:effectLst/>
                <a:latin typeface="verdana" panose="020B0604030504040204" pitchFamily="34" charset="0"/>
              </a:rPr>
              <a:t>.</a:t>
            </a:r>
            <a:r>
              <a:rPr lang="en-US" b="1" dirty="0" err="1">
                <a:solidFill>
                  <a:srgbClr val="000000"/>
                </a:solidFill>
                <a:effectLst/>
                <a:latin typeface="verdana" panose="020B0604030504040204" pitchFamily="34" charset="0"/>
              </a:rPr>
              <a:t>gitignore</a:t>
            </a:r>
            <a:r>
              <a:rPr lang="en-US" b="1" dirty="0">
                <a:solidFill>
                  <a:srgbClr val="000000"/>
                </a:solidFill>
                <a:effectLst/>
                <a:latin typeface="verdana" panose="020B0604030504040204" pitchFamily="34" charset="0"/>
              </a:rPr>
              <a:t>:</a:t>
            </a:r>
            <a:r>
              <a:rPr lang="en-US" b="0" dirty="0">
                <a:solidFill>
                  <a:srgbClr val="000000"/>
                </a:solidFill>
                <a:effectLst/>
                <a:latin typeface="verdana" panose="020B0604030504040204" pitchFamily="34" charset="0"/>
              </a:rPr>
              <a:t> This file is related to the source control git.</a:t>
            </a:r>
          </a:p>
          <a:p>
            <a:pPr algn="l">
              <a:buFont typeface="Arial" panose="020B0604020202020204" pitchFamily="34" charset="0"/>
              <a:buChar char="•"/>
            </a:pPr>
            <a:r>
              <a:rPr lang="en-US" b="1" dirty="0">
                <a:solidFill>
                  <a:srgbClr val="000000"/>
                </a:solidFill>
                <a:effectLst/>
                <a:latin typeface="verdana" panose="020B0604030504040204" pitchFamily="34" charset="0"/>
              </a:rPr>
              <a:t>.</a:t>
            </a:r>
            <a:r>
              <a:rPr lang="en-US" b="1" dirty="0" err="1">
                <a:solidFill>
                  <a:srgbClr val="000000"/>
                </a:solidFill>
                <a:effectLst/>
                <a:latin typeface="verdana" panose="020B0604030504040204" pitchFamily="34" charset="0"/>
              </a:rPr>
              <a:t>editorconfig</a:t>
            </a:r>
            <a:r>
              <a:rPr lang="en-US" b="1" dirty="0">
                <a:solidFill>
                  <a:srgbClr val="000000"/>
                </a:solidFill>
                <a:effectLst/>
                <a:latin typeface="verdana" panose="020B0604030504040204" pitchFamily="34" charset="0"/>
              </a:rPr>
              <a:t>:</a:t>
            </a:r>
            <a:r>
              <a:rPr lang="en-US" b="0" dirty="0">
                <a:solidFill>
                  <a:srgbClr val="000000"/>
                </a:solidFill>
                <a:effectLst/>
                <a:latin typeface="verdana" panose="020B0604030504040204" pitchFamily="34" charset="0"/>
              </a:rPr>
              <a:t> This is a simple file which is used to maintain consistency in code editors to organize some basics such as indentation and whitespaces.</a:t>
            </a:r>
          </a:p>
          <a:p>
            <a:pPr algn="l">
              <a:buFont typeface="Arial" panose="020B0604020202020204" pitchFamily="34" charset="0"/>
              <a:buChar char="•"/>
            </a:pPr>
            <a:r>
              <a:rPr lang="en-US" b="1" dirty="0">
                <a:solidFill>
                  <a:srgbClr val="000000"/>
                </a:solidFill>
                <a:effectLst/>
                <a:latin typeface="verdana" panose="020B0604030504040204" pitchFamily="34" charset="0"/>
              </a:rPr>
              <a:t>assets folder:</a:t>
            </a:r>
            <a:r>
              <a:rPr lang="en-US" b="0" dirty="0">
                <a:solidFill>
                  <a:srgbClr val="000000"/>
                </a:solidFill>
                <a:effectLst/>
                <a:latin typeface="verdana" panose="020B0604030504040204" pitchFamily="34" charset="0"/>
              </a:rPr>
              <a:t> This folder is a placeholder for resource files which are used in the application such as images, locales, translations etc.</a:t>
            </a:r>
          </a:p>
          <a:p>
            <a:endParaRPr lang="en-IN" dirty="0"/>
          </a:p>
        </p:txBody>
      </p:sp>
    </p:spTree>
    <p:extLst>
      <p:ext uri="{BB962C8B-B14F-4D97-AF65-F5344CB8AC3E}">
        <p14:creationId xmlns:p14="http://schemas.microsoft.com/office/powerpoint/2010/main" val="352106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BA99-2BCF-4EA2-9E57-EA005149274A}"/>
              </a:ext>
            </a:extLst>
          </p:cNvPr>
          <p:cNvSpPr>
            <a:spLocks noGrp="1"/>
          </p:cNvSpPr>
          <p:nvPr>
            <p:ph type="title"/>
          </p:nvPr>
        </p:nvSpPr>
        <p:spPr/>
        <p:txBody>
          <a:bodyPr/>
          <a:lstStyle/>
          <a:p>
            <a:r>
              <a:rPr lang="en-US" dirty="0"/>
              <a:t>Other imp files</a:t>
            </a:r>
            <a:endParaRPr lang="en-IN" dirty="0"/>
          </a:p>
        </p:txBody>
      </p:sp>
      <p:sp>
        <p:nvSpPr>
          <p:cNvPr id="3" name="Content Placeholder 2">
            <a:extLst>
              <a:ext uri="{FF2B5EF4-FFF2-40B4-BE49-F238E27FC236}">
                <a16:creationId xmlns:a16="http://schemas.microsoft.com/office/drawing/2014/main" id="{A149F423-AA84-4B97-AF74-55B11F5E7213}"/>
              </a:ext>
            </a:extLst>
          </p:cNvPr>
          <p:cNvSpPr>
            <a:spLocks noGrp="1"/>
          </p:cNvSpPr>
          <p:nvPr>
            <p:ph idx="1"/>
          </p:nvPr>
        </p:nvSpPr>
        <p:spPr/>
        <p:txBody>
          <a:bodyPr/>
          <a:lstStyle/>
          <a:p>
            <a:pPr algn="l">
              <a:buFont typeface="Arial" panose="020B0604020202020204" pitchFamily="34" charset="0"/>
              <a:buChar char="•"/>
            </a:pPr>
            <a:r>
              <a:rPr lang="en-US" b="1" dirty="0">
                <a:solidFill>
                  <a:srgbClr val="000000"/>
                </a:solidFill>
                <a:effectLst/>
                <a:latin typeface="verdana" panose="020B0604030504040204" pitchFamily="34" charset="0"/>
              </a:rPr>
              <a:t>environments folder:</a:t>
            </a:r>
            <a:r>
              <a:rPr lang="en-US" b="0" dirty="0">
                <a:solidFill>
                  <a:srgbClr val="000000"/>
                </a:solidFill>
                <a:effectLst/>
                <a:latin typeface="verdana" panose="020B0604030504040204" pitchFamily="34" charset="0"/>
              </a:rPr>
              <a:t> The environments folder is used to hold the environment configuration constants that help when building the angular application. The constants are defined in 2 separate .</a:t>
            </a:r>
            <a:r>
              <a:rPr lang="en-US" b="0" dirty="0" err="1">
                <a:solidFill>
                  <a:srgbClr val="000000"/>
                </a:solidFill>
                <a:effectLst/>
                <a:latin typeface="verdana" panose="020B0604030504040204" pitchFamily="34" charset="0"/>
              </a:rPr>
              <a:t>ts</a:t>
            </a:r>
            <a:r>
              <a:rPr lang="en-US" b="0" dirty="0">
                <a:solidFill>
                  <a:srgbClr val="000000"/>
                </a:solidFill>
                <a:effectLst/>
                <a:latin typeface="verdana" panose="020B0604030504040204" pitchFamily="34" charset="0"/>
              </a:rPr>
              <a:t> files (</a:t>
            </a:r>
            <a:r>
              <a:rPr lang="en-US" b="0" dirty="0" err="1">
                <a:solidFill>
                  <a:srgbClr val="000000"/>
                </a:solidFill>
                <a:effectLst/>
                <a:latin typeface="verdana" panose="020B0604030504040204" pitchFamily="34" charset="0"/>
              </a:rPr>
              <a:t>environment.ts</a:t>
            </a:r>
            <a:r>
              <a:rPr lang="en-US" b="0" dirty="0">
                <a:solidFill>
                  <a:srgbClr val="000000"/>
                </a:solidFill>
                <a:effectLst/>
                <a:latin typeface="verdana" panose="020B0604030504040204" pitchFamily="34" charset="0"/>
              </a:rPr>
              <a:t> and </a:t>
            </a:r>
            <a:r>
              <a:rPr lang="en-US" b="0" dirty="0" err="1">
                <a:solidFill>
                  <a:srgbClr val="000000"/>
                </a:solidFill>
                <a:effectLst/>
                <a:latin typeface="verdana" panose="020B0604030504040204" pitchFamily="34" charset="0"/>
              </a:rPr>
              <a:t>environment.prod.ts</a:t>
            </a:r>
            <a:r>
              <a:rPr lang="en-US" b="0" dirty="0">
                <a:solidFill>
                  <a:srgbClr val="000000"/>
                </a:solidFill>
                <a:effectLst/>
                <a:latin typeface="verdana" panose="020B0604030504040204" pitchFamily="34" charset="0"/>
              </a:rPr>
              <a:t>), where these constants are used within the </a:t>
            </a:r>
            <a:r>
              <a:rPr lang="en-US" b="0" dirty="0" err="1">
                <a:solidFill>
                  <a:srgbClr val="000000"/>
                </a:solidFill>
                <a:effectLst/>
                <a:latin typeface="verdana" panose="020B0604030504040204" pitchFamily="34" charset="0"/>
              </a:rPr>
              <a:t>angular.json</a:t>
            </a:r>
            <a:r>
              <a:rPr lang="en-US" b="0" dirty="0">
                <a:solidFill>
                  <a:srgbClr val="000000"/>
                </a:solidFill>
                <a:effectLst/>
                <a:latin typeface="verdana" panose="020B0604030504040204" pitchFamily="34" charset="0"/>
              </a:rPr>
              <a:t> file by the Angular CLI. For example, if you run the ng build command, it will build the application using the development environment settings, whereas the command ng build prod will build the project using the production environment settings.</a:t>
            </a:r>
          </a:p>
          <a:p>
            <a:pPr algn="l">
              <a:buFont typeface="Arial" panose="020B0604020202020204" pitchFamily="34" charset="0"/>
              <a:buChar char="•"/>
            </a:pPr>
            <a:r>
              <a:rPr lang="en-US" b="1" dirty="0" err="1">
                <a:solidFill>
                  <a:srgbClr val="000000"/>
                </a:solidFill>
                <a:effectLst/>
                <a:latin typeface="verdana" panose="020B0604030504040204" pitchFamily="34" charset="0"/>
              </a:rPr>
              <a:t>browserlist</a:t>
            </a:r>
            <a:r>
              <a:rPr lang="en-US" b="1" dirty="0">
                <a:solidFill>
                  <a:srgbClr val="000000"/>
                </a:solidFill>
                <a:effectLst/>
                <a:latin typeface="verdana" panose="020B0604030504040204" pitchFamily="34" charset="0"/>
              </a:rPr>
              <a:t>:</a:t>
            </a:r>
            <a:r>
              <a:rPr lang="en-US" b="0" dirty="0">
                <a:solidFill>
                  <a:srgbClr val="000000"/>
                </a:solidFill>
                <a:effectLst/>
                <a:latin typeface="verdana" panose="020B0604030504040204" pitchFamily="34" charset="0"/>
              </a:rPr>
              <a:t> This file is used by </a:t>
            </a:r>
            <a:r>
              <a:rPr lang="en-US" b="0" dirty="0" err="1">
                <a:solidFill>
                  <a:srgbClr val="000000"/>
                </a:solidFill>
                <a:effectLst/>
                <a:latin typeface="verdana" panose="020B0604030504040204" pitchFamily="34" charset="0"/>
              </a:rPr>
              <a:t>autoprefixer</a:t>
            </a:r>
            <a:r>
              <a:rPr lang="en-US" b="0" dirty="0">
                <a:solidFill>
                  <a:srgbClr val="000000"/>
                </a:solidFill>
                <a:effectLst/>
                <a:latin typeface="verdana" panose="020B0604030504040204" pitchFamily="34" charset="0"/>
              </a:rPr>
              <a:t> that adjusts the CSS to support a list of defined browsers.</a:t>
            </a:r>
          </a:p>
          <a:p>
            <a:pPr algn="l">
              <a:buFont typeface="Arial" panose="020B0604020202020204" pitchFamily="34" charset="0"/>
              <a:buChar char="•"/>
            </a:pPr>
            <a:r>
              <a:rPr lang="en-US" b="1" dirty="0">
                <a:solidFill>
                  <a:srgbClr val="000000"/>
                </a:solidFill>
                <a:effectLst/>
                <a:latin typeface="verdana" panose="020B0604030504040204" pitchFamily="34" charset="0"/>
              </a:rPr>
              <a:t>favicon.ico:</a:t>
            </a:r>
            <a:r>
              <a:rPr lang="en-US" b="0" dirty="0">
                <a:solidFill>
                  <a:srgbClr val="000000"/>
                </a:solidFill>
                <a:effectLst/>
                <a:latin typeface="verdana" panose="020B0604030504040204" pitchFamily="34" charset="0"/>
              </a:rPr>
              <a:t> This file specifies a small icon that appears next to the browser tab of a website.</a:t>
            </a:r>
          </a:p>
          <a:p>
            <a:pPr algn="l">
              <a:buFont typeface="Arial" panose="020B0604020202020204" pitchFamily="34" charset="0"/>
              <a:buChar char="•"/>
            </a:pPr>
            <a:r>
              <a:rPr lang="en-US" b="1" dirty="0">
                <a:solidFill>
                  <a:srgbClr val="000000"/>
                </a:solidFill>
                <a:effectLst/>
                <a:latin typeface="verdana" panose="020B0604030504040204" pitchFamily="34" charset="0"/>
              </a:rPr>
              <a:t>index.html:</a:t>
            </a:r>
            <a:r>
              <a:rPr lang="en-US" b="0" dirty="0">
                <a:solidFill>
                  <a:srgbClr val="000000"/>
                </a:solidFill>
                <a:effectLst/>
                <a:latin typeface="verdana" panose="020B0604030504040204" pitchFamily="34" charset="0"/>
              </a:rPr>
              <a:t> This is the entry file which holds the high level container for the angular application.</a:t>
            </a:r>
          </a:p>
          <a:p>
            <a:pPr algn="l">
              <a:buFont typeface="Arial" panose="020B0604020202020204" pitchFamily="34" charset="0"/>
              <a:buChar char="•"/>
            </a:pPr>
            <a:r>
              <a:rPr lang="en-US" b="1" dirty="0">
                <a:solidFill>
                  <a:srgbClr val="000000"/>
                </a:solidFill>
                <a:effectLst/>
                <a:latin typeface="verdana" panose="020B0604030504040204" pitchFamily="34" charset="0"/>
              </a:rPr>
              <a:t>karma.config.js:</a:t>
            </a:r>
            <a:r>
              <a:rPr lang="en-US" b="0" dirty="0">
                <a:solidFill>
                  <a:srgbClr val="000000"/>
                </a:solidFill>
                <a:effectLst/>
                <a:latin typeface="verdana" panose="020B0604030504040204" pitchFamily="34" charset="0"/>
              </a:rPr>
              <a:t> This file specifies the config file for the Karma Test Runner, Karma has been developed by the AngularJS team which can run tests for both AngularJS and Angular 2+</a:t>
            </a:r>
          </a:p>
          <a:p>
            <a:endParaRPr lang="en-IN" dirty="0"/>
          </a:p>
        </p:txBody>
      </p:sp>
    </p:spTree>
    <p:extLst>
      <p:ext uri="{BB962C8B-B14F-4D97-AF65-F5344CB8AC3E}">
        <p14:creationId xmlns:p14="http://schemas.microsoft.com/office/powerpoint/2010/main" val="44878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5544F-6252-4391-B8AE-866912B48F27}"/>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B12DF6A0-5CFB-41AA-802B-0D22BDDA1302}"/>
              </a:ext>
            </a:extLst>
          </p:cNvPr>
          <p:cNvSpPr>
            <a:spLocks noGrp="1"/>
          </p:cNvSpPr>
          <p:nvPr>
            <p:ph idx="1"/>
          </p:nvPr>
        </p:nvSpPr>
        <p:spPr/>
        <p:txBody>
          <a:bodyPr/>
          <a:lstStyle/>
          <a:p>
            <a:pPr algn="l">
              <a:buFont typeface="Arial" panose="020B0604020202020204" pitchFamily="34" charset="0"/>
              <a:buChar char="•"/>
            </a:pPr>
            <a:r>
              <a:rPr lang="en-US" b="1" dirty="0" err="1">
                <a:solidFill>
                  <a:srgbClr val="000000"/>
                </a:solidFill>
                <a:effectLst/>
                <a:latin typeface="verdana" panose="020B0604030504040204" pitchFamily="34" charset="0"/>
              </a:rPr>
              <a:t>main.ts</a:t>
            </a:r>
            <a:r>
              <a:rPr lang="en-US" b="1" dirty="0">
                <a:solidFill>
                  <a:srgbClr val="000000"/>
                </a:solidFill>
                <a:effectLst/>
                <a:latin typeface="verdana" panose="020B0604030504040204" pitchFamily="34" charset="0"/>
              </a:rPr>
              <a:t>:</a:t>
            </a:r>
            <a:r>
              <a:rPr lang="en-US" b="0" dirty="0">
                <a:solidFill>
                  <a:srgbClr val="000000"/>
                </a:solidFill>
                <a:effectLst/>
                <a:latin typeface="verdana" panose="020B0604030504040204" pitchFamily="34" charset="0"/>
              </a:rPr>
              <a:t> As defined in </a:t>
            </a:r>
            <a:r>
              <a:rPr lang="en-US" b="0" dirty="0" err="1">
                <a:solidFill>
                  <a:srgbClr val="000000"/>
                </a:solidFill>
                <a:effectLst/>
                <a:latin typeface="verdana" panose="020B0604030504040204" pitchFamily="34" charset="0"/>
              </a:rPr>
              <a:t>angular.json</a:t>
            </a:r>
            <a:r>
              <a:rPr lang="en-US" b="0" dirty="0">
                <a:solidFill>
                  <a:srgbClr val="000000"/>
                </a:solidFill>
                <a:effectLst/>
                <a:latin typeface="verdana" panose="020B0604030504040204" pitchFamily="34" charset="0"/>
              </a:rPr>
              <a:t> file, this is the main </a:t>
            </a:r>
            <a:r>
              <a:rPr lang="en-US" b="0" dirty="0" err="1">
                <a:solidFill>
                  <a:srgbClr val="000000"/>
                </a:solidFill>
                <a:effectLst/>
                <a:latin typeface="verdana" panose="020B0604030504040204" pitchFamily="34" charset="0"/>
              </a:rPr>
              <a:t>ts</a:t>
            </a:r>
            <a:r>
              <a:rPr lang="en-US" b="0" dirty="0">
                <a:solidFill>
                  <a:srgbClr val="000000"/>
                </a:solidFill>
                <a:effectLst/>
                <a:latin typeface="verdana" panose="020B0604030504040204" pitchFamily="34" charset="0"/>
              </a:rPr>
              <a:t> file that will first run. This file bootstraps (starts) the </a:t>
            </a:r>
            <a:r>
              <a:rPr lang="en-US" b="0" dirty="0" err="1">
                <a:solidFill>
                  <a:srgbClr val="000000"/>
                </a:solidFill>
                <a:effectLst/>
                <a:latin typeface="verdana" panose="020B0604030504040204" pitchFamily="34" charset="0"/>
              </a:rPr>
              <a:t>AppModule</a:t>
            </a:r>
            <a:r>
              <a:rPr lang="en-US" b="0" dirty="0">
                <a:solidFill>
                  <a:srgbClr val="000000"/>
                </a:solidFill>
                <a:effectLst/>
                <a:latin typeface="verdana" panose="020B0604030504040204" pitchFamily="34" charset="0"/>
              </a:rPr>
              <a:t> from </a:t>
            </a:r>
            <a:r>
              <a:rPr lang="en-US" b="0" dirty="0" err="1">
                <a:solidFill>
                  <a:srgbClr val="000000"/>
                </a:solidFill>
                <a:effectLst/>
                <a:latin typeface="verdana" panose="020B0604030504040204" pitchFamily="34" charset="0"/>
              </a:rPr>
              <a:t>app.module.ts</a:t>
            </a:r>
            <a:r>
              <a:rPr lang="en-US" b="0" dirty="0">
                <a:solidFill>
                  <a:srgbClr val="000000"/>
                </a:solidFill>
                <a:effectLst/>
                <a:latin typeface="verdana" panose="020B0604030504040204" pitchFamily="34" charset="0"/>
              </a:rPr>
              <a:t> , and it can be used to define global configurations.</a:t>
            </a:r>
          </a:p>
          <a:p>
            <a:pPr algn="l">
              <a:buFont typeface="Arial" panose="020B0604020202020204" pitchFamily="34" charset="0"/>
              <a:buChar char="•"/>
            </a:pPr>
            <a:r>
              <a:rPr lang="en-US" b="1" dirty="0" err="1">
                <a:solidFill>
                  <a:srgbClr val="000000"/>
                </a:solidFill>
                <a:effectLst/>
                <a:latin typeface="verdana" panose="020B0604030504040204" pitchFamily="34" charset="0"/>
              </a:rPr>
              <a:t>polyfills.ts</a:t>
            </a:r>
            <a:r>
              <a:rPr lang="en-US" b="1" dirty="0">
                <a:solidFill>
                  <a:srgbClr val="000000"/>
                </a:solidFill>
                <a:effectLst/>
                <a:latin typeface="verdana" panose="020B0604030504040204" pitchFamily="34" charset="0"/>
              </a:rPr>
              <a:t>:</a:t>
            </a:r>
            <a:r>
              <a:rPr lang="en-US" b="0" dirty="0">
                <a:solidFill>
                  <a:srgbClr val="000000"/>
                </a:solidFill>
                <a:effectLst/>
                <a:latin typeface="verdana" panose="020B0604030504040204" pitchFamily="34" charset="0"/>
              </a:rPr>
              <a:t> This file is a set of code that can be used to provide compatibility support for older browsers. </a:t>
            </a:r>
            <a:r>
              <a:rPr lang="en-US" b="0">
                <a:solidFill>
                  <a:srgbClr val="000000"/>
                </a:solidFill>
                <a:effectLst/>
                <a:latin typeface="verdana" panose="020B0604030504040204" pitchFamily="34" charset="0"/>
              </a:rPr>
              <a:t>Angular 9 </a:t>
            </a:r>
            <a:r>
              <a:rPr lang="en-US" b="0" dirty="0">
                <a:solidFill>
                  <a:srgbClr val="000000"/>
                </a:solidFill>
                <a:effectLst/>
                <a:latin typeface="verdana" panose="020B0604030504040204" pitchFamily="34" charset="0"/>
              </a:rPr>
              <a:t>code is written mainly in ES6+ language specifications which is getting more adopted in front-end development, so since not all browsers support the full ES6+ specifications, </a:t>
            </a:r>
            <a:r>
              <a:rPr lang="en-US" b="0" dirty="0" err="1">
                <a:solidFill>
                  <a:srgbClr val="000000"/>
                </a:solidFill>
                <a:effectLst/>
                <a:latin typeface="verdana" panose="020B0604030504040204" pitchFamily="34" charset="0"/>
              </a:rPr>
              <a:t>pollyfills</a:t>
            </a:r>
            <a:r>
              <a:rPr lang="en-US" b="0" dirty="0">
                <a:solidFill>
                  <a:srgbClr val="000000"/>
                </a:solidFill>
                <a:effectLst/>
                <a:latin typeface="verdana" panose="020B0604030504040204" pitchFamily="34" charset="0"/>
              </a:rPr>
              <a:t> can be used to cover whatever feature missing from a given browser.</a:t>
            </a:r>
          </a:p>
          <a:p>
            <a:pPr algn="l">
              <a:buFont typeface="Arial" panose="020B0604020202020204" pitchFamily="34" charset="0"/>
              <a:buChar char="•"/>
            </a:pPr>
            <a:r>
              <a:rPr lang="en-US" b="1" dirty="0">
                <a:solidFill>
                  <a:srgbClr val="000000"/>
                </a:solidFill>
                <a:effectLst/>
                <a:latin typeface="verdana" panose="020B0604030504040204" pitchFamily="34" charset="0"/>
              </a:rPr>
              <a:t>styles.css:/</a:t>
            </a:r>
            <a:r>
              <a:rPr lang="en-US" b="0" dirty="0">
                <a:solidFill>
                  <a:srgbClr val="000000"/>
                </a:solidFill>
                <a:effectLst/>
                <a:latin typeface="verdana" panose="020B0604030504040204" pitchFamily="34" charset="0"/>
              </a:rPr>
              <a:t> This is a global </a:t>
            </a:r>
            <a:r>
              <a:rPr lang="en-US" b="0" dirty="0" err="1">
                <a:solidFill>
                  <a:srgbClr val="000000"/>
                </a:solidFill>
                <a:effectLst/>
                <a:latin typeface="verdana" panose="020B0604030504040204" pitchFamily="34" charset="0"/>
              </a:rPr>
              <a:t>css</a:t>
            </a:r>
            <a:r>
              <a:rPr lang="en-US" b="0" dirty="0">
                <a:solidFill>
                  <a:srgbClr val="000000"/>
                </a:solidFill>
                <a:effectLst/>
                <a:latin typeface="verdana" panose="020B0604030504040204" pitchFamily="34" charset="0"/>
              </a:rPr>
              <a:t> file which is used by the angular application.</a:t>
            </a:r>
          </a:p>
          <a:p>
            <a:pPr algn="l">
              <a:buFont typeface="Arial" panose="020B0604020202020204" pitchFamily="34" charset="0"/>
              <a:buChar char="•"/>
            </a:pPr>
            <a:r>
              <a:rPr lang="en-US" b="1" dirty="0" err="1">
                <a:solidFill>
                  <a:srgbClr val="000000"/>
                </a:solidFill>
                <a:effectLst/>
                <a:latin typeface="verdana" panose="020B0604030504040204" pitchFamily="34" charset="0"/>
              </a:rPr>
              <a:t>tests.ts</a:t>
            </a:r>
            <a:r>
              <a:rPr lang="en-US" b="1" dirty="0">
                <a:solidFill>
                  <a:srgbClr val="000000"/>
                </a:solidFill>
                <a:effectLst/>
                <a:latin typeface="verdana" panose="020B0604030504040204" pitchFamily="34" charset="0"/>
              </a:rPr>
              <a:t>:</a:t>
            </a:r>
            <a:r>
              <a:rPr lang="en-US" b="0" dirty="0">
                <a:solidFill>
                  <a:srgbClr val="000000"/>
                </a:solidFill>
                <a:effectLst/>
                <a:latin typeface="verdana" panose="020B0604030504040204" pitchFamily="34" charset="0"/>
              </a:rPr>
              <a:t> This is the main test file that the Angular CLI command ng test will use to traverse all the unit tests within the application and run them.</a:t>
            </a:r>
          </a:p>
          <a:p>
            <a:pPr algn="l">
              <a:buFont typeface="Arial" panose="020B0604020202020204" pitchFamily="34" charset="0"/>
              <a:buChar char="•"/>
            </a:pPr>
            <a:r>
              <a:rPr lang="en-US" b="1" dirty="0" err="1">
                <a:solidFill>
                  <a:srgbClr val="000000"/>
                </a:solidFill>
                <a:effectLst/>
                <a:latin typeface="verdana" panose="020B0604030504040204" pitchFamily="34" charset="0"/>
              </a:rPr>
              <a:t>tsconfig.json</a:t>
            </a:r>
            <a:r>
              <a:rPr lang="en-US" b="1" dirty="0">
                <a:solidFill>
                  <a:srgbClr val="000000"/>
                </a:solidFill>
                <a:effectLst/>
                <a:latin typeface="verdana" panose="020B0604030504040204" pitchFamily="34" charset="0"/>
              </a:rPr>
              <a:t>:</a:t>
            </a:r>
            <a:r>
              <a:rPr lang="en-US" b="0" dirty="0">
                <a:solidFill>
                  <a:srgbClr val="000000"/>
                </a:solidFill>
                <a:effectLst/>
                <a:latin typeface="verdana" panose="020B0604030504040204" pitchFamily="34" charset="0"/>
              </a:rPr>
              <a:t> This is a typescript compiler configuration file.</a:t>
            </a:r>
          </a:p>
          <a:p>
            <a:pPr algn="l">
              <a:buFont typeface="Arial" panose="020B0604020202020204" pitchFamily="34" charset="0"/>
              <a:buChar char="•"/>
            </a:pPr>
            <a:r>
              <a:rPr lang="en-US" b="1" dirty="0" err="1">
                <a:solidFill>
                  <a:srgbClr val="000000"/>
                </a:solidFill>
                <a:effectLst/>
                <a:latin typeface="verdana" panose="020B0604030504040204" pitchFamily="34" charset="0"/>
              </a:rPr>
              <a:t>tsconfig.app.json</a:t>
            </a:r>
            <a:r>
              <a:rPr lang="en-US" b="1" dirty="0">
                <a:solidFill>
                  <a:srgbClr val="000000"/>
                </a:solidFill>
                <a:effectLst/>
                <a:latin typeface="verdana" panose="020B0604030504040204" pitchFamily="34" charset="0"/>
              </a:rPr>
              <a:t>:</a:t>
            </a:r>
            <a:r>
              <a:rPr lang="en-US" b="0" dirty="0">
                <a:solidFill>
                  <a:srgbClr val="000000"/>
                </a:solidFill>
                <a:effectLst/>
                <a:latin typeface="verdana" panose="020B0604030504040204" pitchFamily="34" charset="0"/>
              </a:rPr>
              <a:t> This is used to override the </a:t>
            </a:r>
            <a:r>
              <a:rPr lang="en-US" b="0" dirty="0" err="1">
                <a:solidFill>
                  <a:srgbClr val="000000"/>
                </a:solidFill>
                <a:effectLst/>
                <a:latin typeface="verdana" panose="020B0604030504040204" pitchFamily="34" charset="0"/>
              </a:rPr>
              <a:t>tsconfig.json</a:t>
            </a:r>
            <a:r>
              <a:rPr lang="en-US" b="0" dirty="0">
                <a:solidFill>
                  <a:srgbClr val="000000"/>
                </a:solidFill>
                <a:effectLst/>
                <a:latin typeface="verdana" panose="020B0604030504040204" pitchFamily="34" charset="0"/>
              </a:rPr>
              <a:t> file with app specific configurations.</a:t>
            </a:r>
          </a:p>
          <a:p>
            <a:pPr algn="l">
              <a:buFont typeface="Arial" panose="020B0604020202020204" pitchFamily="34" charset="0"/>
              <a:buChar char="•"/>
            </a:pPr>
            <a:r>
              <a:rPr lang="en-US" b="1" dirty="0" err="1">
                <a:solidFill>
                  <a:srgbClr val="000000"/>
                </a:solidFill>
                <a:effectLst/>
                <a:latin typeface="verdana" panose="020B0604030504040204" pitchFamily="34" charset="0"/>
              </a:rPr>
              <a:t>tsconfig.spec.json</a:t>
            </a:r>
            <a:r>
              <a:rPr lang="en-US" b="1" dirty="0">
                <a:solidFill>
                  <a:srgbClr val="000000"/>
                </a:solidFill>
                <a:effectLst/>
                <a:latin typeface="verdana" panose="020B0604030504040204" pitchFamily="34" charset="0"/>
              </a:rPr>
              <a:t>:</a:t>
            </a:r>
            <a:r>
              <a:rPr lang="en-US" b="0" dirty="0">
                <a:solidFill>
                  <a:srgbClr val="000000"/>
                </a:solidFill>
                <a:effectLst/>
                <a:latin typeface="verdana" panose="020B0604030504040204" pitchFamily="34" charset="0"/>
              </a:rPr>
              <a:t> This overrides the </a:t>
            </a:r>
            <a:r>
              <a:rPr lang="en-US" b="0" dirty="0" err="1">
                <a:solidFill>
                  <a:srgbClr val="000000"/>
                </a:solidFill>
                <a:effectLst/>
                <a:latin typeface="verdana" panose="020B0604030504040204" pitchFamily="34" charset="0"/>
              </a:rPr>
              <a:t>tsconfig.json</a:t>
            </a:r>
            <a:r>
              <a:rPr lang="en-US" b="0" dirty="0">
                <a:solidFill>
                  <a:srgbClr val="000000"/>
                </a:solidFill>
                <a:effectLst/>
                <a:latin typeface="verdana" panose="020B0604030504040204" pitchFamily="34" charset="0"/>
              </a:rPr>
              <a:t> file with app specific unit test configurations.</a:t>
            </a:r>
          </a:p>
          <a:p>
            <a:endParaRPr lang="en-IN" dirty="0"/>
          </a:p>
        </p:txBody>
      </p:sp>
    </p:spTree>
    <p:extLst>
      <p:ext uri="{BB962C8B-B14F-4D97-AF65-F5344CB8AC3E}">
        <p14:creationId xmlns:p14="http://schemas.microsoft.com/office/powerpoint/2010/main" val="179790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1B1E-B797-4262-BDD5-80D39E3ED25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4D7137B-239D-401C-8831-EEB88ADAB2E5}"/>
              </a:ext>
            </a:extLst>
          </p:cNvPr>
          <p:cNvSpPr>
            <a:spLocks noGrp="1"/>
          </p:cNvSpPr>
          <p:nvPr>
            <p:ph idx="1"/>
          </p:nvPr>
        </p:nvSpPr>
        <p:spPr/>
        <p:txBody>
          <a:bodyPr/>
          <a:lstStyle/>
          <a:p>
            <a:pPr algn="l"/>
            <a:r>
              <a:rPr lang="en-US" b="1" i="0" dirty="0">
                <a:solidFill>
                  <a:srgbClr val="202124"/>
                </a:solidFill>
                <a:effectLst/>
                <a:latin typeface="arial" panose="020B0604020202020204" pitchFamily="34" charset="0"/>
              </a:rPr>
              <a:t>What is the use of Webpack?</a:t>
            </a:r>
          </a:p>
          <a:p>
            <a:pPr algn="l"/>
            <a:r>
              <a:rPr lang="en-US" sz="1600" i="0" dirty="0">
                <a:solidFill>
                  <a:srgbClr val="202124"/>
                </a:solidFill>
                <a:effectLst/>
                <a:latin typeface="Times New Roman" panose="02020603050405020304" pitchFamily="18" charset="0"/>
                <a:cs typeface="Times New Roman" panose="02020603050405020304" pitchFamily="18" charset="0"/>
              </a:rPr>
              <a:t>Webpack is a tool that lets you compile JavaScript modules, also known as module bundler. Given a large number of files, it generates a single file (or a few files) that run your app. It can perform many operations: helps you bundle your resources.</a:t>
            </a:r>
          </a:p>
          <a:p>
            <a:r>
              <a:rPr lang="en-US" sz="1600" dirty="0">
                <a:latin typeface="Times New Roman" panose="02020603050405020304" pitchFamily="18" charset="0"/>
                <a:cs typeface="Times New Roman" panose="02020603050405020304" pitchFamily="18" charset="0"/>
              </a:rPr>
              <a:t>webpack is an open-source JavaScript module bundler. It is made primarily for JavaScript, but it can transform front-end assets such as HTML, CSS, and images if the corresponding loaders are included. webpack takes modules with dependencies and generates static assets representing those modules.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505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Title Lorem Ipsum </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61701955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{456A0DFD-CC59-4E6B-8345-00C8D85746EC}tf78438558_win32</Template>
  <TotalTime>27</TotalTime>
  <Words>946</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vt:lpstr>
      <vt:lpstr>Century Gothic</vt:lpstr>
      <vt:lpstr>Garamond</vt:lpstr>
      <vt:lpstr>Times New Roman</vt:lpstr>
      <vt:lpstr>Verdana</vt:lpstr>
      <vt:lpstr>SavonVTI</vt:lpstr>
      <vt:lpstr>Angular 9</vt:lpstr>
      <vt:lpstr>File Structure</vt:lpstr>
      <vt:lpstr>app  folder &amp; src folder</vt:lpstr>
      <vt:lpstr>Other imp files</vt:lpstr>
      <vt:lpstr>Other imp files</vt:lpstr>
      <vt:lpstr>Contd..</vt:lpstr>
      <vt:lpstr>PowerPoint Presentation</vt:lpstr>
      <vt:lpstr>Title Lorem Ipsum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9</dc:title>
  <dc:creator>Omkar Kulkarni</dc:creator>
  <cp:lastModifiedBy>Omkar Kulkarni</cp:lastModifiedBy>
  <cp:revision>11</cp:revision>
  <dcterms:created xsi:type="dcterms:W3CDTF">2021-04-10T03:13:19Z</dcterms:created>
  <dcterms:modified xsi:type="dcterms:W3CDTF">2021-04-10T03:40:30Z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