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6.jpg" ContentType="image/pn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1"/>
  </p:sldMasterIdLst>
  <p:sldIdLst>
    <p:sldId id="256" r:id="rId2"/>
    <p:sldId id="257" r:id="rId3"/>
    <p:sldId id="258" r:id="rId4"/>
    <p:sldId id="261" r:id="rId5"/>
    <p:sldId id="279" r:id="rId6"/>
    <p:sldId id="260" r:id="rId7"/>
    <p:sldId id="280" r:id="rId8"/>
    <p:sldId id="272" r:id="rId9"/>
    <p:sldId id="286" r:id="rId10"/>
    <p:sldId id="259" r:id="rId11"/>
    <p:sldId id="285" r:id="rId12"/>
    <p:sldId id="262" r:id="rId13"/>
    <p:sldId id="263" r:id="rId14"/>
    <p:sldId id="264" r:id="rId15"/>
    <p:sldId id="293" r:id="rId16"/>
    <p:sldId id="294" r:id="rId17"/>
    <p:sldId id="295" r:id="rId18"/>
    <p:sldId id="296" r:id="rId19"/>
    <p:sldId id="297" r:id="rId20"/>
    <p:sldId id="273" r:id="rId21"/>
    <p:sldId id="276" r:id="rId22"/>
    <p:sldId id="283" r:id="rId23"/>
    <p:sldId id="277" r:id="rId24"/>
    <p:sldId id="278" r:id="rId25"/>
    <p:sldId id="292"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271" r:id="rId43"/>
    <p:sldId id="284" r:id="rId44"/>
    <p:sldId id="298"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FD388A-3DB4-4BD9-AA6F-1AE32E184D9C}" v="27" dt="2023-04-20T12:48:40.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0"/>
  </p:normalViewPr>
  <p:slideViewPr>
    <p:cSldViewPr>
      <p:cViewPr>
        <p:scale>
          <a:sx n="45" d="100"/>
          <a:sy n="45" d="100"/>
        </p:scale>
        <p:origin x="2482" y="7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jpe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20889-9AB8-474E-AB5F-40AF5B1B3D96}" type="doc">
      <dgm:prSet loTypeId="urn:microsoft.com/office/officeart/2009/3/layout/SnapshotPictureList" loCatId="picture" qsTypeId="urn:microsoft.com/office/officeart/2005/8/quickstyle/simple5" qsCatId="simple" csTypeId="urn:microsoft.com/office/officeart/2005/8/colors/accent5_2" csCatId="accent5" phldr="1"/>
      <dgm:spPr/>
    </dgm:pt>
    <dgm:pt modelId="{DB0EE31F-9CA0-4216-805F-70DD395A745A}">
      <dgm:prSet phldrT="[Text]"/>
      <dgm:spPr/>
      <dgm:t>
        <a:bodyPr/>
        <a:lstStyle/>
        <a:p>
          <a:r>
            <a:rPr lang="en-IN" b="1" dirty="0">
              <a:solidFill>
                <a:schemeClr val="tx1"/>
              </a:solidFill>
              <a:latin typeface="Times New Roman" pitchFamily="18" charset="0"/>
              <a:cs typeface="Times New Roman" pitchFamily="18" charset="0"/>
            </a:rPr>
            <a:t>Diagnosis of Brain Tumour Using YOLO</a:t>
          </a:r>
        </a:p>
      </dgm:t>
    </dgm:pt>
    <dgm:pt modelId="{1D2C1E46-BF29-4462-BA95-D9F4F4A5509A}" type="parTrans" cxnId="{AD930C1C-A4E6-4276-92B6-13B48F6897A0}">
      <dgm:prSet/>
      <dgm:spPr/>
      <dgm:t>
        <a:bodyPr/>
        <a:lstStyle/>
        <a:p>
          <a:endParaRPr lang="en-IN"/>
        </a:p>
      </dgm:t>
    </dgm:pt>
    <dgm:pt modelId="{0ED64F25-B00C-4444-81F7-6A13B17F4D5F}" type="sibTrans" cxnId="{AD930C1C-A4E6-4276-92B6-13B48F6897A0}">
      <dgm:prSet/>
      <dgm:spPr/>
      <dgm:t>
        <a:bodyPr/>
        <a:lstStyle/>
        <a:p>
          <a:endParaRPr lang="en-IN"/>
        </a:p>
      </dgm:t>
    </dgm:pt>
    <dgm:pt modelId="{17DCF0CD-6C8C-4E5B-8E7D-5D76127BB1F6}" type="pres">
      <dgm:prSet presAssocID="{37520889-9AB8-474E-AB5F-40AF5B1B3D96}" presName="Name0" presStyleCnt="0">
        <dgm:presLayoutVars>
          <dgm:chMax/>
          <dgm:chPref/>
          <dgm:dir/>
          <dgm:animLvl val="lvl"/>
        </dgm:presLayoutVars>
      </dgm:prSet>
      <dgm:spPr/>
    </dgm:pt>
    <dgm:pt modelId="{4197AFBB-ED2D-4A13-B260-BA14F2E26814}" type="pres">
      <dgm:prSet presAssocID="{DB0EE31F-9CA0-4216-805F-70DD395A745A}" presName="composite" presStyleCnt="0"/>
      <dgm:spPr/>
    </dgm:pt>
    <dgm:pt modelId="{E2440FB4-0503-4B30-9C9C-C6524C99199C}" type="pres">
      <dgm:prSet presAssocID="{DB0EE31F-9CA0-4216-805F-70DD395A745A}" presName="ParentAccentShape" presStyleLbl="trBgShp" presStyleIdx="0" presStyleCnt="1" custLinFactNeighborX="8232" custLinFactNeighborY="-802"/>
      <dgm:spPr>
        <a:solidFill>
          <a:schemeClr val="tx1">
            <a:alpha val="40000"/>
          </a:schemeClr>
        </a:solidFill>
      </dgm:spPr>
    </dgm:pt>
    <dgm:pt modelId="{D68A56CB-BF3F-4A1B-96E4-E13C48D11206}" type="pres">
      <dgm:prSet presAssocID="{DB0EE31F-9CA0-4216-805F-70DD395A745A}" presName="ParentText" presStyleLbl="revTx" presStyleIdx="0" presStyleCnt="2" custLinFactNeighborX="8823" custLinFactNeighborY="12431">
        <dgm:presLayoutVars>
          <dgm:chMax val="1"/>
          <dgm:chPref val="1"/>
          <dgm:bulletEnabled val="1"/>
        </dgm:presLayoutVars>
      </dgm:prSet>
      <dgm:spPr/>
    </dgm:pt>
    <dgm:pt modelId="{D9884863-C434-40AF-8B3F-27BB9C250376}" type="pres">
      <dgm:prSet presAssocID="{DB0EE31F-9CA0-4216-805F-70DD395A745A}" presName="ChildText" presStyleLbl="revTx" presStyleIdx="1" presStyleCnt="2">
        <dgm:presLayoutVars>
          <dgm:chMax val="0"/>
          <dgm:chPref val="0"/>
        </dgm:presLayoutVars>
      </dgm:prSet>
      <dgm:spPr/>
    </dgm:pt>
    <dgm:pt modelId="{E09978B8-70ED-4049-9B17-E76820784870}" type="pres">
      <dgm:prSet presAssocID="{DB0EE31F-9CA0-4216-805F-70DD395A745A}" presName="ChildAccentShape" presStyleLbl="trBgShp" presStyleIdx="0" presStyleCnt="1"/>
      <dgm:spPr/>
    </dgm:pt>
    <dgm:pt modelId="{749D5E51-612D-41D7-8384-408220572DC8}" type="pres">
      <dgm:prSet presAssocID="{DB0EE31F-9CA0-4216-805F-70DD395A745A}" presName="Image" presStyleLbl="alignImgPlace1" presStyleIdx="0" presStyleCnt="1" custLinFactNeighborX="7268" custLinFactNeighborY="1426"/>
      <dgm:spPr>
        <a:blipFill>
          <a:blip xmlns:r="http://schemas.openxmlformats.org/officeDocument/2006/relationships" r:embed="rId1" cstate="print">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rcRect/>
          <a:stretch>
            <a:fillRect t="-7000" b="-7000"/>
          </a:stretch>
        </a:blipFill>
      </dgm:spPr>
    </dgm:pt>
  </dgm:ptLst>
  <dgm:cxnLst>
    <dgm:cxn modelId="{95D35717-F22D-4EB0-9518-DFD9E8718CC1}" type="presOf" srcId="{DB0EE31F-9CA0-4216-805F-70DD395A745A}" destId="{D68A56CB-BF3F-4A1B-96E4-E13C48D11206}" srcOrd="0" destOrd="0" presId="urn:microsoft.com/office/officeart/2009/3/layout/SnapshotPictureList"/>
    <dgm:cxn modelId="{AD930C1C-A4E6-4276-92B6-13B48F6897A0}" srcId="{37520889-9AB8-474E-AB5F-40AF5B1B3D96}" destId="{DB0EE31F-9CA0-4216-805F-70DD395A745A}" srcOrd="0" destOrd="0" parTransId="{1D2C1E46-BF29-4462-BA95-D9F4F4A5509A}" sibTransId="{0ED64F25-B00C-4444-81F7-6A13B17F4D5F}"/>
    <dgm:cxn modelId="{006FD87A-A1B4-4FA9-A620-97B6063D2483}" type="presOf" srcId="{37520889-9AB8-474E-AB5F-40AF5B1B3D96}" destId="{17DCF0CD-6C8C-4E5B-8E7D-5D76127BB1F6}" srcOrd="0" destOrd="0" presId="urn:microsoft.com/office/officeart/2009/3/layout/SnapshotPictureList"/>
    <dgm:cxn modelId="{C491316D-1882-4D50-88C6-7975AA86CAFC}" type="presParOf" srcId="{17DCF0CD-6C8C-4E5B-8E7D-5D76127BB1F6}" destId="{4197AFBB-ED2D-4A13-B260-BA14F2E26814}" srcOrd="0" destOrd="0" presId="urn:microsoft.com/office/officeart/2009/3/layout/SnapshotPictureList"/>
    <dgm:cxn modelId="{1500AAF6-014A-47C5-8EA5-9657C832C183}" type="presParOf" srcId="{4197AFBB-ED2D-4A13-B260-BA14F2E26814}" destId="{E2440FB4-0503-4B30-9C9C-C6524C99199C}" srcOrd="0" destOrd="0" presId="urn:microsoft.com/office/officeart/2009/3/layout/SnapshotPictureList"/>
    <dgm:cxn modelId="{543C2D02-5F3A-4F3C-A31A-5D19251F9CA1}" type="presParOf" srcId="{4197AFBB-ED2D-4A13-B260-BA14F2E26814}" destId="{D68A56CB-BF3F-4A1B-96E4-E13C48D11206}" srcOrd="1" destOrd="0" presId="urn:microsoft.com/office/officeart/2009/3/layout/SnapshotPictureList"/>
    <dgm:cxn modelId="{5C860040-E610-4E34-9B60-4EF333381346}" type="presParOf" srcId="{4197AFBB-ED2D-4A13-B260-BA14F2E26814}" destId="{D9884863-C434-40AF-8B3F-27BB9C250376}" srcOrd="2" destOrd="0" presId="urn:microsoft.com/office/officeart/2009/3/layout/SnapshotPictureList"/>
    <dgm:cxn modelId="{0F312AAF-7606-4ACA-84E3-5E31533E4791}" type="presParOf" srcId="{4197AFBB-ED2D-4A13-B260-BA14F2E26814}" destId="{E09978B8-70ED-4049-9B17-E76820784870}" srcOrd="3" destOrd="0" presId="urn:microsoft.com/office/officeart/2009/3/layout/SnapshotPictureList"/>
    <dgm:cxn modelId="{C4C3C62F-07FA-4E3D-A4A1-4868E74CE352}" type="presParOf" srcId="{4197AFBB-ED2D-4A13-B260-BA14F2E26814}" destId="{749D5E51-612D-41D7-8384-408220572DC8}"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40FB4-0503-4B30-9C9C-C6524C99199C}">
      <dsp:nvSpPr>
        <dsp:cNvPr id="0" name=""/>
        <dsp:cNvSpPr/>
      </dsp:nvSpPr>
      <dsp:spPr>
        <a:xfrm>
          <a:off x="683569" y="1654304"/>
          <a:ext cx="5660136" cy="4027816"/>
        </a:xfrm>
        <a:prstGeom prst="frame">
          <a:avLst>
            <a:gd name="adj1" fmla="val 5450"/>
          </a:avLst>
        </a:prstGeom>
        <a:solidFill>
          <a:schemeClr val="tx1">
            <a:alpha val="40000"/>
          </a:schemeClr>
        </a:solidFill>
        <a:ln>
          <a:noFill/>
        </a:ln>
        <a:effectLst/>
      </dsp:spPr>
      <dsp:style>
        <a:lnRef idx="0">
          <a:scrgbClr r="0" g="0" b="0"/>
        </a:lnRef>
        <a:fillRef idx="1">
          <a:scrgbClr r="0" g="0" b="0"/>
        </a:fillRef>
        <a:effectRef idx="0">
          <a:scrgbClr r="0" g="0" b="0"/>
        </a:effectRef>
        <a:fontRef idx="minor"/>
      </dsp:style>
    </dsp:sp>
    <dsp:sp modelId="{749D5E51-612D-41D7-8384-408220572DC8}">
      <dsp:nvSpPr>
        <dsp:cNvPr id="0" name=""/>
        <dsp:cNvSpPr/>
      </dsp:nvSpPr>
      <dsp:spPr>
        <a:xfrm>
          <a:off x="395561" y="1258321"/>
          <a:ext cx="5442508" cy="3809962"/>
        </a:xfrm>
        <a:prstGeom prst="rect">
          <a:avLst/>
        </a:prstGeom>
        <a:blipFill>
          <a:blip xmlns:r="http://schemas.openxmlformats.org/officeDocument/2006/relationships" r:embed="rId1" cstate="print">
            <a:extLst>
              <a:ext uri="{BEBA8EAE-BF5A-486C-A8C5-ECC9F3942E4B}">
                <a14:imgProps xmlns:a14="http://schemas.microsoft.com/office/drawing/2010/main">
                  <a14:imgLayer r:embed="rId2">
                    <a14:imgEffect>
                      <a14:brightnessContrast bright="20000" contrast="40000"/>
                    </a14:imgEffect>
                  </a14:imgLayer>
                </a14:imgProps>
              </a:ext>
              <a:ext uri="{28A0092B-C50C-407E-A947-70E740481C1C}">
                <a14:useLocalDpi xmlns:a14="http://schemas.microsoft.com/office/drawing/2010/main" val="0"/>
              </a:ext>
            </a:extLst>
          </a:blip>
          <a:srcRect/>
          <a:stretch>
            <a:fillRect t="-7000" b="-7000"/>
          </a:stretch>
        </a:blip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68A56CB-BF3F-4A1B-96E4-E13C48D11206}">
      <dsp:nvSpPr>
        <dsp:cNvPr id="0" name=""/>
        <dsp:cNvSpPr/>
      </dsp:nvSpPr>
      <dsp:spPr>
        <a:xfrm>
          <a:off x="899580" y="5074740"/>
          <a:ext cx="5221224" cy="478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80010" rIns="213360" bIns="80010" numCol="1" spcCol="1270" anchor="ctr" anchorCtr="0">
          <a:noAutofit/>
        </a:bodyPr>
        <a:lstStyle/>
        <a:p>
          <a:pPr marL="0" lvl="0" indent="0" algn="l" defTabSz="933450">
            <a:lnSpc>
              <a:spcPct val="90000"/>
            </a:lnSpc>
            <a:spcBef>
              <a:spcPct val="0"/>
            </a:spcBef>
            <a:spcAft>
              <a:spcPct val="35000"/>
            </a:spcAft>
            <a:buNone/>
          </a:pPr>
          <a:r>
            <a:rPr lang="en-IN" sz="2100" b="1" kern="1200" dirty="0">
              <a:solidFill>
                <a:schemeClr val="tx1"/>
              </a:solidFill>
              <a:latin typeface="Times New Roman" pitchFamily="18" charset="0"/>
              <a:cs typeface="Times New Roman" pitchFamily="18" charset="0"/>
            </a:rPr>
            <a:t>Diagnosis of Brain Tumour Using YOLO</a:t>
          </a:r>
        </a:p>
      </dsp:txBody>
      <dsp:txXfrm>
        <a:off x="899580" y="5074740"/>
        <a:ext cx="5221224" cy="478105"/>
      </dsp:txXfrm>
    </dsp:sp>
    <dsp:sp modelId="{D9884863-C434-40AF-8B3F-27BB9C250376}">
      <dsp:nvSpPr>
        <dsp:cNvPr id="0" name=""/>
        <dsp:cNvSpPr/>
      </dsp:nvSpPr>
      <dsp:spPr>
        <a:xfrm>
          <a:off x="6108192" y="1686607"/>
          <a:ext cx="2587752" cy="402781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6336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96200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644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388269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13153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93257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425277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37750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21652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6B4A3-4212-4E39-93DE-E053E8F69C28}" type="datetimeFigureOut">
              <a:rPr lang="en-US" smtClean="0"/>
              <a:t>4/20/2023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421126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6B4A3-4212-4E39-93DE-E053E8F69C28}" type="datetimeFigureOut">
              <a:rPr lang="en-US" smtClean="0"/>
              <a:t>4/20/2023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57118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6B4A3-4212-4E39-93DE-E053E8F69C28}" type="datetimeFigureOut">
              <a:rPr lang="en-US" smtClean="0"/>
              <a:t>4/20/2023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274308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6B4A3-4212-4E39-93DE-E053E8F69C28}" type="datetimeFigureOut">
              <a:rPr lang="en-US" smtClean="0"/>
              <a:t>4/20/2023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287219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6B4A3-4212-4E39-93DE-E053E8F69C28}" type="datetimeFigureOut">
              <a:rPr lang="en-US" smtClean="0"/>
              <a:t>4/20/2023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099685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106B4A3-4212-4E39-93DE-E053E8F69C28}" type="datetimeFigureOut">
              <a:rPr lang="en-US" smtClean="0"/>
              <a:t>4/20/2023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822437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6B4A3-4212-4E39-93DE-E053E8F69C28}"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351649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06B4A3-4212-4E39-93DE-E053E8F69C28}" type="datetimeFigureOut">
              <a:rPr lang="en-US" smtClean="0"/>
              <a:t>4/20/2023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0"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A3DCDF73-85D2-4237-9B32-053DBDB0C312}" type="slidenum">
              <a:rPr kumimoji="0" lang="en-US" smtClean="0"/>
              <a:t>‹#›</a:t>
            </a:fld>
            <a:endParaRPr kumimoji="0" lang="en-US"/>
          </a:p>
        </p:txBody>
      </p:sp>
    </p:spTree>
    <p:extLst>
      <p:ext uri="{BB962C8B-B14F-4D97-AF65-F5344CB8AC3E}">
        <p14:creationId xmlns:p14="http://schemas.microsoft.com/office/powerpoint/2010/main" val="181176536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179094390"/>
              </p:ext>
            </p:extLst>
          </p:nvPr>
        </p:nvGraphicFramePr>
        <p:xfrm>
          <a:off x="0" y="10446"/>
          <a:ext cx="9144000" cy="6918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8CE8CF6-15C4-97EA-3837-F1011F68103B}"/>
              </a:ext>
            </a:extLst>
          </p:cNvPr>
          <p:cNvSpPr txBox="1"/>
          <p:nvPr/>
        </p:nvSpPr>
        <p:spPr>
          <a:xfrm>
            <a:off x="611560" y="332654"/>
            <a:ext cx="7390827" cy="523220"/>
          </a:xfrm>
          <a:prstGeom prst="rect">
            <a:avLst/>
          </a:prstGeom>
          <a:noFill/>
        </p:spPr>
        <p:txBody>
          <a:bodyPr wrap="square" rtlCol="0">
            <a:spAutoFit/>
          </a:bodyPr>
          <a:lstStyle/>
          <a:p>
            <a:pPr algn="ctr"/>
            <a:r>
              <a:rPr lang="en-IN" sz="2800" dirty="0">
                <a:latin typeface="Times New Roman" pitchFamily="18" charset="0"/>
                <a:cs typeface="Times New Roman" pitchFamily="18" charset="0"/>
              </a:rPr>
              <a:t>SRKR ENGINEERING COLLEGE (A)</a:t>
            </a:r>
          </a:p>
        </p:txBody>
      </p:sp>
      <p:pic>
        <p:nvPicPr>
          <p:cNvPr id="9" name="Picture 8" descr="Logo&#10;&#10;Description automatically generated with medium confidence">
            <a:extLst>
              <a:ext uri="{FF2B5EF4-FFF2-40B4-BE49-F238E27FC236}">
                <a16:creationId xmlns:a16="http://schemas.microsoft.com/office/drawing/2014/main" id="{30D8BD2C-8EBD-152C-CBB7-03B4A86F956A}"/>
              </a:ext>
            </a:extLst>
          </p:cNvPr>
          <p:cNvPicPr>
            <a:picLocks noChangeAspect="1"/>
          </p:cNvPicPr>
          <p:nvPr/>
        </p:nvPicPr>
        <p:blipFill>
          <a:blip r:embed="rId7"/>
          <a:stretch>
            <a:fillRect/>
          </a:stretch>
        </p:blipFill>
        <p:spPr>
          <a:xfrm>
            <a:off x="-68662" y="-471994"/>
            <a:ext cx="2132517" cy="2132517"/>
          </a:xfrm>
          <a:prstGeom prst="rect">
            <a:avLst/>
          </a:prstGeom>
        </p:spPr>
      </p:pic>
    </p:spTree>
    <p:extLst>
      <p:ext uri="{BB962C8B-B14F-4D97-AF65-F5344CB8AC3E}">
        <p14:creationId xmlns:p14="http://schemas.microsoft.com/office/powerpoint/2010/main" val="390810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7748" y="452203"/>
            <a:ext cx="4286302" cy="523220"/>
          </a:xfrm>
          <a:prstGeom prst="rect">
            <a:avLst/>
          </a:prstGeom>
        </p:spPr>
        <p:txBody>
          <a:bodyPr wrap="none">
            <a:spAutoFit/>
          </a:bodyPr>
          <a:lstStyle/>
          <a:p>
            <a:r>
              <a:rPr lang="en-IN" sz="2800" b="1" dirty="0">
                <a:latin typeface="Times New Roman" pitchFamily="18" charset="0"/>
                <a:cs typeface="Times New Roman" pitchFamily="18" charset="0"/>
              </a:rPr>
              <a:t>PROBLEM</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STATEMENT</a:t>
            </a:r>
          </a:p>
        </p:txBody>
      </p:sp>
      <p:sp>
        <p:nvSpPr>
          <p:cNvPr id="2" name="Rectangle 1">
            <a:extLst>
              <a:ext uri="{FF2B5EF4-FFF2-40B4-BE49-F238E27FC236}">
                <a16:creationId xmlns:a16="http://schemas.microsoft.com/office/drawing/2014/main" id="{E3A0F5E6-89D6-BE52-E90B-BCFEE998900F}"/>
              </a:ext>
            </a:extLst>
          </p:cNvPr>
          <p:cNvSpPr/>
          <p:nvPr/>
        </p:nvSpPr>
        <p:spPr>
          <a:xfrm>
            <a:off x="607748" y="965336"/>
            <a:ext cx="6284208" cy="5957400"/>
          </a:xfrm>
          <a:prstGeom prst="rect">
            <a:avLst/>
          </a:prstGeom>
        </p:spPr>
        <p:txBody>
          <a:bodyPr wrap="square">
            <a:spAutoFit/>
          </a:bodyPr>
          <a:lstStyle/>
          <a:p>
            <a:pPr marL="285750" indent="-285750" algn="just">
              <a:lnSpc>
                <a:spcPct val="250000"/>
              </a:lnSpc>
              <a:buClr>
                <a:srgbClr val="000000"/>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Health care sector is totally different from other industry. It is on high priority sector and people demand the best care and service regardless of cost. </a:t>
            </a:r>
          </a:p>
          <a:p>
            <a:pPr marL="285750" indent="-285750" algn="just">
              <a:lnSpc>
                <a:spcPct val="250000"/>
              </a:lnSpc>
              <a:buClr>
                <a:srgbClr val="000000"/>
              </a:buClr>
              <a:buSzPts val="1600"/>
              <a:buFont typeface="Wingdings" panose="05000000000000000000" pitchFamily="2" charset="2"/>
              <a:buChar char="q"/>
            </a:pPr>
            <a:r>
              <a:rPr lang="en-US" sz="1600" dirty="0">
                <a:solidFill>
                  <a:srgbClr val="000000"/>
                </a:solidFill>
                <a:effectLst/>
                <a:latin typeface="Times New Roman" panose="02020603050405020304" pitchFamily="18" charset="0"/>
                <a:ea typeface="Times New Roman" panose="02020603050405020304" pitchFamily="18" charset="0"/>
              </a:rPr>
              <a:t>Deep learning is now giving innovative solutions with high accuracy for medical imaging and is a significant technique for upcoming applications in the health sector as a result of its success in other real-world applications.</a:t>
            </a: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285750" indent="-285750" algn="just">
              <a:lnSpc>
                <a:spcPct val="250000"/>
              </a:lnSpc>
              <a:buClr>
                <a:srgbClr val="000000"/>
              </a:buClr>
              <a:buSzPts val="1600"/>
              <a:buFont typeface="Wingdings" panose="05000000000000000000" pitchFamily="2" charset="2"/>
              <a:buChar char="q"/>
            </a:pPr>
            <a:r>
              <a:rPr lang="en-US" sz="1600" dirty="0">
                <a:solidFill>
                  <a:srgbClr val="000000"/>
                </a:solidFill>
                <a:effectLst/>
                <a:latin typeface="Times New Roman" panose="02020603050405020304" pitchFamily="18" charset="0"/>
                <a:ea typeface="Times New Roman" panose="02020603050405020304" pitchFamily="18" charset="0"/>
              </a:rPr>
              <a:t>Because of its complex position and size variations, detecting an automated brain tumor in an MRI is difficult. </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Clr>
                <a:srgbClr val="000000"/>
              </a:buClr>
              <a:buSzPts val="1600"/>
              <a:buFont typeface="Wingdings" panose="05000000000000000000" pitchFamily="2" charset="2"/>
              <a:buChar char="q"/>
            </a:pPr>
            <a:endPar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51840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60F019-D99D-DD76-A3ED-3AC3B3CF44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88470" y="3068960"/>
            <a:ext cx="1967060" cy="2276872"/>
          </a:xfrm>
          <a:prstGeom prst="rect">
            <a:avLst/>
          </a:prstGeom>
        </p:spPr>
      </p:pic>
      <p:sp>
        <p:nvSpPr>
          <p:cNvPr id="3" name="Google Shape;139;p7">
            <a:extLst>
              <a:ext uri="{FF2B5EF4-FFF2-40B4-BE49-F238E27FC236}">
                <a16:creationId xmlns:a16="http://schemas.microsoft.com/office/drawing/2014/main" id="{2D09DFAB-0E80-7175-0B41-D10209A35DAC}"/>
              </a:ext>
            </a:extLst>
          </p:cNvPr>
          <p:cNvSpPr/>
          <p:nvPr/>
        </p:nvSpPr>
        <p:spPr>
          <a:xfrm>
            <a:off x="3464050" y="5589240"/>
            <a:ext cx="2215900" cy="307777"/>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Fig 2. Brain Tumour</a:t>
            </a:r>
            <a:endParaRPr sz="1400" kern="0" dirty="0">
              <a:solidFill>
                <a:srgbClr val="000000"/>
              </a:solidFill>
              <a:latin typeface="Arial"/>
              <a:cs typeface="Arial"/>
              <a:sym typeface="Arial"/>
            </a:endParaRPr>
          </a:p>
        </p:txBody>
      </p:sp>
      <p:sp>
        <p:nvSpPr>
          <p:cNvPr id="5" name="TextBox 4">
            <a:extLst>
              <a:ext uri="{FF2B5EF4-FFF2-40B4-BE49-F238E27FC236}">
                <a16:creationId xmlns:a16="http://schemas.microsoft.com/office/drawing/2014/main" id="{32409790-4B88-9B0E-000B-805A02934984}"/>
              </a:ext>
            </a:extLst>
          </p:cNvPr>
          <p:cNvSpPr txBox="1"/>
          <p:nvPr/>
        </p:nvSpPr>
        <p:spPr>
          <a:xfrm>
            <a:off x="827584" y="756230"/>
            <a:ext cx="6067771" cy="2050818"/>
          </a:xfrm>
          <a:prstGeom prst="rect">
            <a:avLst/>
          </a:prstGeom>
          <a:noFill/>
        </p:spPr>
        <p:txBody>
          <a:bodyPr wrap="square">
            <a:spAutoFit/>
          </a:bodyPr>
          <a:lstStyle/>
          <a:p>
            <a:pPr marL="285750" indent="-285750" algn="just">
              <a:lnSpc>
                <a:spcPct val="250000"/>
              </a:lnSpc>
              <a:buClr>
                <a:srgbClr val="000000"/>
              </a:buClr>
              <a:buSzPts val="1600"/>
              <a:buFont typeface="Wingdings" panose="05000000000000000000" pitchFamily="2" charset="2"/>
              <a:buChar char="q"/>
            </a:pPr>
            <a:r>
              <a:rPr lang="en-US" sz="1800" dirty="0">
                <a:solidFill>
                  <a:srgbClr val="000000"/>
                </a:solidFill>
                <a:effectLst/>
                <a:latin typeface="Times New Roman" panose="02020603050405020304" pitchFamily="18" charset="0"/>
                <a:ea typeface="Times New Roman" panose="02020603050405020304" pitchFamily="18" charset="0"/>
              </a:rPr>
              <a:t>Brain tumors are identified using YOLO (You Only Look Once), a cutting-edge object recognition framework, and are classified using CNN.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840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588" y="548680"/>
            <a:ext cx="4063933" cy="523220"/>
          </a:xfrm>
          <a:prstGeom prst="rect">
            <a:avLst/>
          </a:prstGeom>
        </p:spPr>
        <p:txBody>
          <a:bodyPr wrap="none">
            <a:spAutoFit/>
          </a:bodyPr>
          <a:lstStyle/>
          <a:p>
            <a:r>
              <a:rPr lang="en-IN" sz="2800" b="1" dirty="0">
                <a:latin typeface="Times New Roman" pitchFamily="18" charset="0"/>
                <a:cs typeface="Times New Roman" pitchFamily="18" charset="0"/>
              </a:rPr>
              <a:t>EXISITING SOLUTION</a:t>
            </a:r>
          </a:p>
        </p:txBody>
      </p:sp>
      <p:sp>
        <p:nvSpPr>
          <p:cNvPr id="3" name="Rectangle 2"/>
          <p:cNvSpPr/>
          <p:nvPr/>
        </p:nvSpPr>
        <p:spPr>
          <a:xfrm>
            <a:off x="755576" y="1071900"/>
            <a:ext cx="5688632" cy="6278642"/>
          </a:xfrm>
          <a:prstGeom prst="rect">
            <a:avLst/>
          </a:prstGeom>
        </p:spPr>
        <p:txBody>
          <a:bodyPr wrap="square">
            <a:spAutoFit/>
          </a:bodyPr>
          <a:lstStyle/>
          <a:p>
            <a:pPr marL="285750" indent="-285750">
              <a:lnSpc>
                <a:spcPct val="250000"/>
              </a:lnSpc>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 In recent years, machine learning (ML) algorithms have been developed to help detect and diagnose brain tumors. These methods use data from imaging studies, such as CT scans and MRI, to create models that can identify the presence and characteristics of brain tumors</a:t>
            </a:r>
          </a:p>
          <a:p>
            <a:pPr marL="285750" indent="-285750">
              <a:lnSpc>
                <a:spcPct val="250000"/>
              </a:lnSpc>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One example of an ML method for brain tumor detection is using a convolutional neural network (CNN) to analyze images of the brain and classify them as either normal or containing a tumor. </a:t>
            </a:r>
            <a:endParaRPr lang="en-IN"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lnSpc>
                <a:spcPct val="150000"/>
              </a:lnSpc>
              <a:spcBef>
                <a:spcPts val="0"/>
              </a:spcBef>
              <a:spcAft>
                <a:spcPts val="0"/>
              </a:spcAft>
              <a:buClr>
                <a:schemeClr val="dk1"/>
              </a:buClr>
              <a:buSzPts val="160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285750" indent="-285750">
              <a:buFont typeface="Wingdings" pitchFamily="2" charset="2"/>
              <a:buChar char="q"/>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93934"/>
            <a:ext cx="2763762" cy="2501953"/>
          </a:xfrm>
          <a:prstGeom prst="rect">
            <a:avLst/>
          </a:prstGeom>
        </p:spPr>
      </p:pic>
      <p:sp>
        <p:nvSpPr>
          <p:cNvPr id="6" name="Rectangle 5">
            <a:extLst>
              <a:ext uri="{FF2B5EF4-FFF2-40B4-BE49-F238E27FC236}">
                <a16:creationId xmlns:a16="http://schemas.microsoft.com/office/drawing/2014/main" id="{2D8FE347-B7D2-8139-53E6-CFD0F40F4059}"/>
              </a:ext>
            </a:extLst>
          </p:cNvPr>
          <p:cNvSpPr/>
          <p:nvPr/>
        </p:nvSpPr>
        <p:spPr>
          <a:xfrm>
            <a:off x="5396073" y="4509120"/>
            <a:ext cx="4572000" cy="523220"/>
          </a:xfrm>
          <a:prstGeom prst="rect">
            <a:avLst/>
          </a:prstGeom>
        </p:spPr>
        <p:txBody>
          <a:bodyPr>
            <a:spAutoFit/>
          </a:bodyPr>
          <a:lstStyle/>
          <a:p>
            <a:pPr algn="ctr"/>
            <a:r>
              <a:rPr lang="en-US" sz="1400" dirty="0">
                <a:latin typeface="Times New Roman" pitchFamily="18" charset="0"/>
                <a:cs typeface="Times New Roman" pitchFamily="18" charset="0"/>
              </a:rPr>
              <a:t>Fig 3. Method wise trends since </a:t>
            </a:r>
          </a:p>
          <a:p>
            <a:pPr algn="ctr"/>
            <a:r>
              <a:rPr lang="en-US" sz="1400" dirty="0">
                <a:latin typeface="Times New Roman" pitchFamily="18" charset="0"/>
                <a:cs typeface="Times New Roman" pitchFamily="18" charset="0"/>
              </a:rPr>
              <a:t>2012–2019</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66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48680"/>
            <a:ext cx="4124847" cy="523220"/>
          </a:xfrm>
          <a:prstGeom prst="rect">
            <a:avLst/>
          </a:prstGeom>
        </p:spPr>
        <p:txBody>
          <a:bodyPr wrap="none">
            <a:spAutoFit/>
          </a:bodyPr>
          <a:lstStyle/>
          <a:p>
            <a:r>
              <a:rPr lang="en-IN" sz="2800" b="1" dirty="0">
                <a:latin typeface="Times New Roman" pitchFamily="18" charset="0"/>
                <a:cs typeface="Times New Roman" pitchFamily="18" charset="0"/>
              </a:rPr>
              <a:t>PROPOSED</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SOLUTION</a:t>
            </a:r>
          </a:p>
        </p:txBody>
      </p:sp>
      <p:sp>
        <p:nvSpPr>
          <p:cNvPr id="3" name="Rectangle 2"/>
          <p:cNvSpPr/>
          <p:nvPr/>
        </p:nvSpPr>
        <p:spPr>
          <a:xfrm>
            <a:off x="611560" y="980728"/>
            <a:ext cx="5516270" cy="4295407"/>
          </a:xfrm>
          <a:prstGeom prst="rect">
            <a:avLst/>
          </a:prstGeom>
        </p:spPr>
        <p:txBody>
          <a:bodyPr wrap="square">
            <a:spAutoFit/>
          </a:bodyPr>
          <a:lstStyle/>
          <a:p>
            <a:pPr marL="285750" indent="-285750" algn="just">
              <a:lnSpc>
                <a:spcPct val="250000"/>
              </a:lnSpc>
              <a:buFont typeface="Wingdings" pitchFamily="2" charset="2"/>
              <a:buChar char="q"/>
            </a:pPr>
            <a:r>
              <a:rPr lang="en-US" sz="1600" dirty="0">
                <a:latin typeface="Times New Roman" pitchFamily="18" charset="0"/>
                <a:cs typeface="Times New Roman" pitchFamily="18" charset="0"/>
              </a:rPr>
              <a:t>A combination of the YOLOv4 (You Only Look Once version 4) object detection algorithm and a Convolutional Neural Network (CNN) for classification. YOLOv4 is a state-of-the-art object detection algorithm that can detect objects in images and video in real-time. It works by dividing an image into a grid and predicting the presence and class of objects in each grid cell. </a:t>
            </a:r>
          </a:p>
        </p:txBody>
      </p:sp>
      <p:pic>
        <p:nvPicPr>
          <p:cNvPr id="4" name="image14.jpeg"/>
          <p:cNvPicPr/>
          <p:nvPr/>
        </p:nvPicPr>
        <p:blipFill>
          <a:blip r:embed="rId2" cstate="print">
            <a:extLst>
              <a:ext uri="{28A0092B-C50C-407E-A947-70E740481C1C}">
                <a14:useLocalDpi xmlns:a14="http://schemas.microsoft.com/office/drawing/2010/main" val="0"/>
              </a:ext>
            </a:extLst>
          </a:blip>
          <a:srcRect/>
          <a:stretch/>
        </p:blipFill>
        <p:spPr>
          <a:xfrm>
            <a:off x="6358764" y="1870289"/>
            <a:ext cx="2690151" cy="1797654"/>
          </a:xfrm>
          <a:prstGeom prst="rect">
            <a:avLst/>
          </a:prstGeom>
        </p:spPr>
      </p:pic>
      <p:sp>
        <p:nvSpPr>
          <p:cNvPr id="8" name="Google Shape;155;p9">
            <a:extLst>
              <a:ext uri="{FF2B5EF4-FFF2-40B4-BE49-F238E27FC236}">
                <a16:creationId xmlns:a16="http://schemas.microsoft.com/office/drawing/2014/main" id="{F37CF862-C8F7-1536-777A-3926E485F954}"/>
              </a:ext>
            </a:extLst>
          </p:cNvPr>
          <p:cNvSpPr/>
          <p:nvPr/>
        </p:nvSpPr>
        <p:spPr>
          <a:xfrm>
            <a:off x="5316481" y="3697287"/>
            <a:ext cx="4824536" cy="307777"/>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Fig 4</a:t>
            </a:r>
            <a:r>
              <a:rPr lang="en-IN" sz="1400" b="1" kern="0" dirty="0">
                <a:solidFill>
                  <a:srgbClr val="000000"/>
                </a:solidFill>
                <a:latin typeface="Times New Roman"/>
                <a:ea typeface="Times New Roman"/>
                <a:cs typeface="Times New Roman"/>
                <a:sym typeface="Times New Roman"/>
              </a:rPr>
              <a:t>. </a:t>
            </a:r>
            <a:r>
              <a:rPr lang="en-IN" sz="1400" kern="0" dirty="0">
                <a:solidFill>
                  <a:srgbClr val="000000"/>
                </a:solidFill>
                <a:latin typeface="Times New Roman"/>
                <a:ea typeface="Times New Roman"/>
                <a:cs typeface="Times New Roman"/>
                <a:sym typeface="Times New Roman"/>
              </a:rPr>
              <a:t>YOLO V4 Model</a:t>
            </a:r>
            <a:endParaRPr sz="1400"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7044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1196752"/>
            <a:ext cx="6480720" cy="2743315"/>
          </a:xfrm>
          <a:prstGeom prst="rect">
            <a:avLst/>
          </a:prstGeom>
        </p:spPr>
        <p:txBody>
          <a:bodyPr wrap="square">
            <a:spAutoFit/>
          </a:bodyPr>
          <a:lstStyle/>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Data Acquisition</a:t>
            </a: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Data Pre-processing</a:t>
            </a: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Training Model using YOLO Model</a:t>
            </a: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Classifying using CNN Model</a:t>
            </a:r>
            <a:endParaRPr lang="en-US" sz="1600" dirty="0">
              <a:solidFill>
                <a:schemeClr val="dk1"/>
              </a:solidFill>
              <a:latin typeface="Times New Roman" panose="02020603050405020304" pitchFamily="18" charset="0"/>
              <a:ea typeface="Libre Franklin"/>
              <a:cs typeface="Times New Roman" panose="02020603050405020304" pitchFamily="18" charset="0"/>
              <a:sym typeface="Libre Franklin"/>
            </a:endParaRPr>
          </a:p>
        </p:txBody>
      </p:sp>
      <p:sp>
        <p:nvSpPr>
          <p:cNvPr id="4" name="Rectangle 3">
            <a:extLst>
              <a:ext uri="{FF2B5EF4-FFF2-40B4-BE49-F238E27FC236}">
                <a16:creationId xmlns:a16="http://schemas.microsoft.com/office/drawing/2014/main" id="{39B5C45C-714D-81EB-4822-84583F5140B7}"/>
              </a:ext>
            </a:extLst>
          </p:cNvPr>
          <p:cNvSpPr/>
          <p:nvPr/>
        </p:nvSpPr>
        <p:spPr>
          <a:xfrm>
            <a:off x="755576" y="643106"/>
            <a:ext cx="3153427" cy="523220"/>
          </a:xfrm>
          <a:prstGeom prst="rect">
            <a:avLst/>
          </a:prstGeom>
        </p:spPr>
        <p:txBody>
          <a:bodyPr wrap="none">
            <a:spAutoFit/>
          </a:bodyPr>
          <a:lstStyle/>
          <a:p>
            <a:r>
              <a:rPr lang="en-IN" sz="2800" b="1" dirty="0">
                <a:latin typeface="Times New Roman" pitchFamily="18" charset="0"/>
                <a:cs typeface="Times New Roman" pitchFamily="18" charset="0"/>
              </a:rPr>
              <a:t>METHODOLOGY</a:t>
            </a:r>
          </a:p>
        </p:txBody>
      </p:sp>
    </p:spTree>
    <p:extLst>
      <p:ext uri="{BB962C8B-B14F-4D97-AF65-F5344CB8AC3E}">
        <p14:creationId xmlns:p14="http://schemas.microsoft.com/office/powerpoint/2010/main" val="160389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1F47BD-202B-3AE2-576A-7BB8CE3FC691}"/>
              </a:ext>
            </a:extLst>
          </p:cNvPr>
          <p:cNvSpPr/>
          <p:nvPr/>
        </p:nvSpPr>
        <p:spPr>
          <a:xfrm>
            <a:off x="683568" y="548680"/>
            <a:ext cx="3238900" cy="461665"/>
          </a:xfrm>
          <a:prstGeom prst="rect">
            <a:avLst/>
          </a:prstGeom>
        </p:spPr>
        <p:txBody>
          <a:bodyPr wrap="none">
            <a:spAutoFit/>
          </a:bodyPr>
          <a:lstStyle/>
          <a:p>
            <a:r>
              <a:rPr lang="en-IN" sz="2400" b="1" dirty="0">
                <a:latin typeface="Times New Roman" pitchFamily="18" charset="0"/>
                <a:cs typeface="Times New Roman" pitchFamily="18" charset="0"/>
              </a:rPr>
              <a:t>DATA  ACQUISITION</a:t>
            </a:r>
          </a:p>
        </p:txBody>
      </p:sp>
      <p:sp>
        <p:nvSpPr>
          <p:cNvPr id="4" name="TextBox 3">
            <a:extLst>
              <a:ext uri="{FF2B5EF4-FFF2-40B4-BE49-F238E27FC236}">
                <a16:creationId xmlns:a16="http://schemas.microsoft.com/office/drawing/2014/main" id="{CC0D1934-CB31-3424-3746-0B95EC063E1E}"/>
              </a:ext>
            </a:extLst>
          </p:cNvPr>
          <p:cNvSpPr txBox="1"/>
          <p:nvPr/>
        </p:nvSpPr>
        <p:spPr>
          <a:xfrm>
            <a:off x="683568" y="1340768"/>
            <a:ext cx="6912768" cy="4127220"/>
          </a:xfrm>
          <a:prstGeom prst="rect">
            <a:avLst/>
          </a:prstGeom>
          <a:noFill/>
        </p:spPr>
        <p:txBody>
          <a:bodyPr wrap="square">
            <a:spAutoFit/>
          </a:bodyPr>
          <a:lstStyle/>
          <a:p>
            <a:pPr marL="285750" indent="-285750" algn="just">
              <a:lnSpc>
                <a:spcPct val="2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There is an manual dataset  which consists of Images of different MRI taken from different datasets, and of different sizes.</a:t>
            </a:r>
          </a:p>
          <a:p>
            <a:pPr marL="285750" indent="-285750" algn="just">
              <a:lnSpc>
                <a:spcPct val="250000"/>
              </a:lnSpc>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 The data in this dataset is less efficient for performing the detection and classification of brain tumours.</a:t>
            </a:r>
          </a:p>
          <a:p>
            <a:pPr marL="285750" indent="-285750" algn="just">
              <a:lnSpc>
                <a:spcPct val="2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It requires multiple pre-processing steps to get all images to a efficient format for training a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43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E8B024-63A7-A9AD-06CB-E03A097ECB40}"/>
              </a:ext>
            </a:extLst>
          </p:cNvPr>
          <p:cNvSpPr/>
          <p:nvPr/>
        </p:nvSpPr>
        <p:spPr>
          <a:xfrm>
            <a:off x="683568" y="548680"/>
            <a:ext cx="4901726" cy="461665"/>
          </a:xfrm>
          <a:prstGeom prst="rect">
            <a:avLst/>
          </a:prstGeom>
        </p:spPr>
        <p:txBody>
          <a:bodyPr wrap="none">
            <a:spAutoFit/>
          </a:bodyPr>
          <a:lstStyle/>
          <a:p>
            <a:r>
              <a:rPr lang="en-US" sz="2400" b="1" dirty="0">
                <a:latin typeface="Times New Roman" pitchFamily="18" charset="0"/>
                <a:cs typeface="Times New Roman" pitchFamily="18" charset="0"/>
              </a:rPr>
              <a:t>Training Model using YOLO Model</a:t>
            </a:r>
            <a:endParaRPr lang="en-IN" sz="2400" b="1"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A08B5541-B8C6-CFEC-2DA3-3A67F416A541}"/>
              </a:ext>
            </a:extLst>
          </p:cNvPr>
          <p:cNvSpPr txBox="1"/>
          <p:nvPr/>
        </p:nvSpPr>
        <p:spPr>
          <a:xfrm>
            <a:off x="683568" y="1268760"/>
            <a:ext cx="5373714" cy="3435812"/>
          </a:xfrm>
          <a:prstGeom prst="rect">
            <a:avLst/>
          </a:prstGeom>
          <a:noFill/>
        </p:spPr>
        <p:txBody>
          <a:bodyPr wrap="square">
            <a:spAutoFit/>
          </a:bodyPr>
          <a:lstStyle/>
          <a:p>
            <a:pPr marL="285750" indent="-285750">
              <a:lnSpc>
                <a:spcPct val="250000"/>
              </a:lnSpc>
              <a:buFont typeface="Wingdings" panose="05000000000000000000" pitchFamily="2" charset="2"/>
              <a:buChar char="q"/>
            </a:pPr>
            <a:r>
              <a:rPr lang="en-IN" dirty="0">
                <a:solidFill>
                  <a:srgbClr val="000000"/>
                </a:solidFill>
                <a:effectLst/>
                <a:latin typeface="Times New Roman" panose="02020603050405020304" pitchFamily="18" charset="0"/>
                <a:ea typeface="Times New Roman" panose="02020603050405020304" pitchFamily="18" charset="0"/>
              </a:rPr>
              <a:t>Pre-process the MRI image</a:t>
            </a:r>
          </a:p>
          <a:p>
            <a:pPr marL="285750" indent="-285750">
              <a:lnSpc>
                <a:spcPct val="2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Object detection</a:t>
            </a:r>
          </a:p>
          <a:p>
            <a:pPr marL="285750" indent="-285750">
              <a:lnSpc>
                <a:spcPct val="2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Non-maximal suppression</a:t>
            </a:r>
          </a:p>
          <a:p>
            <a:pPr marL="285750" indent="-285750">
              <a:lnSpc>
                <a:spcPct val="2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Postprocess the output</a:t>
            </a:r>
          </a:p>
          <a:p>
            <a:pPr marL="285750" indent="-285750">
              <a:lnSpc>
                <a:spcPct val="2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Classify the detected objects</a:t>
            </a:r>
          </a:p>
        </p:txBody>
      </p:sp>
    </p:spTree>
    <p:extLst>
      <p:ext uri="{BB962C8B-B14F-4D97-AF65-F5344CB8AC3E}">
        <p14:creationId xmlns:p14="http://schemas.microsoft.com/office/powerpoint/2010/main" val="25773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E50B2-764A-9994-23EB-01E56308D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282" y="2091055"/>
            <a:ext cx="4623435" cy="2675890"/>
          </a:xfrm>
          <a:prstGeom prst="rect">
            <a:avLst/>
          </a:prstGeom>
        </p:spPr>
      </p:pic>
      <p:sp>
        <p:nvSpPr>
          <p:cNvPr id="5" name="Rectangle 4">
            <a:extLst>
              <a:ext uri="{FF2B5EF4-FFF2-40B4-BE49-F238E27FC236}">
                <a16:creationId xmlns:a16="http://schemas.microsoft.com/office/drawing/2014/main" id="{B13D1C59-9057-20AD-61E4-C53B4C65C995}"/>
              </a:ext>
            </a:extLst>
          </p:cNvPr>
          <p:cNvSpPr/>
          <p:nvPr/>
        </p:nvSpPr>
        <p:spPr>
          <a:xfrm>
            <a:off x="683568" y="548680"/>
            <a:ext cx="3558988" cy="856966"/>
          </a:xfrm>
          <a:prstGeom prst="rect">
            <a:avLst/>
          </a:prstGeom>
        </p:spPr>
        <p:txBody>
          <a:bodyPr wrap="none">
            <a:spAutoFit/>
          </a:bodyPr>
          <a:lstStyle/>
          <a:p>
            <a:pPr>
              <a:lnSpc>
                <a:spcPct val="250000"/>
              </a:lnSpc>
            </a:pPr>
            <a:r>
              <a:rPr lang="en-IN" sz="2400" dirty="0">
                <a:solidFill>
                  <a:srgbClr val="000000"/>
                </a:solidFill>
                <a:effectLst/>
                <a:latin typeface="Times New Roman" panose="02020603050405020304" pitchFamily="18" charset="0"/>
                <a:ea typeface="Times New Roman" panose="02020603050405020304" pitchFamily="18" charset="0"/>
              </a:rPr>
              <a:t>Pre-process the MRI image</a:t>
            </a:r>
          </a:p>
        </p:txBody>
      </p:sp>
      <p:sp>
        <p:nvSpPr>
          <p:cNvPr id="6" name="Google Shape;155;p9">
            <a:extLst>
              <a:ext uri="{FF2B5EF4-FFF2-40B4-BE49-F238E27FC236}">
                <a16:creationId xmlns:a16="http://schemas.microsoft.com/office/drawing/2014/main" id="{8712BA02-121F-8454-1238-84770A833BE7}"/>
              </a:ext>
            </a:extLst>
          </p:cNvPr>
          <p:cNvSpPr/>
          <p:nvPr/>
        </p:nvSpPr>
        <p:spPr>
          <a:xfrm>
            <a:off x="2482195" y="4941168"/>
            <a:ext cx="4824536" cy="307777"/>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Fig 5</a:t>
            </a:r>
            <a:r>
              <a:rPr lang="en-IN" sz="1400" b="1" kern="0" dirty="0">
                <a:solidFill>
                  <a:srgbClr val="000000"/>
                </a:solidFill>
                <a:latin typeface="Times New Roman"/>
                <a:ea typeface="Times New Roman"/>
                <a:cs typeface="Times New Roman"/>
                <a:sym typeface="Times New Roman"/>
              </a:rPr>
              <a:t>. </a:t>
            </a:r>
            <a:r>
              <a:rPr lang="en-IN" sz="1400" kern="0" dirty="0">
                <a:solidFill>
                  <a:srgbClr val="000000"/>
                </a:solidFill>
                <a:latin typeface="Times New Roman"/>
                <a:ea typeface="Times New Roman"/>
                <a:cs typeface="Times New Roman"/>
                <a:sym typeface="Times New Roman"/>
              </a:rPr>
              <a:t>Image Resizing</a:t>
            </a:r>
            <a:endParaRPr sz="1400" kern="0" dirty="0">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5478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E53C7-F126-E7FC-1F82-99F63A39251F}"/>
              </a:ext>
            </a:extLst>
          </p:cNvPr>
          <p:cNvSpPr/>
          <p:nvPr/>
        </p:nvSpPr>
        <p:spPr>
          <a:xfrm>
            <a:off x="696543" y="404664"/>
            <a:ext cx="2206053" cy="856966"/>
          </a:xfrm>
          <a:prstGeom prst="rect">
            <a:avLst/>
          </a:prstGeom>
        </p:spPr>
        <p:txBody>
          <a:bodyPr wrap="none">
            <a:spAutoFit/>
          </a:bodyPr>
          <a:lstStyle/>
          <a:p>
            <a:pPr>
              <a:lnSpc>
                <a:spcPct val="250000"/>
              </a:lnSpc>
            </a:pPr>
            <a:r>
              <a:rPr lang="en-IN" sz="2400" dirty="0">
                <a:latin typeface="Times New Roman" panose="02020603050405020304" pitchFamily="18" charset="0"/>
                <a:cs typeface="Times New Roman" panose="02020603050405020304" pitchFamily="18" charset="0"/>
              </a:rPr>
              <a:t>Object detection</a:t>
            </a:r>
          </a:p>
        </p:txBody>
      </p:sp>
      <p:sp>
        <p:nvSpPr>
          <p:cNvPr id="6" name="TextBox 5">
            <a:extLst>
              <a:ext uri="{FF2B5EF4-FFF2-40B4-BE49-F238E27FC236}">
                <a16:creationId xmlns:a16="http://schemas.microsoft.com/office/drawing/2014/main" id="{62F49CF3-9F0B-F7BC-CA65-3D7487A28154}"/>
              </a:ext>
            </a:extLst>
          </p:cNvPr>
          <p:cNvSpPr txBox="1"/>
          <p:nvPr/>
        </p:nvSpPr>
        <p:spPr>
          <a:xfrm>
            <a:off x="696542" y="1340768"/>
            <a:ext cx="6611761" cy="1062920"/>
          </a:xfrm>
          <a:prstGeom prst="rect">
            <a:avLst/>
          </a:prstGeom>
          <a:noFill/>
        </p:spPr>
        <p:txBody>
          <a:bodyPr wrap="square">
            <a:spAutoFit/>
          </a:bodyPr>
          <a:lstStyle/>
          <a:p>
            <a:pPr marL="285750" marR="506095" lvl="0" indent="-285750" algn="just">
              <a:lnSpc>
                <a:spcPct val="150000"/>
              </a:lnSpc>
              <a:spcAft>
                <a:spcPts val="800"/>
              </a:spcAft>
              <a:buFont typeface="Wingdings" panose="05000000000000000000" pitchFamily="2" charset="2"/>
              <a:buChar char="q"/>
              <a:tabLst>
                <a:tab pos="5581015" algn="l"/>
              </a:tabLst>
            </a:pPr>
            <a:r>
              <a:rPr lang="en-IN" sz="2000" dirty="0">
                <a:solidFill>
                  <a:srgbClr val="000000"/>
                </a:solidFill>
                <a:effectLst/>
                <a:latin typeface="Times New Roman" panose="02020603050405020304" pitchFamily="18" charset="0"/>
                <a:ea typeface="Times New Roman" panose="02020603050405020304" pitchFamily="18" charset="0"/>
              </a:rPr>
              <a:t>The formula for the </a:t>
            </a:r>
            <a:r>
              <a:rPr lang="en-IN" sz="2000" dirty="0" err="1">
                <a:solidFill>
                  <a:srgbClr val="000000"/>
                </a:solidFill>
                <a:effectLst/>
                <a:latin typeface="Times New Roman" panose="02020603050405020304" pitchFamily="18" charset="0"/>
                <a:ea typeface="Times New Roman" panose="02020603050405020304" pitchFamily="18" charset="0"/>
              </a:rPr>
              <a:t>softmax</a:t>
            </a:r>
            <a:r>
              <a:rPr lang="en-IN" sz="2000" dirty="0">
                <a:solidFill>
                  <a:srgbClr val="000000"/>
                </a:solidFill>
                <a:effectLst/>
                <a:latin typeface="Times New Roman" panose="02020603050405020304" pitchFamily="18" charset="0"/>
                <a:ea typeface="Times New Roman" panose="02020603050405020304" pitchFamily="18" charset="0"/>
              </a:rPr>
              <a:t> function is as follows:</a:t>
            </a:r>
          </a:p>
          <a:p>
            <a:pPr marL="741680" marR="506095" indent="-6350" algn="ctr">
              <a:lnSpc>
                <a:spcPct val="150000"/>
              </a:lnSpc>
              <a:spcAft>
                <a:spcPts val="800"/>
              </a:spcAft>
              <a:tabLst>
                <a:tab pos="5581015" algn="l"/>
              </a:tabLst>
            </a:pPr>
            <a:r>
              <a:rPr lang="en-IN" sz="2000" dirty="0" err="1">
                <a:solidFill>
                  <a:srgbClr val="000000"/>
                </a:solidFill>
                <a:effectLst/>
                <a:latin typeface="Times New Roman" panose="02020603050405020304" pitchFamily="18" charset="0"/>
                <a:ea typeface="Times New Roman" panose="02020603050405020304" pitchFamily="18" charset="0"/>
              </a:rPr>
              <a:t>softmax</a:t>
            </a:r>
            <a:r>
              <a:rPr lang="en-IN" sz="2000" dirty="0">
                <a:solidFill>
                  <a:srgbClr val="000000"/>
                </a:solidFill>
                <a:effectLst/>
                <a:latin typeface="Times New Roman" panose="02020603050405020304" pitchFamily="18" charset="0"/>
                <a:ea typeface="Times New Roman" panose="02020603050405020304" pitchFamily="18" charset="0"/>
              </a:rPr>
              <a:t>(x) = exp(x) / sum(exp(x))</a:t>
            </a:r>
          </a:p>
        </p:txBody>
      </p:sp>
      <p:sp>
        <p:nvSpPr>
          <p:cNvPr id="7" name="Rectangle 6">
            <a:extLst>
              <a:ext uri="{FF2B5EF4-FFF2-40B4-BE49-F238E27FC236}">
                <a16:creationId xmlns:a16="http://schemas.microsoft.com/office/drawing/2014/main" id="{E4210428-4A44-65DE-D63A-D4BAD461BB5F}"/>
              </a:ext>
            </a:extLst>
          </p:cNvPr>
          <p:cNvSpPr/>
          <p:nvPr/>
        </p:nvSpPr>
        <p:spPr>
          <a:xfrm>
            <a:off x="696543" y="2479451"/>
            <a:ext cx="3422732" cy="856966"/>
          </a:xfrm>
          <a:prstGeom prst="rect">
            <a:avLst/>
          </a:prstGeom>
        </p:spPr>
        <p:txBody>
          <a:bodyPr wrap="none">
            <a:spAutoFit/>
          </a:bodyPr>
          <a:lstStyle/>
          <a:p>
            <a:pPr>
              <a:lnSpc>
                <a:spcPct val="250000"/>
              </a:lnSpc>
            </a:pPr>
            <a:r>
              <a:rPr lang="en-IN" sz="2400" dirty="0">
                <a:latin typeface="Times New Roman" panose="02020603050405020304" pitchFamily="18" charset="0"/>
                <a:cs typeface="Times New Roman" panose="02020603050405020304" pitchFamily="18" charset="0"/>
              </a:rPr>
              <a:t>Non-maximal suppression</a:t>
            </a:r>
          </a:p>
        </p:txBody>
      </p:sp>
      <p:sp>
        <p:nvSpPr>
          <p:cNvPr id="11" name="TextBox 10">
            <a:extLst>
              <a:ext uri="{FF2B5EF4-FFF2-40B4-BE49-F238E27FC236}">
                <a16:creationId xmlns:a16="http://schemas.microsoft.com/office/drawing/2014/main" id="{E06531F0-D325-18F0-C470-4338F5C09ED4}"/>
              </a:ext>
            </a:extLst>
          </p:cNvPr>
          <p:cNvSpPr txBox="1"/>
          <p:nvPr/>
        </p:nvSpPr>
        <p:spPr>
          <a:xfrm>
            <a:off x="-4359" y="3358326"/>
            <a:ext cx="7312662" cy="1391663"/>
          </a:xfrm>
          <a:prstGeom prst="rect">
            <a:avLst/>
          </a:prstGeom>
          <a:noFill/>
        </p:spPr>
        <p:txBody>
          <a:bodyPr wrap="square">
            <a:spAutoFit/>
          </a:bodyPr>
          <a:lstStyle/>
          <a:p>
            <a:pPr marL="1021080" marR="506095" indent="-285750" algn="just">
              <a:lnSpc>
                <a:spcPct val="150000"/>
              </a:lnSpc>
              <a:spcAft>
                <a:spcPts val="800"/>
              </a:spcAft>
              <a:buFont typeface="Wingdings" panose="05000000000000000000" pitchFamily="2" charset="2"/>
              <a:buChar char="q"/>
              <a:tabLst>
                <a:tab pos="5581015" algn="l"/>
              </a:tabLst>
            </a:pPr>
            <a:r>
              <a:rPr lang="en-IN" sz="1800" dirty="0">
                <a:solidFill>
                  <a:srgbClr val="000000"/>
                </a:solidFill>
                <a:effectLst/>
                <a:latin typeface="Times New Roman" panose="02020603050405020304" pitchFamily="18" charset="0"/>
                <a:ea typeface="Times New Roman" panose="02020603050405020304" pitchFamily="18" charset="0"/>
              </a:rPr>
              <a:t>Non-maximal suppression is also called Masking</a:t>
            </a:r>
          </a:p>
          <a:p>
            <a:pPr marL="1021080" marR="506095" indent="-285750" algn="just">
              <a:lnSpc>
                <a:spcPct val="150000"/>
              </a:lnSpc>
              <a:spcAft>
                <a:spcPts val="800"/>
              </a:spcAft>
              <a:buFont typeface="Wingdings" panose="05000000000000000000" pitchFamily="2" charset="2"/>
              <a:buChar char="q"/>
              <a:tabLst>
                <a:tab pos="5581015" algn="l"/>
              </a:tabLst>
            </a:pPr>
            <a:r>
              <a:rPr lang="en-IN" sz="1800" dirty="0">
                <a:effectLst/>
                <a:latin typeface="Times New Roman" panose="02020603050405020304" pitchFamily="18" charset="0"/>
                <a:ea typeface="Times New Roman" panose="02020603050405020304" pitchFamily="18" charset="0"/>
              </a:rPr>
              <a:t>Masking acts as a filter and also as instance segmentation (real-</a:t>
            </a:r>
            <a:r>
              <a:rPr lang="en-IN" sz="1800" dirty="0">
                <a:solidFill>
                  <a:srgbClr val="000000"/>
                </a:solidFill>
                <a:effectLst/>
                <a:latin typeface="Times New Roman" panose="02020603050405020304" pitchFamily="18" charset="0"/>
                <a:ea typeface="Times New Roman" panose="02020603050405020304" pitchFamily="18" charset="0"/>
              </a:rPr>
              <a:t>time segmentation). </a:t>
            </a:r>
          </a:p>
        </p:txBody>
      </p:sp>
      <p:pic>
        <p:nvPicPr>
          <p:cNvPr id="12" name="Picture 11">
            <a:extLst>
              <a:ext uri="{FF2B5EF4-FFF2-40B4-BE49-F238E27FC236}">
                <a16:creationId xmlns:a16="http://schemas.microsoft.com/office/drawing/2014/main" id="{040D0975-24F1-FAF8-0696-761AD37FA1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32240" y="3250470"/>
            <a:ext cx="2247270" cy="2247270"/>
          </a:xfrm>
          <a:prstGeom prst="rect">
            <a:avLst/>
          </a:prstGeom>
        </p:spPr>
      </p:pic>
      <p:sp>
        <p:nvSpPr>
          <p:cNvPr id="14" name="TextBox 13">
            <a:extLst>
              <a:ext uri="{FF2B5EF4-FFF2-40B4-BE49-F238E27FC236}">
                <a16:creationId xmlns:a16="http://schemas.microsoft.com/office/drawing/2014/main" id="{57108B2C-D008-F0F7-2295-7174EF2CC3EE}"/>
              </a:ext>
            </a:extLst>
          </p:cNvPr>
          <p:cNvSpPr txBox="1"/>
          <p:nvPr/>
        </p:nvSpPr>
        <p:spPr>
          <a:xfrm>
            <a:off x="6595735" y="5519961"/>
            <a:ext cx="2520280" cy="369332"/>
          </a:xfrm>
          <a:prstGeom prst="rect">
            <a:avLst/>
          </a:prstGeom>
          <a:noFill/>
        </p:spPr>
        <p:txBody>
          <a:bodyPr wrap="square">
            <a:spAutoFit/>
          </a:bodyPr>
          <a:lstStyle/>
          <a:p>
            <a:pPr marL="6350" indent="-6350" algn="ctr">
              <a:spcAft>
                <a:spcPts val="1000"/>
              </a:spcAft>
            </a:pPr>
            <a:r>
              <a:rPr lang="en-IN" sz="1800" i="0" dirty="0">
                <a:solidFill>
                  <a:srgbClr val="44546A"/>
                </a:solidFill>
                <a:effectLst/>
                <a:latin typeface="Times New Roman" panose="02020603050405020304" pitchFamily="18" charset="0"/>
                <a:ea typeface="Times New Roman" panose="02020603050405020304" pitchFamily="18" charset="0"/>
              </a:rPr>
              <a:t>Fig.6. </a:t>
            </a:r>
            <a:r>
              <a:rPr lang="en-IN" sz="1400" i="0" dirty="0">
                <a:effectLst/>
                <a:latin typeface="Times New Roman" panose="02020603050405020304" pitchFamily="18" charset="0"/>
                <a:ea typeface="Times New Roman" panose="02020603050405020304" pitchFamily="18" charset="0"/>
              </a:rPr>
              <a:t>MASKING</a:t>
            </a:r>
            <a:endParaRPr lang="en-IN" sz="14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5782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E72ECF-76EE-B8BB-29C7-34591A23C4B1}"/>
              </a:ext>
            </a:extLst>
          </p:cNvPr>
          <p:cNvSpPr/>
          <p:nvPr/>
        </p:nvSpPr>
        <p:spPr>
          <a:xfrm>
            <a:off x="683568" y="548680"/>
            <a:ext cx="2953053" cy="856966"/>
          </a:xfrm>
          <a:prstGeom prst="rect">
            <a:avLst/>
          </a:prstGeom>
        </p:spPr>
        <p:txBody>
          <a:bodyPr wrap="none">
            <a:spAutoFit/>
          </a:bodyPr>
          <a:lstStyle/>
          <a:p>
            <a:pPr>
              <a:lnSpc>
                <a:spcPct val="250000"/>
              </a:lnSpc>
            </a:pPr>
            <a:r>
              <a:rPr lang="en-IN" sz="2400" dirty="0">
                <a:latin typeface="Times New Roman" panose="02020603050405020304" pitchFamily="18" charset="0"/>
                <a:cs typeface="Times New Roman" panose="02020603050405020304" pitchFamily="18" charset="0"/>
              </a:rPr>
              <a:t>Postprocess the output</a:t>
            </a:r>
          </a:p>
        </p:txBody>
      </p:sp>
      <p:sp>
        <p:nvSpPr>
          <p:cNvPr id="4" name="TextBox 3">
            <a:extLst>
              <a:ext uri="{FF2B5EF4-FFF2-40B4-BE49-F238E27FC236}">
                <a16:creationId xmlns:a16="http://schemas.microsoft.com/office/drawing/2014/main" id="{7ED100A4-285E-5FB2-C115-DF903351B0B5}"/>
              </a:ext>
            </a:extLst>
          </p:cNvPr>
          <p:cNvSpPr txBox="1"/>
          <p:nvPr/>
        </p:nvSpPr>
        <p:spPr>
          <a:xfrm>
            <a:off x="-23478" y="1556792"/>
            <a:ext cx="7691822" cy="1417311"/>
          </a:xfrm>
          <a:prstGeom prst="rect">
            <a:avLst/>
          </a:prstGeom>
          <a:noFill/>
        </p:spPr>
        <p:txBody>
          <a:bodyPr wrap="square">
            <a:spAutoFit/>
          </a:bodyPr>
          <a:lstStyle/>
          <a:p>
            <a:pPr marL="1021080" marR="506095" indent="-285750" algn="just">
              <a:lnSpc>
                <a:spcPct val="150000"/>
              </a:lnSpc>
              <a:spcAft>
                <a:spcPts val="50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The </a:t>
            </a:r>
            <a:r>
              <a:rPr lang="en-IN" sz="1800" dirty="0" err="1">
                <a:solidFill>
                  <a:srgbClr val="000000"/>
                </a:solidFill>
                <a:effectLst/>
                <a:latin typeface="Times New Roman" panose="02020603050405020304" pitchFamily="18" charset="0"/>
                <a:ea typeface="Times New Roman" panose="02020603050405020304" pitchFamily="18" charset="0"/>
              </a:rPr>
              <a:t>IoU</a:t>
            </a:r>
            <a:r>
              <a:rPr lang="en-IN" sz="1800" dirty="0">
                <a:solidFill>
                  <a:srgbClr val="000000"/>
                </a:solidFill>
                <a:effectLst/>
                <a:latin typeface="Times New Roman" panose="02020603050405020304" pitchFamily="18" charset="0"/>
                <a:ea typeface="Times New Roman" panose="02020603050405020304" pitchFamily="18" charset="0"/>
              </a:rPr>
              <a:t> of these two boxes is calculated as follows:</a:t>
            </a:r>
          </a:p>
          <a:p>
            <a:pPr marL="735330" marR="506095" algn="just">
              <a:lnSpc>
                <a:spcPct val="150000"/>
              </a:lnSpc>
              <a:spcAft>
                <a:spcPts val="505"/>
              </a:spcAft>
            </a:pPr>
            <a:r>
              <a:rPr lang="en-IN" dirty="0">
                <a:solidFill>
                  <a:srgbClr val="000000"/>
                </a:solidFill>
                <a:latin typeface="Times New Roman" panose="02020603050405020304" pitchFamily="18" charset="0"/>
                <a:ea typeface="Times New Roman" panose="02020603050405020304" pitchFamily="18" charset="0"/>
              </a:rPr>
              <a:t>                </a:t>
            </a:r>
            <a:r>
              <a:rPr lang="en-IN" sz="1800" dirty="0" err="1">
                <a:solidFill>
                  <a:srgbClr val="000000"/>
                </a:solidFill>
                <a:effectLst/>
                <a:latin typeface="Times New Roman" panose="02020603050405020304" pitchFamily="18" charset="0"/>
                <a:ea typeface="Times New Roman" panose="02020603050405020304" pitchFamily="18" charset="0"/>
              </a:rPr>
              <a:t>IoU</a:t>
            </a:r>
            <a:r>
              <a:rPr lang="en-IN" sz="1800" dirty="0">
                <a:solidFill>
                  <a:srgbClr val="000000"/>
                </a:solidFill>
                <a:effectLst/>
                <a:latin typeface="Times New Roman" panose="02020603050405020304" pitchFamily="18" charset="0"/>
                <a:ea typeface="Times New Roman" panose="02020603050405020304" pitchFamily="18" charset="0"/>
              </a:rPr>
              <a:t> = (overlap area) / (union area)</a:t>
            </a:r>
          </a:p>
          <a:p>
            <a:pPr marL="735330" marR="506095" algn="just">
              <a:lnSpc>
                <a:spcPct val="150000"/>
              </a:lnSpc>
              <a:spcAft>
                <a:spcPts val="505"/>
              </a:spcAf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CF13C5C1-871B-9924-8003-230FCCD97A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03057" y="1131895"/>
            <a:ext cx="1857375" cy="1857375"/>
          </a:xfrm>
          <a:prstGeom prst="rect">
            <a:avLst/>
          </a:prstGeom>
        </p:spPr>
      </p:pic>
      <p:sp>
        <p:nvSpPr>
          <p:cNvPr id="7" name="TextBox 6">
            <a:extLst>
              <a:ext uri="{FF2B5EF4-FFF2-40B4-BE49-F238E27FC236}">
                <a16:creationId xmlns:a16="http://schemas.microsoft.com/office/drawing/2014/main" id="{64B80157-0653-25FB-C91B-CD0AC67496C9}"/>
              </a:ext>
            </a:extLst>
          </p:cNvPr>
          <p:cNvSpPr txBox="1"/>
          <p:nvPr/>
        </p:nvSpPr>
        <p:spPr>
          <a:xfrm>
            <a:off x="6300192" y="3140416"/>
            <a:ext cx="4601496" cy="307777"/>
          </a:xfrm>
          <a:prstGeom prst="rect">
            <a:avLst/>
          </a:prstGeom>
          <a:noFill/>
        </p:spPr>
        <p:txBody>
          <a:bodyPr wrap="square">
            <a:spAutoFit/>
          </a:bodyPr>
          <a:lstStyle/>
          <a:p>
            <a:r>
              <a:rPr lang="en-IN" sz="1400" i="0" dirty="0">
                <a:solidFill>
                  <a:srgbClr val="44546A"/>
                </a:solidFill>
                <a:effectLst/>
                <a:latin typeface="Times New Roman" panose="02020603050405020304" pitchFamily="18" charset="0"/>
                <a:ea typeface="Times New Roman" panose="02020603050405020304" pitchFamily="18" charset="0"/>
              </a:rPr>
              <a:t> Fig.7. Intersection Over Union</a:t>
            </a:r>
            <a:endParaRPr lang="en-IN" sz="1400" dirty="0"/>
          </a:p>
        </p:txBody>
      </p:sp>
      <p:sp>
        <p:nvSpPr>
          <p:cNvPr id="8" name="Rectangle 7">
            <a:extLst>
              <a:ext uri="{FF2B5EF4-FFF2-40B4-BE49-F238E27FC236}">
                <a16:creationId xmlns:a16="http://schemas.microsoft.com/office/drawing/2014/main" id="{13FF6402-A549-035E-DE1A-092BFB726211}"/>
              </a:ext>
            </a:extLst>
          </p:cNvPr>
          <p:cNvSpPr/>
          <p:nvPr/>
        </p:nvSpPr>
        <p:spPr>
          <a:xfrm>
            <a:off x="683567" y="3139519"/>
            <a:ext cx="4044697" cy="856966"/>
          </a:xfrm>
          <a:prstGeom prst="rect">
            <a:avLst/>
          </a:prstGeom>
        </p:spPr>
        <p:txBody>
          <a:bodyPr wrap="none">
            <a:spAutoFit/>
          </a:bodyPr>
          <a:lstStyle/>
          <a:p>
            <a:pPr>
              <a:lnSpc>
                <a:spcPct val="250000"/>
              </a:lnSpc>
            </a:pPr>
            <a:r>
              <a:rPr lang="en-IN" sz="2400" dirty="0">
                <a:latin typeface="Times New Roman" panose="02020603050405020304" pitchFamily="18" charset="0"/>
                <a:cs typeface="Times New Roman" panose="02020603050405020304" pitchFamily="18" charset="0"/>
              </a:rPr>
              <a:t>Classifying using CNN Model</a:t>
            </a:r>
          </a:p>
        </p:txBody>
      </p:sp>
      <p:sp>
        <p:nvSpPr>
          <p:cNvPr id="10" name="TextBox 9">
            <a:extLst>
              <a:ext uri="{FF2B5EF4-FFF2-40B4-BE49-F238E27FC236}">
                <a16:creationId xmlns:a16="http://schemas.microsoft.com/office/drawing/2014/main" id="{77BF7E33-0311-DA79-DA20-338E972C2C2F}"/>
              </a:ext>
            </a:extLst>
          </p:cNvPr>
          <p:cNvSpPr txBox="1"/>
          <p:nvPr/>
        </p:nvSpPr>
        <p:spPr>
          <a:xfrm>
            <a:off x="767389" y="3996485"/>
            <a:ext cx="5464276" cy="1704569"/>
          </a:xfrm>
          <a:prstGeom prst="rect">
            <a:avLst/>
          </a:prstGeom>
          <a:noFill/>
        </p:spPr>
        <p:txBody>
          <a:bodyPr wrap="square">
            <a:spAutoFit/>
          </a:bodyPr>
          <a:lstStyle/>
          <a:p>
            <a:pPr marL="285750" marR="506095" lvl="0" indent="-285750" algn="just">
              <a:lnSpc>
                <a:spcPct val="150000"/>
              </a:lnSpc>
              <a:spcAft>
                <a:spcPts val="505"/>
              </a:spcAft>
              <a:buFont typeface="Wingdings" panose="05000000000000000000" pitchFamily="2" charset="2"/>
              <a:buChar char="q"/>
            </a:pPr>
            <a:r>
              <a:rPr lang="en-IN" sz="1800" dirty="0">
                <a:solidFill>
                  <a:srgbClr val="000000"/>
                </a:solidFill>
                <a:effectLst/>
                <a:latin typeface="Times New Roman" panose="02020603050405020304" pitchFamily="18" charset="0"/>
                <a:ea typeface="Times New Roman" panose="02020603050405020304" pitchFamily="18" charset="0"/>
              </a:rPr>
              <a:t>A CNN is a type of neural network specifically designed for image classification tasks. It can learn features from images and use them to classify the images into different categories.</a:t>
            </a:r>
          </a:p>
        </p:txBody>
      </p:sp>
    </p:spTree>
    <p:extLst>
      <p:ext uri="{BB962C8B-B14F-4D97-AF65-F5344CB8AC3E}">
        <p14:creationId xmlns:p14="http://schemas.microsoft.com/office/powerpoint/2010/main" val="324992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08" y="620688"/>
            <a:ext cx="6912768" cy="1323439"/>
          </a:xfrm>
          <a:prstGeom prst="rect">
            <a:avLst/>
          </a:prstGeom>
        </p:spPr>
        <p:txBody>
          <a:bodyPr wrap="square">
            <a:spAutoFit/>
          </a:bodyPr>
          <a:lstStyle/>
          <a:p>
            <a:pPr lvl="0" algn="ctr"/>
            <a:r>
              <a:rPr lang="en-IN" sz="4000" b="1" dirty="0">
                <a:latin typeface="Times New Roman" pitchFamily="18" charset="0"/>
                <a:cs typeface="Times New Roman" pitchFamily="18" charset="0"/>
              </a:rPr>
              <a:t>Diagnosis of Brain Tumour Using YOLO</a:t>
            </a:r>
          </a:p>
        </p:txBody>
      </p:sp>
      <p:sp>
        <p:nvSpPr>
          <p:cNvPr id="4" name="Rectangle 3"/>
          <p:cNvSpPr/>
          <p:nvPr/>
        </p:nvSpPr>
        <p:spPr>
          <a:xfrm>
            <a:off x="1547664" y="3295454"/>
            <a:ext cx="2314223" cy="1397947"/>
          </a:xfrm>
          <a:prstGeom prst="rect">
            <a:avLst/>
          </a:prstGeom>
        </p:spPr>
        <p:txBody>
          <a:bodyPr wrap="none">
            <a:spAutoFit/>
          </a:bodyPr>
          <a:lstStyle/>
          <a:p>
            <a:pPr>
              <a:lnSpc>
                <a:spcPct val="150000"/>
              </a:lnSpc>
            </a:pPr>
            <a:r>
              <a:rPr lang="en-IN" b="1" dirty="0">
                <a:latin typeface="Times New Roman" pitchFamily="18" charset="0"/>
                <a:cs typeface="Times New Roman" pitchFamily="18" charset="0"/>
              </a:rPr>
              <a:t>Project Guide:</a:t>
            </a:r>
          </a:p>
          <a:p>
            <a:pPr>
              <a:lnSpc>
                <a:spcPct val="150000"/>
              </a:lnSpc>
            </a:pPr>
            <a:r>
              <a:rPr lang="en-IN" sz="1600" dirty="0">
                <a:latin typeface="Times New Roman" pitchFamily="18" charset="0"/>
                <a:cs typeface="Times New Roman" pitchFamily="18" charset="0"/>
              </a:rPr>
              <a:t>Sri </a:t>
            </a:r>
            <a:r>
              <a:rPr lang="en-IN" sz="1600" dirty="0" err="1">
                <a:latin typeface="Times New Roman" pitchFamily="18" charset="0"/>
                <a:cs typeface="Times New Roman" pitchFamily="18" charset="0"/>
              </a:rPr>
              <a:t>BNV.Narasimha</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Raju</a:t>
            </a:r>
            <a:r>
              <a:rPr lang="en-IN" sz="1600" dirty="0">
                <a:latin typeface="Times New Roman" pitchFamily="18" charset="0"/>
                <a:cs typeface="Times New Roman" pitchFamily="18" charset="0"/>
              </a:rPr>
              <a:t> </a:t>
            </a:r>
          </a:p>
          <a:p>
            <a:pPr>
              <a:lnSpc>
                <a:spcPct val="150000"/>
              </a:lnSpc>
            </a:pPr>
            <a:r>
              <a:rPr lang="en-IN" sz="1200" dirty="0">
                <a:latin typeface="Times New Roman" pitchFamily="18" charset="0"/>
                <a:cs typeface="Times New Roman" pitchFamily="18" charset="0"/>
              </a:rPr>
              <a:t>Assistant Professor</a:t>
            </a:r>
          </a:p>
          <a:p>
            <a:pPr>
              <a:lnSpc>
                <a:spcPct val="150000"/>
              </a:lnSpc>
            </a:pPr>
            <a:r>
              <a:rPr lang="en-IN" sz="1200" dirty="0">
                <a:latin typeface="Times New Roman" pitchFamily="18" charset="0"/>
                <a:cs typeface="Times New Roman" pitchFamily="18" charset="0"/>
              </a:rPr>
              <a:t>SRKR Engineering College</a:t>
            </a:r>
          </a:p>
        </p:txBody>
      </p:sp>
      <p:sp>
        <p:nvSpPr>
          <p:cNvPr id="5" name="Rectangle 4"/>
          <p:cNvSpPr/>
          <p:nvPr/>
        </p:nvSpPr>
        <p:spPr>
          <a:xfrm>
            <a:off x="5076056" y="3295454"/>
            <a:ext cx="3075650" cy="1940916"/>
          </a:xfrm>
          <a:prstGeom prst="rect">
            <a:avLst/>
          </a:prstGeom>
        </p:spPr>
        <p:txBody>
          <a:bodyPr wrap="none">
            <a:spAutoFit/>
          </a:bodyPr>
          <a:lstStyle/>
          <a:p>
            <a:pPr>
              <a:lnSpc>
                <a:spcPct val="150000"/>
              </a:lnSpc>
            </a:pPr>
            <a:r>
              <a:rPr lang="en-IN" b="1" dirty="0">
                <a:latin typeface="Times New Roman" pitchFamily="18" charset="0"/>
                <a:cs typeface="Times New Roman" pitchFamily="18" charset="0"/>
              </a:rPr>
              <a:t>Team Members:</a:t>
            </a:r>
          </a:p>
          <a:p>
            <a:pPr>
              <a:lnSpc>
                <a:spcPct val="150000"/>
              </a:lnSpc>
            </a:pPr>
            <a:r>
              <a:rPr lang="en-IN" sz="1600" dirty="0">
                <a:latin typeface="Times New Roman" pitchFamily="18" charset="0"/>
                <a:cs typeface="Times New Roman" pitchFamily="18" charset="0"/>
              </a:rPr>
              <a:t>19B91A0586  -K.Jaswanth Kumar</a:t>
            </a:r>
          </a:p>
          <a:p>
            <a:pPr>
              <a:lnSpc>
                <a:spcPct val="150000"/>
              </a:lnSpc>
            </a:pPr>
            <a:r>
              <a:rPr lang="en-IN" sz="1600" dirty="0">
                <a:latin typeface="Times New Roman" pitchFamily="18" charset="0"/>
                <a:cs typeface="Times New Roman" pitchFamily="18" charset="0"/>
              </a:rPr>
              <a:t>19B91A05C4 -K.S.N </a:t>
            </a:r>
            <a:r>
              <a:rPr lang="en-IN" sz="1600" dirty="0" err="1">
                <a:latin typeface="Times New Roman" pitchFamily="18" charset="0"/>
                <a:cs typeface="Times New Roman" pitchFamily="18" charset="0"/>
              </a:rPr>
              <a:t>Vinay</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Varma</a:t>
            </a:r>
            <a:endParaRPr lang="en-IN" sz="1600" dirty="0">
              <a:latin typeface="Times New Roman" pitchFamily="18" charset="0"/>
              <a:cs typeface="Times New Roman" pitchFamily="18" charset="0"/>
            </a:endParaRPr>
          </a:p>
          <a:p>
            <a:pPr>
              <a:lnSpc>
                <a:spcPct val="150000"/>
              </a:lnSpc>
            </a:pPr>
            <a:r>
              <a:rPr lang="en-IN" sz="1600" dirty="0">
                <a:latin typeface="Times New Roman" pitchFamily="18" charset="0"/>
                <a:cs typeface="Times New Roman" pitchFamily="18" charset="0"/>
              </a:rPr>
              <a:t>19B91A05C6 -</a:t>
            </a:r>
            <a:r>
              <a:rPr lang="en-IN" sz="1600" dirty="0" err="1">
                <a:latin typeface="Times New Roman" pitchFamily="18" charset="0"/>
                <a:cs typeface="Times New Roman" pitchFamily="18" charset="0"/>
              </a:rPr>
              <a:t>K.Tarun</a:t>
            </a:r>
            <a:r>
              <a:rPr lang="en-IN" sz="1600" dirty="0">
                <a:latin typeface="Times New Roman" pitchFamily="18" charset="0"/>
                <a:cs typeface="Times New Roman" pitchFamily="18" charset="0"/>
              </a:rPr>
              <a:t> Kumar</a:t>
            </a:r>
          </a:p>
          <a:p>
            <a:pPr>
              <a:lnSpc>
                <a:spcPct val="150000"/>
              </a:lnSpc>
            </a:pPr>
            <a:r>
              <a:rPr lang="en-IN" sz="1600" dirty="0">
                <a:latin typeface="Times New Roman" pitchFamily="18" charset="0"/>
                <a:cs typeface="Times New Roman" pitchFamily="18" charset="0"/>
              </a:rPr>
              <a:t>19B91A05C7 -</a:t>
            </a:r>
            <a:r>
              <a:rPr lang="en-IN" sz="1600" dirty="0" err="1">
                <a:latin typeface="Times New Roman" pitchFamily="18" charset="0"/>
                <a:cs typeface="Times New Roman" pitchFamily="18" charset="0"/>
              </a:rPr>
              <a:t>K.B.Sai</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Rohith</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375966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BF6448-0D05-4EF7-05E0-277B625A22C5}"/>
              </a:ext>
            </a:extLst>
          </p:cNvPr>
          <p:cNvGrpSpPr/>
          <p:nvPr/>
        </p:nvGrpSpPr>
        <p:grpSpPr>
          <a:xfrm>
            <a:off x="467544" y="457200"/>
            <a:ext cx="7920880" cy="4627981"/>
            <a:chOff x="897543" y="1196752"/>
            <a:chExt cx="8104301" cy="3178646"/>
          </a:xfrm>
        </p:grpSpPr>
        <p:sp>
          <p:nvSpPr>
            <p:cNvPr id="5" name="Text Box 2"/>
            <p:cNvSpPr txBox="1">
              <a:spLocks noChangeArrowheads="1"/>
            </p:cNvSpPr>
            <p:nvPr/>
          </p:nvSpPr>
          <p:spPr bwMode="auto">
            <a:xfrm>
              <a:off x="897543" y="1196752"/>
              <a:ext cx="1598007" cy="6701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IN" sz="1200" dirty="0">
                  <a:solidFill>
                    <a:srgbClr val="000000"/>
                  </a:solidFill>
                  <a:effectLst/>
                  <a:latin typeface="Times New Roman"/>
                  <a:ea typeface="Times New Roman"/>
                </a:rPr>
                <a:t>Benign and Malignant </a:t>
              </a:r>
              <a:r>
                <a:rPr lang="en-IN" sz="1200" dirty="0" err="1">
                  <a:solidFill>
                    <a:srgbClr val="000000"/>
                  </a:solidFill>
                  <a:effectLst/>
                  <a:latin typeface="Times New Roman"/>
                  <a:ea typeface="Times New Roman"/>
                </a:rPr>
                <a:t>Tumor</a:t>
              </a:r>
              <a:r>
                <a:rPr lang="en-IN" sz="1200" dirty="0">
                  <a:solidFill>
                    <a:srgbClr val="000000"/>
                  </a:solidFill>
                  <a:effectLst/>
                  <a:latin typeface="Times New Roman"/>
                  <a:ea typeface="Times New Roman"/>
                </a:rPr>
                <a:t> Images as Brain Abnormalities</a:t>
              </a:r>
            </a:p>
          </p:txBody>
        </p:sp>
        <p:sp>
          <p:nvSpPr>
            <p:cNvPr id="6" name="Text Box 2"/>
            <p:cNvSpPr txBox="1">
              <a:spLocks noChangeArrowheads="1"/>
            </p:cNvSpPr>
            <p:nvPr/>
          </p:nvSpPr>
          <p:spPr bwMode="auto">
            <a:xfrm>
              <a:off x="918210" y="2944495"/>
              <a:ext cx="1619250" cy="6096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US" sz="1200" dirty="0">
                  <a:solidFill>
                    <a:srgbClr val="000000"/>
                  </a:solidFill>
                  <a:effectLst/>
                  <a:latin typeface="Times New Roman"/>
                  <a:ea typeface="Times New Roman"/>
                </a:rPr>
                <a:t>Collected MRI Image Samples</a:t>
              </a:r>
              <a:endParaRPr lang="en-IN" sz="1200" dirty="0">
                <a:solidFill>
                  <a:srgbClr val="000000"/>
                </a:solidFill>
                <a:effectLst/>
                <a:latin typeface="Times New Roman"/>
                <a:ea typeface="Times New Roman"/>
              </a:endParaRPr>
            </a:p>
          </p:txBody>
        </p:sp>
        <p:sp>
          <p:nvSpPr>
            <p:cNvPr id="7" name="Text Box 2"/>
            <p:cNvSpPr txBox="1">
              <a:spLocks noChangeArrowheads="1"/>
            </p:cNvSpPr>
            <p:nvPr/>
          </p:nvSpPr>
          <p:spPr bwMode="auto">
            <a:xfrm>
              <a:off x="3171825" y="2944495"/>
              <a:ext cx="1676400" cy="6286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endParaRPr lang="en-US" sz="1200" dirty="0">
                <a:solidFill>
                  <a:srgbClr val="000000"/>
                </a:solidFill>
                <a:effectLst/>
                <a:latin typeface="Times New Roman"/>
                <a:ea typeface="Times New Roman"/>
              </a:endParaRPr>
            </a:p>
            <a:p>
              <a:pPr marL="6350" indent="-6350" algn="ctr">
                <a:lnSpc>
                  <a:spcPct val="111000"/>
                </a:lnSpc>
                <a:spcAft>
                  <a:spcPts val="505"/>
                </a:spcAft>
              </a:pPr>
              <a:r>
                <a:rPr lang="en-US" sz="1200" dirty="0">
                  <a:solidFill>
                    <a:srgbClr val="000000"/>
                  </a:solidFill>
                  <a:effectLst/>
                  <a:latin typeface="Times New Roman"/>
                  <a:ea typeface="Times New Roman"/>
                </a:rPr>
                <a:t>Image pre-processing </a:t>
              </a:r>
              <a:endParaRPr lang="en-IN" sz="1200" dirty="0">
                <a:solidFill>
                  <a:srgbClr val="000000"/>
                </a:solidFill>
                <a:effectLst/>
                <a:latin typeface="Times New Roman"/>
                <a:ea typeface="Times New Roman"/>
              </a:endParaRPr>
            </a:p>
          </p:txBody>
        </p:sp>
        <p:sp>
          <p:nvSpPr>
            <p:cNvPr id="8" name="Text Box 2"/>
            <p:cNvSpPr txBox="1">
              <a:spLocks noChangeArrowheads="1"/>
            </p:cNvSpPr>
            <p:nvPr/>
          </p:nvSpPr>
          <p:spPr bwMode="auto">
            <a:xfrm>
              <a:off x="3086735" y="1196752"/>
              <a:ext cx="1485265" cy="67014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US" sz="1200" dirty="0">
                  <a:solidFill>
                    <a:srgbClr val="000000"/>
                  </a:solidFill>
                  <a:effectLst/>
                  <a:latin typeface="Times New Roman"/>
                  <a:ea typeface="Times New Roman"/>
                </a:rPr>
                <a:t>Tumor Object Labelling as YOLO Format</a:t>
              </a:r>
              <a:endParaRPr lang="en-IN" sz="1200" dirty="0">
                <a:solidFill>
                  <a:srgbClr val="000000"/>
                </a:solidFill>
                <a:effectLst/>
                <a:latin typeface="Times New Roman"/>
                <a:ea typeface="Times New Roman"/>
              </a:endParaRPr>
            </a:p>
          </p:txBody>
        </p:sp>
        <p:sp>
          <p:nvSpPr>
            <p:cNvPr id="9" name="Text Box 2"/>
            <p:cNvSpPr txBox="1">
              <a:spLocks noChangeArrowheads="1"/>
            </p:cNvSpPr>
            <p:nvPr/>
          </p:nvSpPr>
          <p:spPr bwMode="auto">
            <a:xfrm>
              <a:off x="5341937" y="1866900"/>
              <a:ext cx="1257300" cy="8003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endParaRPr lang="en-US" sz="1200" dirty="0">
                <a:solidFill>
                  <a:srgbClr val="000000"/>
                </a:solidFill>
                <a:latin typeface="Times New Roman"/>
                <a:ea typeface="Times New Roman"/>
              </a:endParaRPr>
            </a:p>
            <a:p>
              <a:pPr marL="6350" indent="-6350" algn="ctr">
                <a:lnSpc>
                  <a:spcPct val="111000"/>
                </a:lnSpc>
                <a:spcAft>
                  <a:spcPts val="505"/>
                </a:spcAft>
              </a:pPr>
              <a:r>
                <a:rPr lang="en-US" sz="1200" dirty="0">
                  <a:solidFill>
                    <a:srgbClr val="000000"/>
                  </a:solidFill>
                  <a:effectLst/>
                  <a:latin typeface="Times New Roman"/>
                  <a:ea typeface="Times New Roman"/>
                </a:rPr>
                <a:t>YoloV4 algorithms Models</a:t>
              </a:r>
              <a:endParaRPr lang="en-IN" sz="1200" dirty="0">
                <a:solidFill>
                  <a:srgbClr val="000000"/>
                </a:solidFill>
                <a:effectLst/>
                <a:latin typeface="Times New Roman"/>
                <a:ea typeface="Times New Roman"/>
              </a:endParaRPr>
            </a:p>
          </p:txBody>
        </p:sp>
        <p:sp>
          <p:nvSpPr>
            <p:cNvPr id="10" name="Text Box 2"/>
            <p:cNvSpPr txBox="1">
              <a:spLocks noChangeArrowheads="1"/>
            </p:cNvSpPr>
            <p:nvPr/>
          </p:nvSpPr>
          <p:spPr bwMode="auto">
            <a:xfrm>
              <a:off x="7170420" y="2944495"/>
              <a:ext cx="160020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US" sz="1200">
                  <a:solidFill>
                    <a:srgbClr val="000000"/>
                  </a:solidFill>
                  <a:effectLst/>
                  <a:latin typeface="Times New Roman"/>
                  <a:ea typeface="Times New Roman"/>
                </a:rPr>
                <a:t>Classification</a:t>
              </a:r>
              <a:endParaRPr lang="en-IN" sz="1200">
                <a:solidFill>
                  <a:srgbClr val="000000"/>
                </a:solidFill>
                <a:effectLst/>
                <a:latin typeface="Times New Roman"/>
                <a:ea typeface="Times New Roman"/>
              </a:endParaRPr>
            </a:p>
          </p:txBody>
        </p:sp>
        <p:sp>
          <p:nvSpPr>
            <p:cNvPr id="11" name="Text Box 2"/>
            <p:cNvSpPr txBox="1">
              <a:spLocks noChangeArrowheads="1"/>
            </p:cNvSpPr>
            <p:nvPr/>
          </p:nvSpPr>
          <p:spPr bwMode="auto">
            <a:xfrm>
              <a:off x="5748337" y="3861048"/>
              <a:ext cx="1152525" cy="51435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IN" sz="1200">
                  <a:solidFill>
                    <a:srgbClr val="000000"/>
                  </a:solidFill>
                  <a:effectLst/>
                  <a:latin typeface="Times New Roman"/>
                  <a:ea typeface="Times New Roman"/>
                </a:rPr>
                <a:t>Malignant Tumor</a:t>
              </a:r>
            </a:p>
          </p:txBody>
        </p:sp>
        <p:cxnSp>
          <p:nvCxnSpPr>
            <p:cNvPr id="12" name="Straight Arrow Connector 11"/>
            <p:cNvCxnSpPr/>
            <p:nvPr/>
          </p:nvCxnSpPr>
          <p:spPr>
            <a:xfrm>
              <a:off x="1655271" y="1866900"/>
              <a:ext cx="19050" cy="1077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668344" y="3861048"/>
              <a:ext cx="1333500" cy="5048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6350" indent="-6350" algn="ctr">
                <a:lnSpc>
                  <a:spcPct val="111000"/>
                </a:lnSpc>
                <a:spcAft>
                  <a:spcPts val="505"/>
                </a:spcAft>
              </a:pPr>
              <a:r>
                <a:rPr lang="en-IN" sz="1200" dirty="0">
                  <a:solidFill>
                    <a:srgbClr val="000000"/>
                  </a:solidFill>
                  <a:effectLst/>
                  <a:latin typeface="Times New Roman"/>
                  <a:ea typeface="Times New Roman"/>
                </a:rPr>
                <a:t>Benign</a:t>
              </a:r>
            </a:p>
            <a:p>
              <a:pPr marL="6350" indent="-6350" algn="ctr">
                <a:lnSpc>
                  <a:spcPct val="111000"/>
                </a:lnSpc>
                <a:spcAft>
                  <a:spcPts val="505"/>
                </a:spcAft>
              </a:pPr>
              <a:r>
                <a:rPr lang="en-IN" sz="1200" dirty="0" err="1">
                  <a:solidFill>
                    <a:srgbClr val="000000"/>
                  </a:solidFill>
                  <a:effectLst/>
                  <a:latin typeface="Times New Roman"/>
                  <a:ea typeface="Times New Roman"/>
                </a:rPr>
                <a:t>Tumor</a:t>
              </a:r>
              <a:endParaRPr lang="en-IN" sz="1200" dirty="0">
                <a:solidFill>
                  <a:srgbClr val="000000"/>
                </a:solidFill>
                <a:effectLst/>
                <a:latin typeface="Times New Roman"/>
                <a:ea typeface="Times New Roman"/>
              </a:endParaRPr>
            </a:p>
          </p:txBody>
        </p:sp>
        <p:cxnSp>
          <p:nvCxnSpPr>
            <p:cNvPr id="14" name="Straight Arrow Connector 13"/>
            <p:cNvCxnSpPr>
              <a:cxnSpLocks/>
              <a:endCxn id="7" idx="1"/>
            </p:cNvCxnSpPr>
            <p:nvPr/>
          </p:nvCxnSpPr>
          <p:spPr>
            <a:xfrm flipV="1">
              <a:off x="2537459" y="3258821"/>
              <a:ext cx="634365" cy="8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3838892" y="1895356"/>
              <a:ext cx="0" cy="100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flipV="1">
              <a:off x="4848225" y="2667265"/>
              <a:ext cx="634365" cy="473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560570" y="1655465"/>
              <a:ext cx="781367" cy="44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6599237" y="2323397"/>
              <a:ext cx="781367" cy="621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565971" y="3287395"/>
              <a:ext cx="604449" cy="60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696919" y="3267075"/>
              <a:ext cx="475481" cy="593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7" name="Rectangle 3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8" name="Google Shape;166;p11">
            <a:extLst>
              <a:ext uri="{FF2B5EF4-FFF2-40B4-BE49-F238E27FC236}">
                <a16:creationId xmlns:a16="http://schemas.microsoft.com/office/drawing/2014/main" id="{A05BB754-EEB1-795E-94E6-71CA2D900819}"/>
              </a:ext>
            </a:extLst>
          </p:cNvPr>
          <p:cNvSpPr/>
          <p:nvPr/>
        </p:nvSpPr>
        <p:spPr>
          <a:xfrm>
            <a:off x="3563888" y="5785560"/>
            <a:ext cx="2771104" cy="307736"/>
          </a:xfrm>
          <a:prstGeom prst="rect">
            <a:avLst/>
          </a:prstGeom>
          <a:noFill/>
          <a:ln>
            <a:noFill/>
          </a:ln>
        </p:spPr>
        <p:txBody>
          <a:bodyPr spcFirstLastPara="1" wrap="square" lIns="91425" tIns="45700" rIns="91425" bIns="45700" anchor="t" anchorCtr="0">
            <a:spAutoFit/>
          </a:bodyPr>
          <a:lstStyle/>
          <a:p>
            <a:pPr>
              <a:buClr>
                <a:srgbClr val="000000"/>
              </a:buClr>
              <a:buFont typeface="Arial"/>
              <a:buNone/>
            </a:pPr>
            <a:r>
              <a:rPr lang="en-IN" sz="1400" kern="0" dirty="0">
                <a:solidFill>
                  <a:srgbClr val="000000"/>
                </a:solidFill>
                <a:latin typeface="Times New Roman"/>
                <a:ea typeface="Times New Roman"/>
                <a:cs typeface="Times New Roman"/>
                <a:sym typeface="Times New Roman"/>
              </a:rPr>
              <a:t>Fig 8.SYSTEM ARCHITECTURE</a:t>
            </a:r>
            <a:endParaRPr sz="1400" kern="0" dirty="0">
              <a:solidFill>
                <a:srgbClr val="000000"/>
              </a:solidFill>
              <a:latin typeface="Arial"/>
              <a:cs typeface="Arial"/>
              <a:sym typeface="Arial"/>
            </a:endParaRPr>
          </a:p>
        </p:txBody>
      </p:sp>
    </p:spTree>
    <p:extLst>
      <p:ext uri="{BB962C8B-B14F-4D97-AF65-F5344CB8AC3E}">
        <p14:creationId xmlns:p14="http://schemas.microsoft.com/office/powerpoint/2010/main" val="698131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43608" y="1340768"/>
            <a:ext cx="7704856" cy="2448747"/>
          </a:xfrm>
          <a:prstGeom prst="rect">
            <a:avLst/>
          </a:prstGeom>
        </p:spPr>
        <p:txBody>
          <a:bodyPr wrap="square">
            <a:spAutoFit/>
          </a:bodyPr>
          <a:lstStyle/>
          <a:p>
            <a:pPr>
              <a:lnSpc>
                <a:spcPct val="250000"/>
              </a:lnSpc>
            </a:pPr>
            <a:r>
              <a:rPr lang="en-IN" sz="1600" dirty="0">
                <a:latin typeface="Times New Roman" panose="02020603050405020304" pitchFamily="18" charset="0"/>
                <a:cs typeface="Times New Roman" panose="02020603050405020304" pitchFamily="18" charset="0"/>
              </a:rPr>
              <a:t>YOLO algorithm works using the following three techniques:</a:t>
            </a:r>
          </a:p>
          <a:p>
            <a:pPr marL="285750" lvl="0" indent="-285750">
              <a:lnSpc>
                <a:spcPct val="250000"/>
              </a:lnSpc>
              <a:buFont typeface="Wingdings" pitchFamily="2" charset="2"/>
              <a:buChar char="q"/>
            </a:pPr>
            <a:r>
              <a:rPr lang="en-IN" sz="1600" dirty="0">
                <a:latin typeface="Times New Roman" panose="02020603050405020304" pitchFamily="18" charset="0"/>
                <a:cs typeface="Times New Roman" panose="02020603050405020304" pitchFamily="18" charset="0"/>
              </a:rPr>
              <a:t>Residual blocks</a:t>
            </a:r>
          </a:p>
          <a:p>
            <a:pPr marL="285750" lvl="0" indent="-285750">
              <a:lnSpc>
                <a:spcPct val="250000"/>
              </a:lnSpc>
              <a:buFont typeface="Wingdings" pitchFamily="2" charset="2"/>
              <a:buChar char="q"/>
            </a:pPr>
            <a:r>
              <a:rPr lang="en-IN" sz="1600" dirty="0">
                <a:latin typeface="Times New Roman" panose="02020603050405020304" pitchFamily="18" charset="0"/>
                <a:cs typeface="Times New Roman" panose="02020603050405020304" pitchFamily="18" charset="0"/>
              </a:rPr>
              <a:t>Bounding box regression</a:t>
            </a:r>
          </a:p>
          <a:p>
            <a:pPr marL="285750" lvl="0" indent="-285750">
              <a:lnSpc>
                <a:spcPct val="250000"/>
              </a:lnSpc>
              <a:buFont typeface="Wingdings" pitchFamily="2" charset="2"/>
              <a:buChar char="q"/>
            </a:pPr>
            <a:r>
              <a:rPr lang="en-IN" sz="1600" dirty="0">
                <a:latin typeface="Times New Roman" panose="02020603050405020304" pitchFamily="18" charset="0"/>
                <a:cs typeface="Times New Roman" panose="02020603050405020304" pitchFamily="18" charset="0"/>
              </a:rPr>
              <a:t>Intersection Over Union (IOU)</a:t>
            </a:r>
          </a:p>
        </p:txBody>
      </p:sp>
    </p:spTree>
    <p:extLst>
      <p:ext uri="{BB962C8B-B14F-4D97-AF65-F5344CB8AC3E}">
        <p14:creationId xmlns:p14="http://schemas.microsoft.com/office/powerpoint/2010/main" val="117610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0B0C49-6F30-DCBF-6F5C-9168F9212429}"/>
              </a:ext>
            </a:extLst>
          </p:cNvPr>
          <p:cNvSpPr/>
          <p:nvPr/>
        </p:nvSpPr>
        <p:spPr>
          <a:xfrm>
            <a:off x="809328" y="869713"/>
            <a:ext cx="8172400" cy="1294585"/>
          </a:xfrm>
          <a:prstGeom prst="rect">
            <a:avLst/>
          </a:prstGeom>
        </p:spPr>
        <p:txBody>
          <a:bodyPr wrap="square">
            <a:spAutoFit/>
          </a:bodyPr>
          <a:lstStyle/>
          <a:p>
            <a:pPr>
              <a:lnSpc>
                <a:spcPct val="250000"/>
              </a:lnSpc>
            </a:pPr>
            <a:r>
              <a:rPr lang="en-IN" b="1" dirty="0">
                <a:latin typeface="Times New Roman" panose="02020603050405020304" pitchFamily="18" charset="0"/>
                <a:cs typeface="Times New Roman" pitchFamily="18" charset="0"/>
              </a:rPr>
              <a:t>Residual blocks:</a:t>
            </a:r>
          </a:p>
          <a:p>
            <a:pPr algn="just">
              <a:lnSpc>
                <a:spcPct val="250000"/>
              </a:lnSpc>
            </a:pPr>
            <a:r>
              <a:rPr lang="en-IN" sz="1600" dirty="0">
                <a:latin typeface="Times New Roman" panose="02020603050405020304" pitchFamily="18" charset="0"/>
                <a:cs typeface="Times New Roman" panose="02020603050405020304" pitchFamily="18" charset="0"/>
              </a:rPr>
              <a:t>First, the image is divided into various grids. Each grid has a dimension of S x S.</a:t>
            </a:r>
          </a:p>
        </p:txBody>
      </p:sp>
      <p:sp>
        <p:nvSpPr>
          <p:cNvPr id="4" name="Google Shape;198;p12">
            <a:extLst>
              <a:ext uri="{FF2B5EF4-FFF2-40B4-BE49-F238E27FC236}">
                <a16:creationId xmlns:a16="http://schemas.microsoft.com/office/drawing/2014/main" id="{022E23CF-241A-37C5-4373-90DFE262454B}"/>
              </a:ext>
            </a:extLst>
          </p:cNvPr>
          <p:cNvSpPr/>
          <p:nvPr/>
        </p:nvSpPr>
        <p:spPr>
          <a:xfrm>
            <a:off x="0" y="5066756"/>
            <a:ext cx="9144000" cy="307736"/>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Fig 9. Residual Blocks</a:t>
            </a:r>
          </a:p>
        </p:txBody>
      </p:sp>
      <p:pic>
        <p:nvPicPr>
          <p:cNvPr id="6" name="Picture 5">
            <a:extLst>
              <a:ext uri="{FF2B5EF4-FFF2-40B4-BE49-F238E27FC236}">
                <a16:creationId xmlns:a16="http://schemas.microsoft.com/office/drawing/2014/main" id="{9E476373-C7DB-4E06-C9DF-48441E6E6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4710" y="2381488"/>
            <a:ext cx="2434580" cy="2434580"/>
          </a:xfrm>
          <a:prstGeom prst="rect">
            <a:avLst/>
          </a:prstGeom>
        </p:spPr>
      </p:pic>
    </p:spTree>
    <p:extLst>
      <p:ext uri="{BB962C8B-B14F-4D97-AF65-F5344CB8AC3E}">
        <p14:creationId xmlns:p14="http://schemas.microsoft.com/office/powerpoint/2010/main" val="2949038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1600" y="586087"/>
            <a:ext cx="2702663" cy="369332"/>
          </a:xfrm>
          <a:prstGeom prst="rect">
            <a:avLst/>
          </a:prstGeom>
        </p:spPr>
        <p:txBody>
          <a:bodyPr wrap="none">
            <a:spAutoFit/>
          </a:bodyPr>
          <a:lstStyle/>
          <a:p>
            <a:r>
              <a:rPr lang="en-IN" b="1" dirty="0">
                <a:latin typeface="Times New Roman" pitchFamily="18" charset="0"/>
                <a:cs typeface="Times New Roman" pitchFamily="18" charset="0"/>
              </a:rPr>
              <a:t>Bounding box regression:</a:t>
            </a:r>
          </a:p>
        </p:txBody>
      </p:sp>
      <p:sp>
        <p:nvSpPr>
          <p:cNvPr id="3" name="Rectangle 2"/>
          <p:cNvSpPr/>
          <p:nvPr/>
        </p:nvSpPr>
        <p:spPr>
          <a:xfrm>
            <a:off x="1007984" y="908720"/>
            <a:ext cx="8136016" cy="4151393"/>
          </a:xfrm>
          <a:prstGeom prst="rect">
            <a:avLst/>
          </a:prstGeom>
        </p:spPr>
        <p:txBody>
          <a:bodyPr wrap="square">
            <a:spAutoFit/>
          </a:bodyPr>
          <a:lstStyle/>
          <a:p>
            <a:pPr>
              <a:lnSpc>
                <a:spcPct val="250000"/>
              </a:lnSpc>
            </a:pPr>
            <a:r>
              <a:rPr lang="en-IN" sz="1600" dirty="0">
                <a:latin typeface="Times New Roman" panose="02020603050405020304" pitchFamily="18" charset="0"/>
                <a:cs typeface="Times New Roman" pitchFamily="18" charset="0"/>
              </a:rPr>
              <a:t>A bounding box is an outline that highlights an object in an image.</a:t>
            </a:r>
          </a:p>
          <a:p>
            <a:pPr>
              <a:lnSpc>
                <a:spcPct val="250000"/>
              </a:lnSpc>
            </a:pPr>
            <a:r>
              <a:rPr lang="en-IN" sz="1600" dirty="0">
                <a:latin typeface="Times New Roman" panose="02020603050405020304" pitchFamily="18" charset="0"/>
                <a:cs typeface="Times New Roman" pitchFamily="18" charset="0"/>
              </a:rPr>
              <a:t>Every bounding box in the image consists of the following attributes:</a:t>
            </a:r>
          </a:p>
          <a:p>
            <a:pPr marL="285750" lvl="0" indent="-285750">
              <a:lnSpc>
                <a:spcPct val="250000"/>
              </a:lnSpc>
              <a:buFont typeface="Wingdings" pitchFamily="2" charset="2"/>
              <a:buChar char="q"/>
            </a:pPr>
            <a:r>
              <a:rPr lang="en-IN" sz="1600" dirty="0">
                <a:latin typeface="Times New Roman" panose="02020603050405020304" pitchFamily="18" charset="0"/>
                <a:cs typeface="Times New Roman" pitchFamily="18" charset="0"/>
              </a:rPr>
              <a:t>Width (</a:t>
            </a:r>
            <a:r>
              <a:rPr lang="en-IN" sz="1600" dirty="0" err="1">
                <a:latin typeface="Times New Roman" panose="02020603050405020304" pitchFamily="18" charset="0"/>
                <a:cs typeface="Times New Roman" pitchFamily="18" charset="0"/>
              </a:rPr>
              <a:t>bw</a:t>
            </a:r>
            <a:r>
              <a:rPr lang="en-IN" sz="1600" dirty="0">
                <a:latin typeface="Times New Roman" pitchFamily="18" charset="0"/>
                <a:cs typeface="Times New Roman" pitchFamily="18" charset="0"/>
              </a:rPr>
              <a:t>)</a:t>
            </a:r>
          </a:p>
          <a:p>
            <a:pPr marL="285750" lvl="0" indent="-285750">
              <a:lnSpc>
                <a:spcPct val="250000"/>
              </a:lnSpc>
              <a:buFont typeface="Wingdings" pitchFamily="2" charset="2"/>
              <a:buChar char="q"/>
            </a:pPr>
            <a:r>
              <a:rPr lang="en-IN" sz="1600" dirty="0">
                <a:latin typeface="Times New Roman" pitchFamily="18" charset="0"/>
                <a:cs typeface="Times New Roman" pitchFamily="18" charset="0"/>
              </a:rPr>
              <a:t>Height (</a:t>
            </a:r>
            <a:r>
              <a:rPr lang="en-IN" sz="1600" dirty="0" err="1">
                <a:latin typeface="Times New Roman" panose="02020603050405020304" pitchFamily="18" charset="0"/>
                <a:cs typeface="Times New Roman" pitchFamily="18" charset="0"/>
              </a:rPr>
              <a:t>bh</a:t>
            </a:r>
            <a:r>
              <a:rPr lang="en-IN" sz="1600" dirty="0">
                <a:latin typeface="Times New Roman" pitchFamily="18" charset="0"/>
                <a:cs typeface="Times New Roman" pitchFamily="18" charset="0"/>
              </a:rPr>
              <a:t>)</a:t>
            </a:r>
          </a:p>
          <a:p>
            <a:pPr marL="285750" lvl="0" indent="-285750">
              <a:lnSpc>
                <a:spcPct val="250000"/>
              </a:lnSpc>
              <a:buFont typeface="Wingdings" pitchFamily="2" charset="2"/>
              <a:buChar char="q"/>
            </a:pPr>
            <a:r>
              <a:rPr lang="en-IN" sz="1600" dirty="0">
                <a:latin typeface="Times New Roman" pitchFamily="18" charset="0"/>
                <a:cs typeface="Times New Roman" pitchFamily="18" charset="0"/>
              </a:rPr>
              <a:t>Class</a:t>
            </a:r>
          </a:p>
          <a:p>
            <a:pPr marL="285750" lvl="0" indent="-285750">
              <a:lnSpc>
                <a:spcPct val="250000"/>
              </a:lnSpc>
              <a:buFont typeface="Wingdings" pitchFamily="2" charset="2"/>
              <a:buChar char="q"/>
            </a:pPr>
            <a:r>
              <a:rPr lang="en-IN" sz="1600" dirty="0">
                <a:latin typeface="Times New Roman" pitchFamily="18" charset="0"/>
                <a:cs typeface="Times New Roman" pitchFamily="18" charset="0"/>
              </a:rPr>
              <a:t>Bounding box </a:t>
            </a:r>
            <a:r>
              <a:rPr lang="en-IN" sz="1600" dirty="0" err="1">
                <a:latin typeface="Times New Roman" panose="02020603050405020304" pitchFamily="18" charset="0"/>
                <a:cs typeface="Times New Roman" pitchFamily="18" charset="0"/>
              </a:rPr>
              <a:t>center</a:t>
            </a:r>
            <a:r>
              <a:rPr lang="en-IN" sz="1600" dirty="0">
                <a:latin typeface="Times New Roman" panose="02020603050405020304" pitchFamily="18" charset="0"/>
                <a:cs typeface="Times New Roman" pitchFamily="18" charset="0"/>
              </a:rPr>
              <a:t> (</a:t>
            </a:r>
            <a:r>
              <a:rPr lang="en-IN" sz="1600" dirty="0" err="1">
                <a:latin typeface="Times New Roman" panose="02020603050405020304" pitchFamily="18" charset="0"/>
                <a:cs typeface="Times New Roman" pitchFamily="18" charset="0"/>
              </a:rPr>
              <a:t>bx,by</a:t>
            </a:r>
            <a:r>
              <a:rPr lang="en-IN" sz="1600" dirty="0">
                <a:latin typeface="Times New Roman" panose="02020603050405020304" pitchFamily="18" charset="0"/>
                <a:cs typeface="Times New Roman" pitchFamily="18" charset="0"/>
              </a:rPr>
              <a:t>)</a:t>
            </a:r>
          </a:p>
          <a:p>
            <a:pPr>
              <a:lnSpc>
                <a:spcPct val="150000"/>
              </a:lnSpc>
            </a:pPr>
            <a:r>
              <a:rPr lang="en-IN" dirty="0">
                <a:latin typeface="Times New Roman" panose="02020603050405020304" pitchFamily="18" charset="0"/>
                <a:cs typeface="Times New Roman" panose="02020603050405020304" pitchFamily="18" charset="0"/>
              </a:rPr>
              <a:t> </a:t>
            </a:r>
          </a:p>
        </p:txBody>
      </p:sp>
      <p:sp>
        <p:nvSpPr>
          <p:cNvPr id="6" name="Google Shape;206;p13">
            <a:extLst>
              <a:ext uri="{FF2B5EF4-FFF2-40B4-BE49-F238E27FC236}">
                <a16:creationId xmlns:a16="http://schemas.microsoft.com/office/drawing/2014/main" id="{99A5B04E-2263-8971-B285-C22A38A31C4F}"/>
              </a:ext>
            </a:extLst>
          </p:cNvPr>
          <p:cNvSpPr/>
          <p:nvPr/>
        </p:nvSpPr>
        <p:spPr>
          <a:xfrm>
            <a:off x="1475656" y="4460581"/>
            <a:ext cx="9144000" cy="338554"/>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Fig 12.Bounding</a:t>
            </a:r>
            <a:r>
              <a:rPr lang="en-IN" sz="1600" kern="0" dirty="0">
                <a:solidFill>
                  <a:srgbClr val="000000"/>
                </a:solidFill>
                <a:latin typeface="Times New Roman"/>
                <a:ea typeface="Times New Roman"/>
                <a:cs typeface="Times New Roman"/>
                <a:sym typeface="Times New Roman"/>
              </a:rPr>
              <a:t> </a:t>
            </a:r>
            <a:r>
              <a:rPr lang="en-IN" sz="1400" kern="0" dirty="0">
                <a:solidFill>
                  <a:srgbClr val="000000"/>
                </a:solidFill>
                <a:latin typeface="Times New Roman"/>
                <a:ea typeface="Times New Roman"/>
                <a:cs typeface="Times New Roman"/>
                <a:sym typeface="Times New Roman"/>
              </a:rPr>
              <a:t>Box regression</a:t>
            </a:r>
            <a:endParaRPr sz="1400" kern="0" dirty="0">
              <a:solidFill>
                <a:srgbClr val="000000"/>
              </a:solidFill>
              <a:latin typeface="Arial"/>
              <a:cs typeface="Arial"/>
              <a:sym typeface="Arial"/>
            </a:endParaRPr>
          </a:p>
        </p:txBody>
      </p:sp>
      <p:pic>
        <p:nvPicPr>
          <p:cNvPr id="7" name="Picture 6">
            <a:extLst>
              <a:ext uri="{FF2B5EF4-FFF2-40B4-BE49-F238E27FC236}">
                <a16:creationId xmlns:a16="http://schemas.microsoft.com/office/drawing/2014/main" id="{53164F0B-D786-DCB3-15C6-E847B06D23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21696" y="2468427"/>
            <a:ext cx="3851920" cy="1921145"/>
          </a:xfrm>
          <a:prstGeom prst="rect">
            <a:avLst/>
          </a:prstGeom>
        </p:spPr>
      </p:pic>
    </p:spTree>
    <p:extLst>
      <p:ext uri="{BB962C8B-B14F-4D97-AF65-F5344CB8AC3E}">
        <p14:creationId xmlns:p14="http://schemas.microsoft.com/office/powerpoint/2010/main" val="2962021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624855"/>
            <a:ext cx="6480720" cy="3524042"/>
          </a:xfrm>
          <a:prstGeom prst="rect">
            <a:avLst/>
          </a:prstGeom>
        </p:spPr>
        <p:txBody>
          <a:bodyPr wrap="square">
            <a:spAutoFit/>
          </a:bodyPr>
          <a:lstStyle/>
          <a:p>
            <a:pPr>
              <a:lnSpc>
                <a:spcPct val="250000"/>
              </a:lnSpc>
            </a:pPr>
            <a:r>
              <a:rPr lang="en-IN" b="1" dirty="0">
                <a:latin typeface="Times New Roman" pitchFamily="18" charset="0"/>
                <a:cs typeface="Times New Roman" pitchFamily="18" charset="0"/>
              </a:rPr>
              <a:t>Intersection over union (IOU):</a:t>
            </a:r>
          </a:p>
          <a:p>
            <a:pPr marL="0" marR="0" lvl="0" indent="0" algn="just" rtl="0">
              <a:lnSpc>
                <a:spcPct val="250000"/>
              </a:lnSpc>
              <a:spcBef>
                <a:spcPts val="0"/>
              </a:spcBef>
              <a:spcAft>
                <a:spcPts val="0"/>
              </a:spcAft>
              <a:buNone/>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Intersection over union (IOU) is a phenomenon in object detection that describes how boxes overlap as shown in figure 8. YOLO uses IOU to provide an output box that surrounds the objects perfectly. Each grid cell is responsible for predicting the bounding boxes and their confidence scores. </a:t>
            </a:r>
            <a:endParaRPr lang="en-US" sz="1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endParaRPr lang="en-IN" b="1" dirty="0">
              <a:latin typeface="Times New Roman" pitchFamily="18" charset="0"/>
              <a:cs typeface="Times New Roman" pitchFamily="18" charset="0"/>
            </a:endParaRPr>
          </a:p>
        </p:txBody>
      </p:sp>
      <p:sp>
        <p:nvSpPr>
          <p:cNvPr id="6" name="Google Shape;213;p14">
            <a:extLst>
              <a:ext uri="{FF2B5EF4-FFF2-40B4-BE49-F238E27FC236}">
                <a16:creationId xmlns:a16="http://schemas.microsoft.com/office/drawing/2014/main" id="{44A1122B-B30E-5C4D-EF3C-3ADE6D08ADCE}"/>
              </a:ext>
            </a:extLst>
          </p:cNvPr>
          <p:cNvSpPr/>
          <p:nvPr/>
        </p:nvSpPr>
        <p:spPr>
          <a:xfrm>
            <a:off x="0" y="5941724"/>
            <a:ext cx="9144000" cy="307736"/>
          </a:xfrm>
          <a:prstGeom prst="rect">
            <a:avLst/>
          </a:prstGeom>
          <a:noFill/>
          <a:ln>
            <a:noFill/>
          </a:ln>
        </p:spPr>
        <p:txBody>
          <a:bodyPr spcFirstLastPara="1" wrap="square" lIns="91425" tIns="45700" rIns="91425" bIns="45700" anchor="t" anchorCtr="0">
            <a:spAutoFit/>
          </a:bodyPr>
          <a:lstStyle/>
          <a:p>
            <a:pPr algn="ctr">
              <a:buClr>
                <a:srgbClr val="000000"/>
              </a:buClr>
              <a:buFont typeface="Arial"/>
              <a:buNone/>
            </a:pPr>
            <a:r>
              <a:rPr lang="en-IN" sz="1400" kern="0" dirty="0">
                <a:solidFill>
                  <a:srgbClr val="000000"/>
                </a:solidFill>
                <a:latin typeface="Times New Roman"/>
                <a:ea typeface="Times New Roman"/>
                <a:cs typeface="Times New Roman"/>
                <a:sym typeface="Times New Roman"/>
              </a:rPr>
              <a:t>       Fig 13. Intersection over union</a:t>
            </a:r>
            <a:endParaRPr sz="1400" kern="0" dirty="0">
              <a:solidFill>
                <a:srgbClr val="000000"/>
              </a:solidFill>
              <a:latin typeface="Arial"/>
              <a:cs typeface="Arial"/>
              <a:sym typeface="Arial"/>
            </a:endParaRPr>
          </a:p>
        </p:txBody>
      </p:sp>
      <p:pic>
        <p:nvPicPr>
          <p:cNvPr id="5" name="Picture 4">
            <a:extLst>
              <a:ext uri="{FF2B5EF4-FFF2-40B4-BE49-F238E27FC236}">
                <a16:creationId xmlns:a16="http://schemas.microsoft.com/office/drawing/2014/main" id="{0785FA32-E56A-8BFB-5ABF-3E96A047F9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35896" y="3933056"/>
            <a:ext cx="1872208" cy="1872208"/>
          </a:xfrm>
          <a:prstGeom prst="rect">
            <a:avLst/>
          </a:prstGeom>
        </p:spPr>
      </p:pic>
    </p:spTree>
    <p:extLst>
      <p:ext uri="{BB962C8B-B14F-4D97-AF65-F5344CB8AC3E}">
        <p14:creationId xmlns:p14="http://schemas.microsoft.com/office/powerpoint/2010/main" val="1699966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996B-3FCF-420F-A2EE-E08012671A84}"/>
              </a:ext>
            </a:extLst>
          </p:cNvPr>
          <p:cNvSpPr>
            <a:spLocks noGrp="1"/>
          </p:cNvSpPr>
          <p:nvPr>
            <p:ph type="title"/>
          </p:nvPr>
        </p:nvSpPr>
        <p:spPr>
          <a:xfrm>
            <a:off x="609599" y="609600"/>
            <a:ext cx="6347714" cy="587152"/>
          </a:xfrm>
        </p:spPr>
        <p:txBody>
          <a:bodyPr>
            <a:normAutofit/>
          </a:bodyPr>
          <a:lstStyle/>
          <a:p>
            <a:r>
              <a:rPr lang="en-IN" sz="2800" b="1" dirty="0">
                <a:solidFill>
                  <a:schemeClr val="tx1"/>
                </a:solidFill>
                <a:latin typeface="Times New Roman" panose="02020603050405020304" pitchFamily="18" charset="0"/>
                <a:cs typeface="Times New Roman" panose="02020603050405020304" pitchFamily="18" charset="0"/>
              </a:rPr>
              <a:t>Combination of Three Techniques</a:t>
            </a:r>
          </a:p>
        </p:txBody>
      </p:sp>
      <p:pic>
        <p:nvPicPr>
          <p:cNvPr id="4" name="Picture 3">
            <a:extLst>
              <a:ext uri="{FF2B5EF4-FFF2-40B4-BE49-F238E27FC236}">
                <a16:creationId xmlns:a16="http://schemas.microsoft.com/office/drawing/2014/main" id="{4535B359-5016-FCC3-73A3-D1D0B5AEF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499" y="1151587"/>
            <a:ext cx="4597001" cy="4554826"/>
          </a:xfrm>
          <a:prstGeom prst="rect">
            <a:avLst/>
          </a:prstGeom>
        </p:spPr>
      </p:pic>
      <p:sp>
        <p:nvSpPr>
          <p:cNvPr id="5" name="TextBox 4">
            <a:extLst>
              <a:ext uri="{FF2B5EF4-FFF2-40B4-BE49-F238E27FC236}">
                <a16:creationId xmlns:a16="http://schemas.microsoft.com/office/drawing/2014/main" id="{FCB72D6D-02DC-FA41-EF71-0A6003437780}"/>
              </a:ext>
            </a:extLst>
          </p:cNvPr>
          <p:cNvSpPr txBox="1"/>
          <p:nvPr/>
        </p:nvSpPr>
        <p:spPr>
          <a:xfrm>
            <a:off x="3039566" y="5706413"/>
            <a:ext cx="3064866" cy="307777"/>
          </a:xfrm>
          <a:prstGeom prst="rect">
            <a:avLst/>
          </a:prstGeom>
          <a:noFill/>
        </p:spPr>
        <p:txBody>
          <a:bodyPr wrap="square" rtlCol="0">
            <a:spAutoFit/>
          </a:bodyPr>
          <a:lstStyle/>
          <a:p>
            <a:r>
              <a:rPr lang="en-IN" sz="1400" kern="0" dirty="0">
                <a:solidFill>
                  <a:srgbClr val="000000"/>
                </a:solidFill>
                <a:latin typeface="Times New Roman"/>
                <a:ea typeface="Times New Roman"/>
                <a:cs typeface="Times New Roman"/>
                <a:sym typeface="Times New Roman"/>
              </a:rPr>
              <a:t>Fig 14. </a:t>
            </a:r>
            <a:r>
              <a:rPr lang="en-IN" sz="1400" dirty="0">
                <a:latin typeface="Times New Roman" panose="02020603050405020304" pitchFamily="18" charset="0"/>
                <a:cs typeface="Times New Roman" panose="02020603050405020304" pitchFamily="18" charset="0"/>
              </a:rPr>
              <a:t>Combination of three techniques</a:t>
            </a:r>
          </a:p>
        </p:txBody>
      </p:sp>
    </p:spTree>
    <p:extLst>
      <p:ext uri="{BB962C8B-B14F-4D97-AF65-F5344CB8AC3E}">
        <p14:creationId xmlns:p14="http://schemas.microsoft.com/office/powerpoint/2010/main" val="4053652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2ED9E-1581-2084-EE4F-4019D6970632}"/>
              </a:ext>
            </a:extLst>
          </p:cNvPr>
          <p:cNvSpPr txBox="1"/>
          <p:nvPr/>
        </p:nvSpPr>
        <p:spPr>
          <a:xfrm>
            <a:off x="2807804" y="404664"/>
            <a:ext cx="352839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7C6758-25D1-0910-93FC-78F16C99DB23}"/>
              </a:ext>
            </a:extLst>
          </p:cNvPr>
          <p:cNvSpPr txBox="1"/>
          <p:nvPr/>
        </p:nvSpPr>
        <p:spPr>
          <a:xfrm>
            <a:off x="663243" y="1067380"/>
            <a:ext cx="241226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DATA COLLECTION:</a:t>
            </a:r>
          </a:p>
        </p:txBody>
      </p:sp>
      <p:pic>
        <p:nvPicPr>
          <p:cNvPr id="5" name="Picture 4">
            <a:extLst>
              <a:ext uri="{FF2B5EF4-FFF2-40B4-BE49-F238E27FC236}">
                <a16:creationId xmlns:a16="http://schemas.microsoft.com/office/drawing/2014/main" id="{055E37CC-342A-5088-4CA6-2B992BB423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576208"/>
            <a:ext cx="1219200" cy="1688976"/>
          </a:xfrm>
          <a:prstGeom prst="rect">
            <a:avLst/>
          </a:prstGeom>
        </p:spPr>
      </p:pic>
      <p:sp>
        <p:nvSpPr>
          <p:cNvPr id="7" name="TextBox 6">
            <a:extLst>
              <a:ext uri="{FF2B5EF4-FFF2-40B4-BE49-F238E27FC236}">
                <a16:creationId xmlns:a16="http://schemas.microsoft.com/office/drawing/2014/main" id="{9A729FD0-63C6-EB8A-FD0A-8F7DBDB3A1AD}"/>
              </a:ext>
            </a:extLst>
          </p:cNvPr>
          <p:cNvSpPr txBox="1"/>
          <p:nvPr/>
        </p:nvSpPr>
        <p:spPr>
          <a:xfrm>
            <a:off x="791580" y="3311510"/>
            <a:ext cx="208823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THRESHOLDING</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064621AB-DA00-1630-0A52-EF34D5A981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511" y="3680842"/>
            <a:ext cx="2992978" cy="2474397"/>
          </a:xfrm>
          <a:prstGeom prst="rect">
            <a:avLst/>
          </a:prstGeom>
        </p:spPr>
      </p:pic>
    </p:spTree>
    <p:extLst>
      <p:ext uri="{BB962C8B-B14F-4D97-AF65-F5344CB8AC3E}">
        <p14:creationId xmlns:p14="http://schemas.microsoft.com/office/powerpoint/2010/main" val="1352259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C0F32-25F0-9341-D3AA-F366A6EA3CA8}"/>
              </a:ext>
            </a:extLst>
          </p:cNvPr>
          <p:cNvSpPr txBox="1"/>
          <p:nvPr/>
        </p:nvSpPr>
        <p:spPr>
          <a:xfrm>
            <a:off x="827584" y="620688"/>
            <a:ext cx="3240360"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GREY SCALE CONVERSION:</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84FEBD-1DC1-C60B-0826-29ACCEC14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760" y="1135373"/>
            <a:ext cx="2316480" cy="2274560"/>
          </a:xfrm>
          <a:prstGeom prst="rect">
            <a:avLst/>
          </a:prstGeom>
        </p:spPr>
      </p:pic>
      <p:sp>
        <p:nvSpPr>
          <p:cNvPr id="5" name="TextBox 4">
            <a:extLst>
              <a:ext uri="{FF2B5EF4-FFF2-40B4-BE49-F238E27FC236}">
                <a16:creationId xmlns:a16="http://schemas.microsoft.com/office/drawing/2014/main" id="{FCC777BC-8F24-66CC-72FC-D82845554466}"/>
              </a:ext>
            </a:extLst>
          </p:cNvPr>
          <p:cNvSpPr txBox="1"/>
          <p:nvPr/>
        </p:nvSpPr>
        <p:spPr>
          <a:xfrm>
            <a:off x="821498" y="3429000"/>
            <a:ext cx="2316480"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HIGH PASS FILTER:</a:t>
            </a:r>
          </a:p>
          <a:p>
            <a:endParaRPr lang="en-IN" dirty="0"/>
          </a:p>
        </p:txBody>
      </p:sp>
      <p:pic>
        <p:nvPicPr>
          <p:cNvPr id="7" name="Picture 6">
            <a:extLst>
              <a:ext uri="{FF2B5EF4-FFF2-40B4-BE49-F238E27FC236}">
                <a16:creationId xmlns:a16="http://schemas.microsoft.com/office/drawing/2014/main" id="{6BBF06FB-7E84-7D77-3044-D96C45A68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8892" y="3924618"/>
            <a:ext cx="2316480" cy="2520280"/>
          </a:xfrm>
          <a:prstGeom prst="rect">
            <a:avLst/>
          </a:prstGeom>
        </p:spPr>
      </p:pic>
    </p:spTree>
    <p:extLst>
      <p:ext uri="{BB962C8B-B14F-4D97-AF65-F5344CB8AC3E}">
        <p14:creationId xmlns:p14="http://schemas.microsoft.com/office/powerpoint/2010/main" val="175741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39F09C-6D08-28F8-3CEB-6737BF316DB0}"/>
              </a:ext>
            </a:extLst>
          </p:cNvPr>
          <p:cNvSpPr txBox="1"/>
          <p:nvPr/>
        </p:nvSpPr>
        <p:spPr>
          <a:xfrm>
            <a:off x="755576" y="476672"/>
            <a:ext cx="259228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TRAINING PROGRESS:</a:t>
            </a:r>
          </a:p>
        </p:txBody>
      </p:sp>
      <p:pic>
        <p:nvPicPr>
          <p:cNvPr id="4" name="Picture 3">
            <a:extLst>
              <a:ext uri="{FF2B5EF4-FFF2-40B4-BE49-F238E27FC236}">
                <a16:creationId xmlns:a16="http://schemas.microsoft.com/office/drawing/2014/main" id="{6A22EF86-1B1A-1F69-2206-DB1234843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1061603"/>
            <a:ext cx="7740352" cy="4734793"/>
          </a:xfrm>
          <a:prstGeom prst="rect">
            <a:avLst/>
          </a:prstGeom>
        </p:spPr>
      </p:pic>
    </p:spTree>
    <p:extLst>
      <p:ext uri="{BB962C8B-B14F-4D97-AF65-F5344CB8AC3E}">
        <p14:creationId xmlns:p14="http://schemas.microsoft.com/office/powerpoint/2010/main" val="71980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533D34-D64C-102B-0D96-EADED5D036CC}"/>
              </a:ext>
            </a:extLst>
          </p:cNvPr>
          <p:cNvSpPr txBox="1"/>
          <p:nvPr/>
        </p:nvSpPr>
        <p:spPr>
          <a:xfrm>
            <a:off x="827584" y="476672"/>
            <a:ext cx="223224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YOLO DETECTION:</a:t>
            </a:r>
          </a:p>
        </p:txBody>
      </p:sp>
      <p:pic>
        <p:nvPicPr>
          <p:cNvPr id="4" name="Picture 3">
            <a:extLst>
              <a:ext uri="{FF2B5EF4-FFF2-40B4-BE49-F238E27FC236}">
                <a16:creationId xmlns:a16="http://schemas.microsoft.com/office/drawing/2014/main" id="{0DEBF395-FF75-2D2B-3AE2-7DDEF703B7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77639" y="844381"/>
            <a:ext cx="3988721" cy="2584619"/>
          </a:xfrm>
          <a:prstGeom prst="rect">
            <a:avLst/>
          </a:prstGeom>
        </p:spPr>
      </p:pic>
      <p:sp>
        <p:nvSpPr>
          <p:cNvPr id="5" name="TextBox 4">
            <a:extLst>
              <a:ext uri="{FF2B5EF4-FFF2-40B4-BE49-F238E27FC236}">
                <a16:creationId xmlns:a16="http://schemas.microsoft.com/office/drawing/2014/main" id="{072619C6-79CA-DE58-B111-D68B2CB58FB4}"/>
              </a:ext>
            </a:extLst>
          </p:cNvPr>
          <p:cNvSpPr txBox="1"/>
          <p:nvPr/>
        </p:nvSpPr>
        <p:spPr>
          <a:xfrm>
            <a:off x="827584" y="3433665"/>
            <a:ext cx="144016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 MASKING:</a:t>
            </a:r>
            <a:endParaRPr lang="en-IN" dirty="0"/>
          </a:p>
        </p:txBody>
      </p:sp>
      <p:pic>
        <p:nvPicPr>
          <p:cNvPr id="7" name="Picture 6">
            <a:extLst>
              <a:ext uri="{FF2B5EF4-FFF2-40B4-BE49-F238E27FC236}">
                <a16:creationId xmlns:a16="http://schemas.microsoft.com/office/drawing/2014/main" id="{F904F58A-76B3-DBF8-6573-7EDFF3C1CE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82507" y="3796709"/>
            <a:ext cx="3983853" cy="2584619"/>
          </a:xfrm>
          <a:prstGeom prst="rect">
            <a:avLst/>
          </a:prstGeom>
        </p:spPr>
      </p:pic>
    </p:spTree>
    <p:extLst>
      <p:ext uri="{BB962C8B-B14F-4D97-AF65-F5344CB8AC3E}">
        <p14:creationId xmlns:p14="http://schemas.microsoft.com/office/powerpoint/2010/main" val="215766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9916" y="173576"/>
            <a:ext cx="2159566" cy="523220"/>
          </a:xfrm>
          <a:prstGeom prst="rect">
            <a:avLst/>
          </a:prstGeom>
        </p:spPr>
        <p:txBody>
          <a:bodyPr wrap="none">
            <a:spAutoFit/>
          </a:bodyPr>
          <a:lstStyle/>
          <a:p>
            <a:r>
              <a:rPr lang="en-IN" sz="2800" b="1" dirty="0">
                <a:latin typeface="Times New Roman" pitchFamily="18" charset="0"/>
                <a:cs typeface="Times New Roman" pitchFamily="18" charset="0"/>
              </a:rPr>
              <a:t>CONTENTS</a:t>
            </a:r>
          </a:p>
        </p:txBody>
      </p:sp>
      <p:sp>
        <p:nvSpPr>
          <p:cNvPr id="4" name="TextBox 3">
            <a:extLst>
              <a:ext uri="{FF2B5EF4-FFF2-40B4-BE49-F238E27FC236}">
                <a16:creationId xmlns:a16="http://schemas.microsoft.com/office/drawing/2014/main" id="{861B40E2-718A-A965-2108-6ADF0C94CCFF}"/>
              </a:ext>
            </a:extLst>
          </p:cNvPr>
          <p:cNvSpPr txBox="1"/>
          <p:nvPr/>
        </p:nvSpPr>
        <p:spPr>
          <a:xfrm>
            <a:off x="679916" y="548680"/>
            <a:ext cx="4572000" cy="6601807"/>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Introduction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Literature Survey</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Problem Statement</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Existing Solution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Proposed Solution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Methodology</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System Design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Implementation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Result Analysis</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Conclusion</a:t>
            </a:r>
          </a:p>
          <a:p>
            <a:pPr marL="342900" indent="-342900">
              <a:lnSpc>
                <a:spcPct val="15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References</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77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AFF3E9-0F14-4C10-E8E0-239A6DFB3778}"/>
              </a:ext>
            </a:extLst>
          </p:cNvPr>
          <p:cNvSpPr txBox="1"/>
          <p:nvPr/>
        </p:nvSpPr>
        <p:spPr>
          <a:xfrm>
            <a:off x="827584" y="476672"/>
            <a:ext cx="532859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YOLO DETECTED TUMOUR AFTER MASKING:</a:t>
            </a:r>
            <a:endParaRPr lang="en-IN" dirty="0"/>
          </a:p>
        </p:txBody>
      </p:sp>
      <p:pic>
        <p:nvPicPr>
          <p:cNvPr id="4" name="Picture 3">
            <a:extLst>
              <a:ext uri="{FF2B5EF4-FFF2-40B4-BE49-F238E27FC236}">
                <a16:creationId xmlns:a16="http://schemas.microsoft.com/office/drawing/2014/main" id="{CF20C166-870E-A007-AB2A-C3A4B12E16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770" y="908720"/>
            <a:ext cx="3680460" cy="2520280"/>
          </a:xfrm>
          <a:prstGeom prst="rect">
            <a:avLst/>
          </a:prstGeom>
        </p:spPr>
      </p:pic>
      <p:sp>
        <p:nvSpPr>
          <p:cNvPr id="5" name="TextBox 4">
            <a:extLst>
              <a:ext uri="{FF2B5EF4-FFF2-40B4-BE49-F238E27FC236}">
                <a16:creationId xmlns:a16="http://schemas.microsoft.com/office/drawing/2014/main" id="{16B8B662-C71F-1D17-6AE2-F2D1C0F87190}"/>
              </a:ext>
            </a:extLst>
          </p:cNvPr>
          <p:cNvSpPr txBox="1"/>
          <p:nvPr/>
        </p:nvSpPr>
        <p:spPr>
          <a:xfrm>
            <a:off x="827584" y="3491716"/>
            <a:ext cx="432048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YOLO DETECTORS AFTER MASKING:</a:t>
            </a:r>
            <a:endParaRPr lang="en-IN" dirty="0"/>
          </a:p>
        </p:txBody>
      </p:sp>
      <p:pic>
        <p:nvPicPr>
          <p:cNvPr id="7" name="Picture 6">
            <a:extLst>
              <a:ext uri="{FF2B5EF4-FFF2-40B4-BE49-F238E27FC236}">
                <a16:creationId xmlns:a16="http://schemas.microsoft.com/office/drawing/2014/main" id="{F6A0049C-CBBE-8675-607B-1991FBE27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0601" y="3923764"/>
            <a:ext cx="4002798" cy="2457564"/>
          </a:xfrm>
          <a:prstGeom prst="rect">
            <a:avLst/>
          </a:prstGeom>
        </p:spPr>
      </p:pic>
    </p:spTree>
    <p:extLst>
      <p:ext uri="{BB962C8B-B14F-4D97-AF65-F5344CB8AC3E}">
        <p14:creationId xmlns:p14="http://schemas.microsoft.com/office/powerpoint/2010/main" val="1249543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37CE1B-73F1-060E-45C5-2AD0CBD724DB}"/>
              </a:ext>
            </a:extLst>
          </p:cNvPr>
          <p:cNvSpPr txBox="1"/>
          <p:nvPr/>
        </p:nvSpPr>
        <p:spPr>
          <a:xfrm>
            <a:off x="827584" y="476672"/>
            <a:ext cx="4680520" cy="369332"/>
          </a:xfrm>
          <a:prstGeom prst="rect">
            <a:avLst/>
          </a:prstGeom>
          <a:noFill/>
        </p:spPr>
        <p:txBody>
          <a:bodyPr wrap="square" rtlCol="0">
            <a:spAutoFit/>
          </a:bodyPr>
          <a:lstStyle/>
          <a:p>
            <a:r>
              <a:rPr lang="en-IN" sz="1800" i="0" dirty="0">
                <a:effectLst/>
                <a:latin typeface="Times New Roman" panose="02020603050405020304" pitchFamily="18" charset="0"/>
                <a:ea typeface="Times New Roman" panose="02020603050405020304" pitchFamily="18" charset="0"/>
              </a:rPr>
              <a:t>DETECTED TUMOUR WITH BOUNDARY:</a:t>
            </a:r>
            <a:endParaRPr lang="en-IN" sz="1800" i="1"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DB27C02-204C-F518-8639-880F75CBC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799837"/>
            <a:ext cx="3869412" cy="2578896"/>
          </a:xfrm>
          <a:prstGeom prst="rect">
            <a:avLst/>
          </a:prstGeom>
        </p:spPr>
      </p:pic>
      <p:sp>
        <p:nvSpPr>
          <p:cNvPr id="5" name="TextBox 4">
            <a:extLst>
              <a:ext uri="{FF2B5EF4-FFF2-40B4-BE49-F238E27FC236}">
                <a16:creationId xmlns:a16="http://schemas.microsoft.com/office/drawing/2014/main" id="{0194AEEC-A492-33D8-F0BC-097F6CD5513B}"/>
              </a:ext>
            </a:extLst>
          </p:cNvPr>
          <p:cNvSpPr txBox="1"/>
          <p:nvPr/>
        </p:nvSpPr>
        <p:spPr>
          <a:xfrm>
            <a:off x="827584" y="3378733"/>
            <a:ext cx="3960440" cy="369332"/>
          </a:xfrm>
          <a:prstGeom prst="rect">
            <a:avLst/>
          </a:prstGeom>
          <a:noFill/>
        </p:spPr>
        <p:txBody>
          <a:bodyPr wrap="square" rtlCol="0">
            <a:spAutoFit/>
          </a:bodyPr>
          <a:lstStyle/>
          <a:p>
            <a:r>
              <a:rPr lang="en-IN" sz="1800" i="0" dirty="0">
                <a:effectLst/>
                <a:latin typeface="Times New Roman" panose="02020603050405020304" pitchFamily="18" charset="0"/>
                <a:ea typeface="Times New Roman" panose="02020603050405020304" pitchFamily="18" charset="0"/>
              </a:rPr>
              <a:t>TUMOUR DETECTED USING YOLO:</a:t>
            </a:r>
            <a:endParaRPr lang="en-IN" sz="1800" i="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C255EBA6-C203-E33E-8A33-ECDA7C348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294" y="3802433"/>
            <a:ext cx="3869412" cy="2578895"/>
          </a:xfrm>
          <a:prstGeom prst="rect">
            <a:avLst/>
          </a:prstGeom>
        </p:spPr>
      </p:pic>
    </p:spTree>
    <p:extLst>
      <p:ext uri="{BB962C8B-B14F-4D97-AF65-F5344CB8AC3E}">
        <p14:creationId xmlns:p14="http://schemas.microsoft.com/office/powerpoint/2010/main" val="859309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50101-DD6D-F76B-0D2D-BC609E2A3B40}"/>
              </a:ext>
            </a:extLst>
          </p:cNvPr>
          <p:cNvSpPr txBox="1"/>
          <p:nvPr/>
        </p:nvSpPr>
        <p:spPr>
          <a:xfrm>
            <a:off x="827584" y="476672"/>
            <a:ext cx="1944216"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LOCALIZATION:</a:t>
            </a:r>
            <a:endParaRPr lang="en-IN" dirty="0"/>
          </a:p>
        </p:txBody>
      </p:sp>
      <p:pic>
        <p:nvPicPr>
          <p:cNvPr id="4" name="Picture 3">
            <a:extLst>
              <a:ext uri="{FF2B5EF4-FFF2-40B4-BE49-F238E27FC236}">
                <a16:creationId xmlns:a16="http://schemas.microsoft.com/office/drawing/2014/main" id="{77E49F2C-F777-615C-F70A-2F29470E7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796" y="846004"/>
            <a:ext cx="3672408" cy="2582996"/>
          </a:xfrm>
          <a:prstGeom prst="rect">
            <a:avLst/>
          </a:prstGeom>
        </p:spPr>
      </p:pic>
      <p:sp>
        <p:nvSpPr>
          <p:cNvPr id="5" name="TextBox 4">
            <a:extLst>
              <a:ext uri="{FF2B5EF4-FFF2-40B4-BE49-F238E27FC236}">
                <a16:creationId xmlns:a16="http://schemas.microsoft.com/office/drawing/2014/main" id="{189E78BC-E796-52AB-A936-CBCF7CBEE974}"/>
              </a:ext>
            </a:extLst>
          </p:cNvPr>
          <p:cNvSpPr txBox="1"/>
          <p:nvPr/>
        </p:nvSpPr>
        <p:spPr>
          <a:xfrm>
            <a:off x="827584" y="3429000"/>
            <a:ext cx="2664296"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CNN CLASSIFICATION:</a:t>
            </a:r>
            <a:endParaRPr lang="en-IN" dirty="0"/>
          </a:p>
        </p:txBody>
      </p:sp>
      <p:pic>
        <p:nvPicPr>
          <p:cNvPr id="7" name="Picture 6">
            <a:extLst>
              <a:ext uri="{FF2B5EF4-FFF2-40B4-BE49-F238E27FC236}">
                <a16:creationId xmlns:a16="http://schemas.microsoft.com/office/drawing/2014/main" id="{4CB7FC4A-2B73-BACA-148A-8FCB4556E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3798332"/>
            <a:ext cx="3672408" cy="2582996"/>
          </a:xfrm>
          <a:prstGeom prst="rect">
            <a:avLst/>
          </a:prstGeom>
        </p:spPr>
      </p:pic>
    </p:spTree>
    <p:extLst>
      <p:ext uri="{BB962C8B-B14F-4D97-AF65-F5344CB8AC3E}">
        <p14:creationId xmlns:p14="http://schemas.microsoft.com/office/powerpoint/2010/main" val="1889929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34D25-6F7A-AED3-437D-5D96276004F8}"/>
              </a:ext>
            </a:extLst>
          </p:cNvPr>
          <p:cNvSpPr txBox="1"/>
          <p:nvPr/>
        </p:nvSpPr>
        <p:spPr>
          <a:xfrm>
            <a:off x="827584" y="476672"/>
            <a:ext cx="223224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BENIGN TUMOUR:</a:t>
            </a:r>
            <a:endParaRPr lang="en-IN" dirty="0"/>
          </a:p>
        </p:txBody>
      </p:sp>
      <p:pic>
        <p:nvPicPr>
          <p:cNvPr id="4" name="Picture 3">
            <a:extLst>
              <a:ext uri="{FF2B5EF4-FFF2-40B4-BE49-F238E27FC236}">
                <a16:creationId xmlns:a16="http://schemas.microsoft.com/office/drawing/2014/main" id="{03985466-01E3-7E1C-4765-1BD0E9376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1124744"/>
            <a:ext cx="2736304" cy="1318701"/>
          </a:xfrm>
          <a:prstGeom prst="rect">
            <a:avLst/>
          </a:prstGeom>
        </p:spPr>
      </p:pic>
      <p:sp>
        <p:nvSpPr>
          <p:cNvPr id="5" name="TextBox 4">
            <a:extLst>
              <a:ext uri="{FF2B5EF4-FFF2-40B4-BE49-F238E27FC236}">
                <a16:creationId xmlns:a16="http://schemas.microsoft.com/office/drawing/2014/main" id="{E461AAFB-4B4B-3689-8ABE-CDA34E53031E}"/>
              </a:ext>
            </a:extLst>
          </p:cNvPr>
          <p:cNvSpPr txBox="1"/>
          <p:nvPr/>
        </p:nvSpPr>
        <p:spPr>
          <a:xfrm>
            <a:off x="539552" y="3059668"/>
            <a:ext cx="5976664" cy="369332"/>
          </a:xfrm>
          <a:prstGeom prst="rect">
            <a:avLst/>
          </a:prstGeom>
          <a:noFill/>
        </p:spPr>
        <p:txBody>
          <a:bodyPr wrap="square" rtlCol="0">
            <a:spAutoFit/>
          </a:bodyPr>
          <a:lstStyle/>
          <a:p>
            <a:pPr marL="6350" indent="-6350" algn="ctr">
              <a:spcAft>
                <a:spcPts val="1000"/>
              </a:spcAft>
            </a:pPr>
            <a:r>
              <a:rPr lang="en-IN" sz="1800" i="0" dirty="0">
                <a:effectLst/>
                <a:latin typeface="Times New Roman" panose="02020603050405020304" pitchFamily="18" charset="0"/>
                <a:ea typeface="Times New Roman" panose="02020603050405020304" pitchFamily="18" charset="0"/>
              </a:rPr>
              <a:t>CLASSIFIED USING CNN AND DETECED USING YOLO:</a:t>
            </a:r>
            <a:endParaRPr lang="en-IN" sz="1800" i="1"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11C96267-E8DE-403E-6864-383FE57CD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9041" y="3836329"/>
            <a:ext cx="5045918" cy="1353527"/>
          </a:xfrm>
          <a:prstGeom prst="rect">
            <a:avLst/>
          </a:prstGeom>
        </p:spPr>
      </p:pic>
    </p:spTree>
    <p:extLst>
      <p:ext uri="{BB962C8B-B14F-4D97-AF65-F5344CB8AC3E}">
        <p14:creationId xmlns:p14="http://schemas.microsoft.com/office/powerpoint/2010/main" val="2490197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2AC5EC-CD7F-56C0-4C09-947A7E9912DE}"/>
              </a:ext>
            </a:extLst>
          </p:cNvPr>
          <p:cNvSpPr txBox="1"/>
          <p:nvPr/>
        </p:nvSpPr>
        <p:spPr>
          <a:xfrm>
            <a:off x="2843808" y="404664"/>
            <a:ext cx="3456384" cy="523220"/>
          </a:xfrm>
          <a:prstGeom prst="rect">
            <a:avLst/>
          </a:prstGeom>
          <a:noFill/>
        </p:spPr>
        <p:txBody>
          <a:bodyPr wrap="square" rtlCol="0">
            <a:spAutoFit/>
          </a:bodyPr>
          <a:lstStyle/>
          <a:p>
            <a:r>
              <a:rPr lang="en-IN" sz="2800" b="1" kern="1200" dirty="0">
                <a:solidFill>
                  <a:srgbClr val="000000"/>
                </a:solidFill>
                <a:effectLst/>
                <a:latin typeface="Times New Roman" panose="02020603050405020304" pitchFamily="18" charset="0"/>
                <a:ea typeface="Times New Roman" panose="02020603050405020304" pitchFamily="18" charset="0"/>
              </a:rPr>
              <a:t>RESULT ANALYSIS</a:t>
            </a:r>
            <a:endParaRPr lang="en-IN" sz="2800" dirty="0"/>
          </a:p>
        </p:txBody>
      </p:sp>
      <p:sp>
        <p:nvSpPr>
          <p:cNvPr id="3" name="TextBox 2">
            <a:extLst>
              <a:ext uri="{FF2B5EF4-FFF2-40B4-BE49-F238E27FC236}">
                <a16:creationId xmlns:a16="http://schemas.microsoft.com/office/drawing/2014/main" id="{0C2770A7-2491-E5F9-6ACC-851C558A31AE}"/>
              </a:ext>
            </a:extLst>
          </p:cNvPr>
          <p:cNvSpPr txBox="1"/>
          <p:nvPr/>
        </p:nvSpPr>
        <p:spPr>
          <a:xfrm>
            <a:off x="1123121" y="1124744"/>
            <a:ext cx="3441374"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Training Progress of YOLO+CNN:</a:t>
            </a:r>
          </a:p>
        </p:txBody>
      </p:sp>
      <p:pic>
        <p:nvPicPr>
          <p:cNvPr id="6" name="Picture 5">
            <a:extLst>
              <a:ext uri="{FF2B5EF4-FFF2-40B4-BE49-F238E27FC236}">
                <a16:creationId xmlns:a16="http://schemas.microsoft.com/office/drawing/2014/main" id="{4E92B0B8-6BE9-3B35-DA95-1507FF620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848" y="1687894"/>
            <a:ext cx="7308304" cy="4765442"/>
          </a:xfrm>
          <a:prstGeom prst="rect">
            <a:avLst/>
          </a:prstGeom>
        </p:spPr>
      </p:pic>
    </p:spTree>
    <p:extLst>
      <p:ext uri="{BB962C8B-B14F-4D97-AF65-F5344CB8AC3E}">
        <p14:creationId xmlns:p14="http://schemas.microsoft.com/office/powerpoint/2010/main" val="2712641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0B08C-B385-2820-9F91-35BAA50C518F}"/>
              </a:ext>
            </a:extLst>
          </p:cNvPr>
          <p:cNvSpPr txBox="1"/>
          <p:nvPr/>
        </p:nvSpPr>
        <p:spPr>
          <a:xfrm>
            <a:off x="1187624" y="1124744"/>
            <a:ext cx="2880320"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Accuracy for YOLO-CNN:</a:t>
            </a:r>
            <a:endParaRPr lang="en-IN" dirty="0"/>
          </a:p>
        </p:txBody>
      </p:sp>
      <p:pic>
        <p:nvPicPr>
          <p:cNvPr id="4" name="Picture 3">
            <a:extLst>
              <a:ext uri="{FF2B5EF4-FFF2-40B4-BE49-F238E27FC236}">
                <a16:creationId xmlns:a16="http://schemas.microsoft.com/office/drawing/2014/main" id="{56BD4D1D-FEFE-EC79-EC4F-D2A7D9A0A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01190"/>
            <a:ext cx="7488832" cy="3055620"/>
          </a:xfrm>
          <a:prstGeom prst="rect">
            <a:avLst/>
          </a:prstGeom>
        </p:spPr>
      </p:pic>
    </p:spTree>
    <p:extLst>
      <p:ext uri="{BB962C8B-B14F-4D97-AF65-F5344CB8AC3E}">
        <p14:creationId xmlns:p14="http://schemas.microsoft.com/office/powerpoint/2010/main" val="557523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B420C9-C380-79FC-8349-E69F7BE5229A}"/>
              </a:ext>
            </a:extLst>
          </p:cNvPr>
          <p:cNvSpPr txBox="1"/>
          <p:nvPr/>
        </p:nvSpPr>
        <p:spPr>
          <a:xfrm>
            <a:off x="683568" y="548680"/>
            <a:ext cx="496855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ROC Curve for Random Forest:</a:t>
            </a:r>
            <a:endParaRPr lang="en-IN" dirty="0"/>
          </a:p>
        </p:txBody>
      </p:sp>
      <p:pic>
        <p:nvPicPr>
          <p:cNvPr id="4" name="Picture 3">
            <a:extLst>
              <a:ext uri="{FF2B5EF4-FFF2-40B4-BE49-F238E27FC236}">
                <a16:creationId xmlns:a16="http://schemas.microsoft.com/office/drawing/2014/main" id="{FE717992-2D20-588F-D5DA-6596B9CC37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774" y="922880"/>
            <a:ext cx="4122420" cy="2510988"/>
          </a:xfrm>
          <a:prstGeom prst="rect">
            <a:avLst/>
          </a:prstGeom>
        </p:spPr>
      </p:pic>
      <p:sp>
        <p:nvSpPr>
          <p:cNvPr id="5" name="TextBox 4">
            <a:extLst>
              <a:ext uri="{FF2B5EF4-FFF2-40B4-BE49-F238E27FC236}">
                <a16:creationId xmlns:a16="http://schemas.microsoft.com/office/drawing/2014/main" id="{ACA4A2FE-7DA5-1A1C-231C-8B4C25211BDD}"/>
              </a:ext>
            </a:extLst>
          </p:cNvPr>
          <p:cNvSpPr txBox="1"/>
          <p:nvPr/>
        </p:nvSpPr>
        <p:spPr>
          <a:xfrm>
            <a:off x="683568" y="3433868"/>
            <a:ext cx="3744416"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Confusion Matrix for Random Forest:</a:t>
            </a:r>
            <a:endParaRPr lang="en-IN" dirty="0"/>
          </a:p>
        </p:txBody>
      </p:sp>
      <p:pic>
        <p:nvPicPr>
          <p:cNvPr id="7" name="Picture 6">
            <a:extLst>
              <a:ext uri="{FF2B5EF4-FFF2-40B4-BE49-F238E27FC236}">
                <a16:creationId xmlns:a16="http://schemas.microsoft.com/office/drawing/2014/main" id="{F1DF7122-D5D6-77D3-CCC2-A2396C440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120" y="3808068"/>
            <a:ext cx="3413760" cy="2501252"/>
          </a:xfrm>
          <a:prstGeom prst="rect">
            <a:avLst/>
          </a:prstGeom>
        </p:spPr>
      </p:pic>
    </p:spTree>
    <p:extLst>
      <p:ext uri="{BB962C8B-B14F-4D97-AF65-F5344CB8AC3E}">
        <p14:creationId xmlns:p14="http://schemas.microsoft.com/office/powerpoint/2010/main" val="2274591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6D4C0-5194-359A-816A-F5C087814D0A}"/>
              </a:ext>
            </a:extLst>
          </p:cNvPr>
          <p:cNvSpPr txBox="1"/>
          <p:nvPr/>
        </p:nvSpPr>
        <p:spPr>
          <a:xfrm>
            <a:off x="683568" y="548680"/>
            <a:ext cx="223224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ROC Curve for KNN:</a:t>
            </a:r>
          </a:p>
        </p:txBody>
      </p:sp>
      <p:pic>
        <p:nvPicPr>
          <p:cNvPr id="4" name="Picture 3">
            <a:extLst>
              <a:ext uri="{FF2B5EF4-FFF2-40B4-BE49-F238E27FC236}">
                <a16:creationId xmlns:a16="http://schemas.microsoft.com/office/drawing/2014/main" id="{A32E7305-526B-8339-543C-3524B2514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287" y="918012"/>
            <a:ext cx="3931920" cy="2510988"/>
          </a:xfrm>
          <a:prstGeom prst="rect">
            <a:avLst/>
          </a:prstGeom>
        </p:spPr>
      </p:pic>
      <p:sp>
        <p:nvSpPr>
          <p:cNvPr id="5" name="TextBox 4">
            <a:extLst>
              <a:ext uri="{FF2B5EF4-FFF2-40B4-BE49-F238E27FC236}">
                <a16:creationId xmlns:a16="http://schemas.microsoft.com/office/drawing/2014/main" id="{BF188B3F-B5C7-083E-94D9-79766D68D7C3}"/>
              </a:ext>
            </a:extLst>
          </p:cNvPr>
          <p:cNvSpPr txBox="1"/>
          <p:nvPr/>
        </p:nvSpPr>
        <p:spPr>
          <a:xfrm>
            <a:off x="683568" y="3419708"/>
            <a:ext cx="280831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Confusion Matrix for KNN:</a:t>
            </a:r>
            <a:endParaRPr lang="en-IN" dirty="0"/>
          </a:p>
        </p:txBody>
      </p:sp>
      <p:pic>
        <p:nvPicPr>
          <p:cNvPr id="7" name="Picture 6">
            <a:extLst>
              <a:ext uri="{FF2B5EF4-FFF2-40B4-BE49-F238E27FC236}">
                <a16:creationId xmlns:a16="http://schemas.microsoft.com/office/drawing/2014/main" id="{E76E2CD9-E6FF-3D5C-96FA-C8BBB1C7E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431" y="3798332"/>
            <a:ext cx="3241632" cy="2376264"/>
          </a:xfrm>
          <a:prstGeom prst="rect">
            <a:avLst/>
          </a:prstGeom>
        </p:spPr>
      </p:pic>
    </p:spTree>
    <p:extLst>
      <p:ext uri="{BB962C8B-B14F-4D97-AF65-F5344CB8AC3E}">
        <p14:creationId xmlns:p14="http://schemas.microsoft.com/office/powerpoint/2010/main" val="2175940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C3710-BFAA-1DEA-3BBF-14D8DC64D465}"/>
              </a:ext>
            </a:extLst>
          </p:cNvPr>
          <p:cNvSpPr txBox="1"/>
          <p:nvPr/>
        </p:nvSpPr>
        <p:spPr>
          <a:xfrm>
            <a:off x="683568" y="548680"/>
            <a:ext cx="223224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ROC Curve for ANN:</a:t>
            </a:r>
          </a:p>
        </p:txBody>
      </p:sp>
      <p:pic>
        <p:nvPicPr>
          <p:cNvPr id="4" name="Picture 3">
            <a:extLst>
              <a:ext uri="{FF2B5EF4-FFF2-40B4-BE49-F238E27FC236}">
                <a16:creationId xmlns:a16="http://schemas.microsoft.com/office/drawing/2014/main" id="{7515D923-D49B-A297-CEB0-E6E85CE889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980728"/>
            <a:ext cx="4076700" cy="2448272"/>
          </a:xfrm>
          <a:prstGeom prst="rect">
            <a:avLst/>
          </a:prstGeom>
        </p:spPr>
      </p:pic>
      <p:sp>
        <p:nvSpPr>
          <p:cNvPr id="5" name="TextBox 4">
            <a:extLst>
              <a:ext uri="{FF2B5EF4-FFF2-40B4-BE49-F238E27FC236}">
                <a16:creationId xmlns:a16="http://schemas.microsoft.com/office/drawing/2014/main" id="{05CBF3A7-39A2-7369-1AC6-499EB4BAECED}"/>
              </a:ext>
            </a:extLst>
          </p:cNvPr>
          <p:cNvSpPr txBox="1"/>
          <p:nvPr/>
        </p:nvSpPr>
        <p:spPr>
          <a:xfrm>
            <a:off x="683568" y="3429000"/>
            <a:ext cx="280831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Confusion Matrix for ANN:</a:t>
            </a:r>
          </a:p>
        </p:txBody>
      </p:sp>
      <p:pic>
        <p:nvPicPr>
          <p:cNvPr id="7" name="Picture 6">
            <a:extLst>
              <a:ext uri="{FF2B5EF4-FFF2-40B4-BE49-F238E27FC236}">
                <a16:creationId xmlns:a16="http://schemas.microsoft.com/office/drawing/2014/main" id="{38BE4692-55EB-A03A-072B-05FA6E70F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800" y="3861048"/>
            <a:ext cx="3368040" cy="2448272"/>
          </a:xfrm>
          <a:prstGeom prst="rect">
            <a:avLst/>
          </a:prstGeom>
        </p:spPr>
      </p:pic>
    </p:spTree>
    <p:extLst>
      <p:ext uri="{BB962C8B-B14F-4D97-AF65-F5344CB8AC3E}">
        <p14:creationId xmlns:p14="http://schemas.microsoft.com/office/powerpoint/2010/main" val="4271072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B89120-9462-5FDA-A3F0-CEB85AC64B0E}"/>
              </a:ext>
            </a:extLst>
          </p:cNvPr>
          <p:cNvSpPr txBox="1"/>
          <p:nvPr/>
        </p:nvSpPr>
        <p:spPr>
          <a:xfrm>
            <a:off x="683568" y="548680"/>
            <a:ext cx="3168352"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ROC Curve for Decision Tree:</a:t>
            </a:r>
          </a:p>
        </p:txBody>
      </p:sp>
      <p:pic>
        <p:nvPicPr>
          <p:cNvPr id="4" name="Picture 3">
            <a:extLst>
              <a:ext uri="{FF2B5EF4-FFF2-40B4-BE49-F238E27FC236}">
                <a16:creationId xmlns:a16="http://schemas.microsoft.com/office/drawing/2014/main" id="{4EB4E41A-1B46-D4A8-F807-E4AA4DE5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990" y="918012"/>
            <a:ext cx="3970020" cy="2510988"/>
          </a:xfrm>
          <a:prstGeom prst="rect">
            <a:avLst/>
          </a:prstGeom>
        </p:spPr>
      </p:pic>
      <p:sp>
        <p:nvSpPr>
          <p:cNvPr id="5" name="TextBox 4">
            <a:extLst>
              <a:ext uri="{FF2B5EF4-FFF2-40B4-BE49-F238E27FC236}">
                <a16:creationId xmlns:a16="http://schemas.microsoft.com/office/drawing/2014/main" id="{053085C3-ADFF-CD44-876C-51AF37312089}"/>
              </a:ext>
            </a:extLst>
          </p:cNvPr>
          <p:cNvSpPr txBox="1"/>
          <p:nvPr/>
        </p:nvSpPr>
        <p:spPr>
          <a:xfrm>
            <a:off x="683568" y="3429000"/>
            <a:ext cx="3744416"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Confusion Matrix for Decision Tree:</a:t>
            </a:r>
          </a:p>
        </p:txBody>
      </p:sp>
      <p:pic>
        <p:nvPicPr>
          <p:cNvPr id="7" name="Picture 6">
            <a:extLst>
              <a:ext uri="{FF2B5EF4-FFF2-40B4-BE49-F238E27FC236}">
                <a16:creationId xmlns:a16="http://schemas.microsoft.com/office/drawing/2014/main" id="{CE22EB70-1018-E1F0-7078-F52CC523C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4404" y="3798332"/>
            <a:ext cx="3947160" cy="2510988"/>
          </a:xfrm>
          <a:prstGeom prst="rect">
            <a:avLst/>
          </a:prstGeom>
        </p:spPr>
      </p:pic>
    </p:spTree>
    <p:extLst>
      <p:ext uri="{BB962C8B-B14F-4D97-AF65-F5344CB8AC3E}">
        <p14:creationId xmlns:p14="http://schemas.microsoft.com/office/powerpoint/2010/main" val="1596885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48680"/>
            <a:ext cx="2140330" cy="523220"/>
          </a:xfrm>
          <a:prstGeom prst="rect">
            <a:avLst/>
          </a:prstGeom>
        </p:spPr>
        <p:txBody>
          <a:bodyPr wrap="none">
            <a:spAutoFit/>
          </a:bodyPr>
          <a:lstStyle/>
          <a:p>
            <a:r>
              <a:rPr lang="en-IN" sz="2800" b="1" dirty="0">
                <a:latin typeface="Times New Roman" pitchFamily="18" charset="0"/>
                <a:cs typeface="Times New Roman" pitchFamily="18" charset="0"/>
              </a:rPr>
              <a:t>ABSTRACT</a:t>
            </a:r>
          </a:p>
        </p:txBody>
      </p:sp>
      <p:sp>
        <p:nvSpPr>
          <p:cNvPr id="3" name="Rectangle 2"/>
          <p:cNvSpPr/>
          <p:nvPr/>
        </p:nvSpPr>
        <p:spPr>
          <a:xfrm>
            <a:off x="683568" y="1071900"/>
            <a:ext cx="6192688" cy="5341847"/>
          </a:xfrm>
          <a:prstGeom prst="rect">
            <a:avLst/>
          </a:prstGeom>
        </p:spPr>
        <p:txBody>
          <a:bodyPr wrap="square">
            <a:spAutoFit/>
          </a:bodyPr>
          <a:lstStyle/>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Brain cancer is a rare and deadly disease with a slim chance of survival.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One of the most important tasks for neurologists and radiologists is to detect brain tumors early.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Early detection of brain tumors is critical in a patient's treatment and makes it possible to save his or her life.</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Manually detecting brain tumors from brain magnetic resonance imaging (MRI) scans can be difficult and inaccurate. </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itchFamily="2" charset="2"/>
              <a:buChar char="q"/>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3241282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49B36F7-260E-4C4C-24B1-E00DBF70A3C9}"/>
              </a:ext>
            </a:extLst>
          </p:cNvPr>
          <p:cNvGraphicFramePr>
            <a:graphicFrameLocks noGrp="1"/>
          </p:cNvGraphicFramePr>
          <p:nvPr>
            <p:extLst>
              <p:ext uri="{D42A27DB-BD31-4B8C-83A1-F6EECF244321}">
                <p14:modId xmlns:p14="http://schemas.microsoft.com/office/powerpoint/2010/main" val="3414230430"/>
              </p:ext>
            </p:extLst>
          </p:nvPr>
        </p:nvGraphicFramePr>
        <p:xfrm>
          <a:off x="1331640" y="1484784"/>
          <a:ext cx="6096000" cy="345638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416313791"/>
                    </a:ext>
                  </a:extLst>
                </a:gridCol>
                <a:gridCol w="2032000">
                  <a:extLst>
                    <a:ext uri="{9D8B030D-6E8A-4147-A177-3AD203B41FA5}">
                      <a16:colId xmlns:a16="http://schemas.microsoft.com/office/drawing/2014/main" val="1216250448"/>
                    </a:ext>
                  </a:extLst>
                </a:gridCol>
                <a:gridCol w="2032000">
                  <a:extLst>
                    <a:ext uri="{9D8B030D-6E8A-4147-A177-3AD203B41FA5}">
                      <a16:colId xmlns:a16="http://schemas.microsoft.com/office/drawing/2014/main" val="562664614"/>
                    </a:ext>
                  </a:extLst>
                </a:gridCol>
              </a:tblGrid>
              <a:tr h="576064">
                <a:tc>
                  <a:txBody>
                    <a:bodyPr/>
                    <a:lstStyle/>
                    <a:p>
                      <a:pPr marL="74295" indent="-74295" algn="ctr">
                        <a:lnSpc>
                          <a:spcPct val="150000"/>
                        </a:lnSpc>
                      </a:pPr>
                      <a:r>
                        <a:rPr lang="en-US" sz="1200" kern="0" dirty="0" err="1">
                          <a:solidFill>
                            <a:schemeClr val="tx1"/>
                          </a:solidFill>
                          <a:effectLst/>
                          <a:latin typeface="Times New Roman" panose="02020603050405020304" pitchFamily="18" charset="0"/>
                          <a:cs typeface="Times New Roman" panose="02020603050405020304" pitchFamily="18" charset="0"/>
                        </a:rPr>
                        <a:t>S.No</a:t>
                      </a:r>
                      <a:endParaRPr lang="en-IN" sz="11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kern="0" dirty="0">
                          <a:solidFill>
                            <a:schemeClr val="tx1"/>
                          </a:solidFill>
                          <a:effectLst/>
                          <a:latin typeface="Times New Roman" panose="02020603050405020304" pitchFamily="18" charset="0"/>
                          <a:cs typeface="Times New Roman" panose="02020603050405020304" pitchFamily="18" charset="0"/>
                        </a:rPr>
                        <a:t>Model</a:t>
                      </a:r>
                      <a:endParaRPr lang="en-IN" sz="11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kern="0" dirty="0">
                          <a:solidFill>
                            <a:schemeClr val="tx1"/>
                          </a:solidFill>
                          <a:effectLst/>
                          <a:latin typeface="Times New Roman" panose="02020603050405020304" pitchFamily="18" charset="0"/>
                          <a:cs typeface="Times New Roman" panose="02020603050405020304" pitchFamily="18" charset="0"/>
                        </a:rPr>
                        <a:t>Accuracy</a:t>
                      </a:r>
                      <a:endParaRPr lang="en-IN" sz="11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3750465"/>
                  </a:ext>
                </a:extLst>
              </a:tr>
              <a:tr h="576064">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1</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YOLO-CNN</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b="1" kern="0" dirty="0">
                          <a:effectLst/>
                          <a:latin typeface="Times New Roman" panose="02020603050405020304" pitchFamily="18" charset="0"/>
                          <a:cs typeface="Times New Roman" panose="02020603050405020304" pitchFamily="18" charset="0"/>
                        </a:rPr>
                        <a:t>94-96</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0943228"/>
                  </a:ext>
                </a:extLst>
              </a:tr>
              <a:tr h="576064">
                <a:tc>
                  <a:txBody>
                    <a:bodyPr/>
                    <a:lstStyle/>
                    <a:p>
                      <a:pPr marL="74295" indent="-74295" algn="just">
                        <a:lnSpc>
                          <a:spcPct val="150000"/>
                        </a:lnSpc>
                      </a:pPr>
                      <a:r>
                        <a:rPr lang="en-US" sz="1200" b="1" kern="0">
                          <a:effectLst/>
                          <a:latin typeface="Times New Roman" panose="02020603050405020304" pitchFamily="18" charset="0"/>
                          <a:cs typeface="Times New Roman" panose="02020603050405020304" pitchFamily="18" charset="0"/>
                        </a:rPr>
                        <a:t>     2</a:t>
                      </a:r>
                      <a:endParaRPr lang="en-IN" sz="1200" b="1" ker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Random Forest</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86</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3555374"/>
                  </a:ext>
                </a:extLst>
              </a:tr>
              <a:tr h="576064">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3 </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Decision Tree</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75</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94408249"/>
                  </a:ext>
                </a:extLst>
              </a:tr>
              <a:tr h="576064">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4</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KNN</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73</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1574719"/>
                  </a:ext>
                </a:extLst>
              </a:tr>
              <a:tr h="576064">
                <a:tc>
                  <a:txBody>
                    <a:bodyPr/>
                    <a:lstStyle/>
                    <a:p>
                      <a:pPr marL="74295" indent="-74295" algn="just">
                        <a:lnSpc>
                          <a:spcPct val="150000"/>
                        </a:lnSpc>
                      </a:pPr>
                      <a:r>
                        <a:rPr lang="en-US" sz="1200" b="1" kern="0" dirty="0">
                          <a:effectLst/>
                          <a:latin typeface="Times New Roman" panose="02020603050405020304" pitchFamily="18" charset="0"/>
                          <a:cs typeface="Times New Roman" panose="02020603050405020304" pitchFamily="18" charset="0"/>
                        </a:rPr>
                        <a:t>     5</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just">
                        <a:lnSpc>
                          <a:spcPct val="150000"/>
                        </a:lnSpc>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 ANN</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74295" indent="-74295" algn="ctr">
                        <a:lnSpc>
                          <a:spcPct val="150000"/>
                        </a:lnSpc>
                      </a:pPr>
                      <a:r>
                        <a:rPr lang="en-US" sz="1200" b="1" kern="0" dirty="0">
                          <a:effectLst/>
                          <a:latin typeface="Times New Roman" panose="02020603050405020304" pitchFamily="18" charset="0"/>
                          <a:ea typeface="Times New Roman" panose="02020603050405020304" pitchFamily="18" charset="0"/>
                          <a:cs typeface="Times New Roman" panose="02020603050405020304" pitchFamily="18" charset="0"/>
                        </a:rPr>
                        <a:t>72</a:t>
                      </a:r>
                      <a:endParaRPr lang="en-IN" sz="1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5141930"/>
                  </a:ext>
                </a:extLst>
              </a:tr>
            </a:tbl>
          </a:graphicData>
        </a:graphic>
      </p:graphicFrame>
    </p:spTree>
    <p:extLst>
      <p:ext uri="{BB962C8B-B14F-4D97-AF65-F5344CB8AC3E}">
        <p14:creationId xmlns:p14="http://schemas.microsoft.com/office/powerpoint/2010/main" val="3816683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A54B09-43D0-A242-22AD-4E7A51055591}"/>
              </a:ext>
            </a:extLst>
          </p:cNvPr>
          <p:cNvSpPr txBox="1"/>
          <p:nvPr/>
        </p:nvSpPr>
        <p:spPr>
          <a:xfrm>
            <a:off x="2843808" y="404664"/>
            <a:ext cx="2736304" cy="523220"/>
          </a:xfrm>
          <a:prstGeom prst="rect">
            <a:avLst/>
          </a:prstGeom>
          <a:noFill/>
        </p:spPr>
        <p:txBody>
          <a:bodyPr wrap="square" rtlCol="0">
            <a:spAutoFit/>
          </a:bodyPr>
          <a:lstStyle/>
          <a:p>
            <a:pPr algn="ctr"/>
            <a:r>
              <a:rPr lang="en-IN" sz="2800" b="1" dirty="0">
                <a:solidFill>
                  <a:srgbClr val="000000"/>
                </a:solidFill>
                <a:latin typeface="Times New Roman" panose="02020603050405020304" pitchFamily="18" charset="0"/>
              </a:rPr>
              <a:t>CONCLUSION</a:t>
            </a:r>
            <a:endParaRPr lang="en-IN" sz="2800" dirty="0"/>
          </a:p>
        </p:txBody>
      </p:sp>
      <p:sp>
        <p:nvSpPr>
          <p:cNvPr id="4" name="TextBox 3">
            <a:extLst>
              <a:ext uri="{FF2B5EF4-FFF2-40B4-BE49-F238E27FC236}">
                <a16:creationId xmlns:a16="http://schemas.microsoft.com/office/drawing/2014/main" id="{17DB6B57-E2EE-68AD-1942-BAB9C45C98BA}"/>
              </a:ext>
            </a:extLst>
          </p:cNvPr>
          <p:cNvSpPr txBox="1"/>
          <p:nvPr/>
        </p:nvSpPr>
        <p:spPr>
          <a:xfrm>
            <a:off x="755576" y="1747938"/>
            <a:ext cx="7128792" cy="2184188"/>
          </a:xfrm>
          <a:prstGeom prst="rect">
            <a:avLst/>
          </a:prstGeom>
          <a:noFill/>
        </p:spPr>
        <p:txBody>
          <a:bodyPr wrap="square">
            <a:spAutoFit/>
          </a:bodyPr>
          <a:lstStyle/>
          <a:p>
            <a:pPr marL="6350" marR="525780" indent="-6350" algn="just">
              <a:lnSpc>
                <a:spcPct val="150000"/>
              </a:lnSpc>
              <a:spcAft>
                <a:spcPts val="505"/>
              </a:spcAft>
              <a:tabLst>
                <a:tab pos="721995" algn="l"/>
                <a:tab pos="2800350" algn="ctr"/>
              </a:tabLst>
            </a:pPr>
            <a:r>
              <a:rPr lang="en-IN" sz="1800" dirty="0">
                <a:solidFill>
                  <a:srgbClr val="000000"/>
                </a:solidFill>
                <a:effectLst/>
                <a:latin typeface="Times New Roman" panose="02020603050405020304" pitchFamily="18" charset="0"/>
                <a:ea typeface="Times New Roman" panose="02020603050405020304" pitchFamily="18" charset="0"/>
              </a:rPr>
              <a:t>In conclusion, the use of YOLO and CNN in brain tumour detection and classification has shown promising results. YOLO can accurately locate the tumour within a medical image, while CNN can classify the tumour into different categories based on its characteristics.</a:t>
            </a:r>
          </a:p>
          <a:p>
            <a:pPr marL="6350" marR="525780" indent="-6350" algn="just">
              <a:lnSpc>
                <a:spcPct val="150000"/>
              </a:lnSpc>
              <a:spcAft>
                <a:spcPts val="505"/>
              </a:spcAft>
              <a:tabLst>
                <a:tab pos="721995" algn="l"/>
                <a:tab pos="2800350" algn="ctr"/>
              </a:tabLs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17417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48680"/>
            <a:ext cx="2598788" cy="523220"/>
          </a:xfrm>
          <a:prstGeom prst="rect">
            <a:avLst/>
          </a:prstGeom>
        </p:spPr>
        <p:txBody>
          <a:bodyPr wrap="none">
            <a:spAutoFit/>
          </a:bodyPr>
          <a:lstStyle/>
          <a:p>
            <a:r>
              <a:rPr lang="en-IN" sz="2800" b="1" dirty="0">
                <a:latin typeface="Times New Roman" pitchFamily="18" charset="0"/>
                <a:cs typeface="Times New Roman" pitchFamily="18" charset="0"/>
              </a:rPr>
              <a:t>REFERENCES</a:t>
            </a:r>
          </a:p>
        </p:txBody>
      </p:sp>
      <p:sp>
        <p:nvSpPr>
          <p:cNvPr id="4" name="Rectangle 3"/>
          <p:cNvSpPr/>
          <p:nvPr/>
        </p:nvSpPr>
        <p:spPr>
          <a:xfrm>
            <a:off x="683568" y="558897"/>
            <a:ext cx="8136904" cy="5987088"/>
          </a:xfrm>
          <a:prstGeom prst="rect">
            <a:avLst/>
          </a:prstGeom>
        </p:spPr>
        <p:txBody>
          <a:bodyPr wrap="square">
            <a:spAutoFit/>
          </a:bodyPr>
          <a:lstStyle/>
          <a:p>
            <a:pPr marL="6350" marR="685800" indent="-6350" algn="ctr">
              <a:lnSpc>
                <a:spcPct val="150000"/>
              </a:lnSpc>
              <a:spcAft>
                <a:spcPts val="505"/>
              </a:spcAft>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685800" lvl="0" indent="-342900" algn="just">
              <a:lnSpc>
                <a:spcPct val="150000"/>
              </a:lnSpc>
              <a:spcAft>
                <a:spcPts val="800"/>
              </a:spcAft>
              <a:buFont typeface="+mj-lt"/>
              <a:buAutoNum type="arabicParenR"/>
              <a:tabLst>
                <a:tab pos="457200" algn="l"/>
              </a:tabLst>
            </a:pP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Amran Hossain, Mohammad Tariqul Islam, Mohammad Shahidul Islam, Muhammed E. H. Chowdhury, ALI F. Almutairi,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Norbahiah</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Misran,” A YOLOv3 Deep Neural Network Model to Detect Brain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Tumor</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Portable Electromagnetic Imaging System”. Published in 2021 Digital Object Identifier 10.1109/ACCESS.2021.3086624</a:t>
            </a:r>
          </a:p>
          <a:p>
            <a:pPr marL="342900" marR="685800" lvl="0" indent="-342900" algn="just">
              <a:lnSpc>
                <a:spcPct val="150000"/>
              </a:lnSpc>
              <a:spcAft>
                <a:spcPts val="800"/>
              </a:spcAft>
              <a:buFont typeface="+mj-lt"/>
              <a:buAutoNum type="arabicParenR"/>
              <a:tabLst>
                <a:tab pos="457200" algn="l"/>
              </a:tabLst>
            </a:pP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Sethuram</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Rao.Grish</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Vydeki.D</a:t>
            </a:r>
            <a:r>
              <a:rPr lang="en-IN"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Brain Tumour Detection Approaches: A Review using Artificial Neural Network (ANN) and Support Vector Machine (SVM)”.Published in 2018 International Conference on Smart Systems and Inventive Technology (ICSSIT).</a:t>
            </a:r>
          </a:p>
          <a:p>
            <a:pPr marL="342900" marR="0" lvl="0" indent="-342900" algn="just" defTabSz="914400" rtl="0" eaLnBrk="1" fontAlgn="auto" latinLnBrk="0" hangingPunct="1">
              <a:lnSpc>
                <a:spcPct val="250000"/>
              </a:lnSpc>
              <a:spcBef>
                <a:spcPts val="0"/>
              </a:spcBef>
              <a:spcAft>
                <a:spcPts val="0"/>
              </a:spcAft>
              <a:buClr>
                <a:srgbClr val="000000"/>
              </a:buClr>
              <a:buSzPts val="1400"/>
              <a:buFont typeface="Libre Franklin Medium"/>
              <a:buAutoNum type="arabicParenR"/>
              <a:tabLst/>
              <a:defRPr/>
            </a:pP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Sunil Kumar, Renu Dhir, Nisha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Chaurasia</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 Brain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Tumor</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Detection Analysis Using CNN: A Review using CNN classification technique and has been used to disregard the dataset picture algorithm error”.</a:t>
            </a:r>
            <a:endPar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342900" marR="0" lvl="0" indent="-342900" algn="just" defTabSz="914400" rtl="0" eaLnBrk="1" fontAlgn="auto" latinLnBrk="0" hangingPunct="1">
              <a:lnSpc>
                <a:spcPct val="250000"/>
              </a:lnSpc>
              <a:spcBef>
                <a:spcPts val="0"/>
              </a:spcBef>
              <a:spcAft>
                <a:spcPts val="0"/>
              </a:spcAft>
              <a:buClr>
                <a:srgbClr val="000000"/>
              </a:buClr>
              <a:buSzPts val="1400"/>
              <a:buFont typeface="Libre Franklin Medium"/>
              <a:buAutoNum type="arabicParenR"/>
              <a:tabLst/>
              <a:defRPr/>
            </a:pP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Mohammad Omid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Khairandish</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Meenakshi Sharma,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Kusrini</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Kusrini</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The Performance of Brain </a:t>
            </a:r>
            <a:r>
              <a:rPr kumimoji="0" lang="en-IN" sz="15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Tumor</a:t>
            </a:r>
            <a:r>
              <a:rPr kumimoji="0" lang="en-IN" sz="15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Diagnosis Based on Machine Learning Techniques”. </a:t>
            </a:r>
            <a:endParaRPr lang="en-IN" sz="1500" kern="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598388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5BDAA3-6F09-CC5A-879A-536BF412C643}"/>
              </a:ext>
            </a:extLst>
          </p:cNvPr>
          <p:cNvSpPr txBox="1"/>
          <p:nvPr/>
        </p:nvSpPr>
        <p:spPr>
          <a:xfrm>
            <a:off x="539552" y="358063"/>
            <a:ext cx="7344816" cy="6141874"/>
          </a:xfrm>
          <a:prstGeom prst="rect">
            <a:avLst/>
          </a:prstGeom>
          <a:noFill/>
        </p:spPr>
        <p:txBody>
          <a:bodyPr wrap="square">
            <a:spAutoFit/>
          </a:bodyPr>
          <a:lstStyle/>
          <a:p>
            <a:pPr marL="342900" indent="-342900" algn="just" defTabSz="914400">
              <a:lnSpc>
                <a:spcPct val="250000"/>
              </a:lnSpc>
              <a:buClr>
                <a:srgbClr val="000000"/>
              </a:buClr>
              <a:buSzPts val="1400"/>
              <a:buFont typeface="+mj-lt"/>
              <a:buAutoNum type="arabicParenR" startAt="5"/>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Parveen, Amritpal Singh,” Detection of brain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tumor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in MRI images, using combination of fuzzy c-means and SVM”. </a:t>
            </a:r>
            <a:endPar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342900" marR="0" lvl="0" indent="-342900" algn="just" defTabSz="914400" rtl="0" eaLnBrk="1" fontAlgn="auto" latinLnBrk="0" hangingPunct="1">
              <a:lnSpc>
                <a:spcPct val="250000"/>
              </a:lnSpc>
              <a:spcBef>
                <a:spcPts val="0"/>
              </a:spcBef>
              <a:spcAft>
                <a:spcPts val="0"/>
              </a:spcAft>
              <a:buClr>
                <a:srgbClr val="000000"/>
              </a:buClr>
              <a:buSzPts val="1400"/>
              <a:buFont typeface="Libre Franklin Medium"/>
              <a:buAutoNum type="arabicParenR" startAt="5"/>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Mohammad Shahjahan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Majib</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Md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Mahbubur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Rahman, T. M. Shahriar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Sazzad</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Nafiz</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Imtiaz Khan, Samrat Kumar Dey “VGG-</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SCNet</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 VGG Net-Based Deep Learning Framework for Brain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Tumor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Detection on MRI Images”.</a:t>
            </a:r>
            <a:endParaRPr lang="en-IN" sz="1600" kern="0" noProof="0" dirty="0">
              <a:solidFill>
                <a:srgbClr val="000000"/>
              </a:solidFill>
              <a:latin typeface="Times New Roman" panose="02020603050405020304" pitchFamily="18" charset="0"/>
              <a:cs typeface="Times New Roman" panose="02020603050405020304" pitchFamily="18" charset="0"/>
              <a:sym typeface="Arial"/>
            </a:endParaRPr>
          </a:p>
          <a:p>
            <a:pPr marL="342900" marR="0" lvl="0" indent="-342900" algn="just" defTabSz="914400" rtl="0" eaLnBrk="1" fontAlgn="auto" latinLnBrk="0" hangingPunct="1">
              <a:lnSpc>
                <a:spcPct val="250000"/>
              </a:lnSpc>
              <a:spcBef>
                <a:spcPts val="0"/>
              </a:spcBef>
              <a:spcAft>
                <a:spcPts val="0"/>
              </a:spcAft>
              <a:buClr>
                <a:srgbClr val="000000"/>
              </a:buClr>
              <a:buSzPts val="1400"/>
              <a:buFont typeface="Libre Franklin Medium"/>
              <a:buAutoNum type="arabicParenR" startAt="5"/>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M.O.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Khairandish</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M. Sharma, V. Jain , J.M. Chatterjee, N.Z.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Jhanjhi</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 Hybrid CNN-SVM Threshold Segmentation Approach for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Tumor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Detection and Classification of MRI Brain Images”.</a:t>
            </a:r>
            <a:endParaRPr lang="en-IN" sz="1600" kern="0" noProof="0" dirty="0">
              <a:solidFill>
                <a:srgbClr val="000000"/>
              </a:solidFill>
              <a:latin typeface="Times New Roman" panose="02020603050405020304" pitchFamily="18" charset="0"/>
              <a:cs typeface="Times New Roman" panose="02020603050405020304" pitchFamily="18" charset="0"/>
              <a:sym typeface="Arial"/>
            </a:endParaRPr>
          </a:p>
          <a:p>
            <a:pPr marL="342900" marR="0" lvl="0" indent="-342900" algn="just" defTabSz="914400" rtl="0" eaLnBrk="1" fontAlgn="auto" latinLnBrk="0" hangingPunct="1">
              <a:lnSpc>
                <a:spcPct val="250000"/>
              </a:lnSpc>
              <a:spcBef>
                <a:spcPts val="0"/>
              </a:spcBef>
              <a:spcAft>
                <a:spcPts val="0"/>
              </a:spcAft>
              <a:buClr>
                <a:srgbClr val="000000"/>
              </a:buClr>
              <a:buSzPts val="1400"/>
              <a:buFont typeface="Libre Franklin Medium"/>
              <a:buAutoNum type="arabicParenR" startAt="5"/>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Simon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Podnar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Matjaž</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Kukar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Gregor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Gunčar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Mateja</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Notar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Nina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Gošnjak</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 Marko </a:t>
            </a:r>
            <a:r>
              <a:rPr kumimoji="0" lang="en-IN" sz="1600" b="0" i="0" u="none" strike="noStrike" kern="0" cap="none" spc="0" normalizeH="0" baseline="0" noProof="0" dirty="0" err="1">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Notar</a:t>
            </a: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Times New Roman"/>
                <a:cs typeface="Times New Roman" panose="02020603050405020304" pitchFamily="18" charset="0"/>
                <a:sym typeface="Times New Roman"/>
              </a:rPr>
              <a:t>,</a:t>
            </a:r>
            <a:endParaRPr lang="en-IN" sz="1600" dirty="0"/>
          </a:p>
        </p:txBody>
      </p:sp>
    </p:spTree>
    <p:extLst>
      <p:ext uri="{BB962C8B-B14F-4D97-AF65-F5344CB8AC3E}">
        <p14:creationId xmlns:p14="http://schemas.microsoft.com/office/powerpoint/2010/main" val="2766301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t&#10;&#10;Description automatically generated with low confidence">
            <a:extLst>
              <a:ext uri="{FF2B5EF4-FFF2-40B4-BE49-F238E27FC236}">
                <a16:creationId xmlns:a16="http://schemas.microsoft.com/office/drawing/2014/main" id="{A774E3A7-659D-19C6-52A8-EBC8EA524224}"/>
              </a:ext>
            </a:extLst>
          </p:cNvPr>
          <p:cNvPicPr>
            <a:picLocks noChangeAspect="1"/>
          </p:cNvPicPr>
          <p:nvPr/>
        </p:nvPicPr>
        <p:blipFill rotWithShape="1">
          <a:blip r:embed="rId2">
            <a:extLst>
              <a:ext uri="{28A0092B-C50C-407E-A947-70E740481C1C}">
                <a14:useLocalDpi xmlns:a14="http://schemas.microsoft.com/office/drawing/2010/main" val="0"/>
              </a:ext>
            </a:extLst>
          </a:blip>
          <a:srcRect l="4044" r="6955" b="-1"/>
          <a:stretch/>
        </p:blipFill>
        <p:spPr>
          <a:xfrm>
            <a:off x="20" y="10"/>
            <a:ext cx="9143980" cy="6857990"/>
          </a:xfrm>
          <a:prstGeom prst="rect">
            <a:avLst/>
          </a:prstGeom>
        </p:spPr>
      </p:pic>
    </p:spTree>
    <p:extLst>
      <p:ext uri="{BB962C8B-B14F-4D97-AF65-F5344CB8AC3E}">
        <p14:creationId xmlns:p14="http://schemas.microsoft.com/office/powerpoint/2010/main" val="4062329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E15D2-48D5-C9C4-1E57-B0CA686BDBA3}"/>
              </a:ext>
            </a:extLst>
          </p:cNvPr>
          <p:cNvSpPr txBox="1"/>
          <p:nvPr/>
        </p:nvSpPr>
        <p:spPr>
          <a:xfrm>
            <a:off x="899592" y="404664"/>
            <a:ext cx="6480720" cy="6205801"/>
          </a:xfrm>
          <a:prstGeom prst="rect">
            <a:avLst/>
          </a:prstGeom>
          <a:noFill/>
        </p:spPr>
        <p:txBody>
          <a:bodyPr wrap="square">
            <a:spAutoFit/>
          </a:bodyPr>
          <a:lstStyle/>
          <a:p>
            <a:pPr marL="285750" indent="-285750" algn="just">
              <a:lnSpc>
                <a:spcPct val="250000"/>
              </a:lnSpc>
              <a:buClr>
                <a:schemeClr val="dk1"/>
              </a:buClr>
              <a:buSzPts val="1600"/>
              <a:buFont typeface="Wingdings" panose="05000000000000000000" pitchFamily="2" charset="2"/>
              <a:buChar char="q"/>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Due to this, an automatic brain tumor detection and segmentation system built with some of the world's most popular deep learning-based object detection algorithms.</a:t>
            </a:r>
            <a:endParaRPr lang="en-US" sz="18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Usage of transfer learning approaches for a deep learning model to detect malignant tumors such as glioblastoma using MRI scans. </a:t>
            </a:r>
            <a:endParaRPr lang="en-US" sz="18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chemeClr val="dk1"/>
              </a:buClr>
              <a:buSzPts val="1600"/>
              <a:buFont typeface="Wingdings" panose="05000000000000000000" pitchFamily="2" charset="2"/>
              <a:buChar char="q"/>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A deep learning-based approach for brain tumor identification and classification, utilizing the cutting-edge object detection framework YOLO (You Only Look Once).</a:t>
            </a:r>
          </a:p>
        </p:txBody>
      </p:sp>
    </p:spTree>
    <p:extLst>
      <p:ext uri="{BB962C8B-B14F-4D97-AF65-F5344CB8AC3E}">
        <p14:creationId xmlns:p14="http://schemas.microsoft.com/office/powerpoint/2010/main" val="198456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7749" y="505180"/>
            <a:ext cx="3057247" cy="523220"/>
          </a:xfrm>
          <a:prstGeom prst="rect">
            <a:avLst/>
          </a:prstGeom>
        </p:spPr>
        <p:txBody>
          <a:bodyPr wrap="none">
            <a:spAutoFit/>
          </a:bodyPr>
          <a:lstStyle/>
          <a:p>
            <a:r>
              <a:rPr lang="en-IN" sz="2800" b="1" dirty="0">
                <a:latin typeface="Times New Roman" pitchFamily="18" charset="0"/>
                <a:cs typeface="Times New Roman" pitchFamily="18" charset="0"/>
              </a:rPr>
              <a:t>INTRODUCTION</a:t>
            </a:r>
          </a:p>
        </p:txBody>
      </p:sp>
      <p:sp>
        <p:nvSpPr>
          <p:cNvPr id="3" name="Rectangle 2"/>
          <p:cNvSpPr/>
          <p:nvPr/>
        </p:nvSpPr>
        <p:spPr>
          <a:xfrm>
            <a:off x="667584" y="1062434"/>
            <a:ext cx="6856744" cy="4910960"/>
          </a:xfrm>
          <a:prstGeom prst="rect">
            <a:avLst/>
          </a:prstGeom>
        </p:spPr>
        <p:txBody>
          <a:bodyPr wrap="square">
            <a:spAutoFit/>
          </a:bodyPr>
          <a:lstStyle/>
          <a:p>
            <a:pPr marL="285750" marR="0" lvl="0" indent="-285750" algn="just" rtl="0">
              <a:lnSpc>
                <a:spcPct val="250000"/>
              </a:lnSpc>
              <a:spcBef>
                <a:spcPts val="0"/>
              </a:spcBef>
              <a:spcAft>
                <a:spcPts val="0"/>
              </a:spcAft>
              <a:buClr>
                <a:srgbClr val="000000"/>
              </a:buClr>
              <a:buSzPts val="1600"/>
              <a:buFont typeface="Wingdings" panose="05000000000000000000" pitchFamily="2" charset="2"/>
              <a:buChar char="q"/>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Brain tumors are one of the leading causes of death and disability worldwide because they invade the most vital organ of the human body.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rgbClr val="000000"/>
              </a:buClr>
              <a:buSzPts val="1600"/>
              <a:buFont typeface="Wingdings" panose="05000000000000000000" pitchFamily="2" charset="2"/>
              <a:buChar char="q"/>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Brain cancer is currently the tenth leading cause of death from tumors in both men and women .</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rgbClr val="000000"/>
              </a:buClr>
              <a:buSzPts val="1600"/>
              <a:buFont typeface="Wingdings" panose="05000000000000000000" pitchFamily="2" charset="2"/>
              <a:buChar char="q"/>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Brain tumors can be fatal, affecting patients' and their loved ones' quality of life and changing everything</a:t>
            </a:r>
            <a:r>
              <a:rPr lang="en-US" sz="1600" dirty="0">
                <a:latin typeface="Times New Roman" panose="02020603050405020304" pitchFamily="18" charset="0"/>
                <a:ea typeface="Times New Roman"/>
                <a:cs typeface="Times New Roman" panose="02020603050405020304" pitchFamily="18" charset="0"/>
                <a:sym typeface="Times New Roman"/>
              </a:rPr>
              <a:t> as shown in figure 1.</a:t>
            </a:r>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250000"/>
              </a:lnSpc>
              <a:spcBef>
                <a:spcPts val="0"/>
              </a:spcBef>
              <a:spcAft>
                <a:spcPts val="0"/>
              </a:spcAft>
              <a:buClr>
                <a:srgbClr val="000000"/>
              </a:buClr>
              <a:buSzPts val="1800"/>
              <a:buFont typeface="Wingdings" panose="05000000000000000000" pitchFamily="2" charset="2"/>
              <a:buChar char="q"/>
            </a:pPr>
            <a:r>
              <a:rPr lang="en-US" sz="1600" dirty="0">
                <a:solidFill>
                  <a:srgbClr val="000000"/>
                </a:solidFill>
                <a:latin typeface="Times New Roman" panose="02020603050405020304" pitchFamily="18" charset="0"/>
                <a:ea typeface="Times New Roman"/>
                <a:cs typeface="Times New Roman" panose="02020603050405020304" pitchFamily="18" charset="0"/>
                <a:sym typeface="Times New Roman"/>
              </a:rPr>
              <a:t>A cutting-edge object detection framework YOLO to identify and classify brain tumors using a deep learning-based approach. </a:t>
            </a:r>
          </a:p>
        </p:txBody>
      </p:sp>
    </p:spTree>
    <p:extLst>
      <p:ext uri="{BB962C8B-B14F-4D97-AF65-F5344CB8AC3E}">
        <p14:creationId xmlns:p14="http://schemas.microsoft.com/office/powerpoint/2010/main" val="28488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6935F7-C6A5-76A4-D2CE-66E252A27787}"/>
              </a:ext>
            </a:extLst>
          </p:cNvPr>
          <p:cNvSpPr txBox="1"/>
          <p:nvPr/>
        </p:nvSpPr>
        <p:spPr>
          <a:xfrm>
            <a:off x="755576" y="908720"/>
            <a:ext cx="6552728" cy="2050818"/>
          </a:xfrm>
          <a:prstGeom prst="rect">
            <a:avLst/>
          </a:prstGeom>
          <a:noFill/>
        </p:spPr>
        <p:txBody>
          <a:bodyPr wrap="square">
            <a:spAutoFit/>
          </a:bodyPr>
          <a:lstStyle/>
          <a:p>
            <a:pPr marL="285750" indent="-285750" algn="just">
              <a:lnSpc>
                <a:spcPct val="250000"/>
              </a:lnSpc>
              <a:buClr>
                <a:srgbClr val="000000"/>
              </a:buClr>
              <a:buSzPts val="1800"/>
              <a:buFont typeface="Wingdings" panose="05000000000000000000" pitchFamily="2" charset="2"/>
              <a:buChar char="q"/>
            </a:pPr>
            <a:r>
              <a:rPr lang="en-US" sz="1800" dirty="0">
                <a:solidFill>
                  <a:srgbClr val="000000"/>
                </a:solidFill>
                <a:latin typeface="Times New Roman" panose="02020603050405020304" pitchFamily="18" charset="0"/>
                <a:ea typeface="Times New Roman"/>
                <a:cs typeface="Times New Roman" panose="02020603050405020304" pitchFamily="18" charset="0"/>
                <a:sym typeface="Times New Roman"/>
              </a:rPr>
              <a:t>A deep learning-based approach for brain tumor identification and classification, utilizing the cutting-edge object detection framework YOLOv4 (You Only Look Once).</a:t>
            </a:r>
          </a:p>
        </p:txBody>
      </p:sp>
      <p:pic>
        <p:nvPicPr>
          <p:cNvPr id="6" name="Picture 2" descr="What Causes Brain Tumors? Ohio Brain Tumor Research Study Seeks Answers">
            <a:extLst>
              <a:ext uri="{FF2B5EF4-FFF2-40B4-BE49-F238E27FC236}">
                <a16:creationId xmlns:a16="http://schemas.microsoft.com/office/drawing/2014/main" id="{109A8998-D6B3-2C7E-6642-124D31697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2314" y="3573016"/>
            <a:ext cx="1619251" cy="1214438"/>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9;p4">
            <a:extLst>
              <a:ext uri="{FF2B5EF4-FFF2-40B4-BE49-F238E27FC236}">
                <a16:creationId xmlns:a16="http://schemas.microsoft.com/office/drawing/2014/main" id="{F3810CC2-C12C-2A06-2F05-95EAA728F794}"/>
              </a:ext>
            </a:extLst>
          </p:cNvPr>
          <p:cNvSpPr/>
          <p:nvPr/>
        </p:nvSpPr>
        <p:spPr>
          <a:xfrm>
            <a:off x="1745939" y="5065051"/>
            <a:ext cx="457200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400" dirty="0">
                <a:solidFill>
                  <a:schemeClr val="dk1"/>
                </a:solidFill>
                <a:latin typeface="Times New Roman"/>
                <a:ea typeface="Times New Roman"/>
                <a:cs typeface="Times New Roman"/>
                <a:sym typeface="Times New Roman"/>
              </a:rPr>
              <a:t>Fig 1. Types of Brain Tumour</a:t>
            </a:r>
            <a:endParaRPr dirty="0"/>
          </a:p>
        </p:txBody>
      </p:sp>
    </p:spTree>
    <p:extLst>
      <p:ext uri="{BB962C8B-B14F-4D97-AF65-F5344CB8AC3E}">
        <p14:creationId xmlns:p14="http://schemas.microsoft.com/office/powerpoint/2010/main" val="284144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4085542" cy="523220"/>
          </a:xfrm>
          <a:prstGeom prst="rect">
            <a:avLst/>
          </a:prstGeom>
        </p:spPr>
        <p:txBody>
          <a:bodyPr wrap="none">
            <a:spAutoFit/>
          </a:bodyPr>
          <a:lstStyle/>
          <a:p>
            <a:r>
              <a:rPr lang="en-IN" sz="2800" b="1" dirty="0">
                <a:latin typeface="Times New Roman" pitchFamily="18" charset="0"/>
                <a:cs typeface="Times New Roman" pitchFamily="18" charset="0"/>
              </a:rPr>
              <a:t>LITERATURE</a:t>
            </a: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SURVEY</a:t>
            </a:r>
          </a:p>
        </p:txBody>
      </p:sp>
      <p:graphicFrame>
        <p:nvGraphicFramePr>
          <p:cNvPr id="5" name="Table 14">
            <a:extLst>
              <a:ext uri="{FF2B5EF4-FFF2-40B4-BE49-F238E27FC236}">
                <a16:creationId xmlns:a16="http://schemas.microsoft.com/office/drawing/2014/main" id="{3AD7ED2E-145E-152B-5978-4BAEB0AC4738}"/>
              </a:ext>
            </a:extLst>
          </p:cNvPr>
          <p:cNvGraphicFramePr>
            <a:graphicFrameLocks/>
          </p:cNvGraphicFramePr>
          <p:nvPr>
            <p:extLst>
              <p:ext uri="{D42A27DB-BD31-4B8C-83A1-F6EECF244321}">
                <p14:modId xmlns:p14="http://schemas.microsoft.com/office/powerpoint/2010/main" val="1607063306"/>
              </p:ext>
            </p:extLst>
          </p:nvPr>
        </p:nvGraphicFramePr>
        <p:xfrm>
          <a:off x="53752" y="833776"/>
          <a:ext cx="9036496" cy="6024224"/>
        </p:xfrm>
        <a:graphic>
          <a:graphicData uri="http://schemas.openxmlformats.org/drawingml/2006/table">
            <a:tbl>
              <a:tblPr firstRow="1" bandRow="1">
                <a:effectLst>
                  <a:outerShdw blurRad="50800" dist="38100" dir="2700000" algn="tl" rotWithShape="0">
                    <a:prstClr val="black">
                      <a:alpha val="40000"/>
                    </a:prstClr>
                  </a:outerShdw>
                </a:effectLst>
                <a:tableStyleId>{EB9631B5-78F2-41C9-869B-9F39066F8104}</a:tableStyleId>
              </a:tblPr>
              <a:tblGrid>
                <a:gridCol w="560197">
                  <a:extLst>
                    <a:ext uri="{9D8B030D-6E8A-4147-A177-3AD203B41FA5}">
                      <a16:colId xmlns:a16="http://schemas.microsoft.com/office/drawing/2014/main" val="3039964704"/>
                    </a:ext>
                  </a:extLst>
                </a:gridCol>
                <a:gridCol w="1289844">
                  <a:extLst>
                    <a:ext uri="{9D8B030D-6E8A-4147-A177-3AD203B41FA5}">
                      <a16:colId xmlns:a16="http://schemas.microsoft.com/office/drawing/2014/main" val="309548974"/>
                    </a:ext>
                  </a:extLst>
                </a:gridCol>
                <a:gridCol w="2405180">
                  <a:extLst>
                    <a:ext uri="{9D8B030D-6E8A-4147-A177-3AD203B41FA5}">
                      <a16:colId xmlns:a16="http://schemas.microsoft.com/office/drawing/2014/main" val="3938334606"/>
                    </a:ext>
                  </a:extLst>
                </a:gridCol>
                <a:gridCol w="3665659">
                  <a:extLst>
                    <a:ext uri="{9D8B030D-6E8A-4147-A177-3AD203B41FA5}">
                      <a16:colId xmlns:a16="http://schemas.microsoft.com/office/drawing/2014/main" val="153940216"/>
                    </a:ext>
                  </a:extLst>
                </a:gridCol>
                <a:gridCol w="1115616">
                  <a:extLst>
                    <a:ext uri="{9D8B030D-6E8A-4147-A177-3AD203B41FA5}">
                      <a16:colId xmlns:a16="http://schemas.microsoft.com/office/drawing/2014/main" val="1084473622"/>
                    </a:ext>
                  </a:extLst>
                </a:gridCol>
              </a:tblGrid>
              <a:tr h="738360">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S.No</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Author</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Paper Name</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Key Findings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Year of Publication</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43112730"/>
                  </a:ext>
                </a:extLst>
              </a:tr>
              <a:tr h="1546729">
                <a:tc>
                  <a:txBody>
                    <a:bodyPr/>
                    <a:lstStyle/>
                    <a:p>
                      <a:pPr algn="ctr"/>
                      <a:r>
                        <a:rPr lang="en-IN"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Amran </a:t>
                      </a:r>
                      <a:r>
                        <a:rPr lang="en-IN" sz="1400" dirty="0" err="1">
                          <a:latin typeface="Times New Roman" panose="02020603050405020304" pitchFamily="18" charset="0"/>
                          <a:cs typeface="Times New Roman" panose="02020603050405020304" pitchFamily="18" charset="0"/>
                        </a:rPr>
                        <a:t>Hossain,et.al</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A YOLOv3 Deep Neural Network Model to Detect Brain Tumor in Portable Electromagnetic Imaging System</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The researchers collected fifty sample images from various head regions and augmented them to create a dataset. The dataset included fifty samples with either single or double </a:t>
                      </a:r>
                      <a:r>
                        <a:rPr lang="en-US" sz="1400" dirty="0" err="1">
                          <a:latin typeface="Times New Roman" panose="02020603050405020304" pitchFamily="18" charset="0"/>
                          <a:cs typeface="Times New Roman" panose="02020603050405020304" pitchFamily="18" charset="0"/>
                        </a:rPr>
                        <a:t>tumours</a:t>
                      </a:r>
                      <a:r>
                        <a:rPr lang="en-US" sz="1400" dirty="0">
                          <a:latin typeface="Times New Roman" panose="02020603050405020304" pitchFamily="18" charset="0"/>
                          <a:cs typeface="Times New Roman" panose="02020603050405020304" pitchFamily="18" charset="0"/>
                        </a:rPr>
                        <a:t>. The researchers used 80% of the images for training, 10% for validation, and the remaining 10% for testing the network's performance.</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4996002"/>
                  </a:ext>
                </a:extLst>
              </a:tr>
              <a:tr h="1130302">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err="1">
                          <a:latin typeface="Times New Roman" panose="02020603050405020304" pitchFamily="18" charset="0"/>
                          <a:cs typeface="Times New Roman" panose="02020603050405020304" pitchFamily="18" charset="0"/>
                        </a:rPr>
                        <a:t>Sethuram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Rao.Grishi</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Brain Tumor Detection Approaches: A Review using Artificial Neural Network (ANN) and Support Vector Machine (SVM).</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Tumor can be detected using medical imaging techniques like Magnetic Resonance Imaging (MRI) .Hence for accurate analysis of Brain tumor, so this paper proposes the use of Segmentation which is Brain Tumor Detection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991924"/>
                  </a:ext>
                </a:extLst>
              </a:tr>
              <a:tr h="1384424">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Sunil Kumar,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Brain Tumor Detection Analysis Using CNN: A Review using CNN classification technique and has been used to disregard the dataset picture algorithm error</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The implementation of the Image Restoration and Image Enhancement is applied in the Python and TensorFlow environment and Algorithms and methodologies used to solve specific research problems.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1704870"/>
                  </a:ext>
                </a:extLst>
              </a:tr>
              <a:tr h="1130302">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Mohammad Omid </a:t>
                      </a:r>
                      <a:r>
                        <a:rPr lang="en-IN" sz="1400" dirty="0" err="1">
                          <a:latin typeface="Times New Roman" panose="02020603050405020304" pitchFamily="18" charset="0"/>
                          <a:cs typeface="Times New Roman" panose="02020603050405020304" pitchFamily="18" charset="0"/>
                        </a:rPr>
                        <a:t>Khairandish</a:t>
                      </a:r>
                      <a:endParaRPr lang="en-IN" sz="1400" dirty="0">
                        <a:latin typeface="Times New Roman" panose="02020603050405020304" pitchFamily="18" charset="0"/>
                        <a:cs typeface="Times New Roman" panose="02020603050405020304" pitchFamily="18" charset="0"/>
                      </a:endParaRPr>
                    </a:p>
                    <a:p>
                      <a:pPr algn="just"/>
                      <a:r>
                        <a:rPr lang="en-IN" sz="1400" dirty="0" err="1">
                          <a:latin typeface="Times New Roman" panose="02020603050405020304" pitchFamily="18" charset="0"/>
                          <a:cs typeface="Times New Roman" panose="02020603050405020304" pitchFamily="18" charset="0"/>
                        </a:rPr>
                        <a:t>Vydeki.D</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The Performance of Brain Tumor Diagnosis Based on Machine Learning Techniques.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the methodology of this study was to answer the real performance of brain tumors, and with help of different approaches and study of research studies with varied criteria.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946255"/>
                  </a:ext>
                </a:extLst>
              </a:tr>
            </a:tbl>
          </a:graphicData>
        </a:graphic>
      </p:graphicFrame>
    </p:spTree>
    <p:extLst>
      <p:ext uri="{BB962C8B-B14F-4D97-AF65-F5344CB8AC3E}">
        <p14:creationId xmlns:p14="http://schemas.microsoft.com/office/powerpoint/2010/main" val="2370697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4">
            <a:extLst>
              <a:ext uri="{FF2B5EF4-FFF2-40B4-BE49-F238E27FC236}">
                <a16:creationId xmlns:a16="http://schemas.microsoft.com/office/drawing/2014/main" id="{AC6D1882-1716-1DED-251A-551479D78B00}"/>
              </a:ext>
            </a:extLst>
          </p:cNvPr>
          <p:cNvGraphicFramePr>
            <a:graphicFrameLocks/>
          </p:cNvGraphicFramePr>
          <p:nvPr>
            <p:extLst>
              <p:ext uri="{D42A27DB-BD31-4B8C-83A1-F6EECF244321}">
                <p14:modId xmlns:p14="http://schemas.microsoft.com/office/powerpoint/2010/main" val="4135036271"/>
              </p:ext>
            </p:extLst>
          </p:nvPr>
        </p:nvGraphicFramePr>
        <p:xfrm>
          <a:off x="53752" y="942049"/>
          <a:ext cx="9036496" cy="5935754"/>
        </p:xfrm>
        <a:graphic>
          <a:graphicData uri="http://schemas.openxmlformats.org/drawingml/2006/table">
            <a:tbl>
              <a:tblPr firstRow="1" bandRow="1">
                <a:effectLst>
                  <a:outerShdw blurRad="50800" dist="38100" dir="2700000" algn="tl" rotWithShape="0">
                    <a:prstClr val="black">
                      <a:alpha val="40000"/>
                    </a:prstClr>
                  </a:outerShdw>
                </a:effectLst>
                <a:tableStyleId>{EB9631B5-78F2-41C9-869B-9F39066F8104}</a:tableStyleId>
              </a:tblPr>
              <a:tblGrid>
                <a:gridCol w="560197">
                  <a:extLst>
                    <a:ext uri="{9D8B030D-6E8A-4147-A177-3AD203B41FA5}">
                      <a16:colId xmlns:a16="http://schemas.microsoft.com/office/drawing/2014/main" val="3039964704"/>
                    </a:ext>
                  </a:extLst>
                </a:gridCol>
                <a:gridCol w="1289844">
                  <a:extLst>
                    <a:ext uri="{9D8B030D-6E8A-4147-A177-3AD203B41FA5}">
                      <a16:colId xmlns:a16="http://schemas.microsoft.com/office/drawing/2014/main" val="309548974"/>
                    </a:ext>
                  </a:extLst>
                </a:gridCol>
                <a:gridCol w="2405180">
                  <a:extLst>
                    <a:ext uri="{9D8B030D-6E8A-4147-A177-3AD203B41FA5}">
                      <a16:colId xmlns:a16="http://schemas.microsoft.com/office/drawing/2014/main" val="3938334606"/>
                    </a:ext>
                  </a:extLst>
                </a:gridCol>
                <a:gridCol w="3665659">
                  <a:extLst>
                    <a:ext uri="{9D8B030D-6E8A-4147-A177-3AD203B41FA5}">
                      <a16:colId xmlns:a16="http://schemas.microsoft.com/office/drawing/2014/main" val="153940216"/>
                    </a:ext>
                  </a:extLst>
                </a:gridCol>
                <a:gridCol w="1115616">
                  <a:extLst>
                    <a:ext uri="{9D8B030D-6E8A-4147-A177-3AD203B41FA5}">
                      <a16:colId xmlns:a16="http://schemas.microsoft.com/office/drawing/2014/main" val="1084473622"/>
                    </a:ext>
                  </a:extLst>
                </a:gridCol>
              </a:tblGrid>
              <a:tr h="786146">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S.No</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Author</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Paper Name</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Key Findings</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Year of Publication</a:t>
                      </a:r>
                      <a:endParaRPr lang="en-IN"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143112730"/>
                  </a:ext>
                </a:extLst>
              </a:tr>
              <a:tr h="1151993">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marL="81528" marR="81528" marT="40764" marB="407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Parveen, et.al</a:t>
                      </a:r>
                    </a:p>
                  </a:txBody>
                  <a:tcPr marL="81528" marR="81528" marT="40764" marB="407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kern="1200" dirty="0">
                          <a:solidFill>
                            <a:schemeClr val="dk1"/>
                          </a:solidFill>
                          <a:latin typeface="Times New Roman" panose="02020603050405020304" pitchFamily="18" charset="0"/>
                          <a:ea typeface="+mn-ea"/>
                          <a:cs typeface="Times New Roman" panose="02020603050405020304" pitchFamily="18" charset="0"/>
                        </a:rPr>
                        <a:t>Detection of brain tumor in MRI images, using combination of fuzzy c-means and SVM.</a:t>
                      </a:r>
                      <a:endParaRPr lang="en-IN" sz="1400" dirty="0">
                        <a:latin typeface="Times New Roman" panose="02020603050405020304" pitchFamily="18" charset="0"/>
                        <a:cs typeface="Times New Roman" panose="02020603050405020304" pitchFamily="18" charset="0"/>
                      </a:endParaRPr>
                    </a:p>
                  </a:txBody>
                  <a:tcPr marL="81528" marR="81528" marT="40764" marB="407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A new hybrid technique based on the support vector machine (SVM) and fuzzy c-means for brain tumor classification the image is enhanced using enhancement techniques such as contrast improvement, and mid-range stretch </a:t>
                      </a:r>
                      <a:endParaRPr lang="en-IN" sz="1400" dirty="0">
                        <a:latin typeface="Times New Roman" panose="02020603050405020304" pitchFamily="18" charset="0"/>
                        <a:cs typeface="Times New Roman" panose="02020603050405020304" pitchFamily="18" charset="0"/>
                      </a:endParaRPr>
                    </a:p>
                  </a:txBody>
                  <a:tcPr marL="81528" marR="81528" marT="40764" marB="407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2015</a:t>
                      </a:r>
                      <a:endParaRPr lang="en-IN" sz="1400" dirty="0">
                        <a:latin typeface="Times New Roman" panose="02020603050405020304" pitchFamily="18" charset="0"/>
                        <a:cs typeface="Times New Roman" panose="02020603050405020304" pitchFamily="18" charset="0"/>
                      </a:endParaRPr>
                    </a:p>
                  </a:txBody>
                  <a:tcPr marL="81528" marR="81528" marT="40764" marB="407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25972"/>
                  </a:ext>
                </a:extLst>
              </a:tr>
              <a:tr h="1151993">
                <a:tc>
                  <a:txBody>
                    <a:bodyPr/>
                    <a:lstStyle/>
                    <a:p>
                      <a:pPr algn="ctr"/>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Mohammad Shahjahan </a:t>
                      </a:r>
                      <a:r>
                        <a:rPr lang="en-IN" sz="1400" dirty="0" err="1">
                          <a:latin typeface="Times New Roman" panose="02020603050405020304" pitchFamily="18" charset="0"/>
                          <a:cs typeface="Times New Roman" panose="02020603050405020304" pitchFamily="18" charset="0"/>
                        </a:rPr>
                        <a:t>Majib</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VGG-</a:t>
                      </a:r>
                      <a:r>
                        <a:rPr lang="en-US" sz="1400" dirty="0" err="1">
                          <a:latin typeface="Times New Roman" panose="02020603050405020304" pitchFamily="18" charset="0"/>
                          <a:cs typeface="Times New Roman" panose="02020603050405020304" pitchFamily="18" charset="0"/>
                        </a:rPr>
                        <a:t>SCNet</a:t>
                      </a:r>
                      <a:r>
                        <a:rPr lang="en-US" sz="1400" dirty="0">
                          <a:latin typeface="Times New Roman" panose="02020603050405020304" pitchFamily="18" charset="0"/>
                          <a:cs typeface="Times New Roman" panose="02020603050405020304" pitchFamily="18" charset="0"/>
                        </a:rPr>
                        <a:t>: A VGG Net-Based Deep Learning Framework for Brain Tumor Detection on MRI Images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ea typeface="Times New Roman"/>
                          <a:cs typeface="Times New Roman" panose="02020603050405020304" pitchFamily="18" charset="0"/>
                          <a:sym typeface="Times New Roman"/>
                        </a:rPr>
                        <a:t>The proposed VGG-</a:t>
                      </a:r>
                      <a:r>
                        <a:rPr lang="en-US" sz="1400" dirty="0" err="1">
                          <a:latin typeface="Times New Roman" panose="02020603050405020304" pitchFamily="18" charset="0"/>
                          <a:ea typeface="Times New Roman"/>
                          <a:cs typeface="Times New Roman" panose="02020603050405020304" pitchFamily="18" charset="0"/>
                          <a:sym typeface="Times New Roman"/>
                        </a:rPr>
                        <a:t>SCNet’s</a:t>
                      </a:r>
                      <a:r>
                        <a:rPr lang="en-US" sz="1400" dirty="0">
                          <a:latin typeface="Times New Roman" panose="02020603050405020304" pitchFamily="18" charset="0"/>
                          <a:ea typeface="Times New Roman"/>
                          <a:cs typeface="Times New Roman" panose="02020603050405020304" pitchFamily="18" charset="0"/>
                          <a:sym typeface="Times New Roman"/>
                        </a:rPr>
                        <a:t> (VGG Stacked Classifier Network) precision, recall, and f1 scores were found to be 99.2%, 99.1%, and 99.2% respectively .</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3991924"/>
                  </a:ext>
                </a:extLst>
              </a:tr>
              <a:tr h="1474022">
                <a:tc>
                  <a:txBody>
                    <a:bodyPr/>
                    <a:lstStyle/>
                    <a:p>
                      <a:pPr algn="ctr"/>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M.O. </a:t>
                      </a:r>
                    </a:p>
                    <a:p>
                      <a:pPr algn="just"/>
                      <a:r>
                        <a:rPr lang="en-IN" sz="1400" dirty="0" err="1">
                          <a:latin typeface="Times New Roman" panose="02020603050405020304" pitchFamily="18" charset="0"/>
                          <a:cs typeface="Times New Roman" panose="02020603050405020304" pitchFamily="18" charset="0"/>
                        </a:rPr>
                        <a:t>Khairandish</a:t>
                      </a:r>
                      <a:endParaRPr lang="en-IN" sz="1400" dirty="0">
                        <a:latin typeface="Times New Roman" panose="02020603050405020304" pitchFamily="18" charset="0"/>
                        <a:cs typeface="Times New Roman" panose="02020603050405020304" pitchFamily="18" charset="0"/>
                      </a:endParaRPr>
                    </a:p>
                    <a:p>
                      <a:pPr algn="just"/>
                      <a:r>
                        <a:rPr lang="en-IN" sz="1400" dirty="0">
                          <a:latin typeface="Times New Roman" panose="02020603050405020304" pitchFamily="18" charset="0"/>
                          <a:cs typeface="Times New Roman" panose="02020603050405020304" pitchFamily="18" charset="0"/>
                        </a:rPr>
                        <a:t>,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A Hybrid CNN-SVM Threshold Segmentation Approach for Tumor Detection and Classification of MRI Brain Images.</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The proposed hybrid model, with consideration of both CNN and SVM model advantages which is alternate approach of other [1-5], shows significant improvement.</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1704870"/>
                  </a:ext>
                </a:extLst>
              </a:tr>
              <a:tr h="1151993">
                <a:tc>
                  <a:txBody>
                    <a:bodyPr/>
                    <a:lstStyle/>
                    <a:p>
                      <a:pPr algn="ctr"/>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400" dirty="0">
                          <a:latin typeface="Times New Roman" panose="02020603050405020304" pitchFamily="18" charset="0"/>
                          <a:cs typeface="Times New Roman" panose="02020603050405020304" pitchFamily="18" charset="0"/>
                        </a:rPr>
                        <a:t>Simon </a:t>
                      </a:r>
                      <a:r>
                        <a:rPr lang="en-IN" sz="1400" dirty="0" err="1">
                          <a:latin typeface="Times New Roman" panose="02020603050405020304" pitchFamily="18" charset="0"/>
                          <a:cs typeface="Times New Roman" panose="02020603050405020304" pitchFamily="18" charset="0"/>
                        </a:rPr>
                        <a:t>Podnar</a:t>
                      </a:r>
                      <a:r>
                        <a:rPr lang="en-IN" sz="1400" dirty="0">
                          <a:latin typeface="Times New Roman" panose="02020603050405020304" pitchFamily="18" charset="0"/>
                          <a:cs typeface="Times New Roman" panose="02020603050405020304" pitchFamily="18" charset="0"/>
                        </a:rPr>
                        <a:t>, et.al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Diagnosing brain tumors by routine blood tests using machine learning</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400" dirty="0">
                          <a:latin typeface="Times New Roman" panose="02020603050405020304" pitchFamily="18" charset="0"/>
                          <a:cs typeface="Times New Roman" panose="02020603050405020304" pitchFamily="18" charset="0"/>
                        </a:rPr>
                        <a:t>Using routine blood tests from 15,176 neurological patients we built a machine learning predictive model for the diagnosis of brain tumors. The sensitivity and specificity of the adapted tumor model in the validation group were 96% and 74%, respectively.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946255"/>
                  </a:ext>
                </a:extLst>
              </a:tr>
            </a:tbl>
          </a:graphicData>
        </a:graphic>
      </p:graphicFrame>
    </p:spTree>
    <p:extLst>
      <p:ext uri="{BB962C8B-B14F-4D97-AF65-F5344CB8AC3E}">
        <p14:creationId xmlns:p14="http://schemas.microsoft.com/office/powerpoint/2010/main" val="3611898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3415</TotalTime>
  <Words>2069</Words>
  <Application>Microsoft Office PowerPoint</Application>
  <PresentationFormat>On-screen Show (4:3)</PresentationFormat>
  <Paragraphs>233</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Libre Franklin Medium</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Combination of Three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Vodafone Essar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Madhu</dc:creator>
  <cp:lastModifiedBy>Vinay Varma Kothapalli</cp:lastModifiedBy>
  <cp:revision>64</cp:revision>
  <dcterms:created xsi:type="dcterms:W3CDTF">2022-09-30T04:27:08Z</dcterms:created>
  <dcterms:modified xsi:type="dcterms:W3CDTF">2023-04-20T12:50:04Z</dcterms:modified>
</cp:coreProperties>
</file>