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inery"/>
          <p:cNvPicPr>
            <a:picLocks noChangeAspect="1" noChangeArrowheads="1"/>
          </p:cNvPicPr>
          <p:nvPr/>
        </p:nvPicPr>
        <p:blipFill rotWithShape="1">
          <a:blip r:embed="rId2">
            <a:extLst>
              <a:ext uri="{28A0092B-C50C-407E-A947-70E740481C1C}">
                <a14:useLocalDpi xmlns:a14="http://schemas.microsoft.com/office/drawing/2010/main" val="0"/>
              </a:ext>
            </a:extLst>
          </a:blip>
          <a:srcRect l="16675" r="910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extLst/>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39" name="Group 138"/>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0" name="Rounded Rectangle 17"/>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40"/>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42" name="Rounded Rectangle 20"/>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cxnSp>
        <p:nvCxnSpPr>
          <p:cNvPr id="145" name="Straight Connector 14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2692398" y="1871131"/>
            <a:ext cx="6815669" cy="1515533"/>
          </a:xfrm>
        </p:spPr>
        <p:txBody>
          <a:bodyPr>
            <a:normAutofit/>
          </a:bodyPr>
          <a:lstStyle/>
          <a:p>
            <a:r>
              <a:rPr lang="en-US"/>
              <a:t>Winery Database</a:t>
            </a:r>
          </a:p>
        </p:txBody>
      </p:sp>
      <p:sp>
        <p:nvSpPr>
          <p:cNvPr id="3" name="Subtitle 2"/>
          <p:cNvSpPr>
            <a:spLocks noGrp="1"/>
          </p:cNvSpPr>
          <p:nvPr>
            <p:ph type="subTitle" idx="1"/>
          </p:nvPr>
        </p:nvSpPr>
        <p:spPr>
          <a:xfrm>
            <a:off x="2692398" y="3657597"/>
            <a:ext cx="6815669" cy="1320802"/>
          </a:xfrm>
        </p:spPr>
        <p:txBody>
          <a:bodyPr>
            <a:normAutofit/>
          </a:bodyPr>
          <a:lstStyle/>
          <a:p>
            <a:pPr>
              <a:lnSpc>
                <a:spcPct val="90000"/>
              </a:lnSpc>
            </a:pPr>
            <a:r>
              <a:rPr lang="en-US"/>
              <a:t>Alexander George, Janani Kumar, Lauren Califano</a:t>
            </a:r>
          </a:p>
          <a:p>
            <a:pPr>
              <a:lnSpc>
                <a:spcPct val="90000"/>
              </a:lnSpc>
            </a:pPr>
            <a:r>
              <a:rPr lang="en-US"/>
              <a:t>INFX 543</a:t>
            </a:r>
          </a:p>
          <a:p>
            <a:pPr>
              <a:lnSpc>
                <a:spcPct val="90000"/>
              </a:lnSpc>
            </a:pPr>
            <a:r>
              <a:rPr lang="en-US"/>
              <a:t>University of Washington, 2017</a:t>
            </a:r>
          </a:p>
        </p:txBody>
      </p:sp>
    </p:spTree>
    <p:extLst>
      <p:ext uri="{BB962C8B-B14F-4D97-AF65-F5344CB8AC3E}">
        <p14:creationId xmlns:p14="http://schemas.microsoft.com/office/powerpoint/2010/main" val="116469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US" dirty="0"/>
              <a:t>Develop a database that stores information about Washington State winegrowing regions (AVAs), the grape varietals grown, and wine prices.  Our goal is to educate wine consumers about WA State grapes and the wines they produce, while providing winery and price comparisons.</a:t>
            </a:r>
          </a:p>
        </p:txBody>
      </p:sp>
    </p:spTree>
    <p:extLst>
      <p:ext uri="{BB962C8B-B14F-4D97-AF65-F5344CB8AC3E}">
        <p14:creationId xmlns:p14="http://schemas.microsoft.com/office/powerpoint/2010/main" val="306911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Problems Addressed</a:t>
            </a:r>
          </a:p>
        </p:txBody>
      </p:sp>
      <p:sp>
        <p:nvSpPr>
          <p:cNvPr id="3" name="Content Placeholder 2"/>
          <p:cNvSpPr>
            <a:spLocks noGrp="1"/>
          </p:cNvSpPr>
          <p:nvPr>
            <p:ph idx="1"/>
          </p:nvPr>
        </p:nvSpPr>
        <p:spPr/>
        <p:txBody>
          <a:bodyPr/>
          <a:lstStyle/>
          <a:p>
            <a:pPr fontAlgn="base"/>
            <a:r>
              <a:rPr lang="en-US" dirty="0"/>
              <a:t>Maintain a record of Washington State American </a:t>
            </a:r>
            <a:r>
              <a:rPr lang="en-US" dirty="0" err="1"/>
              <a:t>Viticultural</a:t>
            </a:r>
            <a:r>
              <a:rPr lang="en-US" dirty="0"/>
              <a:t> Areas (AVAs), including each AVA’s size in acres and grape varietals grown.</a:t>
            </a:r>
          </a:p>
          <a:p>
            <a:pPr fontAlgn="base"/>
            <a:r>
              <a:rPr lang="en-US" dirty="0"/>
              <a:t>Enable wine customer, business or individual, to search by wine brand or grape varietal and compare prices based on glass, bottle, or case, including winery club discounts.</a:t>
            </a:r>
          </a:p>
          <a:p>
            <a:pPr marL="0" indent="0">
              <a:buNone/>
            </a:pPr>
            <a:endParaRPr lang="en-US" dirty="0"/>
          </a:p>
        </p:txBody>
      </p:sp>
    </p:spTree>
    <p:extLst>
      <p:ext uri="{BB962C8B-B14F-4D97-AF65-F5344CB8AC3E}">
        <p14:creationId xmlns:p14="http://schemas.microsoft.com/office/powerpoint/2010/main" val="92722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Rules</a:t>
            </a:r>
          </a:p>
        </p:txBody>
      </p:sp>
      <p:sp>
        <p:nvSpPr>
          <p:cNvPr id="3" name="Content Placeholder 2"/>
          <p:cNvSpPr>
            <a:spLocks noGrp="1"/>
          </p:cNvSpPr>
          <p:nvPr>
            <p:ph idx="1"/>
          </p:nvPr>
        </p:nvSpPr>
        <p:spPr/>
        <p:txBody>
          <a:bodyPr>
            <a:normAutofit fontScale="85000" lnSpcReduction="20000"/>
          </a:bodyPr>
          <a:lstStyle/>
          <a:p>
            <a:pPr fontAlgn="base"/>
            <a:r>
              <a:rPr lang="en-US" dirty="0"/>
              <a:t>Price data should be specified per bottle, case and/or per glass.</a:t>
            </a:r>
          </a:p>
          <a:p>
            <a:pPr fontAlgn="base"/>
            <a:r>
              <a:rPr lang="en-US" dirty="0"/>
              <a:t>Include at least one varietal per AVA.</a:t>
            </a:r>
          </a:p>
          <a:p>
            <a:pPr fontAlgn="base"/>
            <a:r>
              <a:rPr lang="en-US" dirty="0"/>
              <a:t>Varietals should be designated as a white or red grape.</a:t>
            </a:r>
          </a:p>
          <a:p>
            <a:pPr fontAlgn="base"/>
            <a:r>
              <a:rPr lang="en-US" dirty="0"/>
              <a:t>Contact information for each winery and customer should be included.</a:t>
            </a:r>
          </a:p>
          <a:p>
            <a:pPr fontAlgn="base"/>
            <a:r>
              <a:rPr lang="en-US" dirty="0"/>
              <a:t>Acreage must be included for each AVA.</a:t>
            </a:r>
          </a:p>
          <a:p>
            <a:pPr fontAlgn="base"/>
            <a:r>
              <a:rPr lang="en-US" dirty="0"/>
              <a:t>Database design should allow for derived information, such as average prices per bottle or varietal, ratios of winery per AVA, etc.</a:t>
            </a:r>
          </a:p>
          <a:p>
            <a:pPr fontAlgn="base"/>
            <a:r>
              <a:rPr lang="en-US" dirty="0"/>
              <a:t>Only wines made from grapes grown in Washington State should be included.</a:t>
            </a:r>
          </a:p>
          <a:p>
            <a:pPr fontAlgn="base"/>
            <a:r>
              <a:rPr lang="en-US" dirty="0"/>
              <a:t>Names of vineyards should be included in this database, and must belong to an AVA.</a:t>
            </a:r>
          </a:p>
        </p:txBody>
      </p:sp>
    </p:spTree>
    <p:extLst>
      <p:ext uri="{BB962C8B-B14F-4D97-AF65-F5344CB8AC3E}">
        <p14:creationId xmlns:p14="http://schemas.microsoft.com/office/powerpoint/2010/main" val="270632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6"/>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18"/>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2" name="Straight Connector 2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1412683" y="1604200"/>
            <a:ext cx="5278777" cy="3470796"/>
          </a:xfrm>
          <a:prstGeom prst="rect">
            <a:avLst/>
          </a:prstGeom>
        </p:spPr>
      </p:pic>
      <p:sp>
        <p:nvSpPr>
          <p:cNvPr id="2" name="Title 1"/>
          <p:cNvSpPr>
            <a:spLocks noGrp="1"/>
          </p:cNvSpPr>
          <p:nvPr>
            <p:ph type="title"/>
          </p:nvPr>
        </p:nvSpPr>
        <p:spPr>
          <a:xfrm>
            <a:off x="7535825" y="982132"/>
            <a:ext cx="3360772" cy="1303867"/>
          </a:xfrm>
        </p:spPr>
        <p:txBody>
          <a:bodyPr>
            <a:normAutofit/>
          </a:bodyPr>
          <a:lstStyle/>
          <a:p>
            <a:pPr>
              <a:lnSpc>
                <a:spcPct val="80000"/>
              </a:lnSpc>
            </a:pPr>
            <a:r>
              <a:rPr lang="en-US" sz="3100">
                <a:solidFill>
                  <a:srgbClr val="262626"/>
                </a:solidFill>
              </a:rPr>
              <a:t>Entity Relationship Diagram</a:t>
            </a:r>
          </a:p>
        </p:txBody>
      </p:sp>
    </p:spTree>
    <p:extLst>
      <p:ext uri="{BB962C8B-B14F-4D97-AF65-F5344CB8AC3E}">
        <p14:creationId xmlns:p14="http://schemas.microsoft.com/office/powerpoint/2010/main" val="238380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Implementation (SQL)</a:t>
            </a:r>
          </a:p>
        </p:txBody>
      </p:sp>
      <p:graphicFrame>
        <p:nvGraphicFramePr>
          <p:cNvPr id="4" name="Object 3"/>
          <p:cNvGraphicFramePr>
            <a:graphicFrameLocks noChangeAspect="1"/>
          </p:cNvGraphicFramePr>
          <p:nvPr>
            <p:extLst>
              <p:ext uri="{D42A27DB-BD31-4B8C-83A1-F6EECF244321}">
                <p14:modId xmlns:p14="http://schemas.microsoft.com/office/powerpoint/2010/main" val="4163065172"/>
              </p:ext>
            </p:extLst>
          </p:nvPr>
        </p:nvGraphicFramePr>
        <p:xfrm>
          <a:off x="3477089" y="3415956"/>
          <a:ext cx="5049286" cy="1551969"/>
        </p:xfrm>
        <a:graphic>
          <a:graphicData uri="http://schemas.openxmlformats.org/presentationml/2006/ole">
            <mc:AlternateContent xmlns:mc="http://schemas.openxmlformats.org/markup-compatibility/2006">
              <mc:Choice xmlns:v="urn:schemas-microsoft-com:vml" Requires="v">
                <p:oleObj spid="_x0000_s3075" name="Packager Shell Object" showAsIcon="1" r:id="rId3" imgW="1488240" imgH="456480" progId="Package">
                  <p:embed/>
                </p:oleObj>
              </mc:Choice>
              <mc:Fallback>
                <p:oleObj name="Packager Shell Object" showAsIcon="1" r:id="rId3" imgW="1488240" imgH="456480" progId="Package">
                  <p:embed/>
                  <p:pic>
                    <p:nvPicPr>
                      <p:cNvPr id="0" name=""/>
                      <p:cNvPicPr/>
                      <p:nvPr/>
                    </p:nvPicPr>
                    <p:blipFill>
                      <a:blip r:embed="rId4"/>
                      <a:stretch>
                        <a:fillRect/>
                      </a:stretch>
                    </p:blipFill>
                    <p:spPr>
                      <a:xfrm>
                        <a:off x="3477089" y="3415956"/>
                        <a:ext cx="5049286" cy="1551969"/>
                      </a:xfrm>
                      <a:prstGeom prst="rect">
                        <a:avLst/>
                      </a:prstGeom>
                    </p:spPr>
                  </p:pic>
                </p:oleObj>
              </mc:Fallback>
            </mc:AlternateContent>
          </a:graphicData>
        </a:graphic>
      </p:graphicFrame>
    </p:spTree>
    <p:extLst>
      <p:ext uri="{BB962C8B-B14F-4D97-AF65-F5344CB8AC3E}">
        <p14:creationId xmlns:p14="http://schemas.microsoft.com/office/powerpoint/2010/main" val="384207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Views</a:t>
            </a:r>
          </a:p>
        </p:txBody>
      </p:sp>
      <p:sp>
        <p:nvSpPr>
          <p:cNvPr id="3" name="Rectangle 2"/>
          <p:cNvSpPr/>
          <p:nvPr/>
        </p:nvSpPr>
        <p:spPr>
          <a:xfrm>
            <a:off x="1295401" y="2654813"/>
            <a:ext cx="9526569" cy="1384995"/>
          </a:xfrm>
          <a:prstGeom prst="rect">
            <a:avLst/>
          </a:prstGeom>
        </p:spPr>
        <p:txBody>
          <a:bodyPr wrap="square">
            <a:spAutoFit/>
          </a:bodyPr>
          <a:lstStyle/>
          <a:p>
            <a:r>
              <a:rPr lang="en-US" sz="1400" dirty="0">
                <a:solidFill>
                  <a:srgbClr val="008000"/>
                </a:solidFill>
                <a:latin typeface="Consolas" panose="020B0609020204030204" pitchFamily="49" charset="0"/>
              </a:rPr>
              <a:t>--To extract customer names and the wines they sell with their prices</a:t>
            </a:r>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create</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view</a:t>
            </a:r>
            <a:r>
              <a:rPr lang="en-US" sz="1400" dirty="0">
                <a:solidFill>
                  <a:prstClr val="black"/>
                </a:solidFill>
                <a:latin typeface="Consolas" panose="020B0609020204030204" pitchFamily="49" charset="0"/>
              </a:rPr>
              <a:t> View1 </a:t>
            </a:r>
            <a:r>
              <a:rPr lang="en-US" sz="1400" dirty="0">
                <a:solidFill>
                  <a:srgbClr val="0000FF"/>
                </a:solidFill>
                <a:latin typeface="Consolas" panose="020B0609020204030204" pitchFamily="49" charset="0"/>
              </a:rPr>
              <a:t>as</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customer_name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wine_id</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Bottle_Price</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Case_Price</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Glass_Price</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customer c </a:t>
            </a:r>
            <a:r>
              <a:rPr lang="en-US" sz="1400" dirty="0">
                <a:solidFill>
                  <a:srgbClr val="808080"/>
                </a:solidFill>
                <a:latin typeface="Consolas" panose="020B0609020204030204" pitchFamily="49" charset="0"/>
              </a:rPr>
              <a:t>inner</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join</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price_customer</a:t>
            </a:r>
            <a:r>
              <a:rPr lang="en-US" sz="1400" dirty="0">
                <a:solidFill>
                  <a:prstClr val="black"/>
                </a:solidFill>
                <a:latin typeface="Consolas" panose="020B0609020204030204" pitchFamily="49" charset="0"/>
              </a:rPr>
              <a:t> p</a:t>
            </a:r>
          </a:p>
          <a:p>
            <a:r>
              <a:rPr lang="en-US" sz="1400" dirty="0">
                <a:solidFill>
                  <a:srgbClr val="0000FF"/>
                </a:solidFill>
                <a:latin typeface="Consolas" panose="020B0609020204030204" pitchFamily="49" charset="0"/>
              </a:rPr>
              <a:t>on</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Customer_ID</a:t>
            </a:r>
            <a:r>
              <a:rPr lang="en-US" sz="1400" dirty="0">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Customer_ID</a:t>
            </a:r>
            <a:endParaRPr lang="en-US" sz="1400" dirty="0">
              <a:solidFill>
                <a:prstClr val="black"/>
              </a:solidFill>
              <a:latin typeface="Consolas" panose="020B0609020204030204" pitchFamily="49" charset="0"/>
            </a:endParaRPr>
          </a:p>
        </p:txBody>
      </p:sp>
      <p:sp>
        <p:nvSpPr>
          <p:cNvPr id="5" name="Rectangle 4"/>
          <p:cNvSpPr/>
          <p:nvPr/>
        </p:nvSpPr>
        <p:spPr>
          <a:xfrm>
            <a:off x="1295401" y="4316288"/>
            <a:ext cx="9677399" cy="1169551"/>
          </a:xfrm>
          <a:prstGeom prst="rect">
            <a:avLst/>
          </a:prstGeom>
        </p:spPr>
        <p:txBody>
          <a:bodyPr wrap="square">
            <a:spAutoFit/>
          </a:bodyPr>
          <a:lstStyle/>
          <a:p>
            <a:r>
              <a:rPr lang="en-US" sz="1400" dirty="0">
                <a:solidFill>
                  <a:srgbClr val="008000"/>
                </a:solidFill>
                <a:latin typeface="Consolas" panose="020B0609020204030204" pitchFamily="49" charset="0"/>
              </a:rPr>
              <a:t>--To view customer names with the wine labels they sell and the prices</a:t>
            </a:r>
          </a:p>
          <a:p>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create</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view</a:t>
            </a:r>
            <a:r>
              <a:rPr lang="en-US" sz="1400" dirty="0">
                <a:solidFill>
                  <a:prstClr val="black"/>
                </a:solidFill>
                <a:latin typeface="Consolas" panose="020B0609020204030204" pitchFamily="49" charset="0"/>
              </a:rPr>
              <a:t> view2 </a:t>
            </a:r>
            <a:r>
              <a:rPr lang="en-US" sz="1400" dirty="0">
                <a:solidFill>
                  <a:srgbClr val="0000FF"/>
                </a:solidFill>
                <a:latin typeface="Consolas" panose="020B0609020204030204" pitchFamily="49" charset="0"/>
              </a:rPr>
              <a:t>as</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v</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customer_name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w</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wine_label</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v</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bottle_price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v</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case_price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v</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glass_price</a:t>
            </a:r>
          </a:p>
          <a:p>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View1 v </a:t>
            </a:r>
            <a:r>
              <a:rPr lang="en-US" sz="1400" dirty="0">
                <a:solidFill>
                  <a:srgbClr val="808080"/>
                </a:solidFill>
                <a:latin typeface="Consolas" panose="020B0609020204030204" pitchFamily="49" charset="0"/>
              </a:rPr>
              <a:t>inner</a:t>
            </a:r>
            <a:r>
              <a:rPr lang="en-US" sz="1400" dirty="0">
                <a:solidFill>
                  <a:prstClr val="black"/>
                </a:solidFill>
                <a:latin typeface="Consolas" panose="020B0609020204030204" pitchFamily="49" charset="0"/>
              </a:rPr>
              <a:t> </a:t>
            </a:r>
            <a:r>
              <a:rPr lang="en-US" sz="1400" dirty="0">
                <a:solidFill>
                  <a:srgbClr val="808080"/>
                </a:solidFill>
                <a:latin typeface="Consolas" panose="020B0609020204030204" pitchFamily="49" charset="0"/>
              </a:rPr>
              <a:t>join</a:t>
            </a:r>
            <a:r>
              <a:rPr lang="en-US" sz="1400" dirty="0">
                <a:solidFill>
                  <a:prstClr val="black"/>
                </a:solidFill>
                <a:latin typeface="Consolas" panose="020B0609020204030204" pitchFamily="49" charset="0"/>
              </a:rPr>
              <a:t> Wine w </a:t>
            </a:r>
            <a:r>
              <a:rPr lang="en-US" sz="1400" dirty="0">
                <a:solidFill>
                  <a:srgbClr val="0000FF"/>
                </a:solidFill>
                <a:latin typeface="Consolas" panose="020B0609020204030204" pitchFamily="49" charset="0"/>
              </a:rPr>
              <a:t>on</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Wine_ID</a:t>
            </a:r>
            <a:r>
              <a:rPr lang="en-US" sz="1400" dirty="0">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w</a:t>
            </a:r>
            <a:r>
              <a:rPr lang="en-US" sz="1400" dirty="0" err="1">
                <a:solidFill>
                  <a:srgbClr val="808080"/>
                </a:solidFill>
                <a:latin typeface="Consolas" panose="020B0609020204030204" pitchFamily="49" charset="0"/>
              </a:rPr>
              <a:t>.</a:t>
            </a:r>
            <a:r>
              <a:rPr lang="en-US" sz="1400" dirty="0" err="1">
                <a:solidFill>
                  <a:prstClr val="black"/>
                </a:solidFill>
                <a:latin typeface="Consolas" panose="020B0609020204030204" pitchFamily="49" charset="0"/>
              </a:rPr>
              <a:t>Wine_ID</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25381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a:t>
            </a:r>
          </a:p>
        </p:txBody>
      </p:sp>
      <p:pic>
        <p:nvPicPr>
          <p:cNvPr id="4" name="Picture 3">
            <a:extLst>
              <a:ext uri="{FF2B5EF4-FFF2-40B4-BE49-F238E27FC236}">
                <a16:creationId xmlns:a16="http://schemas.microsoft.com/office/drawing/2014/main" id="{F0A4CDE2-4D9C-4E0E-983C-951F65895A08}"/>
              </a:ext>
            </a:extLst>
          </p:cNvPr>
          <p:cNvPicPr>
            <a:picLocks noChangeAspect="1"/>
          </p:cNvPicPr>
          <p:nvPr/>
        </p:nvPicPr>
        <p:blipFill>
          <a:blip r:embed="rId2"/>
          <a:stretch>
            <a:fillRect/>
          </a:stretch>
        </p:blipFill>
        <p:spPr>
          <a:xfrm>
            <a:off x="1307114" y="2665619"/>
            <a:ext cx="6619048" cy="3212066"/>
          </a:xfrm>
          <a:prstGeom prst="rect">
            <a:avLst/>
          </a:prstGeom>
        </p:spPr>
      </p:pic>
      <p:sp>
        <p:nvSpPr>
          <p:cNvPr id="5" name="Rectangle 4"/>
          <p:cNvSpPr/>
          <p:nvPr/>
        </p:nvSpPr>
        <p:spPr>
          <a:xfrm>
            <a:off x="7926162" y="2665619"/>
            <a:ext cx="2970436" cy="646331"/>
          </a:xfrm>
          <a:prstGeom prst="rect">
            <a:avLst/>
          </a:prstGeom>
        </p:spPr>
        <p:txBody>
          <a:bodyPr wrap="square">
            <a:spAutoFit/>
          </a:bodyPr>
          <a:lstStyle/>
          <a:p>
            <a:pPr marL="285750" indent="-285750" fontAlgn="base">
              <a:buFont typeface="Arial" panose="020B0604020202020204" pitchFamily="34" charset="0"/>
              <a:buChar char="•"/>
            </a:pPr>
            <a:r>
              <a:rPr lang="en-US" dirty="0"/>
              <a:t>Ability to query customer, wine, and price data.</a:t>
            </a:r>
          </a:p>
        </p:txBody>
      </p:sp>
    </p:spTree>
    <p:extLst>
      <p:ext uri="{BB962C8B-B14F-4D97-AF65-F5344CB8AC3E}">
        <p14:creationId xmlns:p14="http://schemas.microsoft.com/office/powerpoint/2010/main" val="415366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a:t>
            </a:r>
          </a:p>
        </p:txBody>
      </p:sp>
      <p:sp>
        <p:nvSpPr>
          <p:cNvPr id="5" name="Rectangle 4"/>
          <p:cNvSpPr/>
          <p:nvPr/>
        </p:nvSpPr>
        <p:spPr>
          <a:xfrm>
            <a:off x="9370242" y="2665619"/>
            <a:ext cx="1526355" cy="1200329"/>
          </a:xfrm>
          <a:prstGeom prst="rect">
            <a:avLst/>
          </a:prstGeom>
        </p:spPr>
        <p:txBody>
          <a:bodyPr wrap="square">
            <a:spAutoFit/>
          </a:bodyPr>
          <a:lstStyle/>
          <a:p>
            <a:pPr marL="285750" indent="-285750" fontAlgn="base">
              <a:buFont typeface="Arial" panose="020B0604020202020204" pitchFamily="34" charset="0"/>
              <a:buChar char="•"/>
            </a:pPr>
            <a:r>
              <a:rPr lang="en-US" dirty="0"/>
              <a:t>Search for winery by name, label, or location.</a:t>
            </a:r>
          </a:p>
        </p:txBody>
      </p:sp>
      <p:pic>
        <p:nvPicPr>
          <p:cNvPr id="6" name="Picture 5">
            <a:extLst>
              <a:ext uri="{FF2B5EF4-FFF2-40B4-BE49-F238E27FC236}">
                <a16:creationId xmlns:a16="http://schemas.microsoft.com/office/drawing/2014/main" id="{7CD9DF06-DF00-46BF-960F-985EFE784C3A}"/>
              </a:ext>
            </a:extLst>
          </p:cNvPr>
          <p:cNvPicPr>
            <a:picLocks noChangeAspect="1"/>
          </p:cNvPicPr>
          <p:nvPr/>
        </p:nvPicPr>
        <p:blipFill>
          <a:blip r:embed="rId2"/>
          <a:stretch>
            <a:fillRect/>
          </a:stretch>
        </p:blipFill>
        <p:spPr>
          <a:xfrm>
            <a:off x="1295402" y="2665619"/>
            <a:ext cx="7907362" cy="3030220"/>
          </a:xfrm>
          <a:prstGeom prst="rect">
            <a:avLst/>
          </a:prstGeom>
        </p:spPr>
      </p:pic>
    </p:spTree>
    <p:extLst>
      <p:ext uri="{BB962C8B-B14F-4D97-AF65-F5344CB8AC3E}">
        <p14:creationId xmlns:p14="http://schemas.microsoft.com/office/powerpoint/2010/main" val="7885329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TotalTime>
  <Words>379</Words>
  <Application>Microsoft Office PowerPoint</Application>
  <PresentationFormat>Widescreen</PresentationFormat>
  <Paragraphs>36</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Consolas</vt:lpstr>
      <vt:lpstr>Garamond</vt:lpstr>
      <vt:lpstr>Organic</vt:lpstr>
      <vt:lpstr>Package</vt:lpstr>
      <vt:lpstr>Winery Database</vt:lpstr>
      <vt:lpstr>Purpose</vt:lpstr>
      <vt:lpstr>Business Problems Addressed</vt:lpstr>
      <vt:lpstr>Business Rules</vt:lpstr>
      <vt:lpstr>Entity Relationship Diagram</vt:lpstr>
      <vt:lpstr>Database Implementation (SQL)</vt:lpstr>
      <vt:lpstr>Sample Views</vt:lpstr>
      <vt:lpstr>Reports</vt:lpstr>
      <vt:lpstr>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Winery Database</dc:title>
  <dc:creator>Alex George</dc:creator>
  <cp:lastModifiedBy>Alex George</cp:lastModifiedBy>
  <cp:revision>3</cp:revision>
  <dcterms:created xsi:type="dcterms:W3CDTF">2017-06-01T04:49:49Z</dcterms:created>
  <dcterms:modified xsi:type="dcterms:W3CDTF">2017-06-01T05:12:38Z</dcterms:modified>
</cp:coreProperties>
</file>