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6"/>
    <p:restoredTop sz="94643"/>
  </p:normalViewPr>
  <p:slideViewPr>
    <p:cSldViewPr snapToGrid="0" snapToObjects="1">
      <p:cViewPr varScale="1">
        <p:scale>
          <a:sx n="153" d="100"/>
          <a:sy n="153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07992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11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303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Now we are going to use Road data set created by city pulse project we focus on dashboard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42050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323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974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061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203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69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987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337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26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511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238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045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145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94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18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63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47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05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510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Average Speed higher at night time compared to daytime(Only sample data taken) </a:t>
            </a:r>
          </a:p>
          <a:p>
            <a:pPr marL="457200" lvl="0" indent="-228600">
              <a:spcBef>
                <a:spcPts val="0"/>
              </a:spcBef>
            </a:pPr>
            <a:r>
              <a:rPr lang="en-GB"/>
              <a:t>As vehicle count increases average speed reduces till some point</a:t>
            </a:r>
          </a:p>
        </p:txBody>
      </p:sp>
    </p:spTree>
    <p:extLst>
      <p:ext uri="{BB962C8B-B14F-4D97-AF65-F5344CB8AC3E}">
        <p14:creationId xmlns:p14="http://schemas.microsoft.com/office/powerpoint/2010/main" val="203173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app.moqups.com/jkunaparaju/sURdTg12RV/edit/page/ad64222d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https://www.youtube.com/watch?v=XDO5RnzJHCY" TargetMode="External"/><Relationship Id="rId5" Type="http://schemas.openxmlformats.org/officeDocument/2006/relationships/hyperlink" Target="https://www.draw.io/" TargetMode="External"/><Relationship Id="rId6" Type="http://schemas.openxmlformats.org/officeDocument/2006/relationships/hyperlink" Target="https://app.moqups.com/jkunaparaju/sURdTg12RV/edit/page/ad64222d5" TargetMode="External"/><Relationship Id="rId7" Type="http://schemas.openxmlformats.org/officeDocument/2006/relationships/hyperlink" Target="http://www.ict-citypulse.eu/page/content/consortiu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plot.ly/~jkunaparaju/10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559300"/>
            <a:ext cx="8520600" cy="168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Smart Traffic - Smart City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City Pulse Project 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999" y="2529499"/>
            <a:ext cx="3875099" cy="8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71750" y="129825"/>
            <a:ext cx="8520600" cy="88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 pulse Dashboard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928825"/>
            <a:ext cx="8520600" cy="395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 Pulse dashboard is an application which visualizes traffic, parking and event information. 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different sections in the dashboard.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section is a placeholder for user selection. User can select various criteria, which will be used to query data from backend and display information in the map  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with city traffic information appears in the middle.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249675"/>
            <a:ext cx="85206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City Pulse DashBoard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50" y="918850"/>
            <a:ext cx="7827524" cy="38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158525" y="4344500"/>
            <a:ext cx="6831300" cy="5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https://github.com/CityPulse/CityPulse-City-Dashboard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City Pulse dashboard contd..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rightmost section is for visual analytics from historical data.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user chooses Aarhus city, list of available data sources are populated. After selecting </a:t>
            </a:r>
            <a:r>
              <a:rPr lang="en-GB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datasources</a:t>
            </a: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he/she will be able to choose 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colour </a:t>
            </a: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marker to display in map.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submitting the request, map will be populated with markers for each sensor. Size of the marker will be proportional to size of the data. </a:t>
            </a:r>
          </a:p>
          <a:p>
            <a:pPr lvl="0" rtl="0">
              <a:spcBef>
                <a:spcPts val="1000"/>
              </a:spcBef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City Pulse dashboard contd..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447137"/>
            <a:ext cx="8520600" cy="35167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user hovers over the sensor, the tooltip will be displayed with more details about the sensor. For example, Geographic data like Latitude, Longitude, Street Name etc. </a:t>
            </a:r>
          </a:p>
          <a:p>
            <a:pPr marL="457200" lvl="0" indent="-381000" rtl="0">
              <a:spcBef>
                <a:spcPts val="100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part of the screen, there is a section where domain expert can view some visualizations of historic data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954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Design Improvements </a:t>
            </a:r>
            <a:r>
              <a:rPr lang="en-GB" sz="3000" b="1">
                <a:solidFill>
                  <a:srgbClr val="55515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668175"/>
            <a:ext cx="8520600" cy="4395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this project is to create application for users(Administrators and Citizens) to make use of cutting edge technologies. 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will be two major extensions to the existing system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one will be applying unsupervised learning to create clusters. 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one is to provide better user experience by improving graphical user interface(GUI).</a:t>
            </a:r>
          </a:p>
          <a:p>
            <a:pPr lvl="0" rtl="0">
              <a:spcBef>
                <a:spcPts val="1000"/>
              </a:spcBef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100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221825" y="908950"/>
            <a:ext cx="8520600" cy="416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is, division of data into groups of similar objects.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spatial, temporal clusters to predict future </a:t>
            </a:r>
            <a:r>
              <a:rPr lang="en-GB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</a:t>
            </a: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prediction of traffic.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Clusters might reveal patterns, for example at different times of a day, there may be different spatial distributions.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morning peak hours, the largest targeted road cluster located in one area. However, during the evening period, same  cluster  may not  found.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8" name="Shape 148"/>
          <p:cNvSpPr txBox="1"/>
          <p:nvPr/>
        </p:nvSpPr>
        <p:spPr>
          <a:xfrm>
            <a:off x="139825" y="199750"/>
            <a:ext cx="8520600" cy="7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39825" y="669150"/>
            <a:ext cx="8692475" cy="440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Different spatial distributions of the road clusters in weekends and weekdays, indicating the need for detailed travel information. </a:t>
            </a:r>
            <a:endParaRPr lang="en-GB" sz="24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would lead to more accurate estimations of traffic congestions.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observing these patterns, we can rank road segments by their traffic flow. With this, </a:t>
            </a: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road network efficiency can be improved.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Historical traffic patterns can be used for the prediction of traffic flows and also for the correction of missing or erroneous data.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39825" y="99875"/>
            <a:ext cx="8520600" cy="7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61775" y="755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Process flow - Sequence Diagram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475" y="699125"/>
            <a:ext cx="4284575" cy="314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09725" y="3845148"/>
            <a:ext cx="8520600" cy="1198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above Sequence diagram shows process flow. Whenever user requests for information, a http request will be generated and processed with spark and  response will be sent back user.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513025" y="3215925"/>
            <a:ext cx="3575700" cy="6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-GB" sz="1800" u="sng">
                <a:solidFill>
                  <a:schemeClr val="accent5"/>
                </a:solidFill>
                <a:hlinkClick r:id="rId4"/>
              </a:rPr>
              <a:t>https://www.draw.io/</a:t>
            </a:r>
            <a:r>
              <a:rPr lang="en-GB" sz="1800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79275" y="1152938"/>
            <a:ext cx="8003400" cy="36178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project improve user experience by two ways.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 one, Instead of showing all details in one single page, three different modules created. Those are User Authentication, Map, Analytics.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authentication will store user details for future purpose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 module show traffic data based on user requests 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Administrator can run analytics on third module.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39825" y="159775"/>
            <a:ext cx="7230900" cy="7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User Experience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165375"/>
            <a:ext cx="8520600" cy="7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User Authentication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700" y="1018675"/>
            <a:ext cx="4914900" cy="285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09725" y="3458817"/>
            <a:ext cx="8029800" cy="925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When ever user comes in, this module stores user information. After submitting the request, user redirected to Map page.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09725" y="4384450"/>
            <a:ext cx="8409300" cy="68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-GB" sz="1800" u="sng" dirty="0">
                <a:solidFill>
                  <a:schemeClr val="accent5"/>
                </a:solidFill>
                <a:hlinkClick r:id="rId4"/>
              </a:rPr>
              <a:t>https://app.moqups.com/jkunaparaju/sURdTg12RV/edit/page/ad64222d5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55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Smart City -City Pulse Project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728100"/>
            <a:ext cx="8716800" cy="41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World is transforming into a digital era. Cities need to be modify to meet citizens expectations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Smart City solutions utilize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Social Media data to deliver higher-quality citizen services efficiently. In addition to that, there is a chance to save an organization's operational cost, that affects city businesses and people's quality of living.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CityPulse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one of such project. It processes large-scale data from Internet of Things and social networks.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129825"/>
            <a:ext cx="8520600" cy="56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Traffic data display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25" y="699212"/>
            <a:ext cx="687705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11700" y="4064875"/>
            <a:ext cx="8520600" cy="10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User selects street, type of resource and Date. Traffic data displayed in map.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59925"/>
            <a:ext cx="8520600" cy="64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Advanced Analytics on historic data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87" y="778999"/>
            <a:ext cx="5711175" cy="296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11700" y="3595425"/>
            <a:ext cx="8237400" cy="13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This page is for city administrators. They can visualize historic as well as streaming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199750"/>
            <a:ext cx="8520600" cy="8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271750" y="812924"/>
            <a:ext cx="8520600" cy="37271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project, once implemented, is an improvement to existing city pulse project and a guideline for future research. 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most advanced tools and technologies. That makes this application scalable in future. 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spark Structured streaming we will be able to combine both current data and historic data and run analytics on real time.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017724"/>
            <a:ext cx="8520600" cy="3703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1000"/>
              </a:spcBef>
              <a:buFont typeface="Arial" charset="0"/>
              <a:buChar char="•"/>
            </a:pPr>
            <a:r>
              <a:rPr lang="en-GB" b="1" u="sng" dirty="0">
                <a:solidFill>
                  <a:schemeClr val="accent5"/>
                </a:solidFill>
                <a:hlinkClick r:id="rId3" invalidUrl="https://github.com/CityPulse/Documentation/blob/master/Year 3 Reports and Deliverables/CityPulse_D5.3_Smart_City_Environment_User_Interfaces_Final.pdf"/>
              </a:rPr>
              <a:t>https://github.com/CityPulse/Documentation/blob/master/Year%203%20Reports%20and%20Deliverables/CityPulse_D5.3_Smart_City_Environment_User_Interfaces_Final.pdf</a:t>
            </a:r>
          </a:p>
          <a:p>
            <a:pPr marL="514350" lvl="0" indent="-285750" rtl="0">
              <a:spcBef>
                <a:spcPts val="1000"/>
              </a:spcBef>
              <a:buFont typeface="Arial" charset="0"/>
              <a:buChar char="•"/>
            </a:pPr>
            <a:r>
              <a:rPr lang="en-GB" b="1" u="sng" dirty="0">
                <a:solidFill>
                  <a:schemeClr val="accent5"/>
                </a:solidFill>
                <a:hlinkClick r:id="rId4"/>
              </a:rPr>
              <a:t>https://www.youtube.com/watch?v=XDO5RnzJHCY</a:t>
            </a:r>
          </a:p>
          <a:p>
            <a:pPr marL="514350" lvl="0" indent="-285750" rtl="0">
              <a:spcBef>
                <a:spcPts val="1000"/>
              </a:spcBef>
              <a:buFont typeface="Arial" charset="0"/>
              <a:buChar char="•"/>
            </a:pPr>
            <a:r>
              <a:rPr lang="en-GB" u="sng" dirty="0">
                <a:solidFill>
                  <a:schemeClr val="hlink"/>
                </a:solidFill>
                <a:hlinkClick r:id="rId5"/>
              </a:rPr>
              <a:t>https://www.draw.io/</a:t>
            </a:r>
            <a:r>
              <a:rPr lang="en-GB" dirty="0"/>
              <a:t> </a:t>
            </a:r>
          </a:p>
          <a:p>
            <a:pPr marL="514350" lvl="0" indent="-285750" rtl="0">
              <a:spcBef>
                <a:spcPts val="1000"/>
              </a:spcBef>
              <a:buFont typeface="Arial" charset="0"/>
              <a:buChar char="•"/>
            </a:pPr>
            <a:r>
              <a:rPr lang="en-GB" u="sng" dirty="0">
                <a:solidFill>
                  <a:schemeClr val="hlink"/>
                </a:solidFill>
                <a:hlinkClick r:id="rId6"/>
              </a:rPr>
              <a:t>https://app.moqups.com/jkunaparaju/sURdTg12RV/edit/page/ad64222d5</a:t>
            </a:r>
          </a:p>
          <a:p>
            <a:pPr marL="514350" lvl="0" indent="-285750" rtl="0">
              <a:spcBef>
                <a:spcPts val="1000"/>
              </a:spcBef>
              <a:buFont typeface="Arial" charset="0"/>
              <a:buChar char="•"/>
            </a:pPr>
            <a:r>
              <a:rPr lang="en-GB" u="sng" dirty="0">
                <a:solidFill>
                  <a:schemeClr val="hlink"/>
                </a:solidFill>
                <a:hlinkClick r:id="rId7"/>
              </a:rPr>
              <a:t>http://www.ict-citypulse.eu/page/content/consortium</a:t>
            </a:r>
          </a:p>
          <a:p>
            <a:pPr lvl="0" rtl="0">
              <a:spcBef>
                <a:spcPts val="1000"/>
              </a:spcBef>
              <a:buNone/>
            </a:pPr>
            <a:endParaRPr dirty="0"/>
          </a:p>
          <a:p>
            <a:pPr lvl="0" rtl="0">
              <a:spcBef>
                <a:spcPts val="1000"/>
              </a:spcBef>
              <a:buNone/>
            </a:pPr>
            <a:endParaRPr dirty="0"/>
          </a:p>
          <a:p>
            <a:pPr lvl="0">
              <a:spcBef>
                <a:spcPts val="100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9875" y="259675"/>
            <a:ext cx="8742300" cy="6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>
                <a:latin typeface="Times New Roman"/>
                <a:ea typeface="Times New Roman"/>
                <a:cs typeface="Times New Roman"/>
                <a:sym typeface="Times New Roman"/>
              </a:rPr>
              <a:t>City Pulse Project - Main Components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19600" y="1248425"/>
            <a:ext cx="4993500" cy="378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 Pulse is the project developed by a nine different organizations.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These are the tools and applications that </a:t>
            </a:r>
            <a:r>
              <a:rPr lang="en-GB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 Pulse 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provides.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493050" y="1038675"/>
            <a:ext cx="3276000" cy="37877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889000" lvl="0" indent="-342900" rtl="0">
              <a:spcBef>
                <a:spcPts val="0"/>
              </a:spcBef>
              <a:spcAft>
                <a:spcPts val="1400"/>
              </a:spcAft>
              <a:buClr>
                <a:srgbClr val="4F5B7C"/>
              </a:buClr>
              <a:buSzPct val="100000"/>
              <a:buFont typeface="Arial" charset="0"/>
              <a:buChar char="•"/>
            </a:pPr>
            <a:r>
              <a:rPr lang="en-GB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Journey Planner</a:t>
            </a:r>
          </a:p>
          <a:p>
            <a:pPr marL="889000" lvl="0" indent="-342900" rtl="0">
              <a:spcBef>
                <a:spcPts val="0"/>
              </a:spcBef>
              <a:spcAft>
                <a:spcPts val="1400"/>
              </a:spcAft>
              <a:buClr>
                <a:srgbClr val="4F5B7C"/>
              </a:buClr>
              <a:buSzPct val="100000"/>
              <a:buFont typeface="Arial" charset="0"/>
              <a:buChar char="•"/>
            </a:pPr>
            <a:r>
              <a:rPr lang="en-GB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Social media </a:t>
            </a:r>
            <a:r>
              <a:rPr lang="en-GB" sz="18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analyzer</a:t>
            </a:r>
            <a:endParaRPr lang="en-GB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0" indent="-342900" rtl="0">
              <a:spcBef>
                <a:spcPts val="0"/>
              </a:spcBef>
              <a:spcAft>
                <a:spcPts val="1400"/>
              </a:spcAft>
              <a:buClr>
                <a:srgbClr val="4F5B7C"/>
              </a:buClr>
              <a:buSzPct val="100000"/>
              <a:buFont typeface="Arial" charset="0"/>
              <a:buChar char="•"/>
            </a:pPr>
            <a:r>
              <a:rPr lang="en-GB" sz="18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CityPulse</a:t>
            </a:r>
            <a:r>
              <a:rPr lang="en-GB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Dashboard</a:t>
            </a:r>
          </a:p>
          <a:p>
            <a:pPr marL="889000" lvl="0" indent="-342900" rtl="0">
              <a:spcBef>
                <a:spcPts val="0"/>
              </a:spcBef>
              <a:spcAft>
                <a:spcPts val="1400"/>
              </a:spcAft>
              <a:buClr>
                <a:srgbClr val="4F5B7C"/>
              </a:buClr>
              <a:buSzPct val="100000"/>
              <a:buFont typeface="Arial" charset="0"/>
              <a:buChar char="•"/>
            </a:pPr>
            <a:r>
              <a:rPr lang="en-GB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Tourism Planner</a:t>
            </a:r>
          </a:p>
          <a:p>
            <a:pPr marL="889000" lvl="0" indent="-342900" rtl="0">
              <a:spcBef>
                <a:spcPts val="0"/>
              </a:spcBef>
              <a:spcAft>
                <a:spcPts val="1400"/>
              </a:spcAft>
              <a:buClr>
                <a:srgbClr val="4F5B7C"/>
              </a:buClr>
              <a:buSzPct val="100000"/>
              <a:buFont typeface="Arial" charset="0"/>
              <a:buChar char="•"/>
            </a:pP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Pickup Planner (Vehicle app and Client app )</a:t>
            </a:r>
          </a:p>
          <a:p>
            <a:pPr marL="889000" lvl="0" indent="-342900" rtl="0">
              <a:spcBef>
                <a:spcPts val="0"/>
              </a:spcBef>
              <a:spcAft>
                <a:spcPts val="1400"/>
              </a:spcAft>
              <a:buClr>
                <a:srgbClr val="4F5B7C"/>
              </a:buClr>
              <a:buSzPct val="100000"/>
              <a:buFont typeface="Arial" charset="0"/>
              <a:buChar char="•"/>
            </a:pP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Event Publisher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229700"/>
            <a:ext cx="8520600" cy="58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Road Data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9500" y="818900"/>
            <a:ext cx="8422800" cy="352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Since we are using Road dataset, we focus on the Smart city Dashboard application.</a:t>
            </a:r>
          </a:p>
          <a:p>
            <a:pPr marL="457200" lvl="0" indent="-3810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Road data consists of two different types of data files. </a:t>
            </a:r>
          </a:p>
          <a:p>
            <a:pPr marL="457200" lvl="0" indent="-3810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 type is metadata. There is a separate metadata file for each individual city. </a:t>
            </a:r>
          </a:p>
          <a:p>
            <a:pPr marL="457200" lvl="0" indent="-3810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Metadata file consists of streets </a:t>
            </a: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geographical information of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city and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Report_ID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lv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50" y="1158525"/>
            <a:ext cx="8672298" cy="30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1995300" y="439450"/>
            <a:ext cx="5153400" cy="6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249675" y="1028700"/>
            <a:ext cx="8389800" cy="34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Other type of data is street traffic data, which is in csv format. Each file represents individual street traffic information.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line abstracts traffic information of every five minutes.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Important attributes in this file, are timestamp, average speed, number of vehicles, REPORT_ID.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Both datasets can be combined by REPORT_ID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60100" y="229700"/>
            <a:ext cx="7520100" cy="72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Traffic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844450" y="249675"/>
            <a:ext cx="3405600" cy="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Traffic Data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5" y="728075"/>
            <a:ext cx="8269250" cy="1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5" y="2716574"/>
            <a:ext cx="8731624" cy="23391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391200" y="262670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Merged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9875"/>
            <a:ext cx="8520600" cy="53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0" y="711724"/>
            <a:ext cx="7418050" cy="21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3645400" y="1098600"/>
            <a:ext cx="32658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Avg Speed Vs Hour of the day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25" y="2936225"/>
            <a:ext cx="7576975" cy="197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755250" y="3176000"/>
            <a:ext cx="3305700" cy="6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Avg Speed Vs Vehicle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159800"/>
            <a:ext cx="8520600" cy="57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Heat Map - Average Speed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9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X- Axis ==&gt; Hour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Y- Axis ==&gt; Vehicle Count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Cell ⇒ Avg Speed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00" y="739100"/>
            <a:ext cx="5987700" cy="31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19850" y="4129600"/>
            <a:ext cx="8589000" cy="76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Histogram of Average speed </a:t>
            </a:r>
            <a:r>
              <a:rPr lang="en-GB"/>
              <a:t> 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https://plot.ly/~jkunaparaju/101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1031</Words>
  <Application>Microsoft Macintosh PowerPoint</Application>
  <PresentationFormat>On-screen Show (16:9)</PresentationFormat>
  <Paragraphs>104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Times New Roman</vt:lpstr>
      <vt:lpstr>simple-light-2</vt:lpstr>
      <vt:lpstr>Smart Traffic - Smart City  City Pulse Project </vt:lpstr>
      <vt:lpstr>Smart City -City Pulse Project</vt:lpstr>
      <vt:lpstr>City Pulse Project - Main Components</vt:lpstr>
      <vt:lpstr>Road Data</vt:lpstr>
      <vt:lpstr>PowerPoint Presentation</vt:lpstr>
      <vt:lpstr>PowerPoint Presentation</vt:lpstr>
      <vt:lpstr>Traffic Data </vt:lpstr>
      <vt:lpstr>Data Visualization</vt:lpstr>
      <vt:lpstr>Heat Map - Average Speed</vt:lpstr>
      <vt:lpstr>City pulse Dashboard</vt:lpstr>
      <vt:lpstr>City Pulse DashBoard</vt:lpstr>
      <vt:lpstr>City Pulse dashboard contd..</vt:lpstr>
      <vt:lpstr>City Pulse dashboard contd..</vt:lpstr>
      <vt:lpstr>Design Improvements  </vt:lpstr>
      <vt:lpstr>PowerPoint Presentation</vt:lpstr>
      <vt:lpstr>PowerPoint Presentation</vt:lpstr>
      <vt:lpstr>Process flow - Sequence Diagram</vt:lpstr>
      <vt:lpstr>PowerPoint Presentation</vt:lpstr>
      <vt:lpstr>User Authentication</vt:lpstr>
      <vt:lpstr>Traffic data display</vt:lpstr>
      <vt:lpstr>Advanced Analytics on historic data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- Smart City  City Pulse Project </dc:title>
  <cp:lastModifiedBy>Jyothi Kunaparaju</cp:lastModifiedBy>
  <cp:revision>2</cp:revision>
  <dcterms:modified xsi:type="dcterms:W3CDTF">2017-02-16T14:17:16Z</dcterms:modified>
</cp:coreProperties>
</file>