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53"/>
    <p:restoredTop sz="94643"/>
  </p:normalViewPr>
  <p:slideViewPr>
    <p:cSldViewPr snapToGrid="0" snapToObjects="1">
      <p:cViewPr varScale="1">
        <p:scale>
          <a:sx n="160" d="100"/>
          <a:sy n="160" d="100"/>
        </p:scale>
        <p:origin x="224"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776493371"/>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Shape 5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6" name="Shape 5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659635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3289605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Shape 11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4" name="Shape 11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0091947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Shape 11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0" name="Shape 12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5024574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Shape 12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6" name="Shape 12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6900104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3" name="Shape 13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3873885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Shape 13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9" name="Shape 13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614837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Shape 6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2" name="Shape 6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1363860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Shape 6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7" name="Shape 6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6680847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Shape 7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3" name="Shape 7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005749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Shape 7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0" name="Shape 8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932015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6" name="Shape 8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5103595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Shape 9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2" name="Shape 9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3567535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8" name="Shape 9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9750467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Shape 10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4" name="Shape 10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63756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lIns="91425" tIns="91425" rIns="91425" bIns="91425" anchor="b" anchorCtr="0"/>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a:endParaRPr/>
          </a:p>
        </p:txBody>
      </p:sp>
      <p:sp>
        <p:nvSpPr>
          <p:cNvPr id="12" name="Shape 1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GB"/>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600" cy="1963500"/>
          </a:xfrm>
          <a:prstGeom prst="rect">
            <a:avLst/>
          </a:prstGeom>
        </p:spPr>
        <p:txBody>
          <a:bodyPr lIns="91425" tIns="91425" rIns="91425" bIns="91425" anchor="b" anchorCtr="0"/>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a:endParaRPr/>
          </a:p>
        </p:txBody>
      </p:sp>
      <p:sp>
        <p:nvSpPr>
          <p:cNvPr id="46" name="Shape 46"/>
          <p:cNvSpPr txBox="1">
            <a:spLocks noGrp="1"/>
          </p:cNvSpPr>
          <p:nvPr>
            <p:ph type="body" idx="1"/>
          </p:nvPr>
        </p:nvSpPr>
        <p:spPr>
          <a:xfrm>
            <a:off x="311700" y="3152225"/>
            <a:ext cx="8520600" cy="13008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47" name="Shape 4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GB"/>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GB"/>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ustom layout 1">
    <p:bg>
      <p:bgPr>
        <a:solidFill>
          <a:srgbClr val="FFFFFF"/>
        </a:solidFill>
        <a:effectLst/>
      </p:bgPr>
    </p:bg>
    <p:spTree>
      <p:nvGrpSpPr>
        <p:cNvPr id="1" name="Shape 50"/>
        <p:cNvGrpSpPr/>
        <p:nvPr/>
      </p:nvGrpSpPr>
      <p:grpSpPr>
        <a:xfrm>
          <a:off x="0" y="0"/>
          <a:ext cx="0" cy="0"/>
          <a:chOff x="0" y="0"/>
          <a:chExt cx="0" cy="0"/>
        </a:xfrm>
      </p:grpSpPr>
      <p:sp>
        <p:nvSpPr>
          <p:cNvPr id="51" name="Shape 51"/>
          <p:cNvSpPr/>
          <p:nvPr/>
        </p:nvSpPr>
        <p:spPr>
          <a:xfrm>
            <a:off x="0" y="0"/>
            <a:ext cx="9144000" cy="5143500"/>
          </a:xfrm>
          <a:prstGeom prst="rect">
            <a:avLst/>
          </a:prstGeom>
          <a:solidFill>
            <a:schemeClr val="lt1"/>
          </a:solidFill>
          <a:ln>
            <a:noFill/>
          </a:ln>
        </p:spPr>
        <p:txBody>
          <a:bodyPr lIns="91425" tIns="91425" rIns="91425" bIns="91425" anchor="ctr" anchorCtr="0">
            <a:noAutofit/>
          </a:bodyPr>
          <a:lstStyle/>
          <a:p>
            <a:pPr lvl="0">
              <a:spcBef>
                <a:spcPts val="0"/>
              </a:spcBef>
              <a:buNone/>
            </a:pPr>
            <a:endParaRPr/>
          </a:p>
        </p:txBody>
      </p:sp>
      <p:sp>
        <p:nvSpPr>
          <p:cNvPr id="52" name="Shape 52"/>
          <p:cNvSpPr txBox="1">
            <a:spLocks noGrp="1"/>
          </p:cNvSpPr>
          <p:nvPr>
            <p:ph type="body" idx="1"/>
          </p:nvPr>
        </p:nvSpPr>
        <p:spPr>
          <a:xfrm>
            <a:off x="317425" y="924900"/>
            <a:ext cx="4779300" cy="3142800"/>
          </a:xfrm>
          <a:prstGeom prst="rect">
            <a:avLst/>
          </a:prstGeom>
          <a:noFill/>
        </p:spPr>
        <p:txBody>
          <a:bodyPr lIns="91425" tIns="91425" rIns="91425" bIns="91425" anchor="t" anchorCtr="0"/>
          <a:lstStyle>
            <a:lvl1pPr lvl="0" algn="l">
              <a:lnSpc>
                <a:spcPct val="115000"/>
              </a:lnSpc>
              <a:spcBef>
                <a:spcPts val="0"/>
              </a:spcBef>
              <a:spcAft>
                <a:spcPts val="1600"/>
              </a:spcAft>
              <a:buClr>
                <a:schemeClr val="dk2"/>
              </a:buClr>
              <a:buSzPct val="100000"/>
              <a:defRPr sz="1600">
                <a:solidFill>
                  <a:schemeClr val="dk2"/>
                </a:solidFill>
              </a:defRPr>
            </a:lvl1pPr>
            <a:lvl2pPr lvl="1" algn="l">
              <a:lnSpc>
                <a:spcPct val="115000"/>
              </a:lnSpc>
              <a:spcBef>
                <a:spcPts val="0"/>
              </a:spcBef>
              <a:spcAft>
                <a:spcPts val="1600"/>
              </a:spcAft>
              <a:buClr>
                <a:schemeClr val="dk2"/>
              </a:buClr>
              <a:defRPr sz="1400">
                <a:solidFill>
                  <a:schemeClr val="dk2"/>
                </a:solidFill>
              </a:defRPr>
            </a:lvl2pPr>
            <a:lvl3pPr lvl="2" algn="l">
              <a:lnSpc>
                <a:spcPct val="115000"/>
              </a:lnSpc>
              <a:spcBef>
                <a:spcPts val="0"/>
              </a:spcBef>
              <a:spcAft>
                <a:spcPts val="1600"/>
              </a:spcAft>
              <a:buClr>
                <a:schemeClr val="dk2"/>
              </a:buClr>
              <a:defRPr sz="1400">
                <a:solidFill>
                  <a:schemeClr val="dk2"/>
                </a:solidFill>
              </a:defRPr>
            </a:lvl3pPr>
            <a:lvl4pPr lvl="3" algn="l">
              <a:lnSpc>
                <a:spcPct val="115000"/>
              </a:lnSpc>
              <a:spcBef>
                <a:spcPts val="0"/>
              </a:spcBef>
              <a:spcAft>
                <a:spcPts val="1600"/>
              </a:spcAft>
              <a:buClr>
                <a:schemeClr val="dk2"/>
              </a:buClr>
              <a:defRPr sz="1400">
                <a:solidFill>
                  <a:schemeClr val="dk2"/>
                </a:solidFill>
              </a:defRPr>
            </a:lvl4pPr>
            <a:lvl5pPr lvl="4" algn="l">
              <a:lnSpc>
                <a:spcPct val="115000"/>
              </a:lnSpc>
              <a:spcBef>
                <a:spcPts val="0"/>
              </a:spcBef>
              <a:spcAft>
                <a:spcPts val="1600"/>
              </a:spcAft>
              <a:buClr>
                <a:schemeClr val="dk2"/>
              </a:buClr>
              <a:defRPr sz="1400">
                <a:solidFill>
                  <a:schemeClr val="dk2"/>
                </a:solidFill>
              </a:defRPr>
            </a:lvl5pPr>
            <a:lvl6pPr lvl="5" algn="l">
              <a:lnSpc>
                <a:spcPct val="115000"/>
              </a:lnSpc>
              <a:spcBef>
                <a:spcPts val="0"/>
              </a:spcBef>
              <a:spcAft>
                <a:spcPts val="1600"/>
              </a:spcAft>
              <a:buClr>
                <a:schemeClr val="dk2"/>
              </a:buClr>
              <a:defRPr sz="1400">
                <a:solidFill>
                  <a:schemeClr val="dk2"/>
                </a:solidFill>
              </a:defRPr>
            </a:lvl6pPr>
            <a:lvl7pPr lvl="6" algn="l">
              <a:lnSpc>
                <a:spcPct val="115000"/>
              </a:lnSpc>
              <a:spcBef>
                <a:spcPts val="0"/>
              </a:spcBef>
              <a:spcAft>
                <a:spcPts val="1600"/>
              </a:spcAft>
              <a:buClr>
                <a:schemeClr val="dk2"/>
              </a:buClr>
              <a:defRPr sz="1400">
                <a:solidFill>
                  <a:schemeClr val="dk2"/>
                </a:solidFill>
              </a:defRPr>
            </a:lvl7pPr>
            <a:lvl8pPr lvl="7" algn="l">
              <a:lnSpc>
                <a:spcPct val="115000"/>
              </a:lnSpc>
              <a:spcBef>
                <a:spcPts val="0"/>
              </a:spcBef>
              <a:spcAft>
                <a:spcPts val="1600"/>
              </a:spcAft>
              <a:buClr>
                <a:schemeClr val="dk2"/>
              </a:buClr>
              <a:defRPr sz="1400">
                <a:solidFill>
                  <a:schemeClr val="dk2"/>
                </a:solidFill>
              </a:defRPr>
            </a:lvl8pPr>
            <a:lvl9pPr lvl="8" algn="l">
              <a:lnSpc>
                <a:spcPct val="115000"/>
              </a:lnSpc>
              <a:spcBef>
                <a:spcPts val="0"/>
              </a:spcBef>
              <a:spcAft>
                <a:spcPts val="1600"/>
              </a:spcAft>
              <a:buClr>
                <a:schemeClr val="dk2"/>
              </a:buClr>
              <a:defRPr sz="1400">
                <a:solidFill>
                  <a:schemeClr val="dk2"/>
                </a:solidFill>
              </a:defRPr>
            </a:lvl9pPr>
          </a:lstStyle>
          <a:p>
            <a:endParaRPr/>
          </a:p>
        </p:txBody>
      </p:sp>
      <p:sp>
        <p:nvSpPr>
          <p:cNvPr id="53" name="Shape 53"/>
          <p:cNvSpPr txBox="1">
            <a:spLocks noGrp="1"/>
          </p:cNvSpPr>
          <p:nvPr>
            <p:ph type="sldNum" idx="12"/>
          </p:nvPr>
        </p:nvSpPr>
        <p:spPr>
          <a:xfrm>
            <a:off x="8472457" y="4663216"/>
            <a:ext cx="548700" cy="393600"/>
          </a:xfrm>
          <a:prstGeom prst="rect">
            <a:avLst/>
          </a:prstGeom>
          <a:noFill/>
        </p:spPr>
        <p:txBody>
          <a:bodyPr lIns="91425" tIns="91425" rIns="91425" bIns="91425" anchor="ctr" anchorCtr="0">
            <a:noAutofit/>
          </a:bodyPr>
          <a:lstStyle/>
          <a:p>
            <a:pPr lvl="0" algn="r">
              <a:lnSpc>
                <a:spcPct val="100000"/>
              </a:lnSpc>
              <a:spcBef>
                <a:spcPts val="0"/>
              </a:spcBef>
              <a:spcAft>
                <a:spcPts val="0"/>
              </a:spcAft>
              <a:buNone/>
            </a:pPr>
            <a:fld id="{00000000-1234-1234-1234-123412341234}" type="slidenum">
              <a:rPr lang="en-GB" sz="1000">
                <a:solidFill>
                  <a:schemeClr val="dk2"/>
                </a:solidFill>
              </a:rPr>
              <a:t>‹#›</a:t>
            </a:fld>
            <a:endParaRPr lang="en-GB" sz="1000">
              <a:solidFill>
                <a:schemeClr val="dk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lIns="91425" tIns="91425" rIns="91425" bIns="91425" anchor="ctr" anchorCtr="0"/>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a:endParaRPr/>
          </a:p>
        </p:txBody>
      </p:sp>
      <p:sp>
        <p:nvSpPr>
          <p:cNvPr id="15" name="Shape 15"/>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GB"/>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GB"/>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4" name="Shape 2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GB"/>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7" name="Shape 2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GB"/>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1" name="Shape 3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GB"/>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lIns="91425" tIns="91425" rIns="91425" bIns="91425" anchor="ctr" anchorCtr="0"/>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endParaRPr/>
          </a:p>
        </p:txBody>
      </p:sp>
      <p:sp>
        <p:nvSpPr>
          <p:cNvPr id="34" name="Shape 3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GB"/>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lIns="91425" tIns="91425" rIns="91425" bIns="91425" anchor="ctr" anchorCtr="0">
            <a:noAutofit/>
          </a:bodyPr>
          <a:lstStyle/>
          <a:p>
            <a:pPr lvl="0">
              <a:spcBef>
                <a:spcPts val="0"/>
              </a:spcBef>
              <a:buNone/>
            </a:pPr>
            <a:endParaRPr/>
          </a:p>
        </p:txBody>
      </p:sp>
      <p:sp>
        <p:nvSpPr>
          <p:cNvPr id="37" name="Shape 37"/>
          <p:cNvSpPr txBox="1">
            <a:spLocks noGrp="1"/>
          </p:cNvSpPr>
          <p:nvPr>
            <p:ph type="title"/>
          </p:nvPr>
        </p:nvSpPr>
        <p:spPr>
          <a:xfrm>
            <a:off x="265500" y="1233175"/>
            <a:ext cx="4045200" cy="14823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0" name="Shape 40"/>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GB"/>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lIns="91425" tIns="91425" rIns="91425" bIns="91425" anchor="ctr" anchorCtr="0"/>
          <a:lstStyle>
            <a:lvl1pPr lvl="0">
              <a:lnSpc>
                <a:spcPct val="100000"/>
              </a:lnSpc>
              <a:spcBef>
                <a:spcPts val="0"/>
              </a:spcBef>
              <a:spcAft>
                <a:spcPts val="0"/>
              </a:spcAft>
              <a:buNone/>
              <a:defRPr/>
            </a:lvl1pPr>
          </a:lstStyle>
          <a:p>
            <a:endParaRPr/>
          </a:p>
        </p:txBody>
      </p:sp>
      <p:sp>
        <p:nvSpPr>
          <p:cNvPr id="43" name="Shape 43"/>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GB"/>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lIns="91425" tIns="91425" rIns="91425" bIns="91425" anchor="t" anchorCtr="0"/>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a:endParaRPr/>
          </a:p>
        </p:txBody>
      </p:sp>
      <p:sp>
        <p:nvSpPr>
          <p:cNvPr id="8" name="Shape 8"/>
          <p:cNvSpPr txBox="1">
            <a:spLocks noGrp="1"/>
          </p:cNvSpPr>
          <p:nvPr>
            <p:ph type="sldNum" idx="12"/>
          </p:nvPr>
        </p:nvSpPr>
        <p:spPr>
          <a:xfrm>
            <a:off x="8472457" y="4663216"/>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GB" sz="1000">
                <a:solidFill>
                  <a:schemeClr val="dk2"/>
                </a:solidFill>
              </a:rPr>
              <a:t>‹#›</a:t>
            </a:fld>
            <a:endParaRPr lang="en-GB" sz="1000">
              <a:solidFill>
                <a:schemeClr val="dk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hyperlink" Target="http://thunder-project.org/" TargetMode="External"/><Relationship Id="rId4" Type="http://schemas.openxmlformats.org/officeDocument/2006/relationships/hyperlink" Target="http://research.janelia.org/zebrafish/" TargetMode="External"/><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Shape 58"/>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lgn="ctr">
              <a:spcBef>
                <a:spcPts val="0"/>
              </a:spcBef>
              <a:buClr>
                <a:schemeClr val="dk1"/>
              </a:buClr>
              <a:buSzPct val="44000"/>
              <a:buFont typeface="Arial"/>
              <a:buNone/>
            </a:pPr>
            <a:r>
              <a:rPr lang="en-GB" sz="2500">
                <a:solidFill>
                  <a:srgbClr val="000000"/>
                </a:solidFill>
                <a:latin typeface="Comic Sans MS"/>
                <a:ea typeface="Comic Sans MS"/>
                <a:cs typeface="Comic Sans MS"/>
                <a:sym typeface="Comic Sans MS"/>
              </a:rPr>
              <a:t>Analyzing Neuroimaging Data with PySpark and Thunder</a:t>
            </a:r>
          </a:p>
        </p:txBody>
      </p:sp>
      <p:pic>
        <p:nvPicPr>
          <p:cNvPr id="59" name="Shape 59"/>
          <p:cNvPicPr preferRelativeResize="0"/>
          <p:nvPr/>
        </p:nvPicPr>
        <p:blipFill>
          <a:blip r:embed="rId3">
            <a:alphaModFix/>
          </a:blip>
          <a:stretch>
            <a:fillRect/>
          </a:stretch>
        </p:blipFill>
        <p:spPr>
          <a:xfrm>
            <a:off x="995362" y="1947862"/>
            <a:ext cx="7458075" cy="15525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body" idx="1"/>
          </p:nvPr>
        </p:nvSpPr>
        <p:spPr>
          <a:xfrm>
            <a:off x="311700" y="179825"/>
            <a:ext cx="8520600" cy="4389000"/>
          </a:xfrm>
          <a:prstGeom prst="rect">
            <a:avLst/>
          </a:prstGeom>
        </p:spPr>
        <p:txBody>
          <a:bodyPr lIns="91425" tIns="91425" rIns="91425" bIns="91425" anchor="t" anchorCtr="0">
            <a:noAutofit/>
          </a:bodyPr>
          <a:lstStyle/>
          <a:p>
            <a:pPr lvl="0">
              <a:spcBef>
                <a:spcPts val="0"/>
              </a:spcBef>
              <a:buNone/>
            </a:pPr>
            <a:r>
              <a:rPr lang="en-GB" sz="900">
                <a:solidFill>
                  <a:schemeClr val="dk1"/>
                </a:solidFill>
              </a:rPr>
              <a:t> </a:t>
            </a:r>
          </a:p>
          <a:p>
            <a:pPr lvl="0">
              <a:spcBef>
                <a:spcPts val="0"/>
              </a:spcBef>
              <a:buNone/>
            </a:pPr>
            <a:endParaRPr sz="1400" b="1" i="1">
              <a:solidFill>
                <a:schemeClr val="dk1"/>
              </a:solidFill>
            </a:endParaRPr>
          </a:p>
          <a:p>
            <a:pPr lvl="0">
              <a:spcBef>
                <a:spcPts val="0"/>
              </a:spcBef>
              <a:buNone/>
            </a:pPr>
            <a:r>
              <a:rPr lang="en-GB" sz="1400" b="1" i="1">
                <a:solidFill>
                  <a:schemeClr val="dk1"/>
                </a:solidFill>
              </a:rPr>
              <a:t>def model_error_2(model):</a:t>
            </a:r>
            <a:br>
              <a:rPr lang="en-GB" sz="1400" b="1" i="1">
                <a:solidFill>
                  <a:schemeClr val="dk1"/>
                </a:solidFill>
              </a:rPr>
            </a:br>
            <a:r>
              <a:rPr lang="en-GB" sz="1400" b="1" i="1">
                <a:solidFill>
                  <a:schemeClr val="dk1"/>
                </a:solidFill>
              </a:rPr>
              <a:t>        return 1. / model.similarity(normalizedRDD).sum()</a:t>
            </a:r>
          </a:p>
          <a:p>
            <a:pPr lvl="0">
              <a:spcBef>
                <a:spcPts val="0"/>
              </a:spcBef>
              <a:buNone/>
            </a:pPr>
            <a:r>
              <a:rPr lang="en-GB" sz="1400" b="1" i="1">
                <a:solidFill>
                  <a:schemeClr val="dk1"/>
                </a:solidFill>
              </a:rPr>
              <a:t> import numpy as np</a:t>
            </a:r>
            <a:br>
              <a:rPr lang="en-GB" sz="1400" b="1" i="1">
                <a:solidFill>
                  <a:schemeClr val="dk1"/>
                </a:solidFill>
              </a:rPr>
            </a:br>
            <a:r>
              <a:rPr lang="en-GB" sz="1400" b="1" i="1">
                <a:solidFill>
                  <a:schemeClr val="dk1"/>
                </a:solidFill>
              </a:rPr>
              <a:t>    errors_1 = np.asarray(map(model_error_1, models))</a:t>
            </a:r>
            <a:br>
              <a:rPr lang="en-GB" sz="1400" b="1" i="1">
                <a:solidFill>
                  <a:schemeClr val="dk1"/>
                </a:solidFill>
              </a:rPr>
            </a:br>
            <a:r>
              <a:rPr lang="en-GB" sz="1400" b="1" i="1">
                <a:solidFill>
                  <a:schemeClr val="dk1"/>
                </a:solidFill>
              </a:rPr>
              <a:t>    errors_2 = np.asarray(map(model_error_2, models))</a:t>
            </a:r>
            <a:br>
              <a:rPr lang="en-GB" sz="1400" b="1" i="1">
                <a:solidFill>
                  <a:schemeClr val="dk1"/>
                </a:solidFill>
              </a:rPr>
            </a:br>
            <a:r>
              <a:rPr lang="en-GB" sz="1400" b="1" i="1">
                <a:solidFill>
                  <a:schemeClr val="dk1"/>
                </a:solidFill>
              </a:rPr>
              <a:t>    plt.plot(</a:t>
            </a:r>
            <a:br>
              <a:rPr lang="en-GB" sz="1400" b="1" i="1">
                <a:solidFill>
                  <a:schemeClr val="dk1"/>
                </a:solidFill>
              </a:rPr>
            </a:br>
            <a:r>
              <a:rPr lang="en-GB" sz="1400" b="1" i="1">
                <a:solidFill>
                  <a:schemeClr val="dk1"/>
                </a:solidFill>
              </a:rPr>
              <a:t> ks, errors_1 / errors_1.sum(), 'k-o',</a:t>
            </a:r>
            <a:br>
              <a:rPr lang="en-GB" sz="1400" b="1" i="1">
                <a:solidFill>
                  <a:schemeClr val="dk1"/>
                </a:solidFill>
              </a:rPr>
            </a:br>
            <a:r>
              <a:rPr lang="en-GB" sz="1400" b="1" i="1">
                <a:solidFill>
                  <a:schemeClr val="dk1"/>
                </a:solidFill>
              </a:rPr>
              <a:t>  ks, errors_2 / errors_2.sum(), 'b:v')</a:t>
            </a:r>
          </a:p>
          <a:p>
            <a:pPr lvl="0">
              <a:spcBef>
                <a:spcPts val="0"/>
              </a:spcBef>
              <a:buNone/>
            </a:pPr>
            <a:r>
              <a:rPr lang="en-GB" sz="1400" b="1" i="1">
                <a:solidFill>
                  <a:schemeClr val="dk1"/>
                </a:solidFill>
              </a:rPr>
              <a:t>model20 = models[3]</a:t>
            </a:r>
            <a:br>
              <a:rPr lang="en-GB" sz="1400" b="1" i="1">
                <a:solidFill>
                  <a:schemeClr val="dk1"/>
                </a:solidFill>
              </a:rPr>
            </a:br>
            <a:r>
              <a:rPr lang="en-GB" sz="1400" b="1" i="1">
                <a:solidFill>
                  <a:schemeClr val="dk1"/>
                </a:solidFill>
              </a:rPr>
              <a:t>    plt.plot(model20.centers.T)</a:t>
            </a:r>
            <a:r>
              <a:rPr lang="en-GB" sz="1400">
                <a:solidFill>
                  <a:schemeClr val="dk1"/>
                </a:solidFill>
              </a:rPr>
              <a:t/>
            </a:r>
            <a:br>
              <a:rPr lang="en-GB" sz="1400">
                <a:solidFill>
                  <a:schemeClr val="dk1"/>
                </a:solidFill>
              </a:rPr>
            </a:br>
            <a:endParaRPr lang="en-GB" sz="1400">
              <a:solidFill>
                <a:schemeClr val="dk1"/>
              </a:solidFill>
            </a:endParaRPr>
          </a:p>
          <a:p>
            <a:pPr lvl="0">
              <a:spcBef>
                <a:spcPts val="0"/>
              </a:spcBef>
              <a:buNone/>
            </a:pPr>
            <a:r>
              <a:rPr lang="en-GB" sz="1100">
                <a:solidFill>
                  <a:schemeClr val="dk1"/>
                </a:solidFill>
              </a:rPr>
              <a:t>				</a:t>
            </a:r>
          </a:p>
          <a:p>
            <a:pPr lvl="0">
              <a:spcBef>
                <a:spcPts val="0"/>
              </a:spcBef>
              <a:buNone/>
            </a:pPr>
            <a:r>
              <a:rPr lang="en-GB" sz="1100">
                <a:solidFill>
                  <a:schemeClr val="dk1"/>
                </a:solidFill>
              </a:rPr>
              <a:t>			</a:t>
            </a:r>
          </a:p>
          <a:p>
            <a:pPr lvl="0">
              <a:spcBef>
                <a:spcPts val="0"/>
              </a:spcBef>
              <a:buNone/>
            </a:pPr>
            <a:r>
              <a:rPr lang="en-GB" sz="1100">
                <a:solidFill>
                  <a:schemeClr val="dk1"/>
                </a:solidFill>
              </a:rPr>
              <a:t>		</a:t>
            </a:r>
          </a:p>
          <a:p>
            <a:pPr lvl="0">
              <a:spcBef>
                <a:spcPts val="0"/>
              </a:spcBef>
              <a:buNone/>
            </a:pPr>
            <a:r>
              <a:rPr lang="en-GB">
                <a:solidFill>
                  <a:schemeClr val="dk1"/>
                </a:solidFill>
              </a:rPr>
              <a:t/>
            </a:r>
            <a:br>
              <a:rPr lang="en-GB">
                <a:solidFill>
                  <a:schemeClr val="dk1"/>
                </a:solidFill>
              </a:rPr>
            </a:br>
            <a:endParaRPr lang="en-GB">
              <a:solidFill>
                <a:schemeClr val="dk1"/>
              </a:solidFill>
            </a:endParaRPr>
          </a:p>
          <a:p>
            <a:pPr lvl="0">
              <a:spcBef>
                <a:spcPts val="0"/>
              </a:spcBef>
              <a:buNone/>
            </a:pPr>
            <a:r>
              <a:rPr lang="en-GB" sz="1100">
                <a:solidFill>
                  <a:schemeClr val="dk1"/>
                </a:solidFill>
              </a:rPr>
              <a:t>				</a:t>
            </a:r>
          </a:p>
          <a:p>
            <a:pPr lvl="0">
              <a:spcBef>
                <a:spcPts val="0"/>
              </a:spcBef>
              <a:buNone/>
            </a:pPr>
            <a:r>
              <a:rPr lang="en-GB" sz="1100">
                <a:solidFill>
                  <a:schemeClr val="dk1"/>
                </a:solidFill>
              </a:rPr>
              <a:t>			</a:t>
            </a:r>
          </a:p>
          <a:p>
            <a:pPr lvl="0">
              <a:spcBef>
                <a:spcPts val="0"/>
              </a:spcBef>
              <a:buNone/>
            </a:pPr>
            <a:r>
              <a:rPr lang="en-GB" sz="1100">
                <a:solidFill>
                  <a:schemeClr val="dk1"/>
                </a:solidFill>
              </a:rPr>
              <a:t>		</a:t>
            </a:r>
          </a:p>
          <a:p>
            <a:pPr lvl="0">
              <a:spcBef>
                <a:spcPts val="0"/>
              </a:spcBef>
              <a:buClr>
                <a:schemeClr val="dk1"/>
              </a:buClr>
              <a:buSzPct val="122222"/>
              <a:buFont typeface="Arial"/>
              <a:buNone/>
            </a:pPr>
            <a:r>
              <a:rPr lang="en-GB" sz="900">
                <a:solidFill>
                  <a:schemeClr val="dk1"/>
                </a:solidFill>
              </a:rPr>
              <a:t/>
            </a:r>
            <a:br>
              <a:rPr lang="en-GB" sz="900">
                <a:solidFill>
                  <a:schemeClr val="dk1"/>
                </a:solidFill>
              </a:rPr>
            </a:br>
            <a:endParaRPr lang="en-GB" sz="900">
              <a:solidFill>
                <a:schemeClr val="dk1"/>
              </a:solidFill>
            </a:endParaRPr>
          </a:p>
          <a:p>
            <a:pPr lvl="0">
              <a:spcBef>
                <a:spcPts val="0"/>
              </a:spcBef>
              <a:buClr>
                <a:schemeClr val="dk1"/>
              </a:buClr>
              <a:buSzPct val="100000"/>
              <a:buFont typeface="Arial"/>
              <a:buNone/>
            </a:pPr>
            <a:r>
              <a:rPr lang="en-GB" sz="1100">
                <a:solidFill>
                  <a:schemeClr val="dk1"/>
                </a:solidFill>
              </a:rPr>
              <a:t>				</a:t>
            </a:r>
          </a:p>
          <a:p>
            <a:pPr lvl="0">
              <a:spcBef>
                <a:spcPts val="0"/>
              </a:spcBef>
              <a:buClr>
                <a:schemeClr val="dk1"/>
              </a:buClr>
              <a:buSzPct val="100000"/>
              <a:buFont typeface="Arial"/>
              <a:buNone/>
            </a:pPr>
            <a:r>
              <a:rPr lang="en-GB" sz="1100">
                <a:solidFill>
                  <a:schemeClr val="dk1"/>
                </a:solidFill>
              </a:rPr>
              <a:t>			</a:t>
            </a:r>
          </a:p>
          <a:p>
            <a:pPr lvl="0">
              <a:spcBef>
                <a:spcPts val="0"/>
              </a:spcBef>
              <a:buClr>
                <a:schemeClr val="dk1"/>
              </a:buClr>
              <a:buSzPct val="100000"/>
              <a:buFont typeface="Arial"/>
              <a:buNone/>
            </a:pPr>
            <a:r>
              <a:rPr lang="en-GB" sz="1100">
                <a:solidFill>
                  <a:schemeClr val="dk1"/>
                </a:solidFill>
              </a:rPr>
              <a:t>		</a:t>
            </a:r>
          </a:p>
          <a:p>
            <a:pPr lvl="0">
              <a:spcBef>
                <a:spcPts val="0"/>
              </a:spcBef>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Shape 116"/>
          <p:cNvPicPr preferRelativeResize="0"/>
          <p:nvPr/>
        </p:nvPicPr>
        <p:blipFill>
          <a:blip r:embed="rId3">
            <a:alphaModFix/>
          </a:blip>
          <a:stretch>
            <a:fillRect/>
          </a:stretch>
        </p:blipFill>
        <p:spPr>
          <a:xfrm>
            <a:off x="4345600" y="355350"/>
            <a:ext cx="4798400" cy="3666950"/>
          </a:xfrm>
          <a:prstGeom prst="rect">
            <a:avLst/>
          </a:prstGeom>
          <a:noFill/>
          <a:ln>
            <a:noFill/>
          </a:ln>
        </p:spPr>
      </p:pic>
      <p:sp>
        <p:nvSpPr>
          <p:cNvPr id="117" name="Shape 117"/>
          <p:cNvSpPr txBox="1"/>
          <p:nvPr/>
        </p:nvSpPr>
        <p:spPr>
          <a:xfrm>
            <a:off x="0" y="0"/>
            <a:ext cx="4233000" cy="4883400"/>
          </a:xfrm>
          <a:prstGeom prst="rect">
            <a:avLst/>
          </a:prstGeom>
          <a:noFill/>
          <a:ln>
            <a:noFill/>
          </a:ln>
        </p:spPr>
        <p:txBody>
          <a:bodyPr lIns="91425" tIns="91425" rIns="91425" bIns="91425" anchor="ctr" anchorCtr="0">
            <a:noAutofit/>
          </a:bodyPr>
          <a:lstStyle/>
          <a:p>
            <a:pPr lvl="0" rtl="0">
              <a:lnSpc>
                <a:spcPct val="115000"/>
              </a:lnSpc>
              <a:spcBef>
                <a:spcPts val="0"/>
              </a:spcBef>
              <a:spcAft>
                <a:spcPts val="1200"/>
              </a:spcAft>
              <a:buNone/>
            </a:pPr>
            <a:r>
              <a:rPr lang="en-GB" sz="1800">
                <a:solidFill>
                  <a:schemeClr val="dk1"/>
                </a:solidFill>
              </a:rPr>
              <a:t>K= 20 is optimum value because even if increase K there is not much reduction in error relatively</a:t>
            </a:r>
          </a:p>
          <a:p>
            <a:pPr lvl="0" rtl="0">
              <a:spcBef>
                <a:spcPts val="0"/>
              </a:spcBef>
              <a:buNone/>
            </a:pPr>
            <a:r>
              <a:rPr lang="en-GB" sz="1800">
                <a:solidFill>
                  <a:schemeClr val="dk1"/>
                </a:solidFill>
              </a:rPr>
              <a:t>It seems like k=20 might be a sharper elbow in the curve. Let’s visualize the cluster centers that we’ve learned from the data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Shape 122"/>
          <p:cNvSpPr txBox="1">
            <a:spLocks noGrp="1"/>
          </p:cNvSpPr>
          <p:nvPr>
            <p:ph type="body" idx="1"/>
          </p:nvPr>
        </p:nvSpPr>
        <p:spPr>
          <a:xfrm>
            <a:off x="87675" y="0"/>
            <a:ext cx="8744700" cy="4569000"/>
          </a:xfrm>
          <a:prstGeom prst="rect">
            <a:avLst/>
          </a:prstGeom>
        </p:spPr>
        <p:txBody>
          <a:bodyPr lIns="91425" tIns="91425" rIns="91425" bIns="91425" anchor="t" anchorCtr="0">
            <a:noAutofit/>
          </a:bodyPr>
          <a:lstStyle/>
          <a:p>
            <a:pPr lvl="0">
              <a:spcBef>
                <a:spcPts val="0"/>
              </a:spcBef>
              <a:buNone/>
            </a:pPr>
            <a:r>
              <a:rPr lang="en-GB" sz="1400">
                <a:solidFill>
                  <a:schemeClr val="dk1"/>
                </a:solidFill>
              </a:rPr>
              <a:t>   </a:t>
            </a:r>
            <a:r>
              <a:rPr lang="en-GB" sz="900">
                <a:solidFill>
                  <a:schemeClr val="dk1"/>
                </a:solidFill>
              </a:rPr>
              <a:t/>
            </a:r>
            <a:br>
              <a:rPr lang="en-GB" sz="900">
                <a:solidFill>
                  <a:schemeClr val="dk1"/>
                </a:solidFill>
              </a:rPr>
            </a:br>
            <a:endParaRPr lang="en-GB" sz="900">
              <a:solidFill>
                <a:schemeClr val="dk1"/>
              </a:solidFill>
            </a:endParaRPr>
          </a:p>
          <a:p>
            <a:pPr lvl="0">
              <a:spcBef>
                <a:spcPts val="0"/>
              </a:spcBef>
              <a:buNone/>
            </a:pPr>
            <a:r>
              <a:rPr lang="en-GB" sz="1100">
                <a:solidFill>
                  <a:schemeClr val="dk1"/>
                </a:solidFill>
              </a:rPr>
              <a:t>				</a:t>
            </a:r>
          </a:p>
          <a:p>
            <a:pPr lvl="0">
              <a:spcBef>
                <a:spcPts val="0"/>
              </a:spcBef>
              <a:buNone/>
            </a:pPr>
            <a:r>
              <a:rPr lang="en-GB" sz="1100">
                <a:solidFill>
                  <a:schemeClr val="dk1"/>
                </a:solidFill>
              </a:rPr>
              <a:t>			</a:t>
            </a:r>
          </a:p>
          <a:p>
            <a:pPr lvl="0">
              <a:spcBef>
                <a:spcPts val="0"/>
              </a:spcBef>
              <a:buNone/>
            </a:pPr>
            <a:r>
              <a:rPr lang="en-GB" sz="1100">
                <a:solidFill>
                  <a:schemeClr val="dk1"/>
                </a:solidFill>
              </a:rPr>
              <a:t>		</a:t>
            </a:r>
          </a:p>
          <a:p>
            <a:pPr lvl="0" rtl="0">
              <a:spcBef>
                <a:spcPts val="0"/>
              </a:spcBef>
              <a:buNone/>
            </a:pPr>
            <a:endParaRPr/>
          </a:p>
        </p:txBody>
      </p:sp>
      <p:pic>
        <p:nvPicPr>
          <p:cNvPr id="123" name="Shape 123"/>
          <p:cNvPicPr preferRelativeResize="0"/>
          <p:nvPr/>
        </p:nvPicPr>
        <p:blipFill>
          <a:blip r:embed="rId3">
            <a:alphaModFix/>
          </a:blip>
          <a:stretch>
            <a:fillRect/>
          </a:stretch>
        </p:blipFill>
        <p:spPr>
          <a:xfrm>
            <a:off x="2643837" y="242875"/>
            <a:ext cx="6429375" cy="46577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Shape 128"/>
          <p:cNvSpPr txBox="1">
            <a:spLocks noGrp="1"/>
          </p:cNvSpPr>
          <p:nvPr>
            <p:ph type="title"/>
          </p:nvPr>
        </p:nvSpPr>
        <p:spPr>
          <a:xfrm>
            <a:off x="311700" y="445025"/>
            <a:ext cx="8520600" cy="1090500"/>
          </a:xfrm>
          <a:prstGeom prst="rect">
            <a:avLst/>
          </a:prstGeom>
        </p:spPr>
        <p:txBody>
          <a:bodyPr lIns="91425" tIns="91425" rIns="91425" bIns="91425" anchor="t" anchorCtr="0">
            <a:noAutofit/>
          </a:bodyPr>
          <a:lstStyle/>
          <a:p>
            <a:pPr lvl="0" rtl="0">
              <a:lnSpc>
                <a:spcPct val="115000"/>
              </a:lnSpc>
              <a:spcBef>
                <a:spcPts val="0"/>
              </a:spcBef>
              <a:spcAft>
                <a:spcPts val="1600"/>
              </a:spcAft>
              <a:buNone/>
            </a:pPr>
            <a:r>
              <a:rPr lang="en-GB" sz="2400">
                <a:solidFill>
                  <a:srgbClr val="000000"/>
                </a:solidFill>
                <a:latin typeface="Comic Sans MS"/>
                <a:ea typeface="Comic Sans MS"/>
                <a:cs typeface="Comic Sans MS"/>
                <a:sym typeface="Comic Sans MS"/>
              </a:rPr>
              <a:t>Plotting  the images with the voxels colored according to their assigned cluster</a:t>
            </a:r>
          </a:p>
        </p:txBody>
      </p:sp>
      <p:sp>
        <p:nvSpPr>
          <p:cNvPr id="129" name="Shape 129"/>
          <p:cNvSpPr txBox="1">
            <a:spLocks noGrp="1"/>
          </p:cNvSpPr>
          <p:nvPr>
            <p:ph type="body" idx="1"/>
          </p:nvPr>
        </p:nvSpPr>
        <p:spPr>
          <a:xfrm>
            <a:off x="311700" y="1535525"/>
            <a:ext cx="8520600" cy="3033300"/>
          </a:xfrm>
          <a:prstGeom prst="rect">
            <a:avLst/>
          </a:prstGeom>
        </p:spPr>
        <p:txBody>
          <a:bodyPr lIns="91425" tIns="91425" rIns="91425" bIns="91425" anchor="t" anchorCtr="0">
            <a:noAutofit/>
          </a:bodyPr>
          <a:lstStyle/>
          <a:p>
            <a:pPr lvl="0">
              <a:spcBef>
                <a:spcPts val="0"/>
              </a:spcBef>
              <a:buNone/>
            </a:pPr>
            <a:r>
              <a:rPr lang="en-GB" sz="1400">
                <a:solidFill>
                  <a:schemeClr val="dk1"/>
                </a:solidFill>
              </a:rPr>
              <a:t>f</a:t>
            </a:r>
            <a:r>
              <a:rPr lang="en-GB" sz="1400" b="1" i="1">
                <a:solidFill>
                  <a:schemeClr val="dk1"/>
                </a:solidFill>
              </a:rPr>
              <a:t>rom matplotlib.colors import ListedColormap</a:t>
            </a:r>
            <a:br>
              <a:rPr lang="en-GB" sz="1400" b="1" i="1">
                <a:solidFill>
                  <a:schemeClr val="dk1"/>
                </a:solidFill>
              </a:rPr>
            </a:br>
            <a:r>
              <a:rPr lang="en-GB" sz="1400" b="1" i="1">
                <a:solidFill>
                  <a:schemeClr val="dk1"/>
                </a:solidFill>
              </a:rPr>
              <a:t> by_cluster = model20.predict(normalizedRDD) .pack()   </a:t>
            </a:r>
          </a:p>
          <a:p>
            <a:pPr lvl="0">
              <a:spcBef>
                <a:spcPts val="0"/>
              </a:spcBef>
              <a:buNone/>
            </a:pPr>
            <a:r>
              <a:rPr lang="en-GB" sz="1400" b="1" i="1">
                <a:solidFill>
                  <a:schemeClr val="dk1"/>
                </a:solidFill>
              </a:rPr>
              <a:t>cmap_cat = ListedColormap</a:t>
            </a:r>
          </a:p>
          <a:p>
            <a:pPr lvl="0">
              <a:spcBef>
                <a:spcPts val="0"/>
              </a:spcBef>
              <a:buNone/>
            </a:pPr>
            <a:r>
              <a:rPr lang="en-GB" sz="1400" b="1" i="1">
                <a:solidFill>
                  <a:schemeClr val="dk1"/>
                </a:solidFill>
              </a:rPr>
              <a:t>(sns.color_palette("hls", 10), name='from_list')</a:t>
            </a:r>
            <a:br>
              <a:rPr lang="en-GB" sz="1400" b="1" i="1">
                <a:solidFill>
                  <a:schemeClr val="dk1"/>
                </a:solidFill>
              </a:rPr>
            </a:br>
            <a:r>
              <a:rPr lang="en-GB" sz="1400" b="1" i="1">
                <a:solidFill>
                  <a:schemeClr val="dk1"/>
                </a:solidFill>
              </a:rPr>
              <a:t>    </a:t>
            </a:r>
          </a:p>
          <a:p>
            <a:pPr lvl="0">
              <a:spcBef>
                <a:spcPts val="0"/>
              </a:spcBef>
              <a:buNone/>
            </a:pPr>
            <a:r>
              <a:rPr lang="en-GB" sz="1400" b="1" i="1">
                <a:solidFill>
                  <a:schemeClr val="dk1"/>
                </a:solidFill>
              </a:rPr>
              <a:t>plt.imshow(by_cluster[:, :, 0], interpolation='nearest', </a:t>
            </a:r>
          </a:p>
          <a:p>
            <a:pPr lvl="0" rtl="0">
              <a:spcBef>
                <a:spcPts val="0"/>
              </a:spcBef>
              <a:buNone/>
            </a:pPr>
            <a:r>
              <a:rPr lang="en-GB" sz="1400" b="1" i="1">
                <a:solidFill>
                  <a:schemeClr val="dk1"/>
                </a:solidFill>
              </a:rPr>
              <a:t>aspect='equal', cmap='gray')</a:t>
            </a:r>
          </a:p>
          <a:p>
            <a:pPr lvl="0">
              <a:spcBef>
                <a:spcPts val="0"/>
              </a:spcBef>
              <a:buNone/>
            </a:pPr>
            <a:r>
              <a:rPr lang="en-GB" sz="900">
                <a:solidFill>
                  <a:schemeClr val="dk1"/>
                </a:solidFill>
              </a:rPr>
              <a:t/>
            </a:r>
            <a:br>
              <a:rPr lang="en-GB" sz="900">
                <a:solidFill>
                  <a:schemeClr val="dk1"/>
                </a:solidFill>
              </a:rPr>
            </a:br>
            <a:endParaRPr lang="en-GB" sz="900">
              <a:solidFill>
                <a:schemeClr val="dk1"/>
              </a:solidFill>
            </a:endParaRPr>
          </a:p>
          <a:p>
            <a:pPr lvl="0">
              <a:spcBef>
                <a:spcPts val="0"/>
              </a:spcBef>
              <a:buNone/>
            </a:pPr>
            <a:r>
              <a:rPr lang="en-GB" sz="1100">
                <a:solidFill>
                  <a:schemeClr val="dk1"/>
                </a:solidFill>
              </a:rPr>
              <a:t>				</a:t>
            </a:r>
          </a:p>
          <a:p>
            <a:pPr lvl="0">
              <a:spcBef>
                <a:spcPts val="0"/>
              </a:spcBef>
              <a:buNone/>
            </a:pPr>
            <a:r>
              <a:rPr lang="en-GB" sz="1100">
                <a:solidFill>
                  <a:schemeClr val="dk1"/>
                </a:solidFill>
              </a:rPr>
              <a:t>			</a:t>
            </a:r>
          </a:p>
          <a:p>
            <a:pPr lvl="0">
              <a:spcBef>
                <a:spcPts val="0"/>
              </a:spcBef>
              <a:buNone/>
            </a:pPr>
            <a:r>
              <a:rPr lang="en-GB" sz="1100">
                <a:solidFill>
                  <a:schemeClr val="dk1"/>
                </a:solidFill>
              </a:rPr>
              <a:t>		</a:t>
            </a:r>
          </a:p>
          <a:p>
            <a:pPr lvl="0">
              <a:spcBef>
                <a:spcPts val="0"/>
              </a:spcBef>
              <a:buNone/>
            </a:pPr>
            <a:r>
              <a:rPr lang="en-GB"/>
              <a:t>	</a:t>
            </a:r>
          </a:p>
          <a:p>
            <a:pPr lvl="0">
              <a:spcBef>
                <a:spcPts val="0"/>
              </a:spcBef>
              <a:buNone/>
            </a:pPr>
            <a:r>
              <a:rPr lang="en-GB"/>
              <a:t>		</a:t>
            </a:r>
          </a:p>
          <a:p>
            <a:pPr lvl="0">
              <a:spcBef>
                <a:spcPts val="0"/>
              </a:spcBef>
              <a:buNone/>
            </a:pPr>
            <a:endParaRPr/>
          </a:p>
        </p:txBody>
      </p:sp>
      <p:pic>
        <p:nvPicPr>
          <p:cNvPr id="130" name="Shape 130"/>
          <p:cNvPicPr preferRelativeResize="0"/>
          <p:nvPr/>
        </p:nvPicPr>
        <p:blipFill>
          <a:blip r:embed="rId3">
            <a:alphaModFix/>
          </a:blip>
          <a:stretch>
            <a:fillRect/>
          </a:stretch>
        </p:blipFill>
        <p:spPr>
          <a:xfrm>
            <a:off x="5335149" y="1535525"/>
            <a:ext cx="3676975" cy="324194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Shape 135"/>
          <p:cNvSpPr txBox="1">
            <a:spLocks noGrp="1"/>
          </p:cNvSpPr>
          <p:nvPr>
            <p:ph type="body" idx="1"/>
          </p:nvPr>
        </p:nvSpPr>
        <p:spPr>
          <a:xfrm>
            <a:off x="300625" y="75150"/>
            <a:ext cx="8531700" cy="4493700"/>
          </a:xfrm>
          <a:prstGeom prst="rect">
            <a:avLst/>
          </a:prstGeom>
        </p:spPr>
        <p:txBody>
          <a:bodyPr lIns="91425" tIns="91425" rIns="91425" bIns="91425" anchor="t" anchorCtr="0">
            <a:noAutofit/>
          </a:bodyPr>
          <a:lstStyle/>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p:txBody>
      </p:sp>
      <p:pic>
        <p:nvPicPr>
          <p:cNvPr id="136" name="Shape 136"/>
          <p:cNvPicPr preferRelativeResize="0"/>
          <p:nvPr/>
        </p:nvPicPr>
        <p:blipFill>
          <a:blip r:embed="rId3">
            <a:alphaModFix/>
          </a:blip>
          <a:stretch>
            <a:fillRect/>
          </a:stretch>
        </p:blipFill>
        <p:spPr>
          <a:xfrm>
            <a:off x="386700" y="150300"/>
            <a:ext cx="7690525" cy="38956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Shape 141"/>
          <p:cNvSpPr txBox="1">
            <a:spLocks noGrp="1"/>
          </p:cNvSpPr>
          <p:nvPr>
            <p:ph type="body" idx="1"/>
          </p:nvPr>
        </p:nvSpPr>
        <p:spPr>
          <a:xfrm>
            <a:off x="201825" y="1172425"/>
            <a:ext cx="8520600" cy="3416400"/>
          </a:xfrm>
          <a:prstGeom prst="rect">
            <a:avLst/>
          </a:prstGeom>
        </p:spPr>
        <p:txBody>
          <a:bodyPr lIns="91425" tIns="91425" rIns="91425" bIns="91425" anchor="t" anchorCtr="0">
            <a:noAutofit/>
          </a:bodyPr>
          <a:lstStyle/>
          <a:p>
            <a:pPr lvl="0">
              <a:spcBef>
                <a:spcPts val="0"/>
              </a:spcBef>
              <a:buNone/>
            </a:pPr>
            <a:r>
              <a:rPr lang="en-GB"/>
              <a:t>Ref:</a:t>
            </a:r>
          </a:p>
          <a:p>
            <a:pPr lvl="0">
              <a:spcBef>
                <a:spcPts val="0"/>
              </a:spcBef>
              <a:buNone/>
            </a:pPr>
            <a:endParaRPr/>
          </a:p>
          <a:p>
            <a:pPr lvl="0">
              <a:spcBef>
                <a:spcPts val="0"/>
              </a:spcBef>
              <a:buNone/>
            </a:pPr>
            <a:r>
              <a:rPr lang="en-GB" u="sng">
                <a:solidFill>
                  <a:schemeClr val="hlink"/>
                </a:solidFill>
                <a:hlinkClick r:id="rId3"/>
              </a:rPr>
              <a:t>http://thunder-project.org/</a:t>
            </a:r>
          </a:p>
          <a:p>
            <a:pPr lvl="0">
              <a:spcBef>
                <a:spcPts val="0"/>
              </a:spcBef>
              <a:buNone/>
            </a:pPr>
            <a:r>
              <a:rPr lang="en-GB" u="sng">
                <a:solidFill>
                  <a:schemeClr val="hlink"/>
                </a:solidFill>
                <a:hlinkClick r:id="rId4"/>
              </a:rPr>
              <a:t>http://research.janelia.org/zebrafish/</a:t>
            </a:r>
          </a:p>
          <a:p>
            <a:pPr lvl="0">
              <a:spcBef>
                <a:spcPts val="0"/>
              </a:spcBef>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Shape 64"/>
          <p:cNvSpPr txBox="1">
            <a:spLocks noGrp="1"/>
          </p:cNvSpPr>
          <p:nvPr>
            <p:ph type="body" idx="1"/>
          </p:nvPr>
        </p:nvSpPr>
        <p:spPr>
          <a:xfrm>
            <a:off x="311700" y="459425"/>
            <a:ext cx="8520600" cy="4538400"/>
          </a:xfrm>
          <a:prstGeom prst="rect">
            <a:avLst/>
          </a:prstGeom>
        </p:spPr>
        <p:txBody>
          <a:bodyPr lIns="91425" tIns="91425" rIns="91425" bIns="91425" anchor="t" anchorCtr="0">
            <a:noAutofit/>
          </a:bodyPr>
          <a:lstStyle/>
          <a:p>
            <a:pPr marL="457200" lvl="0" indent="-228600" rtl="0">
              <a:spcBef>
                <a:spcPts val="0"/>
              </a:spcBef>
              <a:buClr>
                <a:schemeClr val="dk1"/>
              </a:buClr>
              <a:buFont typeface="Times New Roman"/>
            </a:pPr>
            <a:r>
              <a:rPr lang="en-GB">
                <a:solidFill>
                  <a:schemeClr val="dk1"/>
                </a:solidFill>
                <a:latin typeface="Times New Roman"/>
                <a:ea typeface="Times New Roman"/>
                <a:cs typeface="Times New Roman"/>
                <a:sym typeface="Times New Roman"/>
              </a:rPr>
              <a:t>To understand brain function it was necessary to monitor and relate the functionality of large neuron data. One hour of brain imaging data of Larval Zebrafish will be one TB. </a:t>
            </a:r>
          </a:p>
          <a:p>
            <a:pPr marL="457200" lvl="0" indent="-228600" rtl="0">
              <a:spcBef>
                <a:spcPts val="0"/>
              </a:spcBef>
              <a:buClr>
                <a:schemeClr val="dk1"/>
              </a:buClr>
              <a:buFont typeface="Times New Roman"/>
            </a:pPr>
            <a:r>
              <a:rPr lang="en-GB">
                <a:solidFill>
                  <a:schemeClr val="dk1"/>
                </a:solidFill>
                <a:latin typeface="Times New Roman"/>
                <a:ea typeface="Times New Roman"/>
                <a:cs typeface="Times New Roman"/>
                <a:sym typeface="Times New Roman"/>
              </a:rPr>
              <a:t>In this session we explore PySpark API for interacting with Spark through Python, and also Thunder project. Spark works well for large scale distributed computing. Thunder is project developed to process large scale image processing especially for Neural datasets.</a:t>
            </a:r>
          </a:p>
          <a:p>
            <a:pPr marL="457200" lvl="0" indent="-228600" rtl="0">
              <a:spcBef>
                <a:spcPts val="0"/>
              </a:spcBef>
              <a:buClr>
                <a:schemeClr val="dk1"/>
              </a:buClr>
              <a:buFont typeface="Times New Roman"/>
            </a:pPr>
            <a:r>
              <a:rPr lang="en-GB">
                <a:solidFill>
                  <a:schemeClr val="dk1"/>
                </a:solidFill>
                <a:latin typeface="Times New Roman"/>
                <a:ea typeface="Times New Roman"/>
                <a:cs typeface="Times New Roman"/>
                <a:sym typeface="Times New Roman"/>
              </a:rPr>
              <a:t>Larval zebrafish brain sample images are used  for this experiment. Extremely downgraded sample used to for analysis. Zebrafish is well known sample for neural analysis because of its transparency of brain activity and data size is when compared to other animals like mouse or human brain.</a:t>
            </a:r>
          </a:p>
          <a:p>
            <a:pPr lvl="0" rtl="0">
              <a:spcBef>
                <a:spcPts val="0"/>
              </a:spcBef>
              <a:buNone/>
            </a:pP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Shape 69"/>
          <p:cNvSpPr txBox="1">
            <a:spLocks noGrp="1"/>
          </p:cNvSpPr>
          <p:nvPr>
            <p:ph type="body" idx="1"/>
          </p:nvPr>
        </p:nvSpPr>
        <p:spPr>
          <a:xfrm>
            <a:off x="138325" y="71700"/>
            <a:ext cx="9005700" cy="5143500"/>
          </a:xfrm>
          <a:prstGeom prst="rect">
            <a:avLst/>
          </a:prstGeom>
        </p:spPr>
        <p:txBody>
          <a:bodyPr lIns="91425" tIns="91425" rIns="91425" bIns="91425" anchor="t" anchorCtr="0">
            <a:noAutofit/>
          </a:bodyPr>
          <a:lstStyle/>
          <a:p>
            <a:pPr lvl="0" rtl="0">
              <a:lnSpc>
                <a:spcPct val="100000"/>
              </a:lnSpc>
              <a:spcBef>
                <a:spcPts val="0"/>
              </a:spcBef>
              <a:spcAft>
                <a:spcPts val="0"/>
              </a:spcAft>
              <a:buNone/>
            </a:pPr>
            <a:endParaRPr sz="1100">
              <a:solidFill>
                <a:schemeClr val="dk1"/>
              </a:solidFill>
            </a:endParaRPr>
          </a:p>
          <a:p>
            <a:pPr lvl="0" rtl="0">
              <a:lnSpc>
                <a:spcPct val="100000"/>
              </a:lnSpc>
              <a:spcBef>
                <a:spcPts val="0"/>
              </a:spcBef>
              <a:spcAft>
                <a:spcPts val="0"/>
              </a:spcAft>
              <a:buNone/>
            </a:pPr>
            <a:endParaRPr sz="1100">
              <a:solidFill>
                <a:schemeClr val="dk1"/>
              </a:solidFill>
            </a:endParaRPr>
          </a:p>
          <a:p>
            <a:pPr lvl="0" rtl="0">
              <a:lnSpc>
                <a:spcPct val="100000"/>
              </a:lnSpc>
              <a:spcBef>
                <a:spcPts val="0"/>
              </a:spcBef>
              <a:spcAft>
                <a:spcPts val="0"/>
              </a:spcAft>
              <a:buNone/>
            </a:pPr>
            <a:endParaRPr sz="1100">
              <a:solidFill>
                <a:schemeClr val="dk1"/>
              </a:solidFill>
            </a:endParaRPr>
          </a:p>
          <a:p>
            <a:pPr lvl="0" rtl="0">
              <a:lnSpc>
                <a:spcPct val="100000"/>
              </a:lnSpc>
              <a:spcBef>
                <a:spcPts val="0"/>
              </a:spcBef>
              <a:spcAft>
                <a:spcPts val="0"/>
              </a:spcAft>
              <a:buNone/>
            </a:pPr>
            <a:endParaRPr sz="1100">
              <a:solidFill>
                <a:schemeClr val="dk1"/>
              </a:solidFill>
            </a:endParaRPr>
          </a:p>
          <a:p>
            <a:pPr lvl="0" rtl="0">
              <a:lnSpc>
                <a:spcPct val="100000"/>
              </a:lnSpc>
              <a:spcBef>
                <a:spcPts val="0"/>
              </a:spcBef>
              <a:spcAft>
                <a:spcPts val="0"/>
              </a:spcAft>
              <a:buNone/>
            </a:pPr>
            <a:endParaRPr sz="1100">
              <a:solidFill>
                <a:schemeClr val="dk1"/>
              </a:solidFill>
            </a:endParaRPr>
          </a:p>
          <a:p>
            <a:pPr lvl="0" rtl="0">
              <a:lnSpc>
                <a:spcPct val="100000"/>
              </a:lnSpc>
              <a:spcBef>
                <a:spcPts val="0"/>
              </a:spcBef>
              <a:spcAft>
                <a:spcPts val="0"/>
              </a:spcAft>
              <a:buNone/>
            </a:pPr>
            <a:endParaRPr sz="1100">
              <a:solidFill>
                <a:schemeClr val="dk1"/>
              </a:solidFill>
            </a:endParaRPr>
          </a:p>
          <a:p>
            <a:pPr lvl="0" rtl="0">
              <a:lnSpc>
                <a:spcPct val="100000"/>
              </a:lnSpc>
              <a:spcBef>
                <a:spcPts val="0"/>
              </a:spcBef>
              <a:spcAft>
                <a:spcPts val="0"/>
              </a:spcAft>
              <a:buNone/>
            </a:pPr>
            <a:endParaRPr sz="1100">
              <a:solidFill>
                <a:schemeClr val="dk1"/>
              </a:solidFill>
            </a:endParaRPr>
          </a:p>
          <a:p>
            <a:pPr lvl="0" rtl="0">
              <a:lnSpc>
                <a:spcPct val="100000"/>
              </a:lnSpc>
              <a:spcBef>
                <a:spcPts val="0"/>
              </a:spcBef>
              <a:spcAft>
                <a:spcPts val="0"/>
              </a:spcAft>
              <a:buNone/>
            </a:pPr>
            <a:endParaRPr sz="1100">
              <a:solidFill>
                <a:schemeClr val="dk1"/>
              </a:solidFill>
            </a:endParaRPr>
          </a:p>
          <a:p>
            <a:pPr lvl="0" rtl="0">
              <a:lnSpc>
                <a:spcPct val="100000"/>
              </a:lnSpc>
              <a:spcBef>
                <a:spcPts val="0"/>
              </a:spcBef>
              <a:spcAft>
                <a:spcPts val="0"/>
              </a:spcAft>
              <a:buNone/>
            </a:pPr>
            <a:endParaRPr sz="1100">
              <a:solidFill>
                <a:schemeClr val="dk1"/>
              </a:solidFill>
            </a:endParaRPr>
          </a:p>
          <a:p>
            <a:pPr lvl="0" rtl="0">
              <a:lnSpc>
                <a:spcPct val="100000"/>
              </a:lnSpc>
              <a:spcBef>
                <a:spcPts val="0"/>
              </a:spcBef>
              <a:spcAft>
                <a:spcPts val="0"/>
              </a:spcAft>
              <a:buNone/>
            </a:pPr>
            <a:endParaRPr sz="1100">
              <a:solidFill>
                <a:schemeClr val="dk1"/>
              </a:solidFill>
            </a:endParaRPr>
          </a:p>
          <a:p>
            <a:pPr lvl="0" rtl="0">
              <a:lnSpc>
                <a:spcPct val="100000"/>
              </a:lnSpc>
              <a:spcBef>
                <a:spcPts val="0"/>
              </a:spcBef>
              <a:spcAft>
                <a:spcPts val="0"/>
              </a:spcAft>
              <a:buNone/>
            </a:pPr>
            <a:endParaRPr sz="1100">
              <a:solidFill>
                <a:schemeClr val="dk1"/>
              </a:solidFill>
            </a:endParaRPr>
          </a:p>
          <a:p>
            <a:pPr lvl="0" rtl="0">
              <a:lnSpc>
                <a:spcPct val="100000"/>
              </a:lnSpc>
              <a:spcBef>
                <a:spcPts val="0"/>
              </a:spcBef>
              <a:spcAft>
                <a:spcPts val="0"/>
              </a:spcAft>
              <a:buNone/>
            </a:pPr>
            <a:endParaRPr sz="1100">
              <a:solidFill>
                <a:schemeClr val="dk1"/>
              </a:solidFill>
            </a:endParaRPr>
          </a:p>
          <a:p>
            <a:pPr lvl="0" rtl="0">
              <a:lnSpc>
                <a:spcPct val="100000"/>
              </a:lnSpc>
              <a:spcBef>
                <a:spcPts val="0"/>
              </a:spcBef>
              <a:spcAft>
                <a:spcPts val="0"/>
              </a:spcAft>
              <a:buNone/>
            </a:pPr>
            <a:endParaRPr sz="1100">
              <a:solidFill>
                <a:schemeClr val="dk1"/>
              </a:solidFill>
            </a:endParaRPr>
          </a:p>
          <a:p>
            <a:pPr lvl="0" rtl="0">
              <a:lnSpc>
                <a:spcPct val="100000"/>
              </a:lnSpc>
              <a:spcBef>
                <a:spcPts val="0"/>
              </a:spcBef>
              <a:spcAft>
                <a:spcPts val="0"/>
              </a:spcAft>
              <a:buNone/>
            </a:pPr>
            <a:endParaRPr sz="1100">
              <a:solidFill>
                <a:schemeClr val="dk1"/>
              </a:solidFill>
            </a:endParaRPr>
          </a:p>
          <a:p>
            <a:pPr lvl="0" rtl="0">
              <a:lnSpc>
                <a:spcPct val="100000"/>
              </a:lnSpc>
              <a:spcBef>
                <a:spcPts val="0"/>
              </a:spcBef>
              <a:spcAft>
                <a:spcPts val="0"/>
              </a:spcAft>
              <a:buNone/>
            </a:pPr>
            <a:endParaRPr>
              <a:solidFill>
                <a:schemeClr val="dk1"/>
              </a:solidFill>
            </a:endParaRPr>
          </a:p>
          <a:p>
            <a:pPr marL="457200" lvl="0" indent="-342900" rtl="0">
              <a:lnSpc>
                <a:spcPct val="100000"/>
              </a:lnSpc>
              <a:spcBef>
                <a:spcPts val="0"/>
              </a:spcBef>
              <a:spcAft>
                <a:spcPts val="0"/>
              </a:spcAft>
              <a:buClr>
                <a:schemeClr val="dk1"/>
              </a:buClr>
              <a:buSzPct val="100000"/>
            </a:pPr>
            <a:r>
              <a:rPr lang="en-GB">
                <a:solidFill>
                  <a:schemeClr val="dk1"/>
                </a:solidFill>
              </a:rPr>
              <a:t>When Pyspark interpreter starts it  starts JVM which will communicate over socket</a:t>
            </a:r>
          </a:p>
          <a:p>
            <a:pPr marL="457200" lvl="0" indent="-342900" rtl="0">
              <a:lnSpc>
                <a:spcPct val="100000"/>
              </a:lnSpc>
              <a:spcBef>
                <a:spcPts val="0"/>
              </a:spcBef>
              <a:spcAft>
                <a:spcPts val="0"/>
              </a:spcAft>
              <a:buClr>
                <a:schemeClr val="dk1"/>
              </a:buClr>
              <a:buSzPct val="100000"/>
            </a:pPr>
            <a:r>
              <a:rPr lang="en-GB">
                <a:solidFill>
                  <a:schemeClr val="dk1"/>
                </a:solidFill>
              </a:rPr>
              <a:t>Pyspark works by a project called Py4J. </a:t>
            </a:r>
          </a:p>
          <a:p>
            <a:pPr marL="457200" lvl="0" indent="-342900" rtl="0">
              <a:lnSpc>
                <a:spcPct val="100000"/>
              </a:lnSpc>
              <a:spcBef>
                <a:spcPts val="0"/>
              </a:spcBef>
              <a:spcAft>
                <a:spcPts val="0"/>
              </a:spcAft>
              <a:buClr>
                <a:schemeClr val="dk1"/>
              </a:buClr>
              <a:buSzPct val="100000"/>
            </a:pPr>
            <a:r>
              <a:rPr lang="en-GB">
                <a:solidFill>
                  <a:schemeClr val="dk1"/>
                </a:solidFill>
              </a:rPr>
              <a:t>JVM creates Sparkcontext and acts like an executer  which is responsible for communication with other workers</a:t>
            </a:r>
          </a:p>
          <a:p>
            <a:pPr marL="457200" lvl="0" indent="-342900" rtl="0">
              <a:lnSpc>
                <a:spcPct val="100000"/>
              </a:lnSpc>
              <a:spcBef>
                <a:spcPts val="0"/>
              </a:spcBef>
              <a:spcAft>
                <a:spcPts val="0"/>
              </a:spcAft>
              <a:buClr>
                <a:schemeClr val="dk1"/>
              </a:buClr>
              <a:buSzPct val="100000"/>
            </a:pPr>
            <a:r>
              <a:rPr lang="en-GB">
                <a:solidFill>
                  <a:schemeClr val="dk1"/>
                </a:solidFill>
              </a:rPr>
              <a:t>Any API call is made on the Python RDD, code is serialized and send sent to executors. </a:t>
            </a:r>
          </a:p>
          <a:p>
            <a:pPr lvl="0" rtl="0">
              <a:lnSpc>
                <a:spcPct val="100000"/>
              </a:lnSpc>
              <a:spcBef>
                <a:spcPts val="0"/>
              </a:spcBef>
              <a:spcAft>
                <a:spcPts val="0"/>
              </a:spcAft>
              <a:buNone/>
            </a:pPr>
            <a:endParaRPr>
              <a:solidFill>
                <a:schemeClr val="dk1"/>
              </a:solidFill>
            </a:endParaRPr>
          </a:p>
          <a:p>
            <a:pPr lvl="0" rtl="0">
              <a:lnSpc>
                <a:spcPct val="100000"/>
              </a:lnSpc>
              <a:spcBef>
                <a:spcPts val="0"/>
              </a:spcBef>
              <a:spcAft>
                <a:spcPts val="0"/>
              </a:spcAft>
              <a:buNone/>
            </a:pPr>
            <a:r>
              <a:rPr lang="en-GB">
                <a:solidFill>
                  <a:schemeClr val="dk1"/>
                </a:solidFill>
              </a:rPr>
              <a:t> </a:t>
            </a:r>
          </a:p>
          <a:p>
            <a:pPr lvl="0">
              <a:lnSpc>
                <a:spcPct val="100000"/>
              </a:lnSpc>
              <a:spcBef>
                <a:spcPts val="0"/>
              </a:spcBef>
              <a:spcAft>
                <a:spcPts val="0"/>
              </a:spcAft>
              <a:buNone/>
            </a:pPr>
            <a:endParaRPr>
              <a:solidFill>
                <a:schemeClr val="dk1"/>
              </a:solidFill>
            </a:endParaRPr>
          </a:p>
          <a:p>
            <a:pPr lvl="0">
              <a:spcBef>
                <a:spcPts val="0"/>
              </a:spcBef>
              <a:buNone/>
            </a:pPr>
            <a:endParaRPr/>
          </a:p>
        </p:txBody>
      </p:sp>
      <p:pic>
        <p:nvPicPr>
          <p:cNvPr id="70" name="Shape 70"/>
          <p:cNvPicPr preferRelativeResize="0"/>
          <p:nvPr/>
        </p:nvPicPr>
        <p:blipFill>
          <a:blip r:embed="rId3">
            <a:alphaModFix/>
          </a:blip>
          <a:stretch>
            <a:fillRect/>
          </a:stretch>
        </p:blipFill>
        <p:spPr>
          <a:xfrm>
            <a:off x="1175875" y="142625"/>
            <a:ext cx="5533425" cy="25146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pic>
        <p:nvPicPr>
          <p:cNvPr id="75" name="Shape 75"/>
          <p:cNvPicPr preferRelativeResize="0"/>
          <p:nvPr/>
        </p:nvPicPr>
        <p:blipFill rotWithShape="1">
          <a:blip r:embed="rId3">
            <a:alphaModFix/>
          </a:blip>
          <a:srcRect l="6694" r="6703"/>
          <a:stretch/>
        </p:blipFill>
        <p:spPr>
          <a:xfrm>
            <a:off x="5691900" y="1030225"/>
            <a:ext cx="3137949" cy="3142800"/>
          </a:xfrm>
          <a:prstGeom prst="rect">
            <a:avLst/>
          </a:prstGeom>
          <a:noFill/>
          <a:ln>
            <a:noFill/>
          </a:ln>
        </p:spPr>
      </p:pic>
      <p:sp>
        <p:nvSpPr>
          <p:cNvPr id="76" name="Shape 76"/>
          <p:cNvSpPr txBox="1">
            <a:spLocks noGrp="1"/>
          </p:cNvSpPr>
          <p:nvPr>
            <p:ph type="body" idx="1"/>
          </p:nvPr>
        </p:nvSpPr>
        <p:spPr>
          <a:xfrm>
            <a:off x="317425" y="924900"/>
            <a:ext cx="4779300" cy="3142800"/>
          </a:xfrm>
          <a:prstGeom prst="rect">
            <a:avLst/>
          </a:prstGeom>
        </p:spPr>
        <p:txBody>
          <a:bodyPr lIns="91425" tIns="91425" rIns="91425" bIns="91425" anchor="t" anchorCtr="0">
            <a:noAutofit/>
          </a:bodyPr>
          <a:lstStyle/>
          <a:p>
            <a:pPr lvl="0" rtl="0">
              <a:spcBef>
                <a:spcPts val="0"/>
              </a:spcBef>
              <a:buNone/>
            </a:pPr>
            <a:r>
              <a:rPr lang="en-GB">
                <a:solidFill>
                  <a:srgbClr val="000000"/>
                </a:solidFill>
              </a:rPr>
              <a:t>Pixel – smallest element in 2d image </a:t>
            </a:r>
          </a:p>
          <a:p>
            <a:pPr lvl="0" rtl="0">
              <a:spcBef>
                <a:spcPts val="0"/>
              </a:spcBef>
              <a:buNone/>
            </a:pPr>
            <a:r>
              <a:rPr lang="en-GB">
                <a:solidFill>
                  <a:srgbClr val="000000"/>
                </a:solidFill>
              </a:rPr>
              <a:t>Voxel – smallest  element in 3d image </a:t>
            </a:r>
          </a:p>
          <a:p>
            <a:pPr lvl="0" rtl="0">
              <a:spcBef>
                <a:spcPts val="0"/>
              </a:spcBef>
              <a:buNone/>
            </a:pPr>
            <a:r>
              <a:rPr lang="en-GB">
                <a:solidFill>
                  <a:srgbClr val="000000"/>
                </a:solidFill>
              </a:rPr>
              <a:t>Stack – Stack of 2d images which will generate </a:t>
            </a:r>
          </a:p>
          <a:p>
            <a:pPr lvl="0" rtl="0">
              <a:spcBef>
                <a:spcPts val="0"/>
              </a:spcBef>
              <a:buNone/>
            </a:pPr>
            <a:r>
              <a:rPr lang="en-GB">
                <a:solidFill>
                  <a:srgbClr val="000000"/>
                </a:solidFill>
              </a:rPr>
              <a:t>3 D image</a:t>
            </a:r>
          </a:p>
          <a:p>
            <a:pPr lvl="0">
              <a:spcBef>
                <a:spcPts val="0"/>
              </a:spcBef>
              <a:buNone/>
            </a:pPr>
            <a:endParaRPr/>
          </a:p>
          <a:p>
            <a:pPr lvl="0">
              <a:spcBef>
                <a:spcPts val="0"/>
              </a:spcBef>
              <a:buNone/>
            </a:pPr>
            <a:endParaRPr/>
          </a:p>
        </p:txBody>
      </p:sp>
      <p:sp>
        <p:nvSpPr>
          <p:cNvPr id="77" name="Shape 77"/>
          <p:cNvSpPr txBox="1"/>
          <p:nvPr/>
        </p:nvSpPr>
        <p:spPr>
          <a:xfrm>
            <a:off x="5804975" y="4173025"/>
            <a:ext cx="2911800" cy="502800"/>
          </a:xfrm>
          <a:prstGeom prst="rect">
            <a:avLst/>
          </a:prstGeom>
          <a:noFill/>
          <a:ln>
            <a:noFill/>
          </a:ln>
        </p:spPr>
        <p:txBody>
          <a:bodyPr lIns="91425" tIns="91425" rIns="91425" bIns="91425" anchor="t" anchorCtr="0">
            <a:noAutofit/>
          </a:bodyPr>
          <a:lstStyle/>
          <a:p>
            <a:pPr lvl="0">
              <a:spcBef>
                <a:spcPts val="0"/>
              </a:spcBef>
              <a:buNone/>
            </a:pPr>
            <a:r>
              <a:rPr lang="en-GB" sz="1800" b="1"/>
              <a:t>Subsampled Image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Shape 82"/>
          <p:cNvSpPr txBox="1">
            <a:spLocks noGrp="1"/>
          </p:cNvSpPr>
          <p:nvPr>
            <p:ph type="title"/>
          </p:nvPr>
        </p:nvSpPr>
        <p:spPr>
          <a:xfrm>
            <a:off x="271750" y="335900"/>
            <a:ext cx="8520600" cy="572700"/>
          </a:xfrm>
          <a:prstGeom prst="rect">
            <a:avLst/>
          </a:prstGeom>
        </p:spPr>
        <p:txBody>
          <a:bodyPr lIns="91425" tIns="91425" rIns="91425" bIns="91425" anchor="t" anchorCtr="0">
            <a:noAutofit/>
          </a:bodyPr>
          <a:lstStyle/>
          <a:p>
            <a:pPr marL="457200" lvl="0" indent="457200">
              <a:spcBef>
                <a:spcPts val="0"/>
              </a:spcBef>
              <a:buNone/>
            </a:pPr>
            <a:r>
              <a:rPr lang="en-GB" b="1" i="1">
                <a:solidFill>
                  <a:srgbClr val="000000"/>
                </a:solidFill>
                <a:latin typeface="Comic Sans MS"/>
                <a:ea typeface="Comic Sans MS"/>
                <a:cs typeface="Comic Sans MS"/>
                <a:sym typeface="Comic Sans MS"/>
              </a:rPr>
              <a:t>Thunder core data types</a:t>
            </a:r>
          </a:p>
        </p:txBody>
      </p:sp>
      <p:sp>
        <p:nvSpPr>
          <p:cNvPr id="83" name="Shape 83"/>
          <p:cNvSpPr txBox="1">
            <a:spLocks noGrp="1"/>
          </p:cNvSpPr>
          <p:nvPr>
            <p:ph type="body" idx="1"/>
          </p:nvPr>
        </p:nvSpPr>
        <p:spPr>
          <a:xfrm>
            <a:off x="519200" y="1152475"/>
            <a:ext cx="8520600" cy="3841500"/>
          </a:xfrm>
          <a:prstGeom prst="rect">
            <a:avLst/>
          </a:prstGeom>
        </p:spPr>
        <p:txBody>
          <a:bodyPr lIns="91425" tIns="91425" rIns="91425" bIns="91425" anchor="t" anchorCtr="0">
            <a:noAutofit/>
          </a:bodyPr>
          <a:lstStyle/>
          <a:p>
            <a:pPr marL="457200" lvl="0" indent="-228600" rtl="0">
              <a:spcBef>
                <a:spcPts val="0"/>
              </a:spcBef>
              <a:buClr>
                <a:schemeClr val="dk1"/>
              </a:buClr>
            </a:pPr>
            <a:r>
              <a:rPr lang="en-GB">
                <a:solidFill>
                  <a:schemeClr val="dk1"/>
                </a:solidFill>
              </a:rPr>
              <a:t>There two core data types in Thunder, Series and Images, both inherit from the Data class</a:t>
            </a:r>
          </a:p>
          <a:p>
            <a:pPr marL="457200" lvl="0" indent="-228600" rtl="0">
              <a:spcBef>
                <a:spcPts val="0"/>
              </a:spcBef>
              <a:buClr>
                <a:schemeClr val="dk1"/>
              </a:buClr>
            </a:pPr>
            <a:r>
              <a:rPr lang="en-GB">
                <a:solidFill>
                  <a:schemeClr val="dk1"/>
                </a:solidFill>
              </a:rPr>
              <a:t>Both have similar kind of methods to load data</a:t>
            </a:r>
          </a:p>
          <a:p>
            <a:pPr lvl="0" rtl="0">
              <a:lnSpc>
                <a:spcPct val="140000"/>
              </a:lnSpc>
              <a:spcBef>
                <a:spcPts val="1100"/>
              </a:spcBef>
              <a:spcAft>
                <a:spcPts val="1200"/>
              </a:spcAft>
              <a:buNone/>
            </a:pPr>
            <a:r>
              <a:rPr lang="en-GB" sz="1300" b="1" i="1">
                <a:solidFill>
                  <a:srgbClr val="505050"/>
                </a:solidFill>
                <a:latin typeface="Verdana"/>
                <a:ea typeface="Verdana"/>
                <a:cs typeface="Verdana"/>
                <a:sym typeface="Verdana"/>
              </a:rPr>
              <a:t>fromarray()</a:t>
            </a:r>
          </a:p>
          <a:p>
            <a:pPr lvl="0" rtl="0">
              <a:lnSpc>
                <a:spcPct val="140000"/>
              </a:lnSpc>
              <a:spcBef>
                <a:spcPts val="1100"/>
              </a:spcBef>
              <a:spcAft>
                <a:spcPts val="1200"/>
              </a:spcAft>
              <a:buNone/>
            </a:pPr>
            <a:r>
              <a:rPr lang="en-GB" sz="1300" b="1" i="1">
                <a:solidFill>
                  <a:srgbClr val="505050"/>
                </a:solidFill>
                <a:latin typeface="Verdana"/>
                <a:ea typeface="Verdana"/>
                <a:cs typeface="Verdana"/>
                <a:sym typeface="Verdana"/>
              </a:rPr>
              <a:t>frombinary() </a:t>
            </a:r>
          </a:p>
          <a:p>
            <a:pPr lvl="0" rtl="0">
              <a:lnSpc>
                <a:spcPct val="140000"/>
              </a:lnSpc>
              <a:spcBef>
                <a:spcPts val="1100"/>
              </a:spcBef>
              <a:spcAft>
                <a:spcPts val="1200"/>
              </a:spcAft>
              <a:buNone/>
            </a:pPr>
            <a:r>
              <a:rPr lang="en-GB" sz="1300" b="1" i="1">
                <a:solidFill>
                  <a:srgbClr val="505050"/>
                </a:solidFill>
                <a:latin typeface="Verdana"/>
                <a:ea typeface="Verdana"/>
                <a:cs typeface="Verdana"/>
                <a:sym typeface="Verdana"/>
              </a:rPr>
              <a:t>fromexample()</a:t>
            </a:r>
          </a:p>
          <a:p>
            <a:pPr lvl="0">
              <a:lnSpc>
                <a:spcPct val="140000"/>
              </a:lnSpc>
              <a:spcBef>
                <a:spcPts val="1100"/>
              </a:spcBef>
              <a:spcAft>
                <a:spcPts val="1200"/>
              </a:spcAft>
              <a:buNone/>
            </a:pPr>
            <a:r>
              <a:rPr lang="en-GB" sz="1300" b="1" i="1">
                <a:solidFill>
                  <a:srgbClr val="505050"/>
                </a:solidFill>
                <a:latin typeface="Verdana"/>
                <a:ea typeface="Verdana"/>
                <a:cs typeface="Verdana"/>
                <a:sym typeface="Verdana"/>
              </a:rPr>
              <a:t>frompath()</a:t>
            </a:r>
          </a:p>
          <a:p>
            <a:pPr lvl="0">
              <a:spcBef>
                <a:spcPts val="0"/>
              </a:spcBef>
              <a:buClr>
                <a:schemeClr val="dk1"/>
              </a:buClr>
              <a:buSzPct val="100000"/>
              <a:buFont typeface="Arial"/>
              <a:buNone/>
            </a:pPr>
            <a:endParaRPr sz="1100" i="1">
              <a:solidFill>
                <a:schemeClr val="dk1"/>
              </a:solidFill>
            </a:endParaRPr>
          </a:p>
          <a:p>
            <a:pPr lvl="0">
              <a:spcBef>
                <a:spcPts val="0"/>
              </a:spcBef>
              <a:buClr>
                <a:schemeClr val="dk1"/>
              </a:buClr>
              <a:buSzPct val="100000"/>
              <a:buFont typeface="Arial"/>
              <a:buNone/>
            </a:pPr>
            <a:r>
              <a:rPr lang="en-GB" sz="1100">
                <a:solidFill>
                  <a:schemeClr val="dk1"/>
                </a:solidFill>
              </a:rPr>
              <a:t>				</a:t>
            </a:r>
          </a:p>
          <a:p>
            <a:pPr lvl="0">
              <a:spcBef>
                <a:spcPts val="0"/>
              </a:spcBef>
              <a:buClr>
                <a:schemeClr val="dk1"/>
              </a:buClr>
              <a:buSzPct val="100000"/>
              <a:buFont typeface="Arial"/>
              <a:buNone/>
            </a:pPr>
            <a:r>
              <a:rPr lang="en-GB" sz="1100">
                <a:solidFill>
                  <a:schemeClr val="dk1"/>
                </a:solidFill>
              </a:rPr>
              <a:t>			</a:t>
            </a:r>
          </a:p>
          <a:p>
            <a:pPr lvl="0">
              <a:spcBef>
                <a:spcPts val="0"/>
              </a:spcBef>
              <a:buClr>
                <a:schemeClr val="dk1"/>
              </a:buClr>
              <a:buSzPct val="100000"/>
              <a:buFont typeface="Arial"/>
              <a:buNone/>
            </a:pPr>
            <a:r>
              <a:rPr lang="en-GB" sz="1100">
                <a:solidFill>
                  <a:schemeClr val="dk1"/>
                </a:solidFill>
              </a:rPr>
              <a:t>		</a:t>
            </a:r>
          </a:p>
          <a:p>
            <a:pPr lvl="0">
              <a:spcBef>
                <a:spcPts val="0"/>
              </a:spcBef>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Shape 88"/>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GB" i="1">
                <a:solidFill>
                  <a:srgbClr val="000000"/>
                </a:solidFill>
                <a:latin typeface="Comic Sans MS"/>
                <a:ea typeface="Comic Sans MS"/>
                <a:cs typeface="Comic Sans MS"/>
                <a:sym typeface="Comic Sans MS"/>
              </a:rPr>
              <a:t>Categorising Neuron types with thunder</a:t>
            </a:r>
          </a:p>
        </p:txBody>
      </p:sp>
      <p:sp>
        <p:nvSpPr>
          <p:cNvPr id="89" name="Shape 89"/>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457200" lvl="0" indent="-228600" rtl="0">
              <a:spcBef>
                <a:spcPts val="0"/>
              </a:spcBef>
            </a:pPr>
            <a:r>
              <a:rPr lang="en-GB"/>
              <a:t>After converting Image data into series objects we can do some analysis with this data.</a:t>
            </a:r>
            <a:r>
              <a:rPr lang="en-GB" sz="1100">
                <a:solidFill>
                  <a:schemeClr val="dk1"/>
                </a:solidFill>
              </a:rPr>
              <a:t>					</a:t>
            </a:r>
          </a:p>
          <a:p>
            <a:pPr lvl="0">
              <a:spcBef>
                <a:spcPts val="0"/>
              </a:spcBef>
              <a:buNone/>
            </a:pPr>
            <a:r>
              <a:rPr lang="en-GB" sz="1400" b="1" i="1">
                <a:solidFill>
                  <a:srgbClr val="000000"/>
                </a:solidFill>
              </a:rPr>
              <a:t>seriesRDD = tsc.loadSeries(</a:t>
            </a:r>
            <a:br>
              <a:rPr lang="en-GB" sz="1400" b="1" i="1">
                <a:solidFill>
                  <a:srgbClr val="000000"/>
                </a:solidFill>
              </a:rPr>
            </a:br>
            <a:r>
              <a:rPr lang="en-GB" sz="1400" b="1" i="1">
                <a:solidFill>
                  <a:srgbClr val="000000"/>
                </a:solidFill>
              </a:rPr>
              <a:t>        'path/to/thunder/python/thunder/utils/data/fish/bin					</a:t>
            </a:r>
          </a:p>
          <a:p>
            <a:pPr lvl="0">
              <a:spcBef>
                <a:spcPts val="0"/>
              </a:spcBef>
              <a:buNone/>
            </a:pPr>
            <a:r>
              <a:rPr lang="en-GB" sz="1400" b="1" i="1">
                <a:solidFill>
                  <a:srgbClr val="000000"/>
                </a:solidFill>
              </a:rPr>
              <a:t>Dimensions: min=(0, 0, 0), max=(75, 86, 1), count=(76, 87, 2)</a:t>
            </a:r>
            <a:br>
              <a:rPr lang="en-GB" sz="1400" b="1" i="1">
                <a:solidFill>
                  <a:srgbClr val="000000"/>
                </a:solidFill>
              </a:rPr>
            </a:br>
            <a:r>
              <a:rPr lang="en-GB" sz="1400" b="1" i="1">
                <a:solidFill>
                  <a:srgbClr val="000000"/>
                </a:solidFill>
              </a:rPr>
              <a:t>    [  0   1   2   3   4   5   6   ...   234 235 236 237 238 239]</a:t>
            </a:r>
          </a:p>
          <a:p>
            <a:pPr lvl="0">
              <a:spcBef>
                <a:spcPts val="0"/>
              </a:spcBef>
              <a:buNone/>
            </a:pPr>
            <a:r>
              <a:rPr lang="en-GB" sz="1400" b="1" i="1">
                <a:solidFill>
                  <a:srgbClr val="000000"/>
                </a:solidFill>
              </a:rPr>
              <a:t>normalizedRDD = seriesRDD.normalize(baseline='mean')</a:t>
            </a:r>
          </a:p>
          <a:p>
            <a:pPr lvl="0">
              <a:spcBef>
                <a:spcPts val="0"/>
              </a:spcBef>
              <a:buClr>
                <a:schemeClr val="dk1"/>
              </a:buClr>
              <a:buSzPct val="122222"/>
              <a:buFont typeface="Arial"/>
              <a:buNone/>
            </a:pPr>
            <a:r>
              <a:rPr lang="en-GB" sz="900">
                <a:solidFill>
                  <a:schemeClr val="dk1"/>
                </a:solidFill>
              </a:rPr>
              <a:t/>
            </a:r>
            <a:br>
              <a:rPr lang="en-GB" sz="900">
                <a:solidFill>
                  <a:schemeClr val="dk1"/>
                </a:solidFill>
              </a:rPr>
            </a:br>
            <a:endParaRPr lang="en-GB" sz="900">
              <a:solidFill>
                <a:schemeClr val="dk1"/>
              </a:solidFill>
            </a:endParaRPr>
          </a:p>
          <a:p>
            <a:pPr lvl="0">
              <a:spcBef>
                <a:spcPts val="0"/>
              </a:spcBef>
              <a:buClr>
                <a:schemeClr val="dk1"/>
              </a:buClr>
              <a:buSzPct val="100000"/>
              <a:buFont typeface="Arial"/>
              <a:buNone/>
            </a:pPr>
            <a:r>
              <a:rPr lang="en-GB" sz="1100">
                <a:solidFill>
                  <a:schemeClr val="dk1"/>
                </a:solidFill>
              </a:rPr>
              <a:t>				</a:t>
            </a:r>
          </a:p>
          <a:p>
            <a:pPr lvl="0">
              <a:spcBef>
                <a:spcPts val="0"/>
              </a:spcBef>
              <a:buClr>
                <a:schemeClr val="dk1"/>
              </a:buClr>
              <a:buSzPct val="100000"/>
              <a:buFont typeface="Arial"/>
              <a:buNone/>
            </a:pPr>
            <a:r>
              <a:rPr lang="en-GB" sz="1100">
                <a:solidFill>
                  <a:schemeClr val="dk1"/>
                </a:solidFill>
              </a:rPr>
              <a:t>			</a:t>
            </a:r>
          </a:p>
          <a:p>
            <a:pPr lvl="0">
              <a:spcBef>
                <a:spcPts val="0"/>
              </a:spcBef>
              <a:buClr>
                <a:schemeClr val="dk1"/>
              </a:buClr>
              <a:buSzPct val="100000"/>
              <a:buFont typeface="Arial"/>
              <a:buNone/>
            </a:pPr>
            <a:r>
              <a:rPr lang="en-GB" sz="1100">
                <a:solidFill>
                  <a:schemeClr val="dk1"/>
                </a:solidFill>
              </a:rPr>
              <a:t>		</a:t>
            </a:r>
          </a:p>
          <a:p>
            <a:pPr lvl="0">
              <a:spcBef>
                <a:spcPts val="0"/>
              </a:spcBef>
              <a:buNone/>
            </a:pPr>
            <a:endParaRPr sz="1400">
              <a:solidFill>
                <a:srgbClr val="000000"/>
              </a:solidFill>
            </a:endParaRPr>
          </a:p>
          <a:p>
            <a:pPr lvl="0" rtl="0">
              <a:spcBef>
                <a:spcPts val="0"/>
              </a:spcBef>
              <a:buNone/>
            </a:pPr>
            <a:r>
              <a:rPr lang="en-GB" sz="1400">
                <a:solidFill>
                  <a:srgbClr val="0000FF"/>
                </a:solidFill>
              </a:rPr>
              <a:t/>
            </a:r>
            <a:br>
              <a:rPr lang="en-GB" sz="1400">
                <a:solidFill>
                  <a:srgbClr val="0000FF"/>
                </a:solidFill>
              </a:rPr>
            </a:br>
            <a:endParaRPr lang="en-GB" sz="1400">
              <a:solidFill>
                <a:srgbClr val="0000FF"/>
              </a:solidFill>
            </a:endParaRPr>
          </a:p>
          <a:p>
            <a:pPr lvl="0" rtl="0">
              <a:spcBef>
                <a:spcPts val="0"/>
              </a:spcBef>
              <a:buNone/>
            </a:pPr>
            <a:r>
              <a:rPr lang="en-GB" sz="1100">
                <a:solidFill>
                  <a:schemeClr val="dk1"/>
                </a:solidFill>
              </a:rPr>
              <a:t>				</a:t>
            </a:r>
          </a:p>
          <a:p>
            <a:pPr lvl="0" rtl="0">
              <a:spcBef>
                <a:spcPts val="0"/>
              </a:spcBef>
              <a:buNone/>
            </a:pPr>
            <a:r>
              <a:rPr lang="en-GB" sz="1100">
                <a:solidFill>
                  <a:schemeClr val="dk1"/>
                </a:solidFill>
              </a:rPr>
              <a:t>			</a:t>
            </a:r>
          </a:p>
          <a:p>
            <a:pPr lvl="0" rtl="0">
              <a:spcBef>
                <a:spcPts val="0"/>
              </a:spcBef>
              <a:buNone/>
            </a:pPr>
            <a:r>
              <a:rPr lang="en-GB" sz="1100">
                <a:solidFill>
                  <a:schemeClr val="dk1"/>
                </a:solidFill>
              </a:rPr>
              <a:t>		</a:t>
            </a:r>
          </a:p>
          <a:p>
            <a:pPr lvl="0">
              <a:spcBef>
                <a:spcPts val="0"/>
              </a:spcBef>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Shape 94"/>
          <p:cNvSpPr txBox="1">
            <a:spLocks noGrp="1"/>
          </p:cNvSpPr>
          <p:nvPr>
            <p:ph type="body" idx="1"/>
          </p:nvPr>
        </p:nvSpPr>
        <p:spPr>
          <a:xfrm>
            <a:off x="301050" y="516100"/>
            <a:ext cx="8541900" cy="4333800"/>
          </a:xfrm>
          <a:prstGeom prst="rect">
            <a:avLst/>
          </a:prstGeom>
        </p:spPr>
        <p:txBody>
          <a:bodyPr lIns="91425" tIns="91425" rIns="91425" bIns="91425" anchor="t" anchorCtr="0">
            <a:noAutofit/>
          </a:bodyPr>
          <a:lstStyle/>
          <a:p>
            <a:pPr lvl="0">
              <a:spcBef>
                <a:spcPts val="0"/>
              </a:spcBef>
              <a:buNone/>
            </a:pPr>
            <a:endParaRPr sz="1600">
              <a:solidFill>
                <a:srgbClr val="000000"/>
              </a:solidFill>
            </a:endParaRPr>
          </a:p>
          <a:p>
            <a:pPr lvl="0">
              <a:spcBef>
                <a:spcPts val="0"/>
              </a:spcBef>
              <a:buClr>
                <a:schemeClr val="dk1"/>
              </a:buClr>
              <a:buSzPct val="68750"/>
              <a:buFont typeface="Arial"/>
              <a:buNone/>
            </a:pPr>
            <a:r>
              <a:rPr lang="en-GB" sz="1600" b="1" i="1">
                <a:solidFill>
                  <a:srgbClr val="000000"/>
                </a:solidFill>
              </a:rPr>
              <a:t>stddevs = (normalizedRDD</a:t>
            </a:r>
          </a:p>
          <a:p>
            <a:pPr lvl="0">
              <a:spcBef>
                <a:spcPts val="0"/>
              </a:spcBef>
              <a:buClr>
                <a:schemeClr val="dk1"/>
              </a:buClr>
              <a:buSzPct val="68750"/>
              <a:buFont typeface="Arial"/>
              <a:buNone/>
            </a:pPr>
            <a:r>
              <a:rPr lang="en-GB" sz="1600" b="1" i="1">
                <a:solidFill>
                  <a:srgbClr val="000000"/>
                </a:solidFill>
              </a:rPr>
              <a:t>	.seriesStdev()</a:t>
            </a:r>
          </a:p>
          <a:p>
            <a:pPr lvl="0">
              <a:spcBef>
                <a:spcPts val="0"/>
              </a:spcBef>
              <a:buClr>
                <a:schemeClr val="dk1"/>
              </a:buClr>
              <a:buSzPct val="68750"/>
              <a:buFont typeface="Arial"/>
              <a:buNone/>
            </a:pPr>
            <a:r>
              <a:rPr lang="en-GB" sz="1600" b="1" i="1">
                <a:solidFill>
                  <a:srgbClr val="000000"/>
                </a:solidFill>
              </a:rPr>
              <a:t>	.values()</a:t>
            </a:r>
          </a:p>
          <a:p>
            <a:pPr lvl="0">
              <a:spcBef>
                <a:spcPts val="0"/>
              </a:spcBef>
              <a:buClr>
                <a:schemeClr val="dk1"/>
              </a:buClr>
              <a:buSzPct val="68750"/>
              <a:buFont typeface="Arial"/>
              <a:buNone/>
            </a:pPr>
            <a:r>
              <a:rPr lang="en-GB" sz="1600" b="1" i="1">
                <a:solidFill>
                  <a:srgbClr val="000000"/>
                </a:solidFill>
              </a:rPr>
              <a:t>	.sample(False, 0.1, 0)</a:t>
            </a:r>
          </a:p>
          <a:p>
            <a:pPr lvl="0">
              <a:spcBef>
                <a:spcPts val="0"/>
              </a:spcBef>
              <a:buClr>
                <a:schemeClr val="dk1"/>
              </a:buClr>
              <a:buSzPct val="68750"/>
              <a:buFont typeface="Arial"/>
              <a:buNone/>
            </a:pPr>
            <a:r>
              <a:rPr lang="en-GB" sz="1600" b="1" i="1">
                <a:solidFill>
                  <a:srgbClr val="000000"/>
                </a:solidFill>
              </a:rPr>
              <a:t>	.collect())</a:t>
            </a:r>
          </a:p>
          <a:p>
            <a:pPr lvl="0">
              <a:spcBef>
                <a:spcPts val="0"/>
              </a:spcBef>
              <a:buNone/>
            </a:pPr>
            <a:r>
              <a:rPr lang="en-GB" sz="1600" b="1" i="1">
                <a:solidFill>
                  <a:srgbClr val="000000"/>
                </a:solidFill>
              </a:rPr>
              <a:t>plt.hist(stddevs, bins=20) </a:t>
            </a:r>
          </a:p>
          <a:p>
            <a:pPr lvl="0">
              <a:spcBef>
                <a:spcPts val="0"/>
              </a:spcBef>
              <a:spcAft>
                <a:spcPts val="1200"/>
              </a:spcAft>
              <a:buNone/>
            </a:pPr>
            <a:r>
              <a:rPr lang="en-GB">
                <a:solidFill>
                  <a:schemeClr val="dk1"/>
                </a:solidFill>
              </a:rPr>
              <a:t>we’ll choose a threshold of 0.1 to look at the most “active” series </a:t>
            </a:r>
          </a:p>
          <a:p>
            <a:pPr lvl="0">
              <a:spcBef>
                <a:spcPts val="0"/>
              </a:spcBef>
              <a:buNone/>
            </a:pPr>
            <a:endParaRPr sz="1600">
              <a:solidFill>
                <a:srgbClr val="2F5597"/>
              </a:solidFill>
            </a:endParaRPr>
          </a:p>
        </p:txBody>
      </p:sp>
      <p:pic>
        <p:nvPicPr>
          <p:cNvPr id="95" name="Shape 95"/>
          <p:cNvPicPr preferRelativeResize="0"/>
          <p:nvPr/>
        </p:nvPicPr>
        <p:blipFill>
          <a:blip r:embed="rId3">
            <a:alphaModFix/>
          </a:blip>
          <a:stretch>
            <a:fillRect/>
          </a:stretch>
        </p:blipFill>
        <p:spPr>
          <a:xfrm>
            <a:off x="4107992" y="516096"/>
            <a:ext cx="4373779" cy="3416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100" name="Shape 100"/>
          <p:cNvPicPr preferRelativeResize="0"/>
          <p:nvPr/>
        </p:nvPicPr>
        <p:blipFill>
          <a:blip r:embed="rId3">
            <a:alphaModFix/>
          </a:blip>
          <a:stretch>
            <a:fillRect/>
          </a:stretch>
        </p:blipFill>
        <p:spPr>
          <a:xfrm>
            <a:off x="1653525" y="193650"/>
            <a:ext cx="7490474" cy="4163924"/>
          </a:xfrm>
          <a:prstGeom prst="rect">
            <a:avLst/>
          </a:prstGeom>
          <a:noFill/>
          <a:ln>
            <a:noFill/>
          </a:ln>
        </p:spPr>
      </p:pic>
      <p:sp>
        <p:nvSpPr>
          <p:cNvPr id="101" name="Shape 101"/>
          <p:cNvSpPr txBox="1"/>
          <p:nvPr/>
        </p:nvSpPr>
        <p:spPr>
          <a:xfrm>
            <a:off x="110650" y="4288400"/>
            <a:ext cx="8701200" cy="747000"/>
          </a:xfrm>
          <a:prstGeom prst="rect">
            <a:avLst/>
          </a:prstGeom>
          <a:noFill/>
          <a:ln>
            <a:noFill/>
          </a:ln>
        </p:spPr>
        <p:txBody>
          <a:bodyPr lIns="91425" tIns="91425" rIns="91425" bIns="91425" anchor="ctr" anchorCtr="0">
            <a:noAutofit/>
          </a:bodyPr>
          <a:lstStyle/>
          <a:p>
            <a:pPr lvl="0" rtl="0">
              <a:spcBef>
                <a:spcPts val="0"/>
              </a:spcBef>
              <a:buNone/>
            </a:pPr>
            <a:r>
              <a:rPr lang="en-GB" sz="1800" b="1" i="1">
                <a:solidFill>
                  <a:schemeClr val="dk1"/>
                </a:solidFill>
              </a:rPr>
              <a:t>plt.plot(normalizedRDD.subset(50, thresh=0.1, stat='std').T)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Shape 106"/>
          <p:cNvSpPr txBox="1">
            <a:spLocks noGrp="1"/>
          </p:cNvSpPr>
          <p:nvPr>
            <p:ph type="body" idx="1"/>
          </p:nvPr>
        </p:nvSpPr>
        <p:spPr>
          <a:xfrm>
            <a:off x="166000" y="234600"/>
            <a:ext cx="8908800" cy="4759200"/>
          </a:xfrm>
          <a:prstGeom prst="rect">
            <a:avLst/>
          </a:prstGeom>
          <a:ln w="9525" cap="flat" cmpd="sng">
            <a:solidFill>
              <a:srgbClr val="000000"/>
            </a:solidFill>
            <a:prstDash val="solid"/>
            <a:round/>
            <a:headEnd type="none" w="med" len="med"/>
            <a:tailEnd type="none" w="med" len="med"/>
          </a:ln>
        </p:spPr>
        <p:txBody>
          <a:bodyPr lIns="91425" tIns="91425" rIns="91425" bIns="91425" anchor="t" anchorCtr="0">
            <a:noAutofit/>
          </a:bodyPr>
          <a:lstStyle/>
          <a:p>
            <a:pPr lvl="0">
              <a:spcBef>
                <a:spcPts val="0"/>
              </a:spcBef>
              <a:buNone/>
            </a:pPr>
            <a:r>
              <a:rPr lang="en-GB">
                <a:solidFill>
                  <a:schemeClr val="dk1"/>
                </a:solidFill>
              </a:rPr>
              <a:t>we’ll use the K-means algorithm to cluster the various fish time series into multiple clusters  to describe the classes of neural behavior. We develop two error metrics. The first one be the sum across all time series of the Euclidean distance from the time series to its cluster center. The second one will be a built-in metric of the KMeansModel object</a:t>
            </a:r>
          </a:p>
          <a:p>
            <a:pPr lvl="0">
              <a:spcBef>
                <a:spcPts val="0"/>
              </a:spcBef>
              <a:buNone/>
            </a:pPr>
            <a:r>
              <a:rPr lang="en-GB" b="1">
                <a:solidFill>
                  <a:schemeClr val="dk1"/>
                </a:solidFill>
              </a:rPr>
              <a:t>f</a:t>
            </a:r>
            <a:r>
              <a:rPr lang="en-GB" sz="1400" b="1" i="1">
                <a:solidFill>
                  <a:schemeClr val="dk1"/>
                </a:solidFill>
              </a:rPr>
              <a:t>rom thunder import KMeans</a:t>
            </a:r>
            <a:br>
              <a:rPr lang="en-GB" sz="1400" b="1" i="1">
                <a:solidFill>
                  <a:schemeClr val="dk1"/>
                </a:solidFill>
              </a:rPr>
            </a:br>
            <a:r>
              <a:rPr lang="en-GB" sz="1400" b="1" i="1">
                <a:solidFill>
                  <a:schemeClr val="dk1"/>
                </a:solidFill>
              </a:rPr>
              <a:t>    ks = [5, 10, 15, 20, 30, 50, 100, 200]</a:t>
            </a:r>
            <a:br>
              <a:rPr lang="en-GB" sz="1400" b="1" i="1">
                <a:solidFill>
                  <a:schemeClr val="dk1"/>
                </a:solidFill>
              </a:rPr>
            </a:br>
            <a:r>
              <a:rPr lang="en-GB" sz="1400" b="1" i="1">
                <a:solidFill>
                  <a:schemeClr val="dk1"/>
                </a:solidFill>
              </a:rPr>
              <a:t>    models = []</a:t>
            </a:r>
            <a:br>
              <a:rPr lang="en-GB" sz="1400" b="1" i="1">
                <a:solidFill>
                  <a:schemeClr val="dk1"/>
                </a:solidFill>
              </a:rPr>
            </a:br>
            <a:r>
              <a:rPr lang="en-GB" sz="1400" b="1" i="1">
                <a:solidFill>
                  <a:schemeClr val="dk1"/>
                </a:solidFill>
              </a:rPr>
              <a:t>    for k in ks: models.append(KMeans(k=k).fit(normalizedRDD)</a:t>
            </a:r>
          </a:p>
          <a:p>
            <a:pPr lvl="0">
              <a:spcBef>
                <a:spcPts val="0"/>
              </a:spcBef>
              <a:buNone/>
            </a:pPr>
            <a:r>
              <a:rPr lang="en-GB" sz="1400" b="1" i="1">
                <a:solidFill>
                  <a:schemeClr val="dk1"/>
                </a:solidFill>
              </a:rPr>
              <a:t>def model_error_1(model):</a:t>
            </a:r>
            <a:br>
              <a:rPr lang="en-GB" sz="1400" b="1" i="1">
                <a:solidFill>
                  <a:schemeClr val="dk1"/>
                </a:solidFill>
              </a:rPr>
            </a:br>
            <a:r>
              <a:rPr lang="en-GB" sz="1400" b="1" i="1">
                <a:solidFill>
                  <a:schemeClr val="dk1"/>
                </a:solidFill>
              </a:rPr>
              <a:t>    def series_error(series):cluster_id = model.predict(series)</a:t>
            </a:r>
            <a:br>
              <a:rPr lang="en-GB" sz="1400" b="1" i="1">
                <a:solidFill>
                  <a:schemeClr val="dk1"/>
                </a:solidFill>
              </a:rPr>
            </a:br>
            <a:r>
              <a:rPr lang="en-GB" sz="1400" b="1" i="1">
                <a:solidFill>
                  <a:schemeClr val="dk1"/>
                </a:solidFill>
              </a:rPr>
              <a:t>        center = model.centers[cluster_id]</a:t>
            </a:r>
            <a:br>
              <a:rPr lang="en-GB" sz="1400" b="1" i="1">
                <a:solidFill>
                  <a:schemeClr val="dk1"/>
                </a:solidFill>
              </a:rPr>
            </a:br>
            <a:r>
              <a:rPr lang="en-GB" sz="1400" b="1" i="1">
                <a:solidFill>
                  <a:schemeClr val="dk1"/>
                </a:solidFill>
              </a:rPr>
              <a:t>        diff = center - series</a:t>
            </a:r>
            <a:br>
              <a:rPr lang="en-GB" sz="1400" b="1" i="1">
                <a:solidFill>
                  <a:schemeClr val="dk1"/>
                </a:solidFill>
              </a:rPr>
            </a:br>
            <a:r>
              <a:rPr lang="en-GB" sz="1400" b="1" i="1">
                <a:solidFill>
                  <a:schemeClr val="dk1"/>
                </a:solidFill>
              </a:rPr>
              <a:t>        return diff.dot(diff) ** 0.5</a:t>
            </a:r>
            <a:br>
              <a:rPr lang="en-GB" sz="1400" b="1" i="1">
                <a:solidFill>
                  <a:schemeClr val="dk1"/>
                </a:solidFill>
              </a:rPr>
            </a:br>
            <a:r>
              <a:rPr lang="en-GB" sz="1400" b="1" i="1">
                <a:solidFill>
                  <a:schemeClr val="dk1"/>
                </a:solidFill>
              </a:rPr>
              <a:t>	   return (normalizedRDD.apply(series_error).sum())</a:t>
            </a:r>
          </a:p>
          <a:p>
            <a:pPr lvl="0">
              <a:spcBef>
                <a:spcPts val="0"/>
              </a:spcBef>
              <a:buNone/>
            </a:pPr>
            <a:endParaRPr>
              <a:solidFill>
                <a:schemeClr val="dk1"/>
              </a:solidFill>
            </a:endParaRPr>
          </a:p>
          <a:p>
            <a:pPr lvl="0">
              <a:spcBef>
                <a:spcPts val="0"/>
              </a:spcBef>
              <a:buNone/>
            </a:pPr>
            <a:endParaRPr>
              <a:solidFill>
                <a:schemeClr val="dk1"/>
              </a:solidFill>
            </a:endParaRPr>
          </a:p>
          <a:p>
            <a:pPr lvl="0">
              <a:spcBef>
                <a:spcPts val="0"/>
              </a:spcBef>
              <a:buNone/>
            </a:pPr>
            <a:r>
              <a:rPr lang="en-GB" sz="900">
                <a:solidFill>
                  <a:schemeClr val="dk1"/>
                </a:solidFill>
              </a:rPr>
              <a:t/>
            </a:r>
            <a:br>
              <a:rPr lang="en-GB" sz="900">
                <a:solidFill>
                  <a:schemeClr val="dk1"/>
                </a:solidFill>
              </a:rPr>
            </a:br>
            <a:endParaRPr lang="en-GB" sz="900">
              <a:solidFill>
                <a:schemeClr val="dk1"/>
              </a:solidFill>
            </a:endParaRPr>
          </a:p>
          <a:p>
            <a:pPr lvl="0">
              <a:spcBef>
                <a:spcPts val="0"/>
              </a:spcBef>
              <a:buNone/>
            </a:pPr>
            <a:r>
              <a:rPr lang="en-GB" sz="1100">
                <a:solidFill>
                  <a:schemeClr val="dk1"/>
                </a:solidFill>
              </a:rPr>
              <a:t>				</a:t>
            </a:r>
          </a:p>
          <a:p>
            <a:pPr lvl="0">
              <a:spcBef>
                <a:spcPts val="0"/>
              </a:spcBef>
              <a:buNone/>
            </a:pPr>
            <a:r>
              <a:rPr lang="en-GB" sz="1100">
                <a:solidFill>
                  <a:schemeClr val="dk1"/>
                </a:solidFill>
              </a:rPr>
              <a:t>			</a:t>
            </a:r>
          </a:p>
          <a:p>
            <a:pPr lvl="0">
              <a:spcBef>
                <a:spcPts val="0"/>
              </a:spcBef>
              <a:buNone/>
            </a:pPr>
            <a:r>
              <a:rPr lang="en-GB" sz="1100">
                <a:solidFill>
                  <a:schemeClr val="dk1"/>
                </a:solidFill>
              </a:rPr>
              <a:t>		</a:t>
            </a:r>
          </a:p>
          <a:p>
            <a:pPr lvl="0">
              <a:spcBef>
                <a:spcPts val="0"/>
              </a:spcBef>
              <a:buNone/>
            </a:pPr>
            <a:r>
              <a:rPr lang="en-GB" sz="900">
                <a:solidFill>
                  <a:schemeClr val="dk1"/>
                </a:solidFill>
              </a:rPr>
              <a:t/>
            </a:r>
            <a:br>
              <a:rPr lang="en-GB" sz="900">
                <a:solidFill>
                  <a:schemeClr val="dk1"/>
                </a:solidFill>
              </a:rPr>
            </a:br>
            <a:endParaRPr lang="en-GB" sz="900">
              <a:solidFill>
                <a:schemeClr val="dk1"/>
              </a:solidFill>
            </a:endParaRPr>
          </a:p>
          <a:p>
            <a:pPr lvl="0">
              <a:spcBef>
                <a:spcPts val="0"/>
              </a:spcBef>
              <a:buNone/>
            </a:pPr>
            <a:r>
              <a:rPr lang="en-GB" sz="1100">
                <a:solidFill>
                  <a:schemeClr val="dk1"/>
                </a:solidFill>
              </a:rPr>
              <a:t>				</a:t>
            </a:r>
          </a:p>
          <a:p>
            <a:pPr lvl="0">
              <a:spcBef>
                <a:spcPts val="0"/>
              </a:spcBef>
              <a:buNone/>
            </a:pPr>
            <a:r>
              <a:rPr lang="en-GB" sz="1100">
                <a:solidFill>
                  <a:schemeClr val="dk1"/>
                </a:solidFill>
              </a:rPr>
              <a:t>			</a:t>
            </a:r>
          </a:p>
          <a:p>
            <a:pPr lvl="0">
              <a:spcBef>
                <a:spcPts val="0"/>
              </a:spcBef>
              <a:buNone/>
            </a:pPr>
            <a:r>
              <a:rPr lang="en-GB" sz="1100">
                <a:solidFill>
                  <a:schemeClr val="dk1"/>
                </a:solidFill>
              </a:rPr>
              <a:t>		</a:t>
            </a:r>
          </a:p>
          <a:p>
            <a:pPr lvl="0">
              <a:spcBef>
                <a:spcPts val="0"/>
              </a:spcBef>
              <a:buNone/>
            </a:pPr>
            <a:endParaRPr>
              <a:solidFill>
                <a:schemeClr val="dk1"/>
              </a:solidFill>
            </a:endParaRPr>
          </a:p>
          <a:p>
            <a:pPr lvl="0">
              <a:spcBef>
                <a:spcPts val="0"/>
              </a:spcBef>
              <a:buNone/>
            </a:pPr>
            <a:endParaRPr>
              <a:solidFill>
                <a:schemeClr val="dk1"/>
              </a:solidFill>
            </a:endParaRPr>
          </a:p>
          <a:p>
            <a:pPr lvl="0">
              <a:spcBef>
                <a:spcPts val="0"/>
              </a:spcBef>
              <a:buNone/>
            </a:pPr>
            <a:r>
              <a:rPr lang="en-GB" sz="1100">
                <a:solidFill>
                  <a:schemeClr val="dk1"/>
                </a:solidFill>
              </a:rPr>
              <a:t>				</a:t>
            </a:r>
          </a:p>
          <a:p>
            <a:pPr lvl="0">
              <a:spcBef>
                <a:spcPts val="0"/>
              </a:spcBef>
              <a:buNone/>
            </a:pPr>
            <a:r>
              <a:rPr lang="en-GB" sz="1100">
                <a:solidFill>
                  <a:schemeClr val="dk1"/>
                </a:solidFill>
              </a:rPr>
              <a:t>			</a:t>
            </a:r>
          </a:p>
          <a:p>
            <a:pPr lvl="0">
              <a:spcBef>
                <a:spcPts val="0"/>
              </a:spcBef>
              <a:buNone/>
            </a:pPr>
            <a:r>
              <a:rPr lang="en-GB" sz="1100">
                <a:solidFill>
                  <a:schemeClr val="dk1"/>
                </a:solidFill>
              </a:rPr>
              <a:t>		</a:t>
            </a:r>
          </a:p>
          <a:p>
            <a:pPr lvl="0">
              <a:spcBef>
                <a:spcPts val="0"/>
              </a:spcBef>
              <a:buClr>
                <a:schemeClr val="dk1"/>
              </a:buClr>
              <a:buSzPct val="122222"/>
              <a:buFont typeface="Arial"/>
              <a:buNone/>
            </a:pPr>
            <a:endParaRPr sz="900">
              <a:solidFill>
                <a:schemeClr val="dk1"/>
              </a:solidFill>
            </a:endParaRPr>
          </a:p>
          <a:p>
            <a:pPr lvl="0">
              <a:spcBef>
                <a:spcPts val="0"/>
              </a:spcBef>
              <a:buClr>
                <a:schemeClr val="dk1"/>
              </a:buClr>
              <a:buSzPct val="100000"/>
              <a:buFont typeface="Arial"/>
              <a:buNone/>
            </a:pPr>
            <a:r>
              <a:rPr lang="en-GB" sz="1100">
                <a:solidFill>
                  <a:schemeClr val="dk1"/>
                </a:solidFill>
              </a:rPr>
              <a:t>				</a:t>
            </a:r>
          </a:p>
          <a:p>
            <a:pPr lvl="0">
              <a:spcBef>
                <a:spcPts val="0"/>
              </a:spcBef>
              <a:buClr>
                <a:schemeClr val="dk1"/>
              </a:buClr>
              <a:buSzPct val="100000"/>
              <a:buFont typeface="Arial"/>
              <a:buNone/>
            </a:pPr>
            <a:r>
              <a:rPr lang="en-GB" sz="1100">
                <a:solidFill>
                  <a:schemeClr val="dk1"/>
                </a:solidFill>
              </a:rPr>
              <a:t>			</a:t>
            </a:r>
          </a:p>
          <a:p>
            <a:pPr lvl="0">
              <a:spcBef>
                <a:spcPts val="0"/>
              </a:spcBef>
              <a:buClr>
                <a:schemeClr val="dk1"/>
              </a:buClr>
              <a:buSzPct val="100000"/>
              <a:buFont typeface="Arial"/>
              <a:buNone/>
            </a:pPr>
            <a:r>
              <a:rPr lang="en-GB" sz="1100">
                <a:solidFill>
                  <a:schemeClr val="dk1"/>
                </a:solidFill>
              </a:rPr>
              <a:t>		</a:t>
            </a:r>
          </a:p>
          <a:p>
            <a:pPr lvl="0">
              <a:spcBef>
                <a:spcPts val="0"/>
              </a:spcBef>
              <a:buNone/>
            </a:pPr>
            <a:endParaRPr/>
          </a:p>
        </p:txBody>
      </p:sp>
    </p:spTree>
  </p:cSld>
  <p:clrMapOvr>
    <a:masterClrMapping/>
  </p:clrMapOvr>
</p:sld>
</file>

<file path=ppt/theme/theme1.xml><?xml version="1.0" encoding="utf-8"?>
<a:theme xmlns:a="http://schemas.openxmlformats.org/drawingml/2006/main"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431</Words>
  <Application>Microsoft Macintosh PowerPoint</Application>
  <PresentationFormat>On-screen Show (16:9)</PresentationFormat>
  <Paragraphs>127</Paragraphs>
  <Slides>15</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Comic Sans MS</vt:lpstr>
      <vt:lpstr>Times New Roman</vt:lpstr>
      <vt:lpstr>Verdana</vt:lpstr>
      <vt:lpstr>simple-light-2</vt:lpstr>
      <vt:lpstr>Analyzing Neuroimaging Data with PySpark and Thunder</vt:lpstr>
      <vt:lpstr>PowerPoint Presentation</vt:lpstr>
      <vt:lpstr>PowerPoint Presentation</vt:lpstr>
      <vt:lpstr>PowerPoint Presentation</vt:lpstr>
      <vt:lpstr>Thunder core data types</vt:lpstr>
      <vt:lpstr>Categorising Neuron types with thunder</vt:lpstr>
      <vt:lpstr>PowerPoint Presentation</vt:lpstr>
      <vt:lpstr>PowerPoint Presentation</vt:lpstr>
      <vt:lpstr>PowerPoint Presentation</vt:lpstr>
      <vt:lpstr>PowerPoint Presentation</vt:lpstr>
      <vt:lpstr>PowerPoint Presentation</vt:lpstr>
      <vt:lpstr>PowerPoint Presentation</vt:lpstr>
      <vt:lpstr>Plotting  the images with the voxels colored according to their assigned cluster</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Neuroimaging Data with PySpark and Thunder</dc:title>
  <cp:lastModifiedBy>Jyothi Kunaparaju</cp:lastModifiedBy>
  <cp:revision>1</cp:revision>
  <dcterms:modified xsi:type="dcterms:W3CDTF">2017-01-20T20:37:39Z</dcterms:modified>
</cp:coreProperties>
</file>