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75843"/>
  </p:normalViewPr>
  <p:slideViewPr>
    <p:cSldViewPr snapToGrid="0" snapToObjects="1">
      <p:cViewPr varScale="1">
        <p:scale>
          <a:sx n="117" d="100"/>
          <a:sy n="117" d="100"/>
        </p:scale>
        <p:origin x="2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198E6-03D4-D64A-8147-2338A400583D}" type="datetimeFigureOut">
              <a:rPr lang="en-US" smtClean="0"/>
              <a:t>3/12/21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F0CA7-634B-7D4B-AF72-EE1508973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42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KIWI and PIWI</a:t>
            </a:r>
          </a:p>
          <a:p>
            <a:r>
              <a:rPr lang="en-US" dirty="0"/>
              <a:t>look at genes with z-score &gt; 1.5 and pick 1-2 more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F0CA7-634B-7D4B-AF72-EE1508973C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85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≈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F0CA7-634B-7D4B-AF72-EE1508973C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54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8557-ADD6-B446-9644-27F2CBEF2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AD6CC-149A-0948-85A1-273B402C7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56650-BF64-854E-9B27-9770C6802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BA12-A14A-D34B-A621-0285AFB7D65E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C62ED-1D25-6544-9A3E-4EC71625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213A5-F7A7-3F47-B4F4-50D86B22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4A12-8C61-BA4B-B4C9-581899B74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5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FD0C-9CBF-D540-8AFE-FAD239BC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E22E8-79DE-8740-8D08-BBFFBE85B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87D58-5A71-944A-8E08-0F801D4A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BA12-A14A-D34B-A621-0285AFB7D65E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0B4BE-902B-9542-8F43-F714DE71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6F6CD-4114-F74B-9FC6-1E921514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4A12-8C61-BA4B-B4C9-581899B74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9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B740C9-1ECC-C14E-9D7D-B1D1D1DB3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CDC00-7E86-794C-ABA2-6701D112F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D66D8-8275-8C40-8F61-1A7B9927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BA12-A14A-D34B-A621-0285AFB7D65E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F26D2-E514-D248-BEE4-166C7032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C607B-DAFF-2B4A-B0B2-B9B0DAD9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4A12-8C61-BA4B-B4C9-581899B74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9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3656-F5C2-2C49-B163-F1FBD1DD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3B9D6-A845-CD46-A541-BD684B5A9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26615-F34A-974B-8A43-0259CA14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BA12-A14A-D34B-A621-0285AFB7D65E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B4888-620F-9446-8BCF-5E4492A8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AA6A-384B-1F4E-B239-8D31FE0C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4A12-8C61-BA4B-B4C9-581899B74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9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E2A5-F01A-3143-9959-1F5B9C72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B4385-E8D7-C64E-BBF1-A040B1709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F0BB8-2331-C941-84F3-A3D8A568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BA12-A14A-D34B-A621-0285AFB7D65E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3D709-508E-F845-A8BB-CE65DDAE6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E724-53F9-AA4D-80AE-D8E7456AC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4A12-8C61-BA4B-B4C9-581899B74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3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E550-A0B6-CB4D-9E5B-A0E3D640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744A0-10C8-D84C-9BC2-E5264CC3C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F6840-8585-644E-BA63-651B23E5E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E5B03-E1F6-6F4C-B2FC-FEEE5B96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BA12-A14A-D34B-A621-0285AFB7D65E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12DFB-1BE1-364E-9B10-838B9D2C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A7A64-EDD3-5443-9B30-82752CF5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4A12-8C61-BA4B-B4C9-581899B74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5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2384-0B40-EB46-95DE-752BEFD09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3A96E-253A-D347-9DE1-F13D1F49B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3590A-204A-654C-B411-105344E0E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7C40FE-2AF7-1841-9AB8-66FF9C0D8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03C78-904D-5041-A2FB-4AA1EDBD6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96EFF-CA33-C947-9180-4E579703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BA12-A14A-D34B-A621-0285AFB7D65E}" type="datetimeFigureOut">
              <a:rPr lang="en-US" smtClean="0"/>
              <a:t>3/12/21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EB2C2C-056B-F24B-A678-5FDA7BA2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6F4B9-CE0E-E149-B6C2-2770E2AD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4A12-8C61-BA4B-B4C9-581899B74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22A3-ABEF-E740-8DB9-FA0C43C5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AD69B-3A18-9A4E-A05B-29ACB672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BA12-A14A-D34B-A621-0285AFB7D65E}" type="datetimeFigureOut">
              <a:rPr lang="en-US" smtClean="0"/>
              <a:t>3/12/21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427B6-4510-2E46-BE2D-94354A51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B74AA-2A1A-FA4B-B350-681069353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4A12-8C61-BA4B-B4C9-581899B74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338DFC-6667-E741-B49A-74D51AE5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BA12-A14A-D34B-A621-0285AFB7D65E}" type="datetimeFigureOut">
              <a:rPr lang="en-US" smtClean="0"/>
              <a:t>3/12/21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E27EA-AD1E-9846-A66B-39D0BDAF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66B65-B8D4-7641-AECF-7AD28F91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4A12-8C61-BA4B-B4C9-581899B74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5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C651-E301-C74C-BBF1-02BA172D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641D7-E3A6-7F40-B355-1EC3A3C0E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D9298-EA94-F94D-9967-4C61C6A86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7CA25-A98A-7E4F-8F0C-BDAF867A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BA12-A14A-D34B-A621-0285AFB7D65E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1913B-03A6-3A48-AD1C-C6ACAA182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23CD5-2A58-2A48-878F-95D66544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4A12-8C61-BA4B-B4C9-581899B74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4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65F9-6F35-D146-B06A-97012DC54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A2D1FD-7475-4F43-AAE5-4651C3F6E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5A748-81C1-6745-92E6-DB956482A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A83CC-3DCC-5C40-849B-DC65E310D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BA12-A14A-D34B-A621-0285AFB7D65E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60962-7057-8C47-9E09-E6084617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33871-B844-644B-8FB9-ECC1A0CA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4A12-8C61-BA4B-B4C9-581899B74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8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97957F-954F-F343-AD45-804A4FACB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03DFF-6206-E34C-B279-4616D4E29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F724E-53B6-3C47-8DA1-A7B8AF3A9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3BA12-A14A-D34B-A621-0285AFB7D65E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58D6E-A8C1-514A-BB97-527ED8A8F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F6590-6DCB-824B-84CD-4F354E45D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B4A12-8C61-BA4B-B4C9-581899B74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8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google.com/spreadsheets/d/1wc3_G-OO8Bs_5sRdWxX_65djseOmF7hhgvHEHQ3my0k/edit#gid=4259553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877E-1A23-D14A-A6A8-2B0533684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TwinStrand</a:t>
            </a:r>
            <a:r>
              <a:rPr lang="en-US" dirty="0"/>
              <a:t> Panel – v4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992D2-242D-3A49-A1D3-6268C1A2C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3/12/2021</a:t>
            </a:r>
          </a:p>
          <a:p>
            <a:r>
              <a:rPr lang="en-US" dirty="0"/>
              <a:t>Jason </a:t>
            </a:r>
            <a:r>
              <a:rPr lang="en-US" dirty="0" err="1"/>
              <a:t>Kunisaki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1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4ECAB-29B2-1347-B984-A5EDAF2D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TwinStrand</a:t>
            </a:r>
            <a:r>
              <a:rPr lang="en-US" dirty="0"/>
              <a:t> cost calculator and power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17B46-D53F-FD4E-9BCA-C69F7CBE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Cost calculator: </a:t>
            </a:r>
            <a:r>
              <a:rPr lang="en-US" dirty="0">
                <a:hlinkClick r:id="rId2"/>
              </a:rPr>
              <a:t>https://docs.google.com/spreadsheets/d/1wc3_G-OO8Bs_5sRdWxX_65djseOmF7hhgvHEHQ3my0k/edit#gid=42595536</a:t>
            </a:r>
            <a:endParaRPr lang="en-US" dirty="0"/>
          </a:p>
          <a:p>
            <a:r>
              <a:rPr lang="en-US" dirty="0"/>
              <a:t>Power simulation: see shiny app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Allele count: “collect variants of any alternate allelic count greater than, or equal to, one”</a:t>
            </a:r>
          </a:p>
          <a:p>
            <a:pPr lvl="1"/>
            <a:r>
              <a:rPr lang="en-US" dirty="0"/>
              <a:t>Coverage </a:t>
            </a:r>
            <a:r>
              <a:rPr lang="en-US" dirty="0" err="1"/>
              <a:t>cII</a:t>
            </a:r>
            <a:r>
              <a:rPr lang="en-US" dirty="0"/>
              <a:t> reporter gene: “mean duplex depth of 39,668x” </a:t>
            </a:r>
          </a:p>
          <a:p>
            <a:pPr lvl="1"/>
            <a:r>
              <a:rPr lang="en-US" dirty="0"/>
              <a:t>Coverage HRAS transgene: “mean duplex depth of 9,012x”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FB830-12A7-6841-85A1-99757273C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59894"/>
            <a:ext cx="73787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0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9BB5-4055-6F49-9424-EFAC7BEE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genes to add?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B4752-FA9B-AD4B-881D-469429F3E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362" y="3573256"/>
            <a:ext cx="6687724" cy="28151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RBM5 (O’Bryan et al, 2013)</a:t>
            </a:r>
          </a:p>
          <a:p>
            <a:pPr lvl="1"/>
            <a:r>
              <a:rPr lang="en-US" dirty="0"/>
              <a:t>Regulates pre-mRNA splicing</a:t>
            </a:r>
          </a:p>
          <a:p>
            <a:pPr lvl="1"/>
            <a:r>
              <a:rPr lang="en-US" dirty="0"/>
              <a:t>Essential for spermatid differentiation</a:t>
            </a:r>
          </a:p>
          <a:p>
            <a:r>
              <a:rPr lang="en-US" dirty="0"/>
              <a:t>HUWE1 (Bose et al, 2017)</a:t>
            </a:r>
          </a:p>
          <a:p>
            <a:pPr lvl="1"/>
            <a:r>
              <a:rPr lang="en-US" dirty="0"/>
              <a:t>Ubiquitin ligase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ubiquinate</a:t>
            </a:r>
            <a:r>
              <a:rPr lang="en-US" dirty="0">
                <a:sym typeface="Wingdings" pitchFamily="2" charset="2"/>
              </a:rPr>
              <a:t> histones</a:t>
            </a:r>
          </a:p>
          <a:p>
            <a:pPr lvl="1"/>
            <a:r>
              <a:rPr lang="en-US" dirty="0"/>
              <a:t>HUWE1 inactivation </a:t>
            </a:r>
            <a:r>
              <a:rPr lang="en-US" dirty="0">
                <a:sym typeface="Wingdings" pitchFamily="2" charset="2"/>
              </a:rPr>
              <a:t> spermatogonia depletion </a:t>
            </a:r>
          </a:p>
          <a:p>
            <a:pPr lvl="1"/>
            <a:r>
              <a:rPr lang="en-US" dirty="0">
                <a:sym typeface="Wingdings" pitchFamily="2" charset="2"/>
              </a:rPr>
              <a:t>Due to H2AX accumulation that damages DNA  signals for apoptosis</a:t>
            </a:r>
          </a:p>
          <a:p>
            <a:pPr lvl="1"/>
            <a:r>
              <a:rPr lang="en-US" dirty="0">
                <a:sym typeface="Wingdings" pitchFamily="2" charset="2"/>
              </a:rPr>
              <a:t>Not essential for meiotic progression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B8D36-BC46-DC42-A3E4-DB9850CCA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974"/>
          <a:stretch/>
        </p:blipFill>
        <p:spPr>
          <a:xfrm>
            <a:off x="5727356" y="514672"/>
            <a:ext cx="6354258" cy="29143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DC5B9A-243B-1F46-9CB0-138E17BB2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62" y="1403571"/>
            <a:ext cx="4998765" cy="18811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D0FF41-D10D-A748-8EF4-DFA25A0BD697}"/>
              </a:ext>
            </a:extLst>
          </p:cNvPr>
          <p:cNvSpPr/>
          <p:nvPr/>
        </p:nvSpPr>
        <p:spPr>
          <a:xfrm>
            <a:off x="5845629" y="2133600"/>
            <a:ext cx="5976257" cy="163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DD696E-3F0E-2744-92FA-1A988C129037}"/>
              </a:ext>
            </a:extLst>
          </p:cNvPr>
          <p:cNvSpPr/>
          <p:nvPr/>
        </p:nvSpPr>
        <p:spPr>
          <a:xfrm>
            <a:off x="5916356" y="3281892"/>
            <a:ext cx="5976257" cy="163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165A229-CB27-8442-97E2-6123062E8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340082"/>
              </p:ext>
            </p:extLst>
          </p:nvPr>
        </p:nvGraphicFramePr>
        <p:xfrm>
          <a:off x="7249886" y="3727656"/>
          <a:ext cx="4642728" cy="2666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576">
                  <a:extLst>
                    <a:ext uri="{9D8B030D-6E8A-4147-A177-3AD203B41FA5}">
                      <a16:colId xmlns:a16="http://schemas.microsoft.com/office/drawing/2014/main" val="584706574"/>
                    </a:ext>
                  </a:extLst>
                </a:gridCol>
                <a:gridCol w="1547576">
                  <a:extLst>
                    <a:ext uri="{9D8B030D-6E8A-4147-A177-3AD203B41FA5}">
                      <a16:colId xmlns:a16="http://schemas.microsoft.com/office/drawing/2014/main" val="2646848047"/>
                    </a:ext>
                  </a:extLst>
                </a:gridCol>
                <a:gridCol w="1547576">
                  <a:extLst>
                    <a:ext uri="{9D8B030D-6E8A-4147-A177-3AD203B41FA5}">
                      <a16:colId xmlns:a16="http://schemas.microsoft.com/office/drawing/2014/main" val="3950855808"/>
                    </a:ext>
                  </a:extLst>
                </a:gridCol>
              </a:tblGrid>
              <a:tr h="738648">
                <a:tc>
                  <a:txBody>
                    <a:bodyPr/>
                    <a:lstStyle/>
                    <a:p>
                      <a:r>
                        <a:rPr lang="en-US" dirty="0"/>
                        <a:t>RBM5 burden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Pathogenic (</a:t>
                      </a:r>
                      <a:r>
                        <a:rPr lang="en-US" dirty="0" err="1"/>
                        <a:t>LoF</a:t>
                      </a:r>
                      <a:r>
                        <a:rPr lang="en-US" dirty="0"/>
                        <a:t> and missense)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Pathogenic (</a:t>
                      </a:r>
                      <a:r>
                        <a:rPr lang="en-US" dirty="0" err="1"/>
                        <a:t>LoF</a:t>
                      </a:r>
                      <a:r>
                        <a:rPr lang="en-US" dirty="0"/>
                        <a:t> and missense)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063133"/>
                  </a:ext>
                </a:extLst>
              </a:tr>
              <a:tr h="738648">
                <a:tc>
                  <a:txBody>
                    <a:bodyPr/>
                    <a:lstStyle/>
                    <a:p>
                      <a:r>
                        <a:rPr lang="en-US" dirty="0"/>
                        <a:t>Fertile fathers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037652"/>
                  </a:ext>
                </a:extLst>
              </a:tr>
              <a:tr h="738648">
                <a:tc>
                  <a:txBody>
                    <a:bodyPr/>
                    <a:lstStyle/>
                    <a:p>
                      <a:r>
                        <a:rPr lang="en-US" dirty="0"/>
                        <a:t>Infertile probands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822372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2657D68B-A3E7-1845-B3A2-290828B471C3}"/>
              </a:ext>
            </a:extLst>
          </p:cNvPr>
          <p:cNvSpPr/>
          <p:nvPr/>
        </p:nvSpPr>
        <p:spPr>
          <a:xfrm>
            <a:off x="6411686" y="2005522"/>
            <a:ext cx="413657" cy="41944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EEACBF-8133-214B-B473-F0357F3CB501}"/>
              </a:ext>
            </a:extLst>
          </p:cNvPr>
          <p:cNvSpPr/>
          <p:nvPr/>
        </p:nvSpPr>
        <p:spPr>
          <a:xfrm>
            <a:off x="11038115" y="3166975"/>
            <a:ext cx="413657" cy="41944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34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4322-1501-734D-A043-36E72458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AZFc</a:t>
            </a:r>
            <a:r>
              <a:rPr lang="en-US" dirty="0"/>
              <a:t> genes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34437-6960-7A46-9554-FEB13E202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5547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DAZ:  </a:t>
            </a:r>
          </a:p>
          <a:p>
            <a:pPr lvl="1"/>
            <a:r>
              <a:rPr lang="en-US" dirty="0"/>
              <a:t>Palindromic duplication as two clusters of four genes</a:t>
            </a:r>
          </a:p>
          <a:p>
            <a:pPr lvl="1"/>
            <a:r>
              <a:rPr lang="en-US" dirty="0"/>
              <a:t>Has autosomal homologs</a:t>
            </a:r>
          </a:p>
          <a:p>
            <a:pPr lvl="1"/>
            <a:r>
              <a:rPr lang="en-US" dirty="0"/>
              <a:t>RNA-binding protein to regulate translation of genes</a:t>
            </a:r>
          </a:p>
          <a:p>
            <a:r>
              <a:rPr lang="en-US" dirty="0"/>
              <a:t>CDY1A/B</a:t>
            </a:r>
          </a:p>
          <a:p>
            <a:pPr lvl="1"/>
            <a:r>
              <a:rPr lang="en-US" dirty="0"/>
              <a:t>2 copies </a:t>
            </a:r>
          </a:p>
          <a:p>
            <a:pPr lvl="1"/>
            <a:r>
              <a:rPr lang="en-US" dirty="0"/>
              <a:t>Has near-paralogs on P5</a:t>
            </a:r>
          </a:p>
          <a:p>
            <a:pPr lvl="1"/>
            <a:r>
              <a:rPr lang="en-US" dirty="0"/>
              <a:t>Histone acetyltransferase </a:t>
            </a:r>
          </a:p>
          <a:p>
            <a:pPr lvl="1"/>
            <a:r>
              <a:rPr lang="en-US" dirty="0"/>
              <a:t>CDY1B deletion --&gt; oligo (</a:t>
            </a:r>
            <a:r>
              <a:rPr lang="en-US" dirty="0" err="1"/>
              <a:t>Ghorbel</a:t>
            </a:r>
            <a:r>
              <a:rPr lang="en-US" dirty="0"/>
              <a:t> et al, 2014)</a:t>
            </a:r>
          </a:p>
          <a:p>
            <a:pPr lvl="1"/>
            <a:r>
              <a:rPr lang="en-US" dirty="0"/>
              <a:t>Deletions are not always associated with infertility 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A8EE95-FBFC-6540-9AFA-94722E44E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144" y="1656052"/>
            <a:ext cx="6215380" cy="463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D75DB6-DA6E-FB47-BCF7-E5DA831B6802}"/>
              </a:ext>
            </a:extLst>
          </p:cNvPr>
          <p:cNvSpPr txBox="1"/>
          <p:nvPr/>
        </p:nvSpPr>
        <p:spPr>
          <a:xfrm>
            <a:off x="7520018" y="227013"/>
            <a:ext cx="3833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~/git/</a:t>
            </a:r>
            <a:r>
              <a:rPr lang="en-US" dirty="0" err="1"/>
              <a:t>spermseq</a:t>
            </a:r>
            <a:r>
              <a:rPr lang="en-US" dirty="0"/>
              <a:t>/</a:t>
            </a:r>
            <a:r>
              <a:rPr lang="en-US" dirty="0" err="1"/>
              <a:t>twinstrand_target_gene_set</a:t>
            </a:r>
            <a:r>
              <a:rPr lang="en-US" dirty="0"/>
              <a:t>/output/</a:t>
            </a:r>
            <a:r>
              <a:rPr lang="en-US" dirty="0" err="1"/>
              <a:t>merged_exons_final.txt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45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262</Words>
  <Application>Microsoft Macintosh PowerPoint</Application>
  <PresentationFormat>Widescreen</PresentationFormat>
  <Paragraphs>50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TwinStrand Panel – v4</vt:lpstr>
      <vt:lpstr>TwinStrand cost calculator and power simulation</vt:lpstr>
      <vt:lpstr>More genes to add? </vt:lpstr>
      <vt:lpstr>AZFc genes of interest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TwinStrand Panel – v4</dc:title>
  <dc:creator>Jason Kunisaki</dc:creator>
  <cp:lastModifiedBy>Jason Kunisaki</cp:lastModifiedBy>
  <cp:revision>17</cp:revision>
  <dcterms:created xsi:type="dcterms:W3CDTF">2021-03-12T08:41:32Z</dcterms:created>
  <dcterms:modified xsi:type="dcterms:W3CDTF">2021-03-12T18:56:07Z</dcterms:modified>
</cp:coreProperties>
</file>