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5" r:id="rId4"/>
    <p:sldId id="278" r:id="rId5"/>
    <p:sldId id="277" r:id="rId6"/>
    <p:sldId id="258" r:id="rId7"/>
    <p:sldId id="259" r:id="rId8"/>
    <p:sldId id="264" r:id="rId9"/>
    <p:sldId id="263" r:id="rId10"/>
    <p:sldId id="261" r:id="rId11"/>
    <p:sldId id="262" r:id="rId12"/>
    <p:sldId id="267" r:id="rId13"/>
    <p:sldId id="268" r:id="rId14"/>
    <p:sldId id="269" r:id="rId15"/>
    <p:sldId id="270" r:id="rId16"/>
    <p:sldId id="271" r:id="rId17"/>
    <p:sldId id="272" r:id="rId18"/>
    <p:sldId id="273" r:id="rId19"/>
    <p:sldId id="274" r:id="rId20"/>
    <p:sldId id="275" r:id="rId21"/>
    <p:sldId id="276" r:id="rId22"/>
    <p:sldId id="266" r:id="rId23"/>
    <p:sldId id="260"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320"/>
    <p:restoredTop sz="94694"/>
  </p:normalViewPr>
  <p:slideViewPr>
    <p:cSldViewPr snapToGrid="0">
      <p:cViewPr varScale="1">
        <p:scale>
          <a:sx n="108" d="100"/>
          <a:sy n="108" d="100"/>
        </p:scale>
        <p:origin x="208" y="3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41FEC-5514-4425-8349-47E846A5084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17E8B8D-8E9E-4C41-B0FF-055AB1ECF45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9F4C691-F24A-4700-ABB8-62477D3633A4}"/>
              </a:ext>
            </a:extLst>
          </p:cNvPr>
          <p:cNvSpPr>
            <a:spLocks noGrp="1"/>
          </p:cNvSpPr>
          <p:nvPr>
            <p:ph type="dt" sz="half" idx="10"/>
          </p:nvPr>
        </p:nvSpPr>
        <p:spPr/>
        <p:txBody>
          <a:bodyPr/>
          <a:lstStyle/>
          <a:p>
            <a:fld id="{1D04F44A-0742-4B71-B34E-D356CA703345}" type="datetimeFigureOut">
              <a:rPr lang="en-US" smtClean="0"/>
              <a:t>10/23/20</a:t>
            </a:fld>
            <a:endParaRPr lang="en-US"/>
          </a:p>
        </p:txBody>
      </p:sp>
      <p:sp>
        <p:nvSpPr>
          <p:cNvPr id="5" name="Footer Placeholder 4">
            <a:extLst>
              <a:ext uri="{FF2B5EF4-FFF2-40B4-BE49-F238E27FC236}">
                <a16:creationId xmlns:a16="http://schemas.microsoft.com/office/drawing/2014/main" id="{71C84637-F072-4093-A38F-857FA4E5E3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270854-FA75-4950-8F4F-3CE665D3B2E7}"/>
              </a:ext>
            </a:extLst>
          </p:cNvPr>
          <p:cNvSpPr>
            <a:spLocks noGrp="1"/>
          </p:cNvSpPr>
          <p:nvPr>
            <p:ph type="sldNum" sz="quarter" idx="12"/>
          </p:nvPr>
        </p:nvSpPr>
        <p:spPr/>
        <p:txBody>
          <a:bodyPr/>
          <a:lstStyle/>
          <a:p>
            <a:fld id="{DAE41F79-8A2F-437A-B29B-F52A6F9BC8D5}" type="slidenum">
              <a:rPr lang="en-US" smtClean="0"/>
              <a:t>‹#›</a:t>
            </a:fld>
            <a:endParaRPr lang="en-US"/>
          </a:p>
        </p:txBody>
      </p:sp>
    </p:spTree>
    <p:extLst>
      <p:ext uri="{BB962C8B-B14F-4D97-AF65-F5344CB8AC3E}">
        <p14:creationId xmlns:p14="http://schemas.microsoft.com/office/powerpoint/2010/main" val="2270921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147DA-BF0C-4855-A502-6EE8760B58B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0D439B6-C2DE-48D5-889E-BD5F74DD4A1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B19AB2-E76F-40A9-A5F5-094121E34659}"/>
              </a:ext>
            </a:extLst>
          </p:cNvPr>
          <p:cNvSpPr>
            <a:spLocks noGrp="1"/>
          </p:cNvSpPr>
          <p:nvPr>
            <p:ph type="dt" sz="half" idx="10"/>
          </p:nvPr>
        </p:nvSpPr>
        <p:spPr/>
        <p:txBody>
          <a:bodyPr/>
          <a:lstStyle/>
          <a:p>
            <a:fld id="{1D04F44A-0742-4B71-B34E-D356CA703345}" type="datetimeFigureOut">
              <a:rPr lang="en-US" smtClean="0"/>
              <a:t>10/23/20</a:t>
            </a:fld>
            <a:endParaRPr lang="en-US"/>
          </a:p>
        </p:txBody>
      </p:sp>
      <p:sp>
        <p:nvSpPr>
          <p:cNvPr id="5" name="Footer Placeholder 4">
            <a:extLst>
              <a:ext uri="{FF2B5EF4-FFF2-40B4-BE49-F238E27FC236}">
                <a16:creationId xmlns:a16="http://schemas.microsoft.com/office/drawing/2014/main" id="{DAB05AF5-CB78-4ACA-ADBF-A59C4006A3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62EB6E-3864-4F24-AD56-AAC647FEC511}"/>
              </a:ext>
            </a:extLst>
          </p:cNvPr>
          <p:cNvSpPr>
            <a:spLocks noGrp="1"/>
          </p:cNvSpPr>
          <p:nvPr>
            <p:ph type="sldNum" sz="quarter" idx="12"/>
          </p:nvPr>
        </p:nvSpPr>
        <p:spPr/>
        <p:txBody>
          <a:bodyPr/>
          <a:lstStyle/>
          <a:p>
            <a:fld id="{DAE41F79-8A2F-437A-B29B-F52A6F9BC8D5}" type="slidenum">
              <a:rPr lang="en-US" smtClean="0"/>
              <a:t>‹#›</a:t>
            </a:fld>
            <a:endParaRPr lang="en-US"/>
          </a:p>
        </p:txBody>
      </p:sp>
    </p:spTree>
    <p:extLst>
      <p:ext uri="{BB962C8B-B14F-4D97-AF65-F5344CB8AC3E}">
        <p14:creationId xmlns:p14="http://schemas.microsoft.com/office/powerpoint/2010/main" val="21537594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E255F82-92CA-419A-98F0-CDEA557C9DA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3A43A6D-216C-4CE1-9AF5-54D7E743F1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BC1889-BB15-43D7-830F-D48E156CCF6D}"/>
              </a:ext>
            </a:extLst>
          </p:cNvPr>
          <p:cNvSpPr>
            <a:spLocks noGrp="1"/>
          </p:cNvSpPr>
          <p:nvPr>
            <p:ph type="dt" sz="half" idx="10"/>
          </p:nvPr>
        </p:nvSpPr>
        <p:spPr/>
        <p:txBody>
          <a:bodyPr/>
          <a:lstStyle/>
          <a:p>
            <a:fld id="{1D04F44A-0742-4B71-B34E-D356CA703345}" type="datetimeFigureOut">
              <a:rPr lang="en-US" smtClean="0"/>
              <a:t>10/23/20</a:t>
            </a:fld>
            <a:endParaRPr lang="en-US"/>
          </a:p>
        </p:txBody>
      </p:sp>
      <p:sp>
        <p:nvSpPr>
          <p:cNvPr id="5" name="Footer Placeholder 4">
            <a:extLst>
              <a:ext uri="{FF2B5EF4-FFF2-40B4-BE49-F238E27FC236}">
                <a16:creationId xmlns:a16="http://schemas.microsoft.com/office/drawing/2014/main" id="{60D2158A-51F9-4BCE-ACDF-39FE16724E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14816F-EA9E-49C0-AC82-07FC4694CA56}"/>
              </a:ext>
            </a:extLst>
          </p:cNvPr>
          <p:cNvSpPr>
            <a:spLocks noGrp="1"/>
          </p:cNvSpPr>
          <p:nvPr>
            <p:ph type="sldNum" sz="quarter" idx="12"/>
          </p:nvPr>
        </p:nvSpPr>
        <p:spPr/>
        <p:txBody>
          <a:bodyPr/>
          <a:lstStyle/>
          <a:p>
            <a:fld id="{DAE41F79-8A2F-437A-B29B-F52A6F9BC8D5}" type="slidenum">
              <a:rPr lang="en-US" smtClean="0"/>
              <a:t>‹#›</a:t>
            </a:fld>
            <a:endParaRPr lang="en-US"/>
          </a:p>
        </p:txBody>
      </p:sp>
    </p:spTree>
    <p:extLst>
      <p:ext uri="{BB962C8B-B14F-4D97-AF65-F5344CB8AC3E}">
        <p14:creationId xmlns:p14="http://schemas.microsoft.com/office/powerpoint/2010/main" val="28414766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75E1A-26E9-4153-831F-66BA1BBA0FC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53E8A5B-D313-49F7-9FC5-731136BEF22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C9A1EA-C697-42D9-B2D1-0FDF9AC732A8}"/>
              </a:ext>
            </a:extLst>
          </p:cNvPr>
          <p:cNvSpPr>
            <a:spLocks noGrp="1"/>
          </p:cNvSpPr>
          <p:nvPr>
            <p:ph type="dt" sz="half" idx="10"/>
          </p:nvPr>
        </p:nvSpPr>
        <p:spPr/>
        <p:txBody>
          <a:bodyPr/>
          <a:lstStyle/>
          <a:p>
            <a:fld id="{1D04F44A-0742-4B71-B34E-D356CA703345}" type="datetimeFigureOut">
              <a:rPr lang="en-US" smtClean="0"/>
              <a:t>10/23/20</a:t>
            </a:fld>
            <a:endParaRPr lang="en-US"/>
          </a:p>
        </p:txBody>
      </p:sp>
      <p:sp>
        <p:nvSpPr>
          <p:cNvPr id="5" name="Footer Placeholder 4">
            <a:extLst>
              <a:ext uri="{FF2B5EF4-FFF2-40B4-BE49-F238E27FC236}">
                <a16:creationId xmlns:a16="http://schemas.microsoft.com/office/drawing/2014/main" id="{1045660D-1F14-401E-BE85-C5E3CAEA13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2EE465-F2F4-457C-8E56-2308D7DF0A86}"/>
              </a:ext>
            </a:extLst>
          </p:cNvPr>
          <p:cNvSpPr>
            <a:spLocks noGrp="1"/>
          </p:cNvSpPr>
          <p:nvPr>
            <p:ph type="sldNum" sz="quarter" idx="12"/>
          </p:nvPr>
        </p:nvSpPr>
        <p:spPr/>
        <p:txBody>
          <a:bodyPr/>
          <a:lstStyle/>
          <a:p>
            <a:fld id="{DAE41F79-8A2F-437A-B29B-F52A6F9BC8D5}" type="slidenum">
              <a:rPr lang="en-US" smtClean="0"/>
              <a:t>‹#›</a:t>
            </a:fld>
            <a:endParaRPr lang="en-US"/>
          </a:p>
        </p:txBody>
      </p:sp>
    </p:spTree>
    <p:extLst>
      <p:ext uri="{BB962C8B-B14F-4D97-AF65-F5344CB8AC3E}">
        <p14:creationId xmlns:p14="http://schemas.microsoft.com/office/powerpoint/2010/main" val="9087392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A13F2-C311-4B8C-B6D7-633FCDE1834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5F1AFF0-0688-4898-870C-56B4A3DEBD3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4828F77-5879-4875-B988-C608AD4D8DE4}"/>
              </a:ext>
            </a:extLst>
          </p:cNvPr>
          <p:cNvSpPr>
            <a:spLocks noGrp="1"/>
          </p:cNvSpPr>
          <p:nvPr>
            <p:ph type="dt" sz="half" idx="10"/>
          </p:nvPr>
        </p:nvSpPr>
        <p:spPr/>
        <p:txBody>
          <a:bodyPr/>
          <a:lstStyle/>
          <a:p>
            <a:fld id="{1D04F44A-0742-4B71-B34E-D356CA703345}" type="datetimeFigureOut">
              <a:rPr lang="en-US" smtClean="0"/>
              <a:t>10/23/20</a:t>
            </a:fld>
            <a:endParaRPr lang="en-US"/>
          </a:p>
        </p:txBody>
      </p:sp>
      <p:sp>
        <p:nvSpPr>
          <p:cNvPr id="5" name="Footer Placeholder 4">
            <a:extLst>
              <a:ext uri="{FF2B5EF4-FFF2-40B4-BE49-F238E27FC236}">
                <a16:creationId xmlns:a16="http://schemas.microsoft.com/office/drawing/2014/main" id="{5A890CA2-67D1-4C52-AED7-443BEE3EA0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F3FBED-9D1D-4D87-98D1-EBB35A996A03}"/>
              </a:ext>
            </a:extLst>
          </p:cNvPr>
          <p:cNvSpPr>
            <a:spLocks noGrp="1"/>
          </p:cNvSpPr>
          <p:nvPr>
            <p:ph type="sldNum" sz="quarter" idx="12"/>
          </p:nvPr>
        </p:nvSpPr>
        <p:spPr/>
        <p:txBody>
          <a:bodyPr/>
          <a:lstStyle/>
          <a:p>
            <a:fld id="{DAE41F79-8A2F-437A-B29B-F52A6F9BC8D5}" type="slidenum">
              <a:rPr lang="en-US" smtClean="0"/>
              <a:t>‹#›</a:t>
            </a:fld>
            <a:endParaRPr lang="en-US"/>
          </a:p>
        </p:txBody>
      </p:sp>
    </p:spTree>
    <p:extLst>
      <p:ext uri="{BB962C8B-B14F-4D97-AF65-F5344CB8AC3E}">
        <p14:creationId xmlns:p14="http://schemas.microsoft.com/office/powerpoint/2010/main" val="18311202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0AA87-6CDC-40CC-9B92-A30C5A55B20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CA51D16-F93C-48CC-8243-2F5A1357824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0E6215-1F9D-45F0-AFAE-EB435FBC274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694D231-A131-4C1B-9EB6-F6568E2ADC83}"/>
              </a:ext>
            </a:extLst>
          </p:cNvPr>
          <p:cNvSpPr>
            <a:spLocks noGrp="1"/>
          </p:cNvSpPr>
          <p:nvPr>
            <p:ph type="dt" sz="half" idx="10"/>
          </p:nvPr>
        </p:nvSpPr>
        <p:spPr/>
        <p:txBody>
          <a:bodyPr/>
          <a:lstStyle/>
          <a:p>
            <a:fld id="{1D04F44A-0742-4B71-B34E-D356CA703345}" type="datetimeFigureOut">
              <a:rPr lang="en-US" smtClean="0"/>
              <a:t>10/23/20</a:t>
            </a:fld>
            <a:endParaRPr lang="en-US"/>
          </a:p>
        </p:txBody>
      </p:sp>
      <p:sp>
        <p:nvSpPr>
          <p:cNvPr id="6" name="Footer Placeholder 5">
            <a:extLst>
              <a:ext uri="{FF2B5EF4-FFF2-40B4-BE49-F238E27FC236}">
                <a16:creationId xmlns:a16="http://schemas.microsoft.com/office/drawing/2014/main" id="{46F1104D-D7A6-48A5-9422-AE780C0B2E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FB9882-3320-4F4A-BC37-1E4E8260B993}"/>
              </a:ext>
            </a:extLst>
          </p:cNvPr>
          <p:cNvSpPr>
            <a:spLocks noGrp="1"/>
          </p:cNvSpPr>
          <p:nvPr>
            <p:ph type="sldNum" sz="quarter" idx="12"/>
          </p:nvPr>
        </p:nvSpPr>
        <p:spPr/>
        <p:txBody>
          <a:bodyPr/>
          <a:lstStyle/>
          <a:p>
            <a:fld id="{DAE41F79-8A2F-437A-B29B-F52A6F9BC8D5}" type="slidenum">
              <a:rPr lang="en-US" smtClean="0"/>
              <a:t>‹#›</a:t>
            </a:fld>
            <a:endParaRPr lang="en-US"/>
          </a:p>
        </p:txBody>
      </p:sp>
    </p:spTree>
    <p:extLst>
      <p:ext uri="{BB962C8B-B14F-4D97-AF65-F5344CB8AC3E}">
        <p14:creationId xmlns:p14="http://schemas.microsoft.com/office/powerpoint/2010/main" val="1681872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5F5FE-66F1-466E-8A38-76FFCCCB3AD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6F7712A-9C99-4CAC-95AC-9D3A334E143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F89FF6C-7279-427A-BA07-2038DC6F08F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BEAE978-28E7-436F-8278-0A546BA592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5B2832E-CEED-43EE-BFC7-43681E20312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20B358F-EFD0-4514-B0FB-0066D44E0840}"/>
              </a:ext>
            </a:extLst>
          </p:cNvPr>
          <p:cNvSpPr>
            <a:spLocks noGrp="1"/>
          </p:cNvSpPr>
          <p:nvPr>
            <p:ph type="dt" sz="half" idx="10"/>
          </p:nvPr>
        </p:nvSpPr>
        <p:spPr/>
        <p:txBody>
          <a:bodyPr/>
          <a:lstStyle/>
          <a:p>
            <a:fld id="{1D04F44A-0742-4B71-B34E-D356CA703345}" type="datetimeFigureOut">
              <a:rPr lang="en-US" smtClean="0"/>
              <a:t>10/23/20</a:t>
            </a:fld>
            <a:endParaRPr lang="en-US"/>
          </a:p>
        </p:txBody>
      </p:sp>
      <p:sp>
        <p:nvSpPr>
          <p:cNvPr id="8" name="Footer Placeholder 7">
            <a:extLst>
              <a:ext uri="{FF2B5EF4-FFF2-40B4-BE49-F238E27FC236}">
                <a16:creationId xmlns:a16="http://schemas.microsoft.com/office/drawing/2014/main" id="{80CDC99D-C868-43E7-8F7C-44482948959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6B6C344-F744-43CE-83A8-2A781F96DA36}"/>
              </a:ext>
            </a:extLst>
          </p:cNvPr>
          <p:cNvSpPr>
            <a:spLocks noGrp="1"/>
          </p:cNvSpPr>
          <p:nvPr>
            <p:ph type="sldNum" sz="quarter" idx="12"/>
          </p:nvPr>
        </p:nvSpPr>
        <p:spPr/>
        <p:txBody>
          <a:bodyPr/>
          <a:lstStyle/>
          <a:p>
            <a:fld id="{DAE41F79-8A2F-437A-B29B-F52A6F9BC8D5}" type="slidenum">
              <a:rPr lang="en-US" smtClean="0"/>
              <a:t>‹#›</a:t>
            </a:fld>
            <a:endParaRPr lang="en-US"/>
          </a:p>
        </p:txBody>
      </p:sp>
    </p:spTree>
    <p:extLst>
      <p:ext uri="{BB962C8B-B14F-4D97-AF65-F5344CB8AC3E}">
        <p14:creationId xmlns:p14="http://schemas.microsoft.com/office/powerpoint/2010/main" val="19479247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1E3C9-DD08-4F6B-97FC-D3BDBA5D002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B08C39A-15B2-4175-8080-9F202403548D}"/>
              </a:ext>
            </a:extLst>
          </p:cNvPr>
          <p:cNvSpPr>
            <a:spLocks noGrp="1"/>
          </p:cNvSpPr>
          <p:nvPr>
            <p:ph type="dt" sz="half" idx="10"/>
          </p:nvPr>
        </p:nvSpPr>
        <p:spPr/>
        <p:txBody>
          <a:bodyPr/>
          <a:lstStyle/>
          <a:p>
            <a:fld id="{1D04F44A-0742-4B71-B34E-D356CA703345}" type="datetimeFigureOut">
              <a:rPr lang="en-US" smtClean="0"/>
              <a:t>10/23/20</a:t>
            </a:fld>
            <a:endParaRPr lang="en-US"/>
          </a:p>
        </p:txBody>
      </p:sp>
      <p:sp>
        <p:nvSpPr>
          <p:cNvPr id="4" name="Footer Placeholder 3">
            <a:extLst>
              <a:ext uri="{FF2B5EF4-FFF2-40B4-BE49-F238E27FC236}">
                <a16:creationId xmlns:a16="http://schemas.microsoft.com/office/drawing/2014/main" id="{B5F41698-C98D-474D-8201-D4B82C8B24B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E1D66F7-0F89-42DA-BA61-E50182CD2AA8}"/>
              </a:ext>
            </a:extLst>
          </p:cNvPr>
          <p:cNvSpPr>
            <a:spLocks noGrp="1"/>
          </p:cNvSpPr>
          <p:nvPr>
            <p:ph type="sldNum" sz="quarter" idx="12"/>
          </p:nvPr>
        </p:nvSpPr>
        <p:spPr/>
        <p:txBody>
          <a:bodyPr/>
          <a:lstStyle/>
          <a:p>
            <a:fld id="{DAE41F79-8A2F-437A-B29B-F52A6F9BC8D5}" type="slidenum">
              <a:rPr lang="en-US" smtClean="0"/>
              <a:t>‹#›</a:t>
            </a:fld>
            <a:endParaRPr lang="en-US"/>
          </a:p>
        </p:txBody>
      </p:sp>
    </p:spTree>
    <p:extLst>
      <p:ext uri="{BB962C8B-B14F-4D97-AF65-F5344CB8AC3E}">
        <p14:creationId xmlns:p14="http://schemas.microsoft.com/office/powerpoint/2010/main" val="3016286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AC165A-6ACF-4C9B-A934-7F05D790F371}"/>
              </a:ext>
            </a:extLst>
          </p:cNvPr>
          <p:cNvSpPr>
            <a:spLocks noGrp="1"/>
          </p:cNvSpPr>
          <p:nvPr>
            <p:ph type="dt" sz="half" idx="10"/>
          </p:nvPr>
        </p:nvSpPr>
        <p:spPr/>
        <p:txBody>
          <a:bodyPr/>
          <a:lstStyle/>
          <a:p>
            <a:fld id="{1D04F44A-0742-4B71-B34E-D356CA703345}" type="datetimeFigureOut">
              <a:rPr lang="en-US" smtClean="0"/>
              <a:t>10/23/20</a:t>
            </a:fld>
            <a:endParaRPr lang="en-US"/>
          </a:p>
        </p:txBody>
      </p:sp>
      <p:sp>
        <p:nvSpPr>
          <p:cNvPr id="3" name="Footer Placeholder 2">
            <a:extLst>
              <a:ext uri="{FF2B5EF4-FFF2-40B4-BE49-F238E27FC236}">
                <a16:creationId xmlns:a16="http://schemas.microsoft.com/office/drawing/2014/main" id="{92CE8F48-9538-4672-8138-301E5AA5A7B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40D9D99-A2DE-4898-9B5C-78ACABF68E00}"/>
              </a:ext>
            </a:extLst>
          </p:cNvPr>
          <p:cNvSpPr>
            <a:spLocks noGrp="1"/>
          </p:cNvSpPr>
          <p:nvPr>
            <p:ph type="sldNum" sz="quarter" idx="12"/>
          </p:nvPr>
        </p:nvSpPr>
        <p:spPr/>
        <p:txBody>
          <a:bodyPr/>
          <a:lstStyle/>
          <a:p>
            <a:fld id="{DAE41F79-8A2F-437A-B29B-F52A6F9BC8D5}" type="slidenum">
              <a:rPr lang="en-US" smtClean="0"/>
              <a:t>‹#›</a:t>
            </a:fld>
            <a:endParaRPr lang="en-US"/>
          </a:p>
        </p:txBody>
      </p:sp>
    </p:spTree>
    <p:extLst>
      <p:ext uri="{BB962C8B-B14F-4D97-AF65-F5344CB8AC3E}">
        <p14:creationId xmlns:p14="http://schemas.microsoft.com/office/powerpoint/2010/main" val="3487094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A405D-FBA3-40AE-A474-8DA5DC8404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671E6DB-71DF-4BE3-AAED-973F3F10C5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99C7D63-CDC4-4C9A-BBAB-9C7488527F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CEAC58-C96A-4DFB-B281-15C0C53DDC3E}"/>
              </a:ext>
            </a:extLst>
          </p:cNvPr>
          <p:cNvSpPr>
            <a:spLocks noGrp="1"/>
          </p:cNvSpPr>
          <p:nvPr>
            <p:ph type="dt" sz="half" idx="10"/>
          </p:nvPr>
        </p:nvSpPr>
        <p:spPr/>
        <p:txBody>
          <a:bodyPr/>
          <a:lstStyle/>
          <a:p>
            <a:fld id="{1D04F44A-0742-4B71-B34E-D356CA703345}" type="datetimeFigureOut">
              <a:rPr lang="en-US" smtClean="0"/>
              <a:t>10/23/20</a:t>
            </a:fld>
            <a:endParaRPr lang="en-US"/>
          </a:p>
        </p:txBody>
      </p:sp>
      <p:sp>
        <p:nvSpPr>
          <p:cNvPr id="6" name="Footer Placeholder 5">
            <a:extLst>
              <a:ext uri="{FF2B5EF4-FFF2-40B4-BE49-F238E27FC236}">
                <a16:creationId xmlns:a16="http://schemas.microsoft.com/office/drawing/2014/main" id="{4D06EEB6-C37F-4B70-8F60-AE29AC1D2C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00384D-3124-48A2-83E5-2A35A37E627B}"/>
              </a:ext>
            </a:extLst>
          </p:cNvPr>
          <p:cNvSpPr>
            <a:spLocks noGrp="1"/>
          </p:cNvSpPr>
          <p:nvPr>
            <p:ph type="sldNum" sz="quarter" idx="12"/>
          </p:nvPr>
        </p:nvSpPr>
        <p:spPr/>
        <p:txBody>
          <a:bodyPr/>
          <a:lstStyle/>
          <a:p>
            <a:fld id="{DAE41F79-8A2F-437A-B29B-F52A6F9BC8D5}" type="slidenum">
              <a:rPr lang="en-US" smtClean="0"/>
              <a:t>‹#›</a:t>
            </a:fld>
            <a:endParaRPr lang="en-US"/>
          </a:p>
        </p:txBody>
      </p:sp>
    </p:spTree>
    <p:extLst>
      <p:ext uri="{BB962C8B-B14F-4D97-AF65-F5344CB8AC3E}">
        <p14:creationId xmlns:p14="http://schemas.microsoft.com/office/powerpoint/2010/main" val="39115921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F7C69-09B6-4BB9-9328-3078B87565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09746A0-D86B-45D8-AA75-C4F5A203DF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116556C-814A-4EDF-9F26-7DC1C1F91C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AA8656-313B-4044-9C2C-6332ABBB6C4A}"/>
              </a:ext>
            </a:extLst>
          </p:cNvPr>
          <p:cNvSpPr>
            <a:spLocks noGrp="1"/>
          </p:cNvSpPr>
          <p:nvPr>
            <p:ph type="dt" sz="half" idx="10"/>
          </p:nvPr>
        </p:nvSpPr>
        <p:spPr/>
        <p:txBody>
          <a:bodyPr/>
          <a:lstStyle/>
          <a:p>
            <a:fld id="{1D04F44A-0742-4B71-B34E-D356CA703345}" type="datetimeFigureOut">
              <a:rPr lang="en-US" smtClean="0"/>
              <a:t>10/23/20</a:t>
            </a:fld>
            <a:endParaRPr lang="en-US"/>
          </a:p>
        </p:txBody>
      </p:sp>
      <p:sp>
        <p:nvSpPr>
          <p:cNvPr id="6" name="Footer Placeholder 5">
            <a:extLst>
              <a:ext uri="{FF2B5EF4-FFF2-40B4-BE49-F238E27FC236}">
                <a16:creationId xmlns:a16="http://schemas.microsoft.com/office/drawing/2014/main" id="{20EB5965-80F6-409D-B906-DA2A584A82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9937BD-997E-4A68-BBCB-4B8D82B1FD51}"/>
              </a:ext>
            </a:extLst>
          </p:cNvPr>
          <p:cNvSpPr>
            <a:spLocks noGrp="1"/>
          </p:cNvSpPr>
          <p:nvPr>
            <p:ph type="sldNum" sz="quarter" idx="12"/>
          </p:nvPr>
        </p:nvSpPr>
        <p:spPr/>
        <p:txBody>
          <a:bodyPr/>
          <a:lstStyle/>
          <a:p>
            <a:fld id="{DAE41F79-8A2F-437A-B29B-F52A6F9BC8D5}" type="slidenum">
              <a:rPr lang="en-US" smtClean="0"/>
              <a:t>‹#›</a:t>
            </a:fld>
            <a:endParaRPr lang="en-US"/>
          </a:p>
        </p:txBody>
      </p:sp>
    </p:spTree>
    <p:extLst>
      <p:ext uri="{BB962C8B-B14F-4D97-AF65-F5344CB8AC3E}">
        <p14:creationId xmlns:p14="http://schemas.microsoft.com/office/powerpoint/2010/main" val="22668495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27EBCB3-0F66-4F34-9961-BC24D2D5ED1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AE6A627-70DA-484F-9A95-D65D9366847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CEBB34-56B2-4F55-BCC2-CF97DD34B88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04F44A-0742-4B71-B34E-D356CA703345}" type="datetimeFigureOut">
              <a:rPr lang="en-US" smtClean="0"/>
              <a:t>10/23/20</a:t>
            </a:fld>
            <a:endParaRPr lang="en-US"/>
          </a:p>
        </p:txBody>
      </p:sp>
      <p:sp>
        <p:nvSpPr>
          <p:cNvPr id="5" name="Footer Placeholder 4">
            <a:extLst>
              <a:ext uri="{FF2B5EF4-FFF2-40B4-BE49-F238E27FC236}">
                <a16:creationId xmlns:a16="http://schemas.microsoft.com/office/drawing/2014/main" id="{04E9F2E6-10CA-4BFE-B6E4-B3C74DD959D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1909039-49FA-4F52-B732-5A4DC2086A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E41F79-8A2F-437A-B29B-F52A6F9BC8D5}" type="slidenum">
              <a:rPr lang="en-US" smtClean="0"/>
              <a:t>‹#›</a:t>
            </a:fld>
            <a:endParaRPr lang="en-US"/>
          </a:p>
        </p:txBody>
      </p:sp>
    </p:spTree>
    <p:extLst>
      <p:ext uri="{BB962C8B-B14F-4D97-AF65-F5344CB8AC3E}">
        <p14:creationId xmlns:p14="http://schemas.microsoft.com/office/powerpoint/2010/main" val="19093499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xato.net/passwords/more-top-worst-passwords/"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19F9C-0D7E-4A7B-97E2-7E125CE948C5}"/>
              </a:ext>
            </a:extLst>
          </p:cNvPr>
          <p:cNvSpPr>
            <a:spLocks noGrp="1"/>
          </p:cNvSpPr>
          <p:nvPr>
            <p:ph type="ctrTitle"/>
          </p:nvPr>
        </p:nvSpPr>
        <p:spPr/>
        <p:txBody>
          <a:bodyPr/>
          <a:lstStyle/>
          <a:p>
            <a:r>
              <a:rPr lang="en-US" dirty="0"/>
              <a:t>Project Report</a:t>
            </a:r>
            <a:br>
              <a:rPr lang="en-US" dirty="0"/>
            </a:br>
            <a:r>
              <a:rPr lang="en-US" dirty="0"/>
              <a:t>Make A Secure Website	</a:t>
            </a:r>
          </a:p>
        </p:txBody>
      </p:sp>
      <p:sp>
        <p:nvSpPr>
          <p:cNvPr id="3" name="Subtitle 2">
            <a:extLst>
              <a:ext uri="{FF2B5EF4-FFF2-40B4-BE49-F238E27FC236}">
                <a16:creationId xmlns:a16="http://schemas.microsoft.com/office/drawing/2014/main" id="{2A51B036-1F9F-4C25-B57E-316C927D9098}"/>
              </a:ext>
            </a:extLst>
          </p:cNvPr>
          <p:cNvSpPr>
            <a:spLocks noGrp="1"/>
          </p:cNvSpPr>
          <p:nvPr>
            <p:ph type="subTitle" idx="1"/>
          </p:nvPr>
        </p:nvSpPr>
        <p:spPr/>
        <p:txBody>
          <a:bodyPr>
            <a:normAutofit fontScale="77500" lnSpcReduction="20000"/>
          </a:bodyPr>
          <a:lstStyle/>
          <a:p>
            <a:r>
              <a:rPr lang="en-US" b="1" dirty="0"/>
              <a:t>Group 9 </a:t>
            </a:r>
          </a:p>
          <a:p>
            <a:r>
              <a:rPr lang="en-US" dirty="0" err="1"/>
              <a:t>Minde</a:t>
            </a:r>
            <a:r>
              <a:rPr lang="en-US" dirty="0"/>
              <a:t> Hansen</a:t>
            </a:r>
          </a:p>
          <a:p>
            <a:r>
              <a:rPr lang="en-US" dirty="0"/>
              <a:t>Stig </a:t>
            </a:r>
            <a:r>
              <a:rPr lang="en-US" dirty="0" err="1"/>
              <a:t>Helle</a:t>
            </a:r>
            <a:endParaRPr lang="en-US" dirty="0"/>
          </a:p>
          <a:p>
            <a:r>
              <a:rPr lang="en-US" dirty="0"/>
              <a:t>Anders </a:t>
            </a:r>
            <a:r>
              <a:rPr lang="en-US" dirty="0" err="1"/>
              <a:t>Mikalsen</a:t>
            </a:r>
            <a:endParaRPr lang="en-US" dirty="0"/>
          </a:p>
          <a:p>
            <a:r>
              <a:rPr lang="en-US" dirty="0"/>
              <a:t>Jari Kunnas</a:t>
            </a:r>
          </a:p>
        </p:txBody>
      </p:sp>
    </p:spTree>
    <p:extLst>
      <p:ext uri="{BB962C8B-B14F-4D97-AF65-F5344CB8AC3E}">
        <p14:creationId xmlns:p14="http://schemas.microsoft.com/office/powerpoint/2010/main" val="12005330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192093F5-7312-E942-A81D-9690CF0FA181}"/>
              </a:ext>
            </a:extLst>
          </p:cNvPr>
          <p:cNvSpPr>
            <a:spLocks noGrp="1"/>
          </p:cNvSpPr>
          <p:nvPr>
            <p:ph type="title"/>
          </p:nvPr>
        </p:nvSpPr>
        <p:spPr/>
        <p:txBody>
          <a:bodyPr/>
          <a:lstStyle/>
          <a:p>
            <a:r>
              <a:rPr lang="nb-US" dirty="0"/>
              <a:t>Securing the website</a:t>
            </a:r>
          </a:p>
        </p:txBody>
      </p:sp>
      <p:sp>
        <p:nvSpPr>
          <p:cNvPr id="3" name="Plassholder for innhold 2">
            <a:extLst>
              <a:ext uri="{FF2B5EF4-FFF2-40B4-BE49-F238E27FC236}">
                <a16:creationId xmlns:a16="http://schemas.microsoft.com/office/drawing/2014/main" id="{A60F85AF-CC72-3444-826D-2FBF28B29F3A}"/>
              </a:ext>
            </a:extLst>
          </p:cNvPr>
          <p:cNvSpPr>
            <a:spLocks noGrp="1"/>
          </p:cNvSpPr>
          <p:nvPr>
            <p:ph idx="1"/>
          </p:nvPr>
        </p:nvSpPr>
        <p:spPr/>
        <p:txBody>
          <a:bodyPr/>
          <a:lstStyle/>
          <a:p>
            <a:r>
              <a:rPr lang="nb-US" dirty="0"/>
              <a:t>In addition to the web application having the desired funcionality, the goal was to secure the web application against as many of the OWASP Top Ten Application Security Risks as possible</a:t>
            </a:r>
            <a:endParaRPr lang="en-US" dirty="0"/>
          </a:p>
          <a:p>
            <a:r>
              <a:rPr lang="en-US" dirty="0"/>
              <a:t>The next slides cover the topics and how our page is protected or not against the top ten and other potential information and software security risks</a:t>
            </a:r>
            <a:endParaRPr lang="nb-US" dirty="0"/>
          </a:p>
        </p:txBody>
      </p:sp>
    </p:spTree>
    <p:extLst>
      <p:ext uri="{BB962C8B-B14F-4D97-AF65-F5344CB8AC3E}">
        <p14:creationId xmlns:p14="http://schemas.microsoft.com/office/powerpoint/2010/main" val="13882963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1E5B1503-0F40-EB4C-A4B2-D6E65534A176}"/>
              </a:ext>
            </a:extLst>
          </p:cNvPr>
          <p:cNvSpPr>
            <a:spLocks noGrp="1"/>
          </p:cNvSpPr>
          <p:nvPr>
            <p:ph type="title"/>
          </p:nvPr>
        </p:nvSpPr>
        <p:spPr/>
        <p:txBody>
          <a:bodyPr/>
          <a:lstStyle/>
          <a:p>
            <a:r>
              <a:rPr lang="nb-US" dirty="0"/>
              <a:t>OWASP A1 - Injection</a:t>
            </a:r>
          </a:p>
        </p:txBody>
      </p:sp>
      <p:sp>
        <p:nvSpPr>
          <p:cNvPr id="3" name="Plassholder for innhold 2">
            <a:extLst>
              <a:ext uri="{FF2B5EF4-FFF2-40B4-BE49-F238E27FC236}">
                <a16:creationId xmlns:a16="http://schemas.microsoft.com/office/drawing/2014/main" id="{8B40CE5D-B1DA-4B4F-8311-D4CDEBA7C9CB}"/>
              </a:ext>
            </a:extLst>
          </p:cNvPr>
          <p:cNvSpPr>
            <a:spLocks noGrp="1"/>
          </p:cNvSpPr>
          <p:nvPr>
            <p:ph idx="1"/>
          </p:nvPr>
        </p:nvSpPr>
        <p:spPr/>
        <p:txBody>
          <a:bodyPr/>
          <a:lstStyle/>
          <a:p>
            <a:r>
              <a:rPr lang="en-US" dirty="0" err="1"/>
              <a:t>SQLalchemy</a:t>
            </a:r>
            <a:r>
              <a:rPr lang="en-US" dirty="0"/>
              <a:t> was selected as a ORM for this project. The benefit of this is that you don’t need to pass raw </a:t>
            </a:r>
            <a:r>
              <a:rPr lang="en-US" dirty="0" err="1"/>
              <a:t>sql</a:t>
            </a:r>
            <a:r>
              <a:rPr lang="en-US" dirty="0"/>
              <a:t> statements to the database to update and register users. </a:t>
            </a:r>
            <a:r>
              <a:rPr lang="en-US" dirty="0" err="1"/>
              <a:t>SQLalchemy</a:t>
            </a:r>
            <a:r>
              <a:rPr lang="en-US" dirty="0"/>
              <a:t> will sanitize the inputs if used correctly.</a:t>
            </a:r>
          </a:p>
          <a:p>
            <a:r>
              <a:rPr lang="en-US" dirty="0"/>
              <a:t>The WTF forms does not necessarily sanitize all the inputs, but the way it is set up it will limit some possibilities of what can be entered and sent to the SQL alchemy methods. </a:t>
            </a:r>
          </a:p>
          <a:p>
            <a:r>
              <a:rPr lang="en-US" dirty="0"/>
              <a:t>This project is set up to get/set user objects from the database, update those and then commit those objects to the database. This should prevent </a:t>
            </a:r>
            <a:r>
              <a:rPr lang="en-US" dirty="0" err="1"/>
              <a:t>sql</a:t>
            </a:r>
            <a:r>
              <a:rPr lang="en-US" dirty="0"/>
              <a:t> injection as an option to compromise this website.</a:t>
            </a:r>
            <a:endParaRPr lang="nb-US" dirty="0"/>
          </a:p>
        </p:txBody>
      </p:sp>
    </p:spTree>
    <p:extLst>
      <p:ext uri="{BB962C8B-B14F-4D97-AF65-F5344CB8AC3E}">
        <p14:creationId xmlns:p14="http://schemas.microsoft.com/office/powerpoint/2010/main" val="28996032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1E5B1503-0F40-EB4C-A4B2-D6E65534A176}"/>
              </a:ext>
            </a:extLst>
          </p:cNvPr>
          <p:cNvSpPr>
            <a:spLocks noGrp="1"/>
          </p:cNvSpPr>
          <p:nvPr>
            <p:ph type="title"/>
          </p:nvPr>
        </p:nvSpPr>
        <p:spPr/>
        <p:txBody>
          <a:bodyPr/>
          <a:lstStyle/>
          <a:p>
            <a:r>
              <a:rPr lang="nb-US" dirty="0"/>
              <a:t>OWASP A2 - Broken Authentication</a:t>
            </a:r>
          </a:p>
        </p:txBody>
      </p:sp>
      <p:sp>
        <p:nvSpPr>
          <p:cNvPr id="3" name="Plassholder for innhold 2">
            <a:extLst>
              <a:ext uri="{FF2B5EF4-FFF2-40B4-BE49-F238E27FC236}">
                <a16:creationId xmlns:a16="http://schemas.microsoft.com/office/drawing/2014/main" id="{8B40CE5D-B1DA-4B4F-8311-D4CDEBA7C9CB}"/>
              </a:ext>
            </a:extLst>
          </p:cNvPr>
          <p:cNvSpPr>
            <a:spLocks noGrp="1"/>
          </p:cNvSpPr>
          <p:nvPr>
            <p:ph idx="1"/>
          </p:nvPr>
        </p:nvSpPr>
        <p:spPr/>
        <p:txBody>
          <a:bodyPr>
            <a:normAutofit fontScale="62500" lnSpcReduction="20000"/>
          </a:bodyPr>
          <a:lstStyle/>
          <a:p>
            <a:r>
              <a:rPr lang="en-US" dirty="0"/>
              <a:t>Passwords are hashed in the database using the </a:t>
            </a:r>
            <a:r>
              <a:rPr lang="en-US" dirty="0" err="1"/>
              <a:t>bcrypt</a:t>
            </a:r>
            <a:r>
              <a:rPr lang="en-US" dirty="0"/>
              <a:t> python module. </a:t>
            </a:r>
          </a:p>
          <a:p>
            <a:r>
              <a:rPr lang="en-US" dirty="0"/>
              <a:t>Passwords have a minimum 8 character length and demand both characters and numbers. </a:t>
            </a:r>
          </a:p>
          <a:p>
            <a:r>
              <a:rPr lang="en-US" dirty="0"/>
              <a:t>If the user inputs the wrong username and/or password five times within five minutes, the user (the user’s IP address) is locked out for </a:t>
            </a:r>
            <a:r>
              <a:rPr lang="en-US" dirty="0">
                <a:solidFill>
                  <a:srgbClr val="FF0000"/>
                </a:solidFill>
              </a:rPr>
              <a:t>five minutes.</a:t>
            </a:r>
          </a:p>
          <a:p>
            <a:r>
              <a:rPr lang="en-US" dirty="0">
                <a:solidFill>
                  <a:srgbClr val="FF0000"/>
                </a:solidFill>
              </a:rPr>
              <a:t>The user will be logged out if inactive for two minutes</a:t>
            </a:r>
            <a:endParaRPr lang="en-US" dirty="0"/>
          </a:p>
          <a:p>
            <a:r>
              <a:rPr lang="en-US" dirty="0"/>
              <a:t>There is no notification that will let you know if you have entered a correct username, but a wrong password. This will limit the chance of brute force attacks.</a:t>
            </a:r>
          </a:p>
          <a:p>
            <a:r>
              <a:rPr lang="en-US" dirty="0">
                <a:solidFill>
                  <a:srgbClr val="FF0000"/>
                </a:solidFill>
              </a:rPr>
              <a:t>!! Don’t have multifactor authentication implemented. This would also decrease the risk of Broken Authentication</a:t>
            </a:r>
          </a:p>
          <a:p>
            <a:r>
              <a:rPr lang="en-US" dirty="0"/>
              <a:t>We used the python safe package(https://github.com/lepture/safe) that checks for password strength=STRONG, minimum length=8 and mixed number, alpha and (not (marks or alpha)) :</a:t>
            </a:r>
          </a:p>
          <a:p>
            <a:pPr lvl="1"/>
            <a:r>
              <a:rPr lang="en-US" sz="1400" b="0" i="0" dirty="0">
                <a:solidFill>
                  <a:srgbClr val="3E4349"/>
                </a:solidFill>
                <a:effectLst/>
                <a:latin typeface="Garamond" panose="02020404030301010803" pitchFamily="18" charset="0"/>
              </a:rPr>
              <a:t>How it works</a:t>
            </a:r>
          </a:p>
          <a:p>
            <a:pPr lvl="1"/>
            <a:r>
              <a:rPr lang="en-US" sz="1400" b="1" i="0" dirty="0">
                <a:solidFill>
                  <a:srgbClr val="3E4349"/>
                </a:solidFill>
                <a:effectLst/>
                <a:latin typeface="Georgia" panose="02040502050405020303" pitchFamily="18" charset="0"/>
              </a:rPr>
              <a:t>Safe</a:t>
            </a:r>
            <a:r>
              <a:rPr lang="en-US" sz="1400" b="0" i="0" dirty="0">
                <a:solidFill>
                  <a:srgbClr val="3E4349"/>
                </a:solidFill>
                <a:effectLst/>
                <a:latin typeface="Georgia" panose="02040502050405020303" pitchFamily="18" charset="0"/>
              </a:rPr>
              <a:t> will check if the password has a simple pattern, for instance:</a:t>
            </a:r>
          </a:p>
          <a:p>
            <a:pPr lvl="1">
              <a:buFont typeface="+mj-lt"/>
              <a:buAutoNum type="arabicPeriod"/>
            </a:pPr>
            <a:r>
              <a:rPr lang="en-US" sz="1400" b="0" i="0" dirty="0">
                <a:solidFill>
                  <a:srgbClr val="3E4349"/>
                </a:solidFill>
                <a:effectLst/>
                <a:latin typeface="Georgia" panose="02040502050405020303" pitchFamily="18" charset="0"/>
              </a:rPr>
              <a:t>password is in the order on your QWERT keyboards.</a:t>
            </a:r>
          </a:p>
          <a:p>
            <a:pPr lvl="1">
              <a:buFont typeface="+mj-lt"/>
              <a:buAutoNum type="arabicPeriod"/>
            </a:pPr>
            <a:r>
              <a:rPr lang="en-US" sz="1400" b="0" i="0" dirty="0">
                <a:solidFill>
                  <a:srgbClr val="3E4349"/>
                </a:solidFill>
                <a:effectLst/>
                <a:latin typeface="Georgia" panose="02040502050405020303" pitchFamily="18" charset="0"/>
              </a:rPr>
              <a:t>password is simple alphabet step by step, such as: </a:t>
            </a:r>
            <a:r>
              <a:rPr lang="en-US" sz="1400" b="0" i="0" dirty="0" err="1">
                <a:solidFill>
                  <a:srgbClr val="3E4349"/>
                </a:solidFill>
                <a:effectLst/>
                <a:latin typeface="Georgia" panose="02040502050405020303" pitchFamily="18" charset="0"/>
              </a:rPr>
              <a:t>abcd</a:t>
            </a:r>
            <a:r>
              <a:rPr lang="en-US" sz="1400" b="0" i="0" dirty="0">
                <a:solidFill>
                  <a:srgbClr val="3E4349"/>
                </a:solidFill>
                <a:effectLst/>
                <a:latin typeface="Georgia" panose="02040502050405020303" pitchFamily="18" charset="0"/>
              </a:rPr>
              <a:t>, 1357</a:t>
            </a:r>
          </a:p>
          <a:p>
            <a:pPr lvl="1"/>
            <a:r>
              <a:rPr lang="en-US" sz="1400" b="1" i="0" dirty="0">
                <a:solidFill>
                  <a:srgbClr val="3E4349"/>
                </a:solidFill>
                <a:effectLst/>
                <a:latin typeface="Georgia" panose="02040502050405020303" pitchFamily="18" charset="0"/>
              </a:rPr>
              <a:t>Safe</a:t>
            </a:r>
            <a:r>
              <a:rPr lang="en-US" sz="1400" b="0" i="0" dirty="0">
                <a:solidFill>
                  <a:srgbClr val="3E4349"/>
                </a:solidFill>
                <a:effectLst/>
                <a:latin typeface="Georgia" panose="02040502050405020303" pitchFamily="18" charset="0"/>
              </a:rPr>
              <a:t> will check if the password is a common used password. Many thanks to Mark Burnett for the great work on </a:t>
            </a:r>
            <a:r>
              <a:rPr lang="en-US" sz="1400" b="0" i="0" u="sng" dirty="0">
                <a:solidFill>
                  <a:srgbClr val="004B6B"/>
                </a:solidFill>
                <a:effectLst/>
                <a:latin typeface="Georgia" panose="02040502050405020303" pitchFamily="18" charset="0"/>
                <a:hlinkClick r:id="rId2"/>
              </a:rPr>
              <a:t>10000 Top Passwords</a:t>
            </a:r>
            <a:r>
              <a:rPr lang="en-US" sz="1400" b="0" i="0" dirty="0">
                <a:solidFill>
                  <a:srgbClr val="3E4349"/>
                </a:solidFill>
                <a:effectLst/>
                <a:latin typeface="Georgia" panose="02040502050405020303" pitchFamily="18" charset="0"/>
              </a:rPr>
              <a:t>.</a:t>
            </a:r>
          </a:p>
          <a:p>
            <a:pPr lvl="1"/>
            <a:r>
              <a:rPr lang="en-US" sz="1400" b="1" i="0" dirty="0">
                <a:solidFill>
                  <a:srgbClr val="3E4349"/>
                </a:solidFill>
                <a:effectLst/>
                <a:latin typeface="Georgia" panose="02040502050405020303" pitchFamily="18" charset="0"/>
              </a:rPr>
              <a:t>Safe</a:t>
            </a:r>
            <a:r>
              <a:rPr lang="en-US" sz="1400" b="0" i="0" dirty="0">
                <a:solidFill>
                  <a:srgbClr val="3E4349"/>
                </a:solidFill>
                <a:effectLst/>
                <a:latin typeface="Georgia" panose="02040502050405020303" pitchFamily="18" charset="0"/>
              </a:rPr>
              <a:t> will check if the password has mixed number, alphabet, marks.</a:t>
            </a:r>
          </a:p>
          <a:p>
            <a:r>
              <a:rPr lang="en-US" dirty="0"/>
              <a:t> </a:t>
            </a:r>
            <a:endParaRPr lang="nb-US" dirty="0"/>
          </a:p>
        </p:txBody>
      </p:sp>
      <p:pic>
        <p:nvPicPr>
          <p:cNvPr id="5" name="Picture 4">
            <a:extLst>
              <a:ext uri="{FF2B5EF4-FFF2-40B4-BE49-F238E27FC236}">
                <a16:creationId xmlns:a16="http://schemas.microsoft.com/office/drawing/2014/main" id="{262309FD-DD67-4D0F-A0BD-82C2BA121A69}"/>
              </a:ext>
            </a:extLst>
          </p:cNvPr>
          <p:cNvPicPr>
            <a:picLocks noChangeAspect="1"/>
          </p:cNvPicPr>
          <p:nvPr/>
        </p:nvPicPr>
        <p:blipFill>
          <a:blip r:embed="rId3"/>
          <a:stretch>
            <a:fillRect/>
          </a:stretch>
        </p:blipFill>
        <p:spPr>
          <a:xfrm>
            <a:off x="1099754" y="5435439"/>
            <a:ext cx="9992492" cy="741524"/>
          </a:xfrm>
          <a:prstGeom prst="rect">
            <a:avLst/>
          </a:prstGeom>
        </p:spPr>
      </p:pic>
    </p:spTree>
    <p:extLst>
      <p:ext uri="{BB962C8B-B14F-4D97-AF65-F5344CB8AC3E}">
        <p14:creationId xmlns:p14="http://schemas.microsoft.com/office/powerpoint/2010/main" val="4389714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1E5B1503-0F40-EB4C-A4B2-D6E65534A176}"/>
              </a:ext>
            </a:extLst>
          </p:cNvPr>
          <p:cNvSpPr>
            <a:spLocks noGrp="1"/>
          </p:cNvSpPr>
          <p:nvPr>
            <p:ph type="title"/>
          </p:nvPr>
        </p:nvSpPr>
        <p:spPr/>
        <p:txBody>
          <a:bodyPr/>
          <a:lstStyle/>
          <a:p>
            <a:r>
              <a:rPr lang="nb-US" dirty="0"/>
              <a:t>OWASP A3 - Sensitive Data Exposure</a:t>
            </a:r>
          </a:p>
        </p:txBody>
      </p:sp>
      <p:sp>
        <p:nvSpPr>
          <p:cNvPr id="3" name="Plassholder for innhold 2">
            <a:extLst>
              <a:ext uri="{FF2B5EF4-FFF2-40B4-BE49-F238E27FC236}">
                <a16:creationId xmlns:a16="http://schemas.microsoft.com/office/drawing/2014/main" id="{8B40CE5D-B1DA-4B4F-8311-D4CDEBA7C9CB}"/>
              </a:ext>
            </a:extLst>
          </p:cNvPr>
          <p:cNvSpPr>
            <a:spLocks noGrp="1"/>
          </p:cNvSpPr>
          <p:nvPr>
            <p:ph idx="1"/>
          </p:nvPr>
        </p:nvSpPr>
        <p:spPr/>
        <p:txBody>
          <a:bodyPr>
            <a:normAutofit fontScale="92500" lnSpcReduction="20000"/>
          </a:bodyPr>
          <a:lstStyle/>
          <a:p>
            <a:r>
              <a:rPr lang="en-US" dirty="0"/>
              <a:t>Heroku has a paid option to allow for TLS on the hosted sites there. We opted not to pay for this service, but are aware of it and know it will mitigate the risk of hijacking a session or sniffing.</a:t>
            </a:r>
          </a:p>
          <a:p>
            <a:r>
              <a:rPr lang="en-US" dirty="0"/>
              <a:t>We don’t share usernames of other users to the logged in user. They only see the account numbers they want to send the money to. </a:t>
            </a:r>
          </a:p>
          <a:p>
            <a:pPr lvl="1"/>
            <a:r>
              <a:rPr lang="en-US" dirty="0"/>
              <a:t>This should probably have been done in another way using account numbers and a field to write them in. Not a drop down field showing them the different available accounts to send to, but was programmed this way for ease of use in this project</a:t>
            </a:r>
          </a:p>
          <a:p>
            <a:r>
              <a:rPr lang="en-US" dirty="0"/>
              <a:t>We use </a:t>
            </a:r>
            <a:r>
              <a:rPr lang="en-US" dirty="0" err="1"/>
              <a:t>bcrypt</a:t>
            </a:r>
            <a:r>
              <a:rPr lang="en-US" dirty="0"/>
              <a:t> to hash the passwords in the database. We have limited amount of sensitive data in the database so did not see the need of encrypting the other entries, but username and account/money for a user might be an idea to encrypt. (</a:t>
            </a:r>
            <a:r>
              <a:rPr lang="en-US" dirty="0">
                <a:solidFill>
                  <a:srgbClr val="FF0000"/>
                </a:solidFill>
              </a:rPr>
              <a:t>is money amount sensitive data?</a:t>
            </a:r>
            <a:r>
              <a:rPr lang="en-US" dirty="0"/>
              <a:t>)</a:t>
            </a:r>
          </a:p>
          <a:p>
            <a:r>
              <a:rPr lang="en-US" dirty="0"/>
              <a:t>Additional steps that could be taken to further secure against this is HTTP Strict Transport Security (HSTS).</a:t>
            </a:r>
          </a:p>
          <a:p>
            <a:endParaRPr lang="en-US" dirty="0"/>
          </a:p>
          <a:p>
            <a:endParaRPr lang="nb-US" dirty="0"/>
          </a:p>
        </p:txBody>
      </p:sp>
    </p:spTree>
    <p:extLst>
      <p:ext uri="{BB962C8B-B14F-4D97-AF65-F5344CB8AC3E}">
        <p14:creationId xmlns:p14="http://schemas.microsoft.com/office/powerpoint/2010/main" val="1680464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1E5B1503-0F40-EB4C-A4B2-D6E65534A176}"/>
              </a:ext>
            </a:extLst>
          </p:cNvPr>
          <p:cNvSpPr>
            <a:spLocks noGrp="1"/>
          </p:cNvSpPr>
          <p:nvPr>
            <p:ph type="title"/>
          </p:nvPr>
        </p:nvSpPr>
        <p:spPr/>
        <p:txBody>
          <a:bodyPr/>
          <a:lstStyle/>
          <a:p>
            <a:r>
              <a:rPr lang="nb-US" dirty="0"/>
              <a:t>OWASP A4 - XML External Entities (XXE)</a:t>
            </a:r>
          </a:p>
        </p:txBody>
      </p:sp>
      <p:sp>
        <p:nvSpPr>
          <p:cNvPr id="3" name="Plassholder for innhold 2">
            <a:extLst>
              <a:ext uri="{FF2B5EF4-FFF2-40B4-BE49-F238E27FC236}">
                <a16:creationId xmlns:a16="http://schemas.microsoft.com/office/drawing/2014/main" id="{8B40CE5D-B1DA-4B4F-8311-D4CDEBA7C9CB}"/>
              </a:ext>
            </a:extLst>
          </p:cNvPr>
          <p:cNvSpPr>
            <a:spLocks noGrp="1"/>
          </p:cNvSpPr>
          <p:nvPr>
            <p:ph idx="1"/>
          </p:nvPr>
        </p:nvSpPr>
        <p:spPr/>
        <p:txBody>
          <a:bodyPr/>
          <a:lstStyle/>
          <a:p>
            <a:r>
              <a:rPr lang="en-US" dirty="0"/>
              <a:t>N/A, we don’t use any XML or have any option to insert any XML in our website. Should be protected from this security risk</a:t>
            </a:r>
            <a:endParaRPr lang="nb-US" dirty="0"/>
          </a:p>
        </p:txBody>
      </p:sp>
    </p:spTree>
    <p:extLst>
      <p:ext uri="{BB962C8B-B14F-4D97-AF65-F5344CB8AC3E}">
        <p14:creationId xmlns:p14="http://schemas.microsoft.com/office/powerpoint/2010/main" val="34901919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1E5B1503-0F40-EB4C-A4B2-D6E65534A176}"/>
              </a:ext>
            </a:extLst>
          </p:cNvPr>
          <p:cNvSpPr>
            <a:spLocks noGrp="1"/>
          </p:cNvSpPr>
          <p:nvPr>
            <p:ph type="title"/>
          </p:nvPr>
        </p:nvSpPr>
        <p:spPr/>
        <p:txBody>
          <a:bodyPr/>
          <a:lstStyle/>
          <a:p>
            <a:r>
              <a:rPr lang="nb-US" dirty="0"/>
              <a:t>OWASP A5 - Broken Access Control</a:t>
            </a:r>
          </a:p>
        </p:txBody>
      </p:sp>
      <p:sp>
        <p:nvSpPr>
          <p:cNvPr id="3" name="Plassholder for innhold 2">
            <a:extLst>
              <a:ext uri="{FF2B5EF4-FFF2-40B4-BE49-F238E27FC236}">
                <a16:creationId xmlns:a16="http://schemas.microsoft.com/office/drawing/2014/main" id="{8B40CE5D-B1DA-4B4F-8311-D4CDEBA7C9CB}"/>
              </a:ext>
            </a:extLst>
          </p:cNvPr>
          <p:cNvSpPr>
            <a:spLocks noGrp="1"/>
          </p:cNvSpPr>
          <p:nvPr>
            <p:ph idx="1"/>
          </p:nvPr>
        </p:nvSpPr>
        <p:spPr/>
        <p:txBody>
          <a:bodyPr/>
          <a:lstStyle/>
          <a:p>
            <a:r>
              <a:rPr lang="en-US" dirty="0" err="1"/>
              <a:t>SQLinjection</a:t>
            </a:r>
            <a:r>
              <a:rPr lang="en-US" dirty="0"/>
              <a:t> is not possible for logged in users either. </a:t>
            </a:r>
          </a:p>
          <a:p>
            <a:r>
              <a:rPr lang="en-US" dirty="0"/>
              <a:t>Displayed information is only from the current user. </a:t>
            </a:r>
          </a:p>
          <a:p>
            <a:r>
              <a:rPr lang="en-US" dirty="0"/>
              <a:t>The only data a logged in user can see that is not their own is the account numbers they can send to. </a:t>
            </a:r>
          </a:p>
          <a:p>
            <a:pPr lvl="1"/>
            <a:r>
              <a:rPr lang="en-US" dirty="0"/>
              <a:t>They will need to get the right account number from the user themselves to verify if it is the correct user to send to. </a:t>
            </a:r>
            <a:endParaRPr lang="nb-US" dirty="0"/>
          </a:p>
        </p:txBody>
      </p:sp>
    </p:spTree>
    <p:extLst>
      <p:ext uri="{BB962C8B-B14F-4D97-AF65-F5344CB8AC3E}">
        <p14:creationId xmlns:p14="http://schemas.microsoft.com/office/powerpoint/2010/main" val="22986469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1E5B1503-0F40-EB4C-A4B2-D6E65534A176}"/>
              </a:ext>
            </a:extLst>
          </p:cNvPr>
          <p:cNvSpPr>
            <a:spLocks noGrp="1"/>
          </p:cNvSpPr>
          <p:nvPr>
            <p:ph type="title"/>
          </p:nvPr>
        </p:nvSpPr>
        <p:spPr/>
        <p:txBody>
          <a:bodyPr/>
          <a:lstStyle/>
          <a:p>
            <a:r>
              <a:rPr lang="nb-US" dirty="0"/>
              <a:t>OWASP A6 - Security Misconfiguration</a:t>
            </a:r>
          </a:p>
        </p:txBody>
      </p:sp>
      <p:sp>
        <p:nvSpPr>
          <p:cNvPr id="3" name="Plassholder for innhold 2">
            <a:extLst>
              <a:ext uri="{FF2B5EF4-FFF2-40B4-BE49-F238E27FC236}">
                <a16:creationId xmlns:a16="http://schemas.microsoft.com/office/drawing/2014/main" id="{8B40CE5D-B1DA-4B4F-8311-D4CDEBA7C9CB}"/>
              </a:ext>
            </a:extLst>
          </p:cNvPr>
          <p:cNvSpPr>
            <a:spLocks noGrp="1"/>
          </p:cNvSpPr>
          <p:nvPr>
            <p:ph idx="1"/>
          </p:nvPr>
        </p:nvSpPr>
        <p:spPr/>
        <p:txBody>
          <a:bodyPr/>
          <a:lstStyle/>
          <a:p>
            <a:r>
              <a:rPr lang="nb-US" dirty="0"/>
              <a:t>Our application is quite minimalistic, with no unnecessary features or default accounts/passwords. This limits the chance of security misconfiguration.</a:t>
            </a:r>
          </a:p>
          <a:p>
            <a:r>
              <a:rPr lang="nb-US" dirty="0">
                <a:solidFill>
                  <a:srgbClr val="FF0000"/>
                </a:solidFill>
              </a:rPr>
              <a:t>Our application is segmented from the database.</a:t>
            </a:r>
          </a:p>
          <a:p>
            <a:endParaRPr lang="nb-US" dirty="0"/>
          </a:p>
        </p:txBody>
      </p:sp>
    </p:spTree>
    <p:extLst>
      <p:ext uri="{BB962C8B-B14F-4D97-AF65-F5344CB8AC3E}">
        <p14:creationId xmlns:p14="http://schemas.microsoft.com/office/powerpoint/2010/main" val="2280748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1E5B1503-0F40-EB4C-A4B2-D6E65534A176}"/>
              </a:ext>
            </a:extLst>
          </p:cNvPr>
          <p:cNvSpPr>
            <a:spLocks noGrp="1"/>
          </p:cNvSpPr>
          <p:nvPr>
            <p:ph type="title"/>
          </p:nvPr>
        </p:nvSpPr>
        <p:spPr/>
        <p:txBody>
          <a:bodyPr/>
          <a:lstStyle/>
          <a:p>
            <a:r>
              <a:rPr lang="nb-US" dirty="0"/>
              <a:t>OWASP A7 - Cross Site Scripting (XSS)</a:t>
            </a:r>
          </a:p>
        </p:txBody>
      </p:sp>
      <p:sp>
        <p:nvSpPr>
          <p:cNvPr id="3" name="Plassholder for innhold 2">
            <a:extLst>
              <a:ext uri="{FF2B5EF4-FFF2-40B4-BE49-F238E27FC236}">
                <a16:creationId xmlns:a16="http://schemas.microsoft.com/office/drawing/2014/main" id="{8B40CE5D-B1DA-4B4F-8311-D4CDEBA7C9CB}"/>
              </a:ext>
            </a:extLst>
          </p:cNvPr>
          <p:cNvSpPr>
            <a:spLocks noGrp="1"/>
          </p:cNvSpPr>
          <p:nvPr>
            <p:ph idx="1"/>
          </p:nvPr>
        </p:nvSpPr>
        <p:spPr/>
        <p:txBody>
          <a:bodyPr/>
          <a:lstStyle/>
          <a:p>
            <a:r>
              <a:rPr lang="en-US" dirty="0"/>
              <a:t>In Flask, Jinja2 is automatically configured to escape all values unless explicitly told otherwise.</a:t>
            </a:r>
          </a:p>
          <a:p>
            <a:r>
              <a:rPr lang="en-US" dirty="0">
                <a:solidFill>
                  <a:srgbClr val="FF0000"/>
                </a:solidFill>
              </a:rPr>
              <a:t>“This should rule out all XSS problems caused in templates, but there are still other places where you have to be careful”</a:t>
            </a:r>
          </a:p>
          <a:p>
            <a:r>
              <a:rPr lang="en-US" dirty="0"/>
              <a:t>Additional steps that could be taken to further secure against XSS is HTTP Strict Transport Security (HSTS).</a:t>
            </a:r>
          </a:p>
        </p:txBody>
      </p:sp>
    </p:spTree>
    <p:extLst>
      <p:ext uri="{BB962C8B-B14F-4D97-AF65-F5344CB8AC3E}">
        <p14:creationId xmlns:p14="http://schemas.microsoft.com/office/powerpoint/2010/main" val="21433010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1E5B1503-0F40-EB4C-A4B2-D6E65534A176}"/>
              </a:ext>
            </a:extLst>
          </p:cNvPr>
          <p:cNvSpPr>
            <a:spLocks noGrp="1"/>
          </p:cNvSpPr>
          <p:nvPr>
            <p:ph type="title"/>
          </p:nvPr>
        </p:nvSpPr>
        <p:spPr/>
        <p:txBody>
          <a:bodyPr/>
          <a:lstStyle/>
          <a:p>
            <a:r>
              <a:rPr lang="nb-US" dirty="0"/>
              <a:t>OWASP A8 - Insecure Deserialization</a:t>
            </a:r>
          </a:p>
        </p:txBody>
      </p:sp>
      <p:sp>
        <p:nvSpPr>
          <p:cNvPr id="3" name="Plassholder for innhold 2">
            <a:extLst>
              <a:ext uri="{FF2B5EF4-FFF2-40B4-BE49-F238E27FC236}">
                <a16:creationId xmlns:a16="http://schemas.microsoft.com/office/drawing/2014/main" id="{8B40CE5D-B1DA-4B4F-8311-D4CDEBA7C9CB}"/>
              </a:ext>
            </a:extLst>
          </p:cNvPr>
          <p:cNvSpPr>
            <a:spLocks noGrp="1"/>
          </p:cNvSpPr>
          <p:nvPr>
            <p:ph idx="1"/>
          </p:nvPr>
        </p:nvSpPr>
        <p:spPr/>
        <p:txBody>
          <a:bodyPr/>
          <a:lstStyle/>
          <a:p>
            <a:r>
              <a:rPr lang="nb-US" dirty="0">
                <a:solidFill>
                  <a:srgbClr val="FF0000"/>
                </a:solidFill>
              </a:rPr>
              <a:t>JSON (JacaScript Object Notation) handles deserialization in Flask</a:t>
            </a:r>
          </a:p>
        </p:txBody>
      </p:sp>
    </p:spTree>
    <p:extLst>
      <p:ext uri="{BB962C8B-B14F-4D97-AF65-F5344CB8AC3E}">
        <p14:creationId xmlns:p14="http://schemas.microsoft.com/office/powerpoint/2010/main" val="18526414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1E5B1503-0F40-EB4C-A4B2-D6E65534A176}"/>
              </a:ext>
            </a:extLst>
          </p:cNvPr>
          <p:cNvSpPr>
            <a:spLocks noGrp="1"/>
          </p:cNvSpPr>
          <p:nvPr>
            <p:ph type="title"/>
          </p:nvPr>
        </p:nvSpPr>
        <p:spPr/>
        <p:txBody>
          <a:bodyPr/>
          <a:lstStyle/>
          <a:p>
            <a:r>
              <a:rPr lang="nb-US" dirty="0"/>
              <a:t>OWASP A9 - Using Components with Known Vulnerabilities</a:t>
            </a:r>
          </a:p>
        </p:txBody>
      </p:sp>
      <p:sp>
        <p:nvSpPr>
          <p:cNvPr id="3" name="Plassholder for innhold 2">
            <a:extLst>
              <a:ext uri="{FF2B5EF4-FFF2-40B4-BE49-F238E27FC236}">
                <a16:creationId xmlns:a16="http://schemas.microsoft.com/office/drawing/2014/main" id="{8B40CE5D-B1DA-4B4F-8311-D4CDEBA7C9CB}"/>
              </a:ext>
            </a:extLst>
          </p:cNvPr>
          <p:cNvSpPr>
            <a:spLocks noGrp="1"/>
          </p:cNvSpPr>
          <p:nvPr>
            <p:ph idx="1"/>
          </p:nvPr>
        </p:nvSpPr>
        <p:spPr/>
        <p:txBody>
          <a:bodyPr/>
          <a:lstStyle/>
          <a:p>
            <a:r>
              <a:rPr lang="en-US" dirty="0"/>
              <a:t>To our knowledge the components we are using, don’t have known vulnerabilities that we have misused. </a:t>
            </a:r>
          </a:p>
          <a:p>
            <a:r>
              <a:rPr lang="en-US" dirty="0" err="1"/>
              <a:t>SQLalchemy</a:t>
            </a:r>
            <a:r>
              <a:rPr lang="en-US" dirty="0"/>
              <a:t>, </a:t>
            </a:r>
            <a:r>
              <a:rPr lang="en-US" dirty="0" err="1"/>
              <a:t>wtfforms</a:t>
            </a:r>
            <a:r>
              <a:rPr lang="en-US" dirty="0"/>
              <a:t> and safe that we have chosen is to aid in security and commonly used for that purpose. </a:t>
            </a:r>
            <a:endParaRPr lang="nb-US" dirty="0"/>
          </a:p>
        </p:txBody>
      </p:sp>
    </p:spTree>
    <p:extLst>
      <p:ext uri="{BB962C8B-B14F-4D97-AF65-F5344CB8AC3E}">
        <p14:creationId xmlns:p14="http://schemas.microsoft.com/office/powerpoint/2010/main" val="39448859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1CB64-1EC8-4231-B1AE-6D32CCC2B49E}"/>
              </a:ext>
            </a:extLst>
          </p:cNvPr>
          <p:cNvSpPr>
            <a:spLocks noGrp="1"/>
          </p:cNvSpPr>
          <p:nvPr>
            <p:ph type="title"/>
          </p:nvPr>
        </p:nvSpPr>
        <p:spPr/>
        <p:txBody>
          <a:bodyPr/>
          <a:lstStyle/>
          <a:p>
            <a:r>
              <a:rPr lang="en-US" dirty="0"/>
              <a:t>Contents</a:t>
            </a:r>
          </a:p>
        </p:txBody>
      </p:sp>
      <p:sp>
        <p:nvSpPr>
          <p:cNvPr id="3" name="Content Placeholder 2">
            <a:extLst>
              <a:ext uri="{FF2B5EF4-FFF2-40B4-BE49-F238E27FC236}">
                <a16:creationId xmlns:a16="http://schemas.microsoft.com/office/drawing/2014/main" id="{A5615CB6-E96E-42F3-96E6-4ADB55FFCBA8}"/>
              </a:ext>
            </a:extLst>
          </p:cNvPr>
          <p:cNvSpPr>
            <a:spLocks noGrp="1"/>
          </p:cNvSpPr>
          <p:nvPr>
            <p:ph idx="1"/>
          </p:nvPr>
        </p:nvSpPr>
        <p:spPr/>
        <p:txBody>
          <a:bodyPr>
            <a:normAutofit lnSpcReduction="10000"/>
          </a:bodyPr>
          <a:lstStyle/>
          <a:p>
            <a:r>
              <a:rPr lang="en-US" dirty="0"/>
              <a:t>Overview</a:t>
            </a:r>
          </a:p>
          <a:p>
            <a:r>
              <a:rPr lang="en-US" dirty="0"/>
              <a:t>Files and folders</a:t>
            </a:r>
          </a:p>
          <a:p>
            <a:r>
              <a:rPr lang="en-US" dirty="0"/>
              <a:t>HTML drafts</a:t>
            </a:r>
          </a:p>
          <a:p>
            <a:r>
              <a:rPr lang="en-US" dirty="0"/>
              <a:t>Database</a:t>
            </a:r>
          </a:p>
          <a:p>
            <a:r>
              <a:rPr lang="en-US" dirty="0"/>
              <a:t>Site map</a:t>
            </a:r>
          </a:p>
          <a:p>
            <a:r>
              <a:rPr lang="en-US" dirty="0"/>
              <a:t>Threat model</a:t>
            </a:r>
          </a:p>
          <a:p>
            <a:r>
              <a:rPr lang="en-US" dirty="0"/>
              <a:t>Securing the website</a:t>
            </a:r>
          </a:p>
          <a:p>
            <a:r>
              <a:rPr lang="en-US" dirty="0"/>
              <a:t>Reflections concerning security</a:t>
            </a:r>
          </a:p>
          <a:p>
            <a:r>
              <a:rPr lang="en-US" dirty="0"/>
              <a:t>Deployment to Heroku</a:t>
            </a:r>
          </a:p>
          <a:p>
            <a:endParaRPr lang="en-US" dirty="0"/>
          </a:p>
          <a:p>
            <a:endParaRPr lang="en-US" dirty="0"/>
          </a:p>
        </p:txBody>
      </p:sp>
    </p:spTree>
    <p:extLst>
      <p:ext uri="{BB962C8B-B14F-4D97-AF65-F5344CB8AC3E}">
        <p14:creationId xmlns:p14="http://schemas.microsoft.com/office/powerpoint/2010/main" val="3150366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1E5B1503-0F40-EB4C-A4B2-D6E65534A176}"/>
              </a:ext>
            </a:extLst>
          </p:cNvPr>
          <p:cNvSpPr>
            <a:spLocks noGrp="1"/>
          </p:cNvSpPr>
          <p:nvPr>
            <p:ph type="title"/>
          </p:nvPr>
        </p:nvSpPr>
        <p:spPr/>
        <p:txBody>
          <a:bodyPr/>
          <a:lstStyle/>
          <a:p>
            <a:r>
              <a:rPr lang="nb-US" dirty="0"/>
              <a:t>OWASP A10 - Insufficient Logging &amp; Monitoring</a:t>
            </a:r>
          </a:p>
        </p:txBody>
      </p:sp>
      <p:sp>
        <p:nvSpPr>
          <p:cNvPr id="3" name="Plassholder for innhold 2">
            <a:extLst>
              <a:ext uri="{FF2B5EF4-FFF2-40B4-BE49-F238E27FC236}">
                <a16:creationId xmlns:a16="http://schemas.microsoft.com/office/drawing/2014/main" id="{8B40CE5D-B1DA-4B4F-8311-D4CDEBA7C9CB}"/>
              </a:ext>
            </a:extLst>
          </p:cNvPr>
          <p:cNvSpPr>
            <a:spLocks noGrp="1"/>
          </p:cNvSpPr>
          <p:nvPr>
            <p:ph idx="1"/>
          </p:nvPr>
        </p:nvSpPr>
        <p:spPr/>
        <p:txBody>
          <a:bodyPr/>
          <a:lstStyle/>
          <a:p>
            <a:r>
              <a:rPr lang="en-US" dirty="0"/>
              <a:t>We don’t do any explicit logging and monitoring on our site.</a:t>
            </a:r>
          </a:p>
          <a:p>
            <a:r>
              <a:rPr lang="en-US" dirty="0"/>
              <a:t>Also having a transactions table that store every movement of money would be a proper thing to have in a real bank. </a:t>
            </a:r>
            <a:endParaRPr lang="nb-US" dirty="0"/>
          </a:p>
        </p:txBody>
      </p:sp>
    </p:spTree>
    <p:extLst>
      <p:ext uri="{BB962C8B-B14F-4D97-AF65-F5344CB8AC3E}">
        <p14:creationId xmlns:p14="http://schemas.microsoft.com/office/powerpoint/2010/main" val="12623041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1E5B1503-0F40-EB4C-A4B2-D6E65534A176}"/>
              </a:ext>
            </a:extLst>
          </p:cNvPr>
          <p:cNvSpPr>
            <a:spLocks noGrp="1"/>
          </p:cNvSpPr>
          <p:nvPr>
            <p:ph type="title"/>
          </p:nvPr>
        </p:nvSpPr>
        <p:spPr/>
        <p:txBody>
          <a:bodyPr/>
          <a:lstStyle/>
          <a:p>
            <a:r>
              <a:rPr lang="nb-US" dirty="0"/>
              <a:t>Other security threats?</a:t>
            </a:r>
          </a:p>
        </p:txBody>
      </p:sp>
      <p:sp>
        <p:nvSpPr>
          <p:cNvPr id="3" name="Plassholder for innhold 2">
            <a:extLst>
              <a:ext uri="{FF2B5EF4-FFF2-40B4-BE49-F238E27FC236}">
                <a16:creationId xmlns:a16="http://schemas.microsoft.com/office/drawing/2014/main" id="{8B40CE5D-B1DA-4B4F-8311-D4CDEBA7C9CB}"/>
              </a:ext>
            </a:extLst>
          </p:cNvPr>
          <p:cNvSpPr>
            <a:spLocks noGrp="1"/>
          </p:cNvSpPr>
          <p:nvPr>
            <p:ph idx="1"/>
          </p:nvPr>
        </p:nvSpPr>
        <p:spPr/>
        <p:txBody>
          <a:bodyPr/>
          <a:lstStyle/>
          <a:p>
            <a:r>
              <a:rPr lang="en-US" dirty="0"/>
              <a:t>Cross-Site Request Forgery (CSRF): For registration and login, we use </a:t>
            </a:r>
            <a:r>
              <a:rPr lang="en-US" dirty="0" err="1"/>
              <a:t>WTForms</a:t>
            </a:r>
            <a:r>
              <a:rPr lang="en-US" dirty="0"/>
              <a:t>. Flask </a:t>
            </a:r>
            <a:r>
              <a:rPr lang="en-US" dirty="0" err="1"/>
              <a:t>WTForms</a:t>
            </a:r>
            <a:r>
              <a:rPr lang="en-US" dirty="0"/>
              <a:t> provides among other things CSRF protection. CSRF was on the OWAS top ten in 2013, but was not included in the 2017 version.</a:t>
            </a:r>
          </a:p>
          <a:p>
            <a:endParaRPr lang="en-US" dirty="0"/>
          </a:p>
          <a:p>
            <a:endParaRPr lang="nb-US" dirty="0"/>
          </a:p>
        </p:txBody>
      </p:sp>
    </p:spTree>
    <p:extLst>
      <p:ext uri="{BB962C8B-B14F-4D97-AF65-F5344CB8AC3E}">
        <p14:creationId xmlns:p14="http://schemas.microsoft.com/office/powerpoint/2010/main" val="7188419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575037A7-8201-4A4C-8DB4-A6A07AE7DFC0}"/>
              </a:ext>
            </a:extLst>
          </p:cNvPr>
          <p:cNvSpPr>
            <a:spLocks noGrp="1"/>
          </p:cNvSpPr>
          <p:nvPr>
            <p:ph type="title"/>
          </p:nvPr>
        </p:nvSpPr>
        <p:spPr/>
        <p:txBody>
          <a:bodyPr/>
          <a:lstStyle/>
          <a:p>
            <a:r>
              <a:rPr lang="nb-US" dirty="0"/>
              <a:t>Reflections concerning security</a:t>
            </a:r>
          </a:p>
        </p:txBody>
      </p:sp>
      <p:sp>
        <p:nvSpPr>
          <p:cNvPr id="3" name="Plassholder for innhold 2">
            <a:extLst>
              <a:ext uri="{FF2B5EF4-FFF2-40B4-BE49-F238E27FC236}">
                <a16:creationId xmlns:a16="http://schemas.microsoft.com/office/drawing/2014/main" id="{A6030B6E-A72C-0647-9B5A-C8CA84734915}"/>
              </a:ext>
            </a:extLst>
          </p:cNvPr>
          <p:cNvSpPr>
            <a:spLocks noGrp="1"/>
          </p:cNvSpPr>
          <p:nvPr>
            <p:ph idx="1"/>
          </p:nvPr>
        </p:nvSpPr>
        <p:spPr/>
        <p:txBody>
          <a:bodyPr/>
          <a:lstStyle/>
          <a:p>
            <a:r>
              <a:rPr lang="nb-US" dirty="0"/>
              <a:t>To test security, we tried to attack our site in various ways</a:t>
            </a:r>
          </a:p>
          <a:p>
            <a:endParaRPr lang="nb-US" dirty="0"/>
          </a:p>
        </p:txBody>
      </p:sp>
    </p:spTree>
    <p:extLst>
      <p:ext uri="{BB962C8B-B14F-4D97-AF65-F5344CB8AC3E}">
        <p14:creationId xmlns:p14="http://schemas.microsoft.com/office/powerpoint/2010/main" val="37113837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5E6BBB5E-EB89-B145-9EBD-2F271F706B19}"/>
              </a:ext>
            </a:extLst>
          </p:cNvPr>
          <p:cNvSpPr>
            <a:spLocks noGrp="1"/>
          </p:cNvSpPr>
          <p:nvPr>
            <p:ph type="title"/>
          </p:nvPr>
        </p:nvSpPr>
        <p:spPr/>
        <p:txBody>
          <a:bodyPr/>
          <a:lstStyle/>
          <a:p>
            <a:r>
              <a:rPr lang="nb-US" dirty="0"/>
              <a:t>Deployment to Heroku</a:t>
            </a:r>
          </a:p>
        </p:txBody>
      </p:sp>
      <p:sp>
        <p:nvSpPr>
          <p:cNvPr id="3" name="Plassholder for innhold 2">
            <a:extLst>
              <a:ext uri="{FF2B5EF4-FFF2-40B4-BE49-F238E27FC236}">
                <a16:creationId xmlns:a16="http://schemas.microsoft.com/office/drawing/2014/main" id="{A0AE8C20-D37A-DD4E-8D36-C884B604A5F6}"/>
              </a:ext>
            </a:extLst>
          </p:cNvPr>
          <p:cNvSpPr>
            <a:spLocks noGrp="1"/>
          </p:cNvSpPr>
          <p:nvPr>
            <p:ph idx="1"/>
          </p:nvPr>
        </p:nvSpPr>
        <p:spPr>
          <a:xfrm>
            <a:off x="838200" y="1514475"/>
            <a:ext cx="10515600" cy="4662488"/>
          </a:xfrm>
        </p:spPr>
        <p:txBody>
          <a:bodyPr/>
          <a:lstStyle/>
          <a:p>
            <a:pPr marL="0" indent="0">
              <a:buNone/>
            </a:pPr>
            <a:r>
              <a:rPr lang="nb-US" dirty="0"/>
              <a:t>Testing deployment using both Heroku CLI and connecting to GitHub on Heroku.com. Final deployment was done using CLI.</a:t>
            </a:r>
          </a:p>
        </p:txBody>
      </p:sp>
      <p:pic>
        <p:nvPicPr>
          <p:cNvPr id="5" name="Bilde 4" descr="Et bilde som inneholder tekst&#10;&#10;Automatisk generert beskrivelse">
            <a:extLst>
              <a:ext uri="{FF2B5EF4-FFF2-40B4-BE49-F238E27FC236}">
                <a16:creationId xmlns:a16="http://schemas.microsoft.com/office/drawing/2014/main" id="{76732298-3973-044B-8D1B-A38D127AE2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2365376"/>
            <a:ext cx="5434013" cy="3811587"/>
          </a:xfrm>
          <a:prstGeom prst="rect">
            <a:avLst/>
          </a:prstGeom>
          <a:ln>
            <a:solidFill>
              <a:schemeClr val="tx1"/>
            </a:solidFill>
          </a:ln>
        </p:spPr>
      </p:pic>
    </p:spTree>
    <p:extLst>
      <p:ext uri="{BB962C8B-B14F-4D97-AF65-F5344CB8AC3E}">
        <p14:creationId xmlns:p14="http://schemas.microsoft.com/office/powerpoint/2010/main" val="33713216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F008D8E-0AD7-954D-9E6F-253C982155FD}"/>
              </a:ext>
            </a:extLst>
          </p:cNvPr>
          <p:cNvSpPr>
            <a:spLocks noGrp="1"/>
          </p:cNvSpPr>
          <p:nvPr>
            <p:ph type="title"/>
          </p:nvPr>
        </p:nvSpPr>
        <p:spPr/>
        <p:txBody>
          <a:bodyPr/>
          <a:lstStyle/>
          <a:p>
            <a:r>
              <a:rPr lang="nb-US" dirty="0"/>
              <a:t>Overview</a:t>
            </a:r>
          </a:p>
        </p:txBody>
      </p:sp>
      <p:sp>
        <p:nvSpPr>
          <p:cNvPr id="3" name="Plassholder for innhold 2">
            <a:extLst>
              <a:ext uri="{FF2B5EF4-FFF2-40B4-BE49-F238E27FC236}">
                <a16:creationId xmlns:a16="http://schemas.microsoft.com/office/drawing/2014/main" id="{60675BBF-A64C-1148-882A-C20A2F3631D8}"/>
              </a:ext>
            </a:extLst>
          </p:cNvPr>
          <p:cNvSpPr>
            <a:spLocks noGrp="1"/>
          </p:cNvSpPr>
          <p:nvPr>
            <p:ph idx="1"/>
          </p:nvPr>
        </p:nvSpPr>
        <p:spPr/>
        <p:txBody>
          <a:bodyPr/>
          <a:lstStyle/>
          <a:p>
            <a:r>
              <a:rPr lang="nb-NO" dirty="0"/>
              <a:t>W</a:t>
            </a:r>
            <a:r>
              <a:rPr lang="nb-US" dirty="0"/>
              <a:t>e chose the task of creating an online banking application</a:t>
            </a:r>
          </a:p>
          <a:p>
            <a:r>
              <a:rPr lang="nb-US" dirty="0"/>
              <a:t>Communcation and meetings were done using Discord</a:t>
            </a:r>
          </a:p>
          <a:p>
            <a:r>
              <a:rPr lang="nb-US" dirty="0"/>
              <a:t>GitHub was used to create seperate branches and collaborate on the master branch for the code and other files in the project</a:t>
            </a:r>
            <a:endParaRPr lang="en-US" dirty="0"/>
          </a:p>
          <a:p>
            <a:pPr lvl="1"/>
            <a:r>
              <a:rPr lang="en-US" b="1" dirty="0"/>
              <a:t>https://github.com/jkunnas58/dat250_netbank_fall_2020</a:t>
            </a:r>
            <a:endParaRPr lang="nb-US" b="1" dirty="0"/>
          </a:p>
          <a:p>
            <a:r>
              <a:rPr lang="nb-US" dirty="0"/>
              <a:t>The finished website was hosted on Heroku</a:t>
            </a:r>
            <a:endParaRPr lang="en-US" dirty="0"/>
          </a:p>
          <a:p>
            <a:pPr lvl="1"/>
            <a:r>
              <a:rPr lang="en-US" b="1" dirty="0">
                <a:solidFill>
                  <a:srgbClr val="FF0000"/>
                </a:solidFill>
              </a:rPr>
              <a:t>“link to Heroku site”</a:t>
            </a:r>
            <a:endParaRPr lang="nb-US" b="1" dirty="0">
              <a:solidFill>
                <a:srgbClr val="FF0000"/>
              </a:solidFill>
            </a:endParaRPr>
          </a:p>
        </p:txBody>
      </p:sp>
    </p:spTree>
    <p:extLst>
      <p:ext uri="{BB962C8B-B14F-4D97-AF65-F5344CB8AC3E}">
        <p14:creationId xmlns:p14="http://schemas.microsoft.com/office/powerpoint/2010/main" val="1168733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E97A0-14D9-4242-BB47-EE411C998A90}"/>
              </a:ext>
            </a:extLst>
          </p:cNvPr>
          <p:cNvSpPr>
            <a:spLocks noGrp="1"/>
          </p:cNvSpPr>
          <p:nvPr>
            <p:ph type="title"/>
          </p:nvPr>
        </p:nvSpPr>
        <p:spPr/>
        <p:txBody>
          <a:bodyPr/>
          <a:lstStyle/>
          <a:p>
            <a:r>
              <a:rPr lang="en-US" dirty="0"/>
              <a:t>Functionality of Netbank	</a:t>
            </a:r>
          </a:p>
        </p:txBody>
      </p:sp>
      <p:sp>
        <p:nvSpPr>
          <p:cNvPr id="3" name="Content Placeholder 2">
            <a:extLst>
              <a:ext uri="{FF2B5EF4-FFF2-40B4-BE49-F238E27FC236}">
                <a16:creationId xmlns:a16="http://schemas.microsoft.com/office/drawing/2014/main" id="{5D10852D-55BB-4C5C-9FE9-57518898F9C5}"/>
              </a:ext>
            </a:extLst>
          </p:cNvPr>
          <p:cNvSpPr>
            <a:spLocks noGrp="1"/>
          </p:cNvSpPr>
          <p:nvPr>
            <p:ph idx="1"/>
          </p:nvPr>
        </p:nvSpPr>
        <p:spPr/>
        <p:txBody>
          <a:bodyPr/>
          <a:lstStyle/>
          <a:p>
            <a:r>
              <a:rPr lang="en-US" dirty="0"/>
              <a:t>Register user with 100-1000 money</a:t>
            </a:r>
          </a:p>
          <a:p>
            <a:r>
              <a:rPr lang="en-US" dirty="0"/>
              <a:t>Login to personalized site.</a:t>
            </a:r>
          </a:p>
          <a:p>
            <a:pPr lvl="1"/>
            <a:r>
              <a:rPr lang="en-US" dirty="0"/>
              <a:t>View what money you have</a:t>
            </a:r>
          </a:p>
          <a:p>
            <a:pPr lvl="1"/>
            <a:r>
              <a:rPr lang="en-US" dirty="0"/>
              <a:t>View account number</a:t>
            </a:r>
          </a:p>
          <a:p>
            <a:pPr lvl="1"/>
            <a:r>
              <a:rPr lang="en-US" dirty="0"/>
              <a:t>Select account number to send to</a:t>
            </a:r>
          </a:p>
          <a:p>
            <a:pPr lvl="1"/>
            <a:r>
              <a:rPr lang="en-US" dirty="0"/>
              <a:t>Select amount to send.</a:t>
            </a:r>
          </a:p>
          <a:p>
            <a:pPr lvl="1"/>
            <a:r>
              <a:rPr lang="en-US" dirty="0"/>
              <a:t>Verify sending by entering username and password again</a:t>
            </a:r>
          </a:p>
          <a:p>
            <a:pPr lvl="1"/>
            <a:r>
              <a:rPr lang="en-US" dirty="0"/>
              <a:t>Logout</a:t>
            </a:r>
          </a:p>
          <a:p>
            <a:pPr marL="0" indent="0">
              <a:buNone/>
            </a:pPr>
            <a:endParaRPr lang="en-US" dirty="0"/>
          </a:p>
          <a:p>
            <a:pPr lvl="1"/>
            <a:endParaRPr lang="en-US" dirty="0"/>
          </a:p>
          <a:p>
            <a:pPr marL="457200" lvl="1" indent="0">
              <a:buNone/>
            </a:pPr>
            <a:endParaRPr lang="en-US" dirty="0"/>
          </a:p>
          <a:p>
            <a:endParaRPr lang="en-US" dirty="0"/>
          </a:p>
        </p:txBody>
      </p:sp>
    </p:spTree>
    <p:extLst>
      <p:ext uri="{BB962C8B-B14F-4D97-AF65-F5344CB8AC3E}">
        <p14:creationId xmlns:p14="http://schemas.microsoft.com/office/powerpoint/2010/main" val="42131791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D2642-FB10-418E-AE4F-45BC3608CC6B}"/>
              </a:ext>
            </a:extLst>
          </p:cNvPr>
          <p:cNvSpPr>
            <a:spLocks noGrp="1"/>
          </p:cNvSpPr>
          <p:nvPr>
            <p:ph type="title"/>
          </p:nvPr>
        </p:nvSpPr>
        <p:spPr/>
        <p:txBody>
          <a:bodyPr/>
          <a:lstStyle/>
          <a:p>
            <a:r>
              <a:rPr lang="en-US" dirty="0"/>
              <a:t>Files and Folders	</a:t>
            </a:r>
          </a:p>
        </p:txBody>
      </p:sp>
      <p:sp>
        <p:nvSpPr>
          <p:cNvPr id="3" name="Content Placeholder 2">
            <a:extLst>
              <a:ext uri="{FF2B5EF4-FFF2-40B4-BE49-F238E27FC236}">
                <a16:creationId xmlns:a16="http://schemas.microsoft.com/office/drawing/2014/main" id="{FD866AA7-97F4-4FE2-88A9-E2CA9F9B3F10}"/>
              </a:ext>
            </a:extLst>
          </p:cNvPr>
          <p:cNvSpPr>
            <a:spLocks noGrp="1"/>
          </p:cNvSpPr>
          <p:nvPr>
            <p:ph idx="1"/>
          </p:nvPr>
        </p:nvSpPr>
        <p:spPr>
          <a:xfrm>
            <a:off x="838200" y="1825625"/>
            <a:ext cx="5403980" cy="4351338"/>
          </a:xfrm>
        </p:spPr>
        <p:txBody>
          <a:bodyPr/>
          <a:lstStyle/>
          <a:p>
            <a:r>
              <a:rPr lang="en-US" dirty="0"/>
              <a:t>Application can be run by running the “start_app.bat” file on Windows systems or use the commands in the “</a:t>
            </a:r>
            <a:r>
              <a:rPr lang="en-US" dirty="0" err="1"/>
              <a:t>start_app_mac</a:t>
            </a:r>
            <a:r>
              <a:rPr lang="en-US" dirty="0"/>
              <a:t>” on IOS.</a:t>
            </a:r>
          </a:p>
          <a:p>
            <a:endParaRPr lang="en-US" dirty="0"/>
          </a:p>
        </p:txBody>
      </p:sp>
      <p:pic>
        <p:nvPicPr>
          <p:cNvPr id="7" name="Picture 6">
            <a:extLst>
              <a:ext uri="{FF2B5EF4-FFF2-40B4-BE49-F238E27FC236}">
                <a16:creationId xmlns:a16="http://schemas.microsoft.com/office/drawing/2014/main" id="{C5DD30CB-179A-4939-AA18-904DEC073C8B}"/>
              </a:ext>
            </a:extLst>
          </p:cNvPr>
          <p:cNvPicPr>
            <a:picLocks noChangeAspect="1"/>
          </p:cNvPicPr>
          <p:nvPr/>
        </p:nvPicPr>
        <p:blipFill>
          <a:blip r:embed="rId2"/>
          <a:stretch>
            <a:fillRect/>
          </a:stretch>
        </p:blipFill>
        <p:spPr>
          <a:xfrm>
            <a:off x="8563324" y="1557915"/>
            <a:ext cx="2790476" cy="4619048"/>
          </a:xfrm>
          <a:prstGeom prst="rect">
            <a:avLst/>
          </a:prstGeom>
        </p:spPr>
      </p:pic>
    </p:spTree>
    <p:extLst>
      <p:ext uri="{BB962C8B-B14F-4D97-AF65-F5344CB8AC3E}">
        <p14:creationId xmlns:p14="http://schemas.microsoft.com/office/powerpoint/2010/main" val="22661882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6D6DB-34C6-4A34-9823-C07BA5D55282}"/>
              </a:ext>
            </a:extLst>
          </p:cNvPr>
          <p:cNvSpPr>
            <a:spLocks noGrp="1"/>
          </p:cNvSpPr>
          <p:nvPr>
            <p:ph type="title"/>
          </p:nvPr>
        </p:nvSpPr>
        <p:spPr/>
        <p:txBody>
          <a:bodyPr/>
          <a:lstStyle/>
          <a:p>
            <a:r>
              <a:rPr lang="en-US" dirty="0"/>
              <a:t>HTML drafts</a:t>
            </a:r>
          </a:p>
        </p:txBody>
      </p:sp>
      <p:sp>
        <p:nvSpPr>
          <p:cNvPr id="3" name="Content Placeholder 2">
            <a:extLst>
              <a:ext uri="{FF2B5EF4-FFF2-40B4-BE49-F238E27FC236}">
                <a16:creationId xmlns:a16="http://schemas.microsoft.com/office/drawing/2014/main" id="{9182ECCD-C656-48FA-B50F-DD5B24093D00}"/>
              </a:ext>
            </a:extLst>
          </p:cNvPr>
          <p:cNvSpPr>
            <a:spLocks noGrp="1"/>
          </p:cNvSpPr>
          <p:nvPr>
            <p:ph idx="1"/>
          </p:nvPr>
        </p:nvSpPr>
        <p:spPr>
          <a:xfrm>
            <a:off x="838200" y="1825625"/>
            <a:ext cx="2860221" cy="4351338"/>
          </a:xfrm>
        </p:spPr>
        <p:txBody>
          <a:bodyPr/>
          <a:lstStyle/>
          <a:p>
            <a:r>
              <a:rPr lang="en-US" dirty="0"/>
              <a:t>First HTML drafts had 3 pages. A register user page was made later when that functionality was needed.</a:t>
            </a:r>
          </a:p>
        </p:txBody>
      </p:sp>
      <p:pic>
        <p:nvPicPr>
          <p:cNvPr id="7" name="Picture 6">
            <a:extLst>
              <a:ext uri="{FF2B5EF4-FFF2-40B4-BE49-F238E27FC236}">
                <a16:creationId xmlns:a16="http://schemas.microsoft.com/office/drawing/2014/main" id="{A985D94E-6023-439C-93D3-46569BF3F82B}"/>
              </a:ext>
            </a:extLst>
          </p:cNvPr>
          <p:cNvPicPr>
            <a:picLocks noChangeAspect="1"/>
          </p:cNvPicPr>
          <p:nvPr/>
        </p:nvPicPr>
        <p:blipFill>
          <a:blip r:embed="rId2"/>
          <a:stretch>
            <a:fillRect/>
          </a:stretch>
        </p:blipFill>
        <p:spPr>
          <a:xfrm>
            <a:off x="4326287" y="824928"/>
            <a:ext cx="3811874" cy="2231146"/>
          </a:xfrm>
          <a:prstGeom prst="rect">
            <a:avLst/>
          </a:prstGeom>
        </p:spPr>
      </p:pic>
      <p:pic>
        <p:nvPicPr>
          <p:cNvPr id="9" name="Picture 8">
            <a:extLst>
              <a:ext uri="{FF2B5EF4-FFF2-40B4-BE49-F238E27FC236}">
                <a16:creationId xmlns:a16="http://schemas.microsoft.com/office/drawing/2014/main" id="{36FB8BB4-D05E-44F6-BACC-A723F955A72B}"/>
              </a:ext>
            </a:extLst>
          </p:cNvPr>
          <p:cNvPicPr>
            <a:picLocks noChangeAspect="1"/>
          </p:cNvPicPr>
          <p:nvPr/>
        </p:nvPicPr>
        <p:blipFill>
          <a:blip r:embed="rId3"/>
          <a:stretch>
            <a:fillRect/>
          </a:stretch>
        </p:blipFill>
        <p:spPr>
          <a:xfrm>
            <a:off x="8304502" y="1027906"/>
            <a:ext cx="3720602" cy="2177723"/>
          </a:xfrm>
          <a:prstGeom prst="rect">
            <a:avLst/>
          </a:prstGeom>
        </p:spPr>
      </p:pic>
      <p:pic>
        <p:nvPicPr>
          <p:cNvPr id="11" name="Picture 10">
            <a:extLst>
              <a:ext uri="{FF2B5EF4-FFF2-40B4-BE49-F238E27FC236}">
                <a16:creationId xmlns:a16="http://schemas.microsoft.com/office/drawing/2014/main" id="{FA1BFA5B-A9D3-4312-987E-1D768DC7DCB1}"/>
              </a:ext>
            </a:extLst>
          </p:cNvPr>
          <p:cNvPicPr>
            <a:picLocks noChangeAspect="1"/>
          </p:cNvPicPr>
          <p:nvPr/>
        </p:nvPicPr>
        <p:blipFill>
          <a:blip r:embed="rId4"/>
          <a:stretch>
            <a:fillRect/>
          </a:stretch>
        </p:blipFill>
        <p:spPr>
          <a:xfrm>
            <a:off x="5253750" y="4062548"/>
            <a:ext cx="4575122" cy="2677886"/>
          </a:xfrm>
          <a:prstGeom prst="rect">
            <a:avLst/>
          </a:prstGeom>
        </p:spPr>
      </p:pic>
      <p:cxnSp>
        <p:nvCxnSpPr>
          <p:cNvPr id="14" name="Straight Arrow Connector 13">
            <a:extLst>
              <a:ext uri="{FF2B5EF4-FFF2-40B4-BE49-F238E27FC236}">
                <a16:creationId xmlns:a16="http://schemas.microsoft.com/office/drawing/2014/main" id="{B11BA577-91A5-43C8-836F-F3696BD88186}"/>
              </a:ext>
            </a:extLst>
          </p:cNvPr>
          <p:cNvCxnSpPr/>
          <p:nvPr/>
        </p:nvCxnSpPr>
        <p:spPr>
          <a:xfrm>
            <a:off x="7863840" y="2094411"/>
            <a:ext cx="905691" cy="1611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3736B272-C725-468E-871B-0DEC4DDECE5B}"/>
              </a:ext>
            </a:extLst>
          </p:cNvPr>
          <p:cNvCxnSpPr/>
          <p:nvPr/>
        </p:nvCxnSpPr>
        <p:spPr>
          <a:xfrm flipH="1">
            <a:off x="9021536" y="2820761"/>
            <a:ext cx="395968" cy="18206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B942363E-74B2-473D-B791-644BCA59C875}"/>
              </a:ext>
            </a:extLst>
          </p:cNvPr>
          <p:cNvCxnSpPr/>
          <p:nvPr/>
        </p:nvCxnSpPr>
        <p:spPr>
          <a:xfrm flipH="1" flipV="1">
            <a:off x="5674179" y="2722789"/>
            <a:ext cx="232682" cy="19635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00800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2CAF3-140E-4D90-A85F-CA1261AB2ECD}"/>
              </a:ext>
            </a:extLst>
          </p:cNvPr>
          <p:cNvSpPr>
            <a:spLocks noGrp="1"/>
          </p:cNvSpPr>
          <p:nvPr>
            <p:ph type="title"/>
          </p:nvPr>
        </p:nvSpPr>
        <p:spPr/>
        <p:txBody>
          <a:bodyPr/>
          <a:lstStyle/>
          <a:p>
            <a:r>
              <a:rPr lang="en-US" dirty="0"/>
              <a:t>Database</a:t>
            </a:r>
          </a:p>
        </p:txBody>
      </p:sp>
      <p:sp>
        <p:nvSpPr>
          <p:cNvPr id="3" name="Content Placeholder 2">
            <a:extLst>
              <a:ext uri="{FF2B5EF4-FFF2-40B4-BE49-F238E27FC236}">
                <a16:creationId xmlns:a16="http://schemas.microsoft.com/office/drawing/2014/main" id="{7C0F3398-7823-4E92-B3BA-8E4DAFE91B03}"/>
              </a:ext>
            </a:extLst>
          </p:cNvPr>
          <p:cNvSpPr>
            <a:spLocks noGrp="1"/>
          </p:cNvSpPr>
          <p:nvPr>
            <p:ph idx="1"/>
          </p:nvPr>
        </p:nvSpPr>
        <p:spPr/>
        <p:txBody>
          <a:bodyPr/>
          <a:lstStyle/>
          <a:p>
            <a:r>
              <a:rPr lang="en-US" dirty="0"/>
              <a:t>The database used is SQLite and handled via the </a:t>
            </a:r>
            <a:r>
              <a:rPr lang="en-US" dirty="0" err="1"/>
              <a:t>SQLalchemy</a:t>
            </a:r>
            <a:r>
              <a:rPr lang="en-US" dirty="0"/>
              <a:t> python module.</a:t>
            </a:r>
          </a:p>
          <a:p>
            <a:r>
              <a:rPr lang="en-US" dirty="0"/>
              <a:t>“</a:t>
            </a:r>
            <a:r>
              <a:rPr lang="en-US" dirty="0" err="1"/>
              <a:t>database.db</a:t>
            </a:r>
            <a:r>
              <a:rPr lang="en-US" dirty="0"/>
              <a:t>” is stored under the </a:t>
            </a:r>
            <a:r>
              <a:rPr lang="en-US" dirty="0" err="1"/>
              <a:t>netbank</a:t>
            </a:r>
            <a:r>
              <a:rPr lang="en-US" dirty="0"/>
              <a:t> folder, added to the project in the __init__.py and initiated in the routes.py script.</a:t>
            </a:r>
          </a:p>
          <a:p>
            <a:endParaRPr lang="en-US" dirty="0"/>
          </a:p>
          <a:p>
            <a:r>
              <a:rPr lang="en-US" dirty="0"/>
              <a:t>For production the SQLite database was swapped with PostgreSQL because Heroku is not persistent for SQLite, but is for PostgreSQL</a:t>
            </a:r>
          </a:p>
          <a:p>
            <a:pPr lvl="1"/>
            <a:r>
              <a:rPr lang="en-US" dirty="0"/>
              <a:t>This was performed following the tutorial from Magnus Book </a:t>
            </a:r>
            <a:br>
              <a:rPr lang="en-US" dirty="0"/>
            </a:br>
            <a:endParaRPr lang="en-US" dirty="0"/>
          </a:p>
          <a:p>
            <a:endParaRPr lang="en-US" dirty="0"/>
          </a:p>
        </p:txBody>
      </p:sp>
    </p:spTree>
    <p:extLst>
      <p:ext uri="{BB962C8B-B14F-4D97-AF65-F5344CB8AC3E}">
        <p14:creationId xmlns:p14="http://schemas.microsoft.com/office/powerpoint/2010/main" val="28310584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924C58A4-F3C7-864B-BB0F-533F2C2F1403}"/>
              </a:ext>
            </a:extLst>
          </p:cNvPr>
          <p:cNvSpPr>
            <a:spLocks noGrp="1"/>
          </p:cNvSpPr>
          <p:nvPr>
            <p:ph type="title"/>
          </p:nvPr>
        </p:nvSpPr>
        <p:spPr/>
        <p:txBody>
          <a:bodyPr/>
          <a:lstStyle/>
          <a:p>
            <a:r>
              <a:rPr lang="nb-US" dirty="0"/>
              <a:t>Site map</a:t>
            </a:r>
          </a:p>
        </p:txBody>
      </p:sp>
      <p:pic>
        <p:nvPicPr>
          <p:cNvPr id="5" name="Plassholder for innhold 4">
            <a:extLst>
              <a:ext uri="{FF2B5EF4-FFF2-40B4-BE49-F238E27FC236}">
                <a16:creationId xmlns:a16="http://schemas.microsoft.com/office/drawing/2014/main" id="{E34A0664-EBA7-4E4D-A59A-D506F22A6FC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47058" y="1404257"/>
            <a:ext cx="8501742" cy="4810465"/>
          </a:xfrm>
          <a:ln>
            <a:solidFill>
              <a:schemeClr val="tx1"/>
            </a:solidFill>
          </a:ln>
        </p:spPr>
      </p:pic>
    </p:spTree>
    <p:extLst>
      <p:ext uri="{BB962C8B-B14F-4D97-AF65-F5344CB8AC3E}">
        <p14:creationId xmlns:p14="http://schemas.microsoft.com/office/powerpoint/2010/main" val="39454455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585B2A43-F9C3-4744-A6B7-67F2ED12FDAF}"/>
              </a:ext>
            </a:extLst>
          </p:cNvPr>
          <p:cNvSpPr>
            <a:spLocks noGrp="1"/>
          </p:cNvSpPr>
          <p:nvPr>
            <p:ph type="title"/>
          </p:nvPr>
        </p:nvSpPr>
        <p:spPr/>
        <p:txBody>
          <a:bodyPr/>
          <a:lstStyle/>
          <a:p>
            <a:r>
              <a:rPr lang="nb-US" dirty="0"/>
              <a:t>Threat model</a:t>
            </a:r>
          </a:p>
        </p:txBody>
      </p:sp>
      <p:sp>
        <p:nvSpPr>
          <p:cNvPr id="3" name="Plassholder for innhold 2">
            <a:extLst>
              <a:ext uri="{FF2B5EF4-FFF2-40B4-BE49-F238E27FC236}">
                <a16:creationId xmlns:a16="http://schemas.microsoft.com/office/drawing/2014/main" id="{F3E1A053-6BE7-1B45-8B77-02944690679A}"/>
              </a:ext>
            </a:extLst>
          </p:cNvPr>
          <p:cNvSpPr>
            <a:spLocks noGrp="1"/>
          </p:cNvSpPr>
          <p:nvPr>
            <p:ph idx="1"/>
          </p:nvPr>
        </p:nvSpPr>
        <p:spPr/>
        <p:txBody>
          <a:bodyPr/>
          <a:lstStyle/>
          <a:p>
            <a:r>
              <a:rPr lang="en-US" dirty="0"/>
              <a:t>A threat model, is defined as ’’a process that reviews the security of any connected system, identifies problem areas, and determines the risk associated with each area.’’</a:t>
            </a:r>
          </a:p>
          <a:p>
            <a:r>
              <a:rPr lang="en-US" dirty="0"/>
              <a:t>For our webpage, we did an initial threat model, and then continuously improved the model as new potential issues came up while developing.</a:t>
            </a:r>
          </a:p>
        </p:txBody>
      </p:sp>
    </p:spTree>
    <p:extLst>
      <p:ext uri="{BB962C8B-B14F-4D97-AF65-F5344CB8AC3E}">
        <p14:creationId xmlns:p14="http://schemas.microsoft.com/office/powerpoint/2010/main" val="41199031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297</TotalTime>
  <Words>1383</Words>
  <Application>Microsoft Macintosh PowerPoint</Application>
  <PresentationFormat>Widescreen</PresentationFormat>
  <Paragraphs>104</Paragraphs>
  <Slides>23</Slides>
  <Notes>0</Notes>
  <HiddenSlides>0</HiddenSlides>
  <MMClips>0</MMClips>
  <ScaleCrop>false</ScaleCrop>
  <HeadingPairs>
    <vt:vector size="6" baseType="variant">
      <vt:variant>
        <vt:lpstr>Brukte skrifter</vt:lpstr>
      </vt:variant>
      <vt:variant>
        <vt:i4>5</vt:i4>
      </vt:variant>
      <vt:variant>
        <vt:lpstr>Tema</vt:lpstr>
      </vt:variant>
      <vt:variant>
        <vt:i4>1</vt:i4>
      </vt:variant>
      <vt:variant>
        <vt:lpstr>Lysbildetitler</vt:lpstr>
      </vt:variant>
      <vt:variant>
        <vt:i4>23</vt:i4>
      </vt:variant>
    </vt:vector>
  </HeadingPairs>
  <TitlesOfParts>
    <vt:vector size="29" baseType="lpstr">
      <vt:lpstr>Arial</vt:lpstr>
      <vt:lpstr>Calibri</vt:lpstr>
      <vt:lpstr>Calibri Light</vt:lpstr>
      <vt:lpstr>Garamond</vt:lpstr>
      <vt:lpstr>Georgia</vt:lpstr>
      <vt:lpstr>Office Theme</vt:lpstr>
      <vt:lpstr>Project Report Make A Secure Website </vt:lpstr>
      <vt:lpstr>Contents</vt:lpstr>
      <vt:lpstr>Overview</vt:lpstr>
      <vt:lpstr>Functionality of Netbank </vt:lpstr>
      <vt:lpstr>Files and Folders </vt:lpstr>
      <vt:lpstr>HTML drafts</vt:lpstr>
      <vt:lpstr>Database</vt:lpstr>
      <vt:lpstr>Site map</vt:lpstr>
      <vt:lpstr>Threat model</vt:lpstr>
      <vt:lpstr>Securing the website</vt:lpstr>
      <vt:lpstr>OWASP A1 - Injection</vt:lpstr>
      <vt:lpstr>OWASP A2 - Broken Authentication</vt:lpstr>
      <vt:lpstr>OWASP A3 - Sensitive Data Exposure</vt:lpstr>
      <vt:lpstr>OWASP A4 - XML External Entities (XXE)</vt:lpstr>
      <vt:lpstr>OWASP A5 - Broken Access Control</vt:lpstr>
      <vt:lpstr>OWASP A6 - Security Misconfiguration</vt:lpstr>
      <vt:lpstr>OWASP A7 - Cross Site Scripting (XSS)</vt:lpstr>
      <vt:lpstr>OWASP A8 - Insecure Deserialization</vt:lpstr>
      <vt:lpstr>OWASP A9 - Using Components with Known Vulnerabilities</vt:lpstr>
      <vt:lpstr>OWASP A10 - Insufficient Logging &amp; Monitoring</vt:lpstr>
      <vt:lpstr>Other security threats?</vt:lpstr>
      <vt:lpstr>Reflections concerning security</vt:lpstr>
      <vt:lpstr>Deployment to Heroku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Report Make a secure website </dc:title>
  <dc:creator>Jari Kunnas</dc:creator>
  <cp:lastModifiedBy>Anders Mikalsen</cp:lastModifiedBy>
  <cp:revision>37</cp:revision>
  <dcterms:created xsi:type="dcterms:W3CDTF">2020-10-06T20:46:21Z</dcterms:created>
  <dcterms:modified xsi:type="dcterms:W3CDTF">2020-10-23T12:01:45Z</dcterms:modified>
</cp:coreProperties>
</file>