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7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34"/>
    <p:restoredTop sz="94663"/>
  </p:normalViewPr>
  <p:slideViewPr>
    <p:cSldViewPr snapToGrid="0">
      <p:cViewPr varScale="1">
        <p:scale>
          <a:sx n="111" d="100"/>
          <a:sy n="111" d="100"/>
        </p:scale>
        <p:origin x="24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10/25/20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10/25/20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a:t>
            </a:r>
            <a:r>
              <a:rPr lang="en-US" dirty="0" err="1"/>
              <a:t>WTForms</a:t>
            </a:r>
            <a:r>
              <a:rPr lang="en-US" dirty="0"/>
              <a:t> does not necessarily sanitize all the inputs, but the way it is set up it will limit some possibilities of what can be entered and sent to the </a:t>
            </a:r>
            <a:r>
              <a:rPr lang="en-US"/>
              <a:t>SQLAlchemy</a:t>
            </a:r>
            <a:r>
              <a:rPr lang="en-US" dirty="0"/>
              <a:t>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t>If the user inputs the wrong username and/or password five times within five minutes, the user (the user’s IP address) is locked out for </a:t>
            </a:r>
            <a:r>
              <a:rPr lang="en-US" dirty="0">
                <a:solidFill>
                  <a:srgbClr val="FF0000"/>
                </a:solidFill>
              </a:rPr>
              <a:t>five minutes.</a:t>
            </a:r>
          </a:p>
          <a:p>
            <a:r>
              <a:rPr lang="en-US" dirty="0">
                <a:solidFill>
                  <a:srgbClr val="FF0000"/>
                </a:solidFill>
              </a:rPr>
              <a:t>The user will be logged out if inactive for two minutes</a:t>
            </a:r>
            <a:endParaRPr lang="en-US" dirty="0"/>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2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a:t>
            </a:r>
            <a:r>
              <a:rPr lang="en-US" dirty="0">
                <a:solidFill>
                  <a:srgbClr val="FF0000"/>
                </a:solidFill>
              </a:rPr>
              <a:t>don’t share usernames of other users to the logged in user. They only see the account numbers they want to send the money to. </a:t>
            </a:r>
          </a:p>
          <a:p>
            <a:pPr lvl="1"/>
            <a:r>
              <a:rPr lang="en-US" dirty="0">
                <a:solidFill>
                  <a:srgbClr val="FF0000"/>
                </a:solidFill>
              </a:rPr>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p>
          <a:p>
            <a:r>
              <a:rPr lang="en-US" dirty="0"/>
              <a:t>Additional steps that could be taken to further secure against sensitive data exposure is HTTP Strict Transport Security (HSTS).</a:t>
            </a:r>
          </a:p>
          <a:p>
            <a:endParaRPr lang="en-US" dirty="0"/>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a:t>
            </a:r>
            <a:r>
              <a:rPr lang="en-US" dirty="0">
                <a:solidFill>
                  <a:srgbClr val="FF0000"/>
                </a:solidFill>
              </a:rPr>
              <a:t>data a logged in user can see that is not their own is the account numbers they can send to. </a:t>
            </a:r>
          </a:p>
          <a:p>
            <a:pPr lvl="1"/>
            <a:r>
              <a:rPr lang="en-US" dirty="0">
                <a:solidFill>
                  <a:srgbClr val="FF0000"/>
                </a:solidFill>
              </a:rPr>
              <a:t>They will need to get the right account number from the user themselves to verify if it is the correct user to send to. </a:t>
            </a:r>
            <a:endParaRPr lang="nb-US" dirty="0">
              <a:solidFill>
                <a:srgbClr val="FF0000"/>
              </a:solidFill>
            </a:endParaRPr>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Our application is quite minimalistic, with no unnecessary features or default accounts/passwords. This limits the chance of security misconfiguration.</a:t>
            </a:r>
          </a:p>
          <a:p>
            <a:r>
              <a:rPr lang="nb-US" dirty="0">
                <a:solidFill>
                  <a:srgbClr val="FF0000"/>
                </a:solidFill>
              </a:rPr>
              <a:t>Our application is segmented from the database.</a:t>
            </a:r>
          </a:p>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In Flask, Jinja2 is automatically configured to escape all values unless explicitly told otherwise. This should in general rule out all XSS issues caused in templates. However, there are still other areas where one needs to be vigilant.</a:t>
            </a:r>
          </a:p>
          <a:p>
            <a:r>
              <a:rPr lang="en-US" dirty="0"/>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a:bodyPr>
          <a:lstStyle/>
          <a:p>
            <a:r>
              <a:rPr lang="nb-US" dirty="0"/>
              <a:t>When an object is converted into a byte stream is called serialization. When the byte stream is converted into an object is called deserialization.</a:t>
            </a:r>
          </a:p>
          <a:p>
            <a:r>
              <a:rPr lang="nb-US" dirty="0"/>
              <a:t>JSON (JavaScript Object Notation) handles deserialization in Flask.</a:t>
            </a:r>
          </a:p>
          <a:p>
            <a:r>
              <a:rPr lang="nb-US" dirty="0"/>
              <a:t>The best way to avoid insecure deserialization is to avoid deserializing untrusted data. If you cannot verify andd validate the data, it should no be deserialized.</a:t>
            </a: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WTForms</a:t>
            </a:r>
            <a:r>
              <a:rPr lang="en-US" dirty="0"/>
              <a:t> and safe that we have chosen is to aid in security and are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Heroku has a range of runtime logs that can be used, such as app logs, system logs, API logs and add-on logs.</a:t>
            </a:r>
          </a:p>
          <a:p>
            <a:r>
              <a:rPr lang="en-US" dirty="0"/>
              <a:t>Also, having a transactions table that stores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Cross-Site Request Forgery (CSRF): For registration and login, we use </a:t>
            </a:r>
            <a:r>
              <a:rPr lang="en-US" dirty="0" err="1"/>
              <a:t>WTForms</a:t>
            </a:r>
            <a:r>
              <a:rPr lang="en-US" dirty="0"/>
              <a:t>. Flask </a:t>
            </a:r>
            <a:r>
              <a:rPr lang="en-US" dirty="0" err="1"/>
              <a:t>WTForms</a:t>
            </a:r>
            <a:r>
              <a:rPr lang="en-US" dirty="0"/>
              <a:t> provides among other things CSRF protection. CSRF was on the OWASP top ten in 2013, but was not included in the 2017 version.</a:t>
            </a:r>
          </a:p>
          <a:p>
            <a:endParaRPr lang="en-US" dirty="0"/>
          </a:p>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r>
              <a:rPr lang="nb-NO" dirty="0"/>
              <a:t>:</a:t>
            </a:r>
          </a:p>
          <a:p>
            <a:r>
              <a:rPr lang="nb-NO" dirty="0"/>
              <a:t>ZAP (</a:t>
            </a:r>
            <a:r>
              <a:rPr lang="nb-NO" dirty="0" err="1"/>
              <a:t>Zed</a:t>
            </a:r>
            <a:r>
              <a:rPr lang="nb-NO" dirty="0"/>
              <a:t> Attack Proxy) </a:t>
            </a:r>
            <a:r>
              <a:rPr lang="nb-NO" dirty="0" err="1"/>
              <a:t>testingtool</a:t>
            </a:r>
            <a:r>
              <a:rPr lang="nb-NO" dirty="0"/>
              <a:t> </a:t>
            </a:r>
          </a:p>
          <a:p>
            <a:endParaRPr lang="nb-NO" dirty="0"/>
          </a:p>
          <a:p>
            <a:endParaRPr lang="nb-NO" dirty="0"/>
          </a:p>
          <a:p>
            <a:pPr marL="0" indent="0">
              <a:buNone/>
            </a:pPr>
            <a:endParaRPr lang="nb-NO" dirty="0"/>
          </a:p>
          <a:p>
            <a:r>
              <a:rPr lang="nb-NO" dirty="0" err="1"/>
              <a:t>SQLmap</a:t>
            </a:r>
            <a:r>
              <a:rPr lang="nb-NO" dirty="0"/>
              <a:t> </a:t>
            </a:r>
          </a:p>
          <a:p>
            <a:endParaRPr lang="nb-US" dirty="0"/>
          </a:p>
          <a:p>
            <a:endParaRPr lang="nb-US" dirty="0"/>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dirty="0"/>
              <a:t>Reflections concerning security</a:t>
            </a:r>
            <a:endParaRPr lang="nb-NO" dirty="0"/>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r>
              <a:rPr lang="nb-NO" dirty="0"/>
              <a:t>Script </a:t>
            </a:r>
            <a:r>
              <a:rPr lang="nb-NO" dirty="0" err="1"/>
              <a:t>injection</a:t>
            </a:r>
            <a:r>
              <a:rPr lang="nb-NO" dirty="0"/>
              <a:t> test (</a:t>
            </a:r>
            <a:r>
              <a:rPr lang="nb-NO" dirty="0" err="1"/>
              <a:t>example</a:t>
            </a:r>
            <a:r>
              <a:rPr lang="nb-NO" dirty="0"/>
              <a:t> </a:t>
            </a:r>
            <a:r>
              <a:rPr lang="nb-NO" dirty="0" err="1"/>
              <a:t>of</a:t>
            </a:r>
            <a:r>
              <a:rPr lang="nb-NO" dirty="0"/>
              <a:t> test)</a:t>
            </a:r>
          </a:p>
          <a:p>
            <a:endParaRPr lang="nb-NO" dirty="0"/>
          </a:p>
          <a:p>
            <a:endParaRPr lang="nb-NO" dirty="0"/>
          </a:p>
          <a:p>
            <a:endParaRPr lang="nb-NO" dirty="0"/>
          </a:p>
          <a:p>
            <a:endParaRPr lang="nb-NO" dirty="0"/>
          </a:p>
          <a:p>
            <a:r>
              <a:rPr lang="nb-NO" dirty="0"/>
              <a:t>SQL </a:t>
            </a:r>
            <a:r>
              <a:rPr lang="nb-NO" dirty="0" err="1"/>
              <a:t>injection</a:t>
            </a:r>
            <a:endParaRPr lang="nb-NO" dirty="0"/>
          </a:p>
          <a:p>
            <a:r>
              <a:rPr lang="nb-NO" dirty="0" err="1"/>
              <a:t>Example</a:t>
            </a:r>
            <a:r>
              <a:rPr lang="nb-NO" dirty="0"/>
              <a:t> </a:t>
            </a:r>
            <a:r>
              <a:rPr lang="nb-NO" dirty="0" err="1"/>
              <a:t>of</a:t>
            </a:r>
            <a:r>
              <a:rPr lang="nb-NO" dirty="0"/>
              <a:t> test</a:t>
            </a:r>
          </a:p>
        </p:txBody>
      </p:sp>
      <p:pic>
        <p:nvPicPr>
          <p:cNvPr id="4" name="Bilde 3">
            <a:extLst>
              <a:ext uri="{FF2B5EF4-FFF2-40B4-BE49-F238E27FC236}">
                <a16:creationId xmlns:a16="http://schemas.microsoft.com/office/drawing/2014/main" id="{99222714-1BC4-4ECC-9E17-46EB0F37CCD2}"/>
              </a:ext>
            </a:extLst>
          </p:cNvPr>
          <p:cNvPicPr>
            <a:picLocks noChangeAspect="1"/>
          </p:cNvPicPr>
          <p:nvPr/>
        </p:nvPicPr>
        <p:blipFill>
          <a:blip r:embed="rId2"/>
          <a:stretch>
            <a:fillRect/>
          </a:stretch>
        </p:blipFill>
        <p:spPr>
          <a:xfrm>
            <a:off x="438124" y="2277896"/>
            <a:ext cx="6972351" cy="2119328"/>
          </a:xfrm>
          <a:prstGeom prst="rect">
            <a:avLst/>
          </a:prstGeom>
        </p:spPr>
      </p:pic>
      <p:pic>
        <p:nvPicPr>
          <p:cNvPr id="5" name="Bilde 4">
            <a:extLst>
              <a:ext uri="{FF2B5EF4-FFF2-40B4-BE49-F238E27FC236}">
                <a16:creationId xmlns:a16="http://schemas.microsoft.com/office/drawing/2014/main" id="{D340DBAD-E872-4F47-8D1B-8D1E88D162D9}"/>
              </a:ext>
            </a:extLst>
          </p:cNvPr>
          <p:cNvPicPr>
            <a:picLocks noChangeAspect="1"/>
          </p:cNvPicPr>
          <p:nvPr/>
        </p:nvPicPr>
        <p:blipFill>
          <a:blip r:embed="rId3"/>
          <a:stretch>
            <a:fillRect/>
          </a:stretch>
        </p:blipFill>
        <p:spPr>
          <a:xfrm>
            <a:off x="4008121" y="4140475"/>
            <a:ext cx="2998008" cy="2511475"/>
          </a:xfrm>
          <a:prstGeom prst="rect">
            <a:avLst/>
          </a:prstGeom>
        </p:spPr>
      </p:pic>
    </p:spTree>
    <p:extLst>
      <p:ext uri="{BB962C8B-B14F-4D97-AF65-F5344CB8AC3E}">
        <p14:creationId xmlns:p14="http://schemas.microsoft.com/office/powerpoint/2010/main" val="242246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pic>
        <p:nvPicPr>
          <p:cNvPr id="6" name="Bilde 5" descr="Et bilde som inneholder tekst&#10;&#10;Automatisk generert beskrivelse">
            <a:extLst>
              <a:ext uri="{FF2B5EF4-FFF2-40B4-BE49-F238E27FC236}">
                <a16:creationId xmlns:a16="http://schemas.microsoft.com/office/drawing/2014/main" id="{427BCB04-540E-9F40-B0C0-10B5B7D81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6" y="2322692"/>
            <a:ext cx="5129213" cy="3823691"/>
          </a:xfrm>
          <a:prstGeom prst="rect">
            <a:avLst/>
          </a:prstGeom>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t>https://dat250-netbank.herokuapp.com</a:t>
            </a:r>
            <a:endParaRPr lang="nb-US" b="1" dirty="0"/>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dollars</a:t>
            </a:r>
          </a:p>
          <a:p>
            <a:r>
              <a:rPr lang="en-US" dirty="0"/>
              <a:t>Log in to personalized site.</a:t>
            </a:r>
          </a:p>
          <a:p>
            <a:pPr lvl="1"/>
            <a:r>
              <a:rPr lang="en-US" dirty="0"/>
              <a:t>View how money you have in your account</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locally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en-US" dirty="0"/>
              <a:t>A threat model, is defined as ’’a process that reviews the security of any connected system, identifies problem areas, and determines the risk associated with each area.’’</a:t>
            </a:r>
          </a:p>
          <a:p>
            <a:r>
              <a:rPr lang="en-US" dirty="0"/>
              <a:t>For our webpage, we did an initial threat model, and then continuously improved the model as new potential issues came up while developing.</a:t>
            </a: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1492</Words>
  <Application>Microsoft Macintosh PowerPoint</Application>
  <PresentationFormat>Widescreen</PresentationFormat>
  <Paragraphs>119</Paragraphs>
  <Slides>24</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24</vt:i4>
      </vt:variant>
    </vt:vector>
  </HeadingPairs>
  <TitlesOfParts>
    <vt:vector size="30"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dc:title>
  <dc:creator>Jari Kunnas</dc:creator>
  <cp:lastModifiedBy>Anders Mikalsen</cp:lastModifiedBy>
  <cp:revision>57</cp:revision>
  <dcterms:created xsi:type="dcterms:W3CDTF">2020-10-06T20:46:21Z</dcterms:created>
  <dcterms:modified xsi:type="dcterms:W3CDTF">2020-10-25T19:08:04Z</dcterms:modified>
</cp:coreProperties>
</file>