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7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34"/>
    <p:restoredTop sz="94663"/>
  </p:normalViewPr>
  <p:slideViewPr>
    <p:cSldViewPr snapToGrid="0">
      <p:cViewPr varScale="1">
        <p:scale>
          <a:sx n="111" d="100"/>
          <a:sy n="111" d="100"/>
        </p:scale>
        <p:origin x="24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a:t>
            </a:r>
            <a:r>
              <a:rPr lang="en-US" dirty="0" err="1"/>
              <a:t>WTForms</a:t>
            </a:r>
            <a:r>
              <a:rPr lang="en-US" dirty="0"/>
              <a:t>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t>If the user inputs the wrong username and/or password five times within five minutes, the user (the user’s IP address) is locked out for </a:t>
            </a:r>
            <a:r>
              <a:rPr lang="en-US" dirty="0">
                <a:solidFill>
                  <a:srgbClr val="FF0000"/>
                </a:solidFill>
              </a:rPr>
              <a:t>five minutes.</a:t>
            </a:r>
          </a:p>
          <a:p>
            <a:r>
              <a:rPr lang="en-US" dirty="0">
                <a:solidFill>
                  <a:srgbClr val="FF0000"/>
                </a:solidFill>
              </a:rPr>
              <a:t>The user will be logged out if inactive for two minutes</a:t>
            </a:r>
            <a:endParaRPr lang="en-US" dirty="0"/>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2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a:t>
            </a:r>
            <a:r>
              <a:rPr lang="en-US" dirty="0">
                <a:solidFill>
                  <a:srgbClr val="FF0000"/>
                </a:solidFill>
              </a:rPr>
              <a:t>don’t share usernames of other users to the logged in user. They only see the account numbers they want to send the money to. </a:t>
            </a:r>
          </a:p>
          <a:p>
            <a:pPr lvl="1"/>
            <a:r>
              <a:rPr lang="en-US" dirty="0">
                <a:solidFill>
                  <a:srgbClr val="FF0000"/>
                </a:solidFill>
              </a:rPr>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p>
          <a:p>
            <a:r>
              <a:rPr lang="en-US" dirty="0"/>
              <a:t>Additional steps that could be taken to further secure against sensitive data exposure is HTTP Strict Transport Security (HSTS).</a:t>
            </a:r>
          </a:p>
          <a:p>
            <a:endParaRPr lang="en-US" dirty="0"/>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a:t>
            </a:r>
            <a:r>
              <a:rPr lang="en-US" dirty="0">
                <a:solidFill>
                  <a:srgbClr val="FF0000"/>
                </a:solidFill>
              </a:rPr>
              <a:t>data a logged in user can see that is not their own is the account numbers they can send to. </a:t>
            </a:r>
          </a:p>
          <a:p>
            <a:pPr lvl="1"/>
            <a:r>
              <a:rPr lang="en-US" dirty="0">
                <a:solidFill>
                  <a:srgbClr val="FF0000"/>
                </a:solidFill>
              </a:rPr>
              <a:t>They will need to get the right account number from the user themselves to verify if it is the correct user to send to. </a:t>
            </a:r>
            <a:endParaRPr lang="nb-US" dirty="0">
              <a:solidFill>
                <a:srgbClr val="FF0000"/>
              </a:solidFill>
            </a:endParaRPr>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t>Our application is quite minimalistic, with no unnecessary features or default accounts/passwords. This limits the chance of security misconfiguration.</a:t>
            </a:r>
          </a:p>
          <a:p>
            <a:r>
              <a:rPr lang="nb-US" dirty="0">
                <a:solidFill>
                  <a:srgbClr val="FF0000"/>
                </a:solidFill>
              </a:rPr>
              <a:t>Our application is segmented from the database.</a:t>
            </a:r>
          </a:p>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In Flask, Jinja2 is automatically configured to escape all values unless explicitly told otherwise.</a:t>
            </a:r>
          </a:p>
          <a:p>
            <a:r>
              <a:rPr lang="en-US" dirty="0">
                <a:solidFill>
                  <a:srgbClr val="FF0000"/>
                </a:solidFill>
              </a:rPr>
              <a:t>“This should rule out all XSS problems caused in templates, but there are still other places where you have to be careful”</a:t>
            </a:r>
          </a:p>
          <a:p>
            <a:r>
              <a:rPr lang="en-US" dirty="0"/>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solidFill>
                  <a:srgbClr val="FF0000"/>
                </a:solidFill>
              </a:rPr>
              <a:t>JSON (JavaScript Object Notation) handles deserialization in Flask</a:t>
            </a: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wtfforms</a:t>
            </a:r>
            <a:r>
              <a:rPr lang="en-US" dirty="0"/>
              <a:t> and safe that we have chosen is to aid in security and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t>Also having a transactions table that store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Cross-Site Request Forgery (CSRF): For registration and login, we use </a:t>
            </a:r>
            <a:r>
              <a:rPr lang="en-US" dirty="0" err="1"/>
              <a:t>WTForms</a:t>
            </a:r>
            <a:r>
              <a:rPr lang="en-US" dirty="0"/>
              <a:t>. Flask </a:t>
            </a:r>
            <a:r>
              <a:rPr lang="en-US" dirty="0" err="1"/>
              <a:t>WTForms</a:t>
            </a:r>
            <a:r>
              <a:rPr lang="en-US" dirty="0"/>
              <a:t> provides among other things CSRF protection. CSRF was on the OWAS top ten in 2013, but was not included in the 2017 version.</a:t>
            </a:r>
          </a:p>
          <a:p>
            <a:endParaRPr lang="en-US" dirty="0"/>
          </a:p>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To test security, we tried to attack our site in various ways</a:t>
            </a:r>
            <a:r>
              <a:rPr lang="nb-NO" dirty="0"/>
              <a:t>:</a:t>
            </a:r>
          </a:p>
          <a:p>
            <a:r>
              <a:rPr lang="nb-NO" dirty="0"/>
              <a:t>ZAP (</a:t>
            </a:r>
            <a:r>
              <a:rPr lang="nb-NO" dirty="0" err="1"/>
              <a:t>Zed</a:t>
            </a:r>
            <a:r>
              <a:rPr lang="nb-NO" dirty="0"/>
              <a:t> Attack Proxy) </a:t>
            </a:r>
            <a:r>
              <a:rPr lang="nb-NO" dirty="0" err="1"/>
              <a:t>testingtool</a:t>
            </a:r>
            <a:r>
              <a:rPr lang="nb-NO" dirty="0"/>
              <a:t> </a:t>
            </a:r>
          </a:p>
          <a:p>
            <a:endParaRPr lang="nb-NO" dirty="0"/>
          </a:p>
          <a:p>
            <a:endParaRPr lang="nb-NO" dirty="0"/>
          </a:p>
          <a:p>
            <a:pPr marL="0" indent="0">
              <a:buNone/>
            </a:pPr>
            <a:endParaRPr lang="nb-NO" dirty="0"/>
          </a:p>
          <a:p>
            <a:r>
              <a:rPr lang="nb-NO" dirty="0" err="1"/>
              <a:t>SQLmap</a:t>
            </a:r>
            <a:r>
              <a:rPr lang="nb-NO" dirty="0"/>
              <a:t> </a:t>
            </a:r>
          </a:p>
          <a:p>
            <a:endParaRPr lang="nb-US" dirty="0"/>
          </a:p>
          <a:p>
            <a:endParaRPr lang="nb-US" dirty="0"/>
          </a:p>
        </p:txBody>
      </p:sp>
      <p:pic>
        <p:nvPicPr>
          <p:cNvPr id="6" name="Bilde 5">
            <a:extLst>
              <a:ext uri="{FF2B5EF4-FFF2-40B4-BE49-F238E27FC236}">
                <a16:creationId xmlns:a16="http://schemas.microsoft.com/office/drawing/2014/main" id="{9F394F18-C07F-47C1-B980-32267D311879}"/>
              </a:ext>
            </a:extLst>
          </p:cNvPr>
          <p:cNvPicPr>
            <a:picLocks noChangeAspect="1"/>
          </p:cNvPicPr>
          <p:nvPr/>
        </p:nvPicPr>
        <p:blipFill>
          <a:blip r:embed="rId2"/>
          <a:stretch>
            <a:fillRect/>
          </a:stretch>
        </p:blipFill>
        <p:spPr>
          <a:xfrm>
            <a:off x="922269" y="2724145"/>
            <a:ext cx="6888978" cy="1659184"/>
          </a:xfrm>
          <a:prstGeom prst="rect">
            <a:avLst/>
          </a:prstGeom>
        </p:spPr>
      </p:pic>
      <p:pic>
        <p:nvPicPr>
          <p:cNvPr id="7" name="Bilde 6">
            <a:extLst>
              <a:ext uri="{FF2B5EF4-FFF2-40B4-BE49-F238E27FC236}">
                <a16:creationId xmlns:a16="http://schemas.microsoft.com/office/drawing/2014/main" id="{1CC411DC-0A21-4880-9C2E-B72914CCE1A8}"/>
              </a:ext>
            </a:extLst>
          </p:cNvPr>
          <p:cNvPicPr>
            <a:picLocks noChangeAspect="1"/>
          </p:cNvPicPr>
          <p:nvPr/>
        </p:nvPicPr>
        <p:blipFill>
          <a:blip r:embed="rId3"/>
          <a:stretch>
            <a:fillRect/>
          </a:stretch>
        </p:blipFill>
        <p:spPr>
          <a:xfrm>
            <a:off x="922269" y="4785770"/>
            <a:ext cx="8052580" cy="1937759"/>
          </a:xfrm>
          <a:prstGeom prst="rect">
            <a:avLst/>
          </a:prstGeom>
        </p:spPr>
      </p:pic>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nb-US" dirty="0"/>
              <a:t>Reflections concerning security</a:t>
            </a:r>
            <a:endParaRPr lang="nb-NO" dirty="0"/>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a:lstStyle/>
          <a:p>
            <a:r>
              <a:rPr lang="nb-NO" dirty="0"/>
              <a:t>Script </a:t>
            </a:r>
            <a:r>
              <a:rPr lang="nb-NO" dirty="0" err="1"/>
              <a:t>injection</a:t>
            </a:r>
            <a:r>
              <a:rPr lang="nb-NO" dirty="0"/>
              <a:t> test (</a:t>
            </a:r>
            <a:r>
              <a:rPr lang="nb-NO" dirty="0" err="1"/>
              <a:t>example</a:t>
            </a:r>
            <a:r>
              <a:rPr lang="nb-NO" dirty="0"/>
              <a:t> </a:t>
            </a:r>
            <a:r>
              <a:rPr lang="nb-NO" dirty="0" err="1"/>
              <a:t>of</a:t>
            </a:r>
            <a:r>
              <a:rPr lang="nb-NO" dirty="0"/>
              <a:t> test)</a:t>
            </a:r>
          </a:p>
          <a:p>
            <a:endParaRPr lang="nb-NO" dirty="0"/>
          </a:p>
          <a:p>
            <a:endParaRPr lang="nb-NO" dirty="0"/>
          </a:p>
          <a:p>
            <a:endParaRPr lang="nb-NO" dirty="0"/>
          </a:p>
          <a:p>
            <a:endParaRPr lang="nb-NO" dirty="0"/>
          </a:p>
          <a:p>
            <a:r>
              <a:rPr lang="nb-NO" dirty="0"/>
              <a:t>SQL </a:t>
            </a:r>
            <a:r>
              <a:rPr lang="nb-NO" dirty="0" err="1"/>
              <a:t>injection</a:t>
            </a:r>
            <a:endParaRPr lang="nb-NO" dirty="0"/>
          </a:p>
          <a:p>
            <a:r>
              <a:rPr lang="nb-NO" dirty="0" err="1"/>
              <a:t>Example</a:t>
            </a:r>
            <a:r>
              <a:rPr lang="nb-NO" dirty="0"/>
              <a:t> </a:t>
            </a:r>
            <a:r>
              <a:rPr lang="nb-NO" dirty="0" err="1"/>
              <a:t>of</a:t>
            </a:r>
            <a:r>
              <a:rPr lang="nb-NO" dirty="0"/>
              <a:t> test</a:t>
            </a:r>
          </a:p>
        </p:txBody>
      </p:sp>
      <p:pic>
        <p:nvPicPr>
          <p:cNvPr id="4" name="Bilde 3">
            <a:extLst>
              <a:ext uri="{FF2B5EF4-FFF2-40B4-BE49-F238E27FC236}">
                <a16:creationId xmlns:a16="http://schemas.microsoft.com/office/drawing/2014/main" id="{99222714-1BC4-4ECC-9E17-46EB0F37CCD2}"/>
              </a:ext>
            </a:extLst>
          </p:cNvPr>
          <p:cNvPicPr>
            <a:picLocks noChangeAspect="1"/>
          </p:cNvPicPr>
          <p:nvPr/>
        </p:nvPicPr>
        <p:blipFill>
          <a:blip r:embed="rId2"/>
          <a:stretch>
            <a:fillRect/>
          </a:stretch>
        </p:blipFill>
        <p:spPr>
          <a:xfrm>
            <a:off x="438124" y="2277896"/>
            <a:ext cx="6972351" cy="2119328"/>
          </a:xfrm>
          <a:prstGeom prst="rect">
            <a:avLst/>
          </a:prstGeom>
        </p:spPr>
      </p:pic>
      <p:pic>
        <p:nvPicPr>
          <p:cNvPr id="5" name="Bilde 4">
            <a:extLst>
              <a:ext uri="{FF2B5EF4-FFF2-40B4-BE49-F238E27FC236}">
                <a16:creationId xmlns:a16="http://schemas.microsoft.com/office/drawing/2014/main" id="{D340DBAD-E872-4F47-8D1B-8D1E88D162D9}"/>
              </a:ext>
            </a:extLst>
          </p:cNvPr>
          <p:cNvPicPr>
            <a:picLocks noChangeAspect="1"/>
          </p:cNvPicPr>
          <p:nvPr/>
        </p:nvPicPr>
        <p:blipFill>
          <a:blip r:embed="rId3"/>
          <a:stretch>
            <a:fillRect/>
          </a:stretch>
        </p:blipFill>
        <p:spPr>
          <a:xfrm>
            <a:off x="4008121" y="4140475"/>
            <a:ext cx="2998008" cy="2511475"/>
          </a:xfrm>
          <a:prstGeom prst="rect">
            <a:avLst/>
          </a:prstGeom>
        </p:spPr>
      </p:pic>
    </p:spTree>
    <p:extLst>
      <p:ext uri="{BB962C8B-B14F-4D97-AF65-F5344CB8AC3E}">
        <p14:creationId xmlns:p14="http://schemas.microsoft.com/office/powerpoint/2010/main" val="242246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t>https://dat250-netbank.herokuapp.com/</a:t>
            </a:r>
            <a:endParaRPr lang="nb-US" b="1" dirty="0"/>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dollars</a:t>
            </a:r>
          </a:p>
          <a:p>
            <a:r>
              <a:rPr lang="en-US" dirty="0"/>
              <a:t>Login to personalized site.</a:t>
            </a:r>
          </a:p>
          <a:p>
            <a:pPr lvl="1"/>
            <a:r>
              <a:rPr lang="en-US" dirty="0"/>
              <a:t>View how money you have in your account</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locally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en-US" dirty="0"/>
              <a:t>A threat model, is defined as ’’a process that reviews the security of any connected system, identifies problem areas, and determines the risk associated with each area.’’</a:t>
            </a:r>
          </a:p>
          <a:p>
            <a:r>
              <a:rPr lang="en-US" dirty="0"/>
              <a:t>For our webpage, we did an initial threat model, and then continuously improved the model as new potential issues came up while developing.</a:t>
            </a: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1407</Words>
  <Application>Microsoft Macintosh PowerPoint</Application>
  <PresentationFormat>Widescreen</PresentationFormat>
  <Paragraphs>117</Paragraphs>
  <Slides>24</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24</vt:i4>
      </vt:variant>
    </vt:vector>
  </HeadingPairs>
  <TitlesOfParts>
    <vt:vector size="30"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dc:title>
  <dc:creator>Jari Kunnas</dc:creator>
  <cp:lastModifiedBy>Anders Mikalsen</cp:lastModifiedBy>
  <cp:revision>50</cp:revision>
  <dcterms:created xsi:type="dcterms:W3CDTF">2020-10-06T20:46:21Z</dcterms:created>
  <dcterms:modified xsi:type="dcterms:W3CDTF">2020-10-25T15:18:03Z</dcterms:modified>
</cp:coreProperties>
</file>