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gif" ContentType="image/gif"/>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98" r:id="rId2"/>
    <p:sldId id="314" r:id="rId3"/>
    <p:sldId id="491" r:id="rId4"/>
    <p:sldId id="490" r:id="rId5"/>
    <p:sldId id="310" r:id="rId6"/>
    <p:sldId id="315" r:id="rId7"/>
    <p:sldId id="485"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scaleToFitPaper="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6072"/>
    <a:srgbClr val="7FA6A4"/>
    <a:srgbClr val="1A435D"/>
    <a:srgbClr val="DCEBEE"/>
    <a:srgbClr val="C9E3E6"/>
    <a:srgbClr val="DCE6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27" autoAdjust="0"/>
    <p:restoredTop sz="67800" autoAdjust="0"/>
  </p:normalViewPr>
  <p:slideViewPr>
    <p:cSldViewPr snapToGrid="0" snapToObjects="1">
      <p:cViewPr varScale="1">
        <p:scale>
          <a:sx n="62" d="100"/>
          <a:sy n="62" d="100"/>
        </p:scale>
        <p:origin x="2432" y="192"/>
      </p:cViewPr>
      <p:guideLst/>
    </p:cSldViewPr>
  </p:slideViewPr>
  <p:outlineViewPr>
    <p:cViewPr>
      <p:scale>
        <a:sx n="33" d="100"/>
        <a:sy n="33" d="100"/>
      </p:scale>
      <p:origin x="0" y="0"/>
    </p:cViewPr>
  </p:outlineViewPr>
  <p:notesTextViewPr>
    <p:cViewPr>
      <p:scale>
        <a:sx n="150" d="100"/>
        <a:sy n="150" d="100"/>
      </p:scale>
      <p:origin x="0" y="-112"/>
    </p:cViewPr>
  </p:notesTextViewPr>
  <p:notesViewPr>
    <p:cSldViewPr snapToGrid="0" snapToObjects="1" showGuides="1">
      <p:cViewPr varScale="1">
        <p:scale>
          <a:sx n="72" d="100"/>
          <a:sy n="72" d="100"/>
        </p:scale>
        <p:origin x="3224" y="21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C906FE-6EED-AD46-B034-7A882DAB30B3}" type="datetimeFigureOut">
              <a:rPr lang="en-US" smtClean="0"/>
              <a:pPr/>
              <a:t>5/28/19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E67510-F5F6-A944-9AA0-D627A5B7737C}" type="slidenum">
              <a:rPr lang="en-US" smtClean="0"/>
              <a:pPr/>
              <a:t>‹#›</a:t>
            </a:fld>
            <a:endParaRPr lang="en-US"/>
          </a:p>
        </p:txBody>
      </p:sp>
    </p:spTree>
    <p:extLst>
      <p:ext uri="{BB962C8B-B14F-4D97-AF65-F5344CB8AC3E}">
        <p14:creationId xmlns:p14="http://schemas.microsoft.com/office/powerpoint/2010/main" val="360409455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flickr.com/photos/jcw1967/"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flickr.com/photos/jcw1967/"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You may be familiar with, or even be tired of, the FAIR acronym, standing for Findable Accessible Interoperable and Reusable. This talk touches on the A=Accessible part, as it applies </a:t>
            </a:r>
            <a:r>
              <a:rPr lang="en-US" i="1" dirty="0"/>
              <a:t>not</a:t>
            </a:r>
            <a:r>
              <a:rPr lang="en-US" dirty="0"/>
              <a:t> to content, but very broadly to identifiers we use to </a:t>
            </a:r>
            <a:r>
              <a:rPr lang="en-US" i="1" dirty="0"/>
              <a:t>link</a:t>
            </a:r>
            <a:r>
              <a:rPr lang="en-US" dirty="0"/>
              <a:t> to content </a:t>
            </a:r>
            <a:r>
              <a:rPr lang="en-US" i="1" dirty="0"/>
              <a:t>persistently</a:t>
            </a:r>
            <a:r>
              <a:rPr lang="en-US" dirty="0"/>
              <a:t>. Why do we care? Because as early as 1997 a study claimed that the average life of a URL was only 44 days, the time when a typical URL would return the dreaded 404 Not Found error.</a:t>
            </a:r>
          </a:p>
          <a:p>
            <a:r>
              <a:rPr lang="en-US" dirty="0"/>
              <a:t>The web was then new and people loved it, so a kind of panic took hold in the web community. In the rush to find a so-called </a:t>
            </a:r>
            <a:r>
              <a:rPr lang="en-US" i="1" dirty="0"/>
              <a:t>persistent identifier</a:t>
            </a:r>
            <a:r>
              <a:rPr lang="en-US" dirty="0"/>
              <a:t>, ten silly notions took root that are still mis-guiding decision makers today.</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 list of them was posted as a twitter thread in 2018, and they apply to all persistent identifiers, whether ARKs, DOIs, Handles, PURLs, or URNs.</a:t>
            </a:r>
          </a:p>
          <a:p>
            <a:r>
              <a:rPr lang="en-US" dirty="0"/>
              <a:t>  Meanwhile not everyone remembers that Tim B-L didn’t bother with persistent identifiers. He was kind of "Bah! Humbug!", and wrote just: "Cool URIs don't change.”</a:t>
            </a:r>
          </a:p>
        </p:txBody>
      </p:sp>
      <p:sp>
        <p:nvSpPr>
          <p:cNvPr id="4" name="Slide Number Placeholder 3"/>
          <p:cNvSpPr>
            <a:spLocks noGrp="1"/>
          </p:cNvSpPr>
          <p:nvPr>
            <p:ph type="sldNum" sz="quarter" idx="10"/>
          </p:nvPr>
        </p:nvSpPr>
        <p:spPr/>
        <p:txBody>
          <a:bodyPr/>
          <a:lstStyle/>
          <a:p>
            <a:fld id="{CAB0D4E5-E3D0-442A-94AD-5090A69FBFDB}"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dirty="0">
                <a:solidFill>
                  <a:schemeClr val="tx1"/>
                </a:solidFill>
                <a:effectLst/>
                <a:latin typeface="+mn-lt"/>
                <a:ea typeface="+mn-ea"/>
                <a:cs typeface="+mn-cs"/>
              </a:rPr>
              <a:t>Long ago, in 1990, there was no free, instant access to the vast body</a:t>
            </a:r>
          </a:p>
          <a:p>
            <a:r>
              <a:rPr lang="en-US" sz="1200" b="0" i="0" u="none" strike="noStrike" kern="1200" dirty="0">
                <a:solidFill>
                  <a:schemeClr val="tx1"/>
                </a:solidFill>
                <a:effectLst/>
                <a:latin typeface="+mn-lt"/>
                <a:ea typeface="+mn-ea"/>
                <a:cs typeface="+mn-cs"/>
              </a:rPr>
              <a:t>of content we take for granted today.</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Sam Agnew @ </a:t>
            </a:r>
            <a:r>
              <a:rPr lang="en-US" sz="1200" b="0" i="0" u="none" strike="noStrike" kern="1200" dirty="0" err="1">
                <a:solidFill>
                  <a:schemeClr val="tx1"/>
                </a:solidFill>
                <a:effectLst/>
                <a:latin typeface="+mn-lt"/>
                <a:ea typeface="+mn-ea"/>
                <a:cs typeface="+mn-cs"/>
              </a:rPr>
              <a:t>flickr</a:t>
            </a:r>
            <a:endParaRPr lang="en-US" b="0" dirty="0"/>
          </a:p>
        </p:txBody>
      </p:sp>
      <p:sp>
        <p:nvSpPr>
          <p:cNvPr id="4" name="Slide Number Placeholder 3"/>
          <p:cNvSpPr>
            <a:spLocks noGrp="1"/>
          </p:cNvSpPr>
          <p:nvPr>
            <p:ph type="sldNum" sz="quarter" idx="10"/>
          </p:nvPr>
        </p:nvSpPr>
        <p:spPr/>
        <p:txBody>
          <a:bodyPr/>
          <a:lstStyle/>
          <a:p>
            <a:fld id="{16E67510-F5F6-A944-9AA0-D627A5B7737C}" type="slidenum">
              <a:rPr lang="en-US" smtClean="0"/>
              <a:pPr/>
              <a:t>2</a:t>
            </a:fld>
            <a:endParaRPr lang="en-US"/>
          </a:p>
        </p:txBody>
      </p:sp>
    </p:spTree>
    <p:extLst>
      <p:ext uri="{BB962C8B-B14F-4D97-AF65-F5344CB8AC3E}">
        <p14:creationId xmlns:p14="http://schemas.microsoft.com/office/powerpoint/2010/main" val="3048437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dirty="0">
                <a:solidFill>
                  <a:schemeClr val="tx1"/>
                </a:solidFill>
                <a:effectLst/>
                <a:latin typeface="+mn-lt"/>
                <a:ea typeface="+mn-ea"/>
                <a:cs typeface="+mn-cs"/>
              </a:rPr>
              <a:t>But by the late '90s the web was rapidly becoming what we know today.</a:t>
            </a:r>
          </a:p>
          <a:p>
            <a:r>
              <a:rPr lang="en-US" sz="1200" b="0" i="0" u="none" strike="noStrike" kern="1200" dirty="0">
                <a:solidFill>
                  <a:schemeClr val="tx1"/>
                </a:solidFill>
                <a:effectLst/>
                <a:latin typeface="+mn-lt"/>
                <a:ea typeface="+mn-ea"/>
                <a:cs typeface="+mn-cs"/>
              </a:rPr>
              <a:t>It wasn't just about access, but also about ease of online publishing.</a:t>
            </a:r>
          </a:p>
          <a:p>
            <a:r>
              <a:rPr lang="en-US" b="0" dirty="0"/>
              <a:t>Before the web, publishing was usually a formal process, with explicit contracts, payments, permissions, and rights transfers. So the web was hugely liberating for people who just wanted to put stuff out there.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b="0" dirty="0"/>
              <a:t>   But web links breaking in large numbers led many to conclude that URLs were inherently unreliable – a kind of nonsense – like banning English because there’s so much bad writing.</a:t>
            </a:r>
          </a:p>
          <a:p>
            <a:endParaRPr lang="en-US" b="0" dirty="0"/>
          </a:p>
          <a:p>
            <a:endParaRPr lang="en-US" b="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hlinkClick r:id="rId3" tooltip="Go to jcw1967's photostream"/>
              </a:rPr>
              <a:t>jcw1967</a:t>
            </a:r>
            <a:r>
              <a:rPr lang="en-US" sz="1200" b="0" i="0" u="none" strike="noStrike" kern="1200" dirty="0">
                <a:solidFill>
                  <a:schemeClr val="tx1"/>
                </a:solidFill>
                <a:effectLst/>
                <a:latin typeface="+mn-lt"/>
                <a:ea typeface="+mn-ea"/>
                <a:cs typeface="+mn-cs"/>
              </a:rPr>
              <a:t> @ </a:t>
            </a:r>
            <a:r>
              <a:rPr lang="en-US" sz="1200" b="0" i="0" u="none" strike="noStrike" kern="1200" dirty="0" err="1">
                <a:solidFill>
                  <a:schemeClr val="tx1"/>
                </a:solidFill>
                <a:effectLst/>
                <a:latin typeface="+mn-lt"/>
                <a:ea typeface="+mn-ea"/>
                <a:cs typeface="+mn-cs"/>
              </a:rPr>
              <a:t>flickr</a:t>
            </a: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6E67510-F5F6-A944-9AA0-D627A5B7737C}" type="slidenum">
              <a:rPr lang="en-US" smtClean="0"/>
              <a:pPr/>
              <a:t>3</a:t>
            </a:fld>
            <a:endParaRPr lang="en-US"/>
          </a:p>
        </p:txBody>
      </p:sp>
    </p:spTree>
    <p:extLst>
      <p:ext uri="{BB962C8B-B14F-4D97-AF65-F5344CB8AC3E}">
        <p14:creationId xmlns:p14="http://schemas.microsoft.com/office/powerpoint/2010/main" val="1518479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a:t>In the rush for relief, many put their faith in purely technical solutions called "link resolvers".</a:t>
            </a:r>
          </a:p>
          <a:p>
            <a:r>
              <a:rPr lang="en-US" b="0" dirty="0"/>
              <a:t>The idea was to route all access through an identifier scheme’s own resolver, which would take care of web redirection.</a:t>
            </a:r>
          </a:p>
          <a:p>
            <a:r>
              <a:rPr lang="en-US" b="0" i="0" dirty="0"/>
              <a:t>But these were choke points. They were antithetical to the emerging spirit of sharing – the A in FAIR. They were generally </a:t>
            </a:r>
            <a:r>
              <a:rPr lang="en-US" b="0" i="1" dirty="0"/>
              <a:t>not</a:t>
            </a:r>
            <a:r>
              <a:rPr lang="en-US" b="0" i="0" dirty="0"/>
              <a:t> community-owned and came with fees. You pay your fee and think you’ve outsourced persistence, but you’re still on the hook for the hard work, which is updating a redirection table.</a:t>
            </a:r>
          </a:p>
          <a:p>
            <a:r>
              <a:rPr lang="en-US" b="0" i="0" dirty="0"/>
              <a:t>The one trick they could do – redirection – has always been technically trivial and baked into the earliest web servers. In fact that trick is given away at much larger scale by hundreds of services that shorten URLs, … for free! </a:t>
            </a:r>
          </a:p>
          <a:p>
            <a:r>
              <a:rPr lang="en-US" b="0" i="0" dirty="0"/>
              <a:t>  </a:t>
            </a:r>
            <a:r>
              <a:rPr lang="en-US" i="0" dirty="0"/>
              <a:t>What prevents our community from just forming a group to rent a hostname persistently, park a simple server there, and configure it to specialize in redirection?</a:t>
            </a:r>
            <a:r>
              <a:rPr lang="en-US" b="0" i="0" dirty="0"/>
              <a:t> </a:t>
            </a:r>
            <a:endParaRPr lang="en-US" b="0" dirty="0"/>
          </a:p>
          <a:p>
            <a:endParaRPr lang="en-US" b="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hlinkClick r:id="rId3" tooltip="Go to jcw1967's photostream"/>
              </a:rPr>
              <a:t>jcw1967</a:t>
            </a:r>
            <a:r>
              <a:rPr lang="en-US" sz="1200" b="0" i="0" u="none" strike="noStrike" kern="1200" dirty="0">
                <a:solidFill>
                  <a:schemeClr val="tx1"/>
                </a:solidFill>
                <a:effectLst/>
                <a:latin typeface="+mn-lt"/>
                <a:ea typeface="+mn-ea"/>
                <a:cs typeface="+mn-cs"/>
              </a:rPr>
              <a:t> @ </a:t>
            </a:r>
            <a:r>
              <a:rPr lang="en-US" sz="1200" b="0" i="0" u="none" strike="noStrike" kern="1200" dirty="0" err="1">
                <a:solidFill>
                  <a:schemeClr val="tx1"/>
                </a:solidFill>
                <a:effectLst/>
                <a:latin typeface="+mn-lt"/>
                <a:ea typeface="+mn-ea"/>
                <a:cs typeface="+mn-cs"/>
              </a:rPr>
              <a:t>flickr</a:t>
            </a: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6E67510-F5F6-A944-9AA0-D627A5B7737C}" type="slidenum">
              <a:rPr lang="en-US" smtClean="0"/>
              <a:pPr/>
              <a:t>4</a:t>
            </a:fld>
            <a:endParaRPr lang="en-US"/>
          </a:p>
        </p:txBody>
      </p:sp>
    </p:spTree>
    <p:extLst>
      <p:ext uri="{BB962C8B-B14F-4D97-AF65-F5344CB8AC3E}">
        <p14:creationId xmlns:p14="http://schemas.microsoft.com/office/powerpoint/2010/main" val="12412993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Well, that's what we did at the California Digital Library when we adopted ARK identifiers 17 years ago. Instead of succumbing to mythology, ARKs were built in the spirit of the free and open internet. This also aligns with the new decentralized web, or </a:t>
            </a:r>
            <a:r>
              <a:rPr lang="en-US" dirty="0" err="1"/>
              <a:t>DWeb</a:t>
            </a:r>
            <a:r>
              <a:rPr lang="en-US" dirty="0"/>
              <a:t>, movement </a:t>
            </a:r>
            <a:r>
              <a:rPr lang="en-US"/>
              <a:t>that the web </a:t>
            </a:r>
            <a:r>
              <a:rPr lang="en-US" dirty="0"/>
              <a:t>and internet founders are backing. Yes, redirection is important, but no one resolver need own it. </a:t>
            </a:r>
          </a:p>
          <a:p>
            <a:r>
              <a:rPr lang="en-US" dirty="0"/>
              <a:t>[] How can you tell if you have an ARK? By this internal label.</a:t>
            </a:r>
          </a:p>
          <a:p>
            <a:r>
              <a:rPr lang="en-US" dirty="0"/>
              <a:t>[]  This Assigning Authority number identifies the organization that assigned the ARK.</a:t>
            </a:r>
          </a:p>
          <a:p>
            <a:r>
              <a:rPr lang="en-US" dirty="0"/>
              <a:t>[] The hostname makes it actionable.</a:t>
            </a:r>
          </a:p>
          <a:p>
            <a:r>
              <a:rPr lang="en-US" dirty="0"/>
              <a:t>[] The part after that is the core, globally unique identity, which doesn’t depend on the host, or even on HTTP.</a:t>
            </a:r>
          </a:p>
        </p:txBody>
      </p:sp>
      <p:sp>
        <p:nvSpPr>
          <p:cNvPr id="4" name="Slide Number Placeholder 3"/>
          <p:cNvSpPr>
            <a:spLocks noGrp="1"/>
          </p:cNvSpPr>
          <p:nvPr>
            <p:ph type="sldNum" sz="quarter" idx="10"/>
          </p:nvPr>
        </p:nvSpPr>
        <p:spPr/>
        <p:txBody>
          <a:bodyPr/>
          <a:lstStyle/>
          <a:p>
            <a:fld id="{16E67510-F5F6-A944-9AA0-D627A5B7737C}"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ARKs break the siloed, paywalled paradigm followed by most persistent identifier schemes. You don’t pay to create URLs, and you don’t pay to create ARKs. You can run your own resolver, and many do so. Or you can hire a vendor to do it.</a:t>
            </a:r>
          </a:p>
        </p:txBody>
      </p:sp>
      <p:sp>
        <p:nvSpPr>
          <p:cNvPr id="4" name="Slide Number Placeholder 3"/>
          <p:cNvSpPr>
            <a:spLocks noGrp="1"/>
          </p:cNvSpPr>
          <p:nvPr>
            <p:ph type="sldNum" sz="quarter" idx="10"/>
          </p:nvPr>
        </p:nvSpPr>
        <p:spPr/>
        <p:txBody>
          <a:bodyPr/>
          <a:lstStyle/>
          <a:p>
            <a:fld id="{16E67510-F5F6-A944-9AA0-D627A5B7737C}" type="slidenum">
              <a:rPr lang="en-US" smtClean="0"/>
              <a:pPr/>
              <a:t>6</a:t>
            </a:fld>
            <a:endParaRPr lang="en-US"/>
          </a:p>
        </p:txBody>
      </p:sp>
    </p:spTree>
    <p:extLst>
      <p:ext uri="{BB962C8B-B14F-4D97-AF65-F5344CB8AC3E}">
        <p14:creationId xmlns:p14="http://schemas.microsoft.com/office/powerpoint/2010/main" val="3337043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What about community? For the past year, the CDL and </a:t>
            </a:r>
            <a:r>
              <a:rPr lang="en-US" dirty="0" err="1"/>
              <a:t>DuraSpace</a:t>
            </a:r>
            <a:r>
              <a:rPr lang="en-US" dirty="0"/>
              <a:t> have been collaborating to achieve something that's been in discussion for over a decade. It’s called "ARKs in the Open”, and its goal is to build an open, international community to sustain ARKs. With three working groups launched, we have support from 31 organizations on 4 continents. We’ve produced a first ever ARKs FAQ, a survey is close going out, and standardization is being pursued. And of course we welcome your participation.</a:t>
            </a:r>
          </a:p>
          <a:p>
            <a:r>
              <a:rPr lang="en-US" dirty="0"/>
              <a:t>  Do we have time for questions?</a:t>
            </a:r>
          </a:p>
          <a:p>
            <a:pPr defTabSz="879104">
              <a:defRPr/>
            </a:pPr>
            <a:endParaRPr lang="en-US" dirty="0"/>
          </a:p>
          <a:p>
            <a:pPr defTabSz="879104">
              <a:defRPr/>
            </a:pPr>
            <a:r>
              <a:rPr lang="en-US" dirty="0"/>
              <a:t>Community spirit</a:t>
            </a:r>
          </a:p>
          <a:p>
            <a:pPr defTabSz="879104">
              <a:defRPr/>
            </a:pPr>
            <a:r>
              <a:rPr lang="en-US" dirty="0"/>
              <a:t>Image credit: https://www.flickr.com/photos/mikecogh/5288007926 by Michael </a:t>
            </a:r>
            <a:r>
              <a:rPr lang="en-US" dirty="0" err="1"/>
              <a:t>Cochlan</a:t>
            </a:r>
            <a:endParaRPr lang="en-US" dirty="0"/>
          </a:p>
        </p:txBody>
      </p:sp>
      <p:sp>
        <p:nvSpPr>
          <p:cNvPr id="4" name="Slide Number Placeholder 3"/>
          <p:cNvSpPr>
            <a:spLocks noGrp="1"/>
          </p:cNvSpPr>
          <p:nvPr>
            <p:ph type="sldNum" sz="quarter" idx="10"/>
          </p:nvPr>
        </p:nvSpPr>
        <p:spPr/>
        <p:txBody>
          <a:bodyPr/>
          <a:lstStyle/>
          <a:p>
            <a:fld id="{D80708AF-D24C-4595-8E4E-CDF5626A4526}" type="slidenum">
              <a:rPr lang="en-US" smtClean="0"/>
              <a:pPr/>
              <a:t>7</a:t>
            </a:fld>
            <a:endParaRPr lang="en-US"/>
          </a:p>
        </p:txBody>
      </p:sp>
    </p:spTree>
    <p:extLst>
      <p:ext uri="{BB962C8B-B14F-4D97-AF65-F5344CB8AC3E}">
        <p14:creationId xmlns:p14="http://schemas.microsoft.com/office/powerpoint/2010/main" val="495743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30708"/>
            <a:ext cx="7772400" cy="1470025"/>
          </a:xfrm>
        </p:spPr>
        <p:txBody>
          <a:bodyPr/>
          <a:lstStyle>
            <a:lvl1pPr algn="l">
              <a:defRPr b="1">
                <a:solidFill>
                  <a:srgbClr val="1A435D"/>
                </a:solidFill>
                <a:latin typeface="+mj-lt"/>
                <a:cs typeface="Candara"/>
              </a:defRPr>
            </a:lvl1pPr>
          </a:lstStyle>
          <a:p>
            <a:r>
              <a:rPr lang="en-US" dirty="0"/>
              <a:t>Click to edit Master title style</a:t>
            </a:r>
          </a:p>
        </p:txBody>
      </p:sp>
      <p:sp>
        <p:nvSpPr>
          <p:cNvPr id="3" name="Subtitle 2"/>
          <p:cNvSpPr>
            <a:spLocks noGrp="1"/>
          </p:cNvSpPr>
          <p:nvPr>
            <p:ph type="subTitle" idx="1"/>
          </p:nvPr>
        </p:nvSpPr>
        <p:spPr>
          <a:xfrm>
            <a:off x="683670" y="2348705"/>
            <a:ext cx="4881059"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EB16AB14-B601-5148-B233-4062AA705253}" type="datetimeFigureOut">
              <a:rPr lang="en-US" smtClean="0"/>
              <a:pPr/>
              <a:t>5/28/19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EF2230-5450-D547-A1D3-5726BEA55F5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5pPr>
              <a:defRPr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B16AB14-B601-5148-B233-4062AA705253}" type="datetimeFigureOut">
              <a:rPr lang="en-US" smtClean="0"/>
              <a:pPr/>
              <a:t>5/28/19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EF2230-5450-D547-A1D3-5726BEA55F5C}" type="slidenum">
              <a:rPr lang="en-US" smtClean="0"/>
              <a:pPr/>
              <a:t>‹#›</a:t>
            </a:fld>
            <a:endParaRPr lang="en-US"/>
          </a:p>
        </p:txBody>
      </p:sp>
      <p:cxnSp>
        <p:nvCxnSpPr>
          <p:cNvPr id="7" name="Straight Connector 6"/>
          <p:cNvCxnSpPr/>
          <p:nvPr userDrawn="1"/>
        </p:nvCxnSpPr>
        <p:spPr>
          <a:xfrm>
            <a:off x="457200" y="1167319"/>
            <a:ext cx="8229600" cy="1588"/>
          </a:xfrm>
          <a:prstGeom prst="line">
            <a:avLst/>
          </a:prstGeom>
          <a:ln>
            <a:solidFill>
              <a:srgbClr val="186072"/>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16AB14-B601-5148-B233-4062AA705253}" type="datetimeFigureOut">
              <a:rPr lang="en-US" smtClean="0"/>
              <a:pPr/>
              <a:t>5/28/19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EF2230-5450-D547-A1D3-5726BEA55F5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cxnSp>
        <p:nvCxnSpPr>
          <p:cNvPr id="10" name="Straight Connector 9"/>
          <p:cNvCxnSpPr/>
          <p:nvPr userDrawn="1"/>
        </p:nvCxnSpPr>
        <p:spPr>
          <a:xfrm>
            <a:off x="457200" y="1167319"/>
            <a:ext cx="8229600" cy="1588"/>
          </a:xfrm>
          <a:prstGeom prst="line">
            <a:avLst/>
          </a:prstGeom>
          <a:ln>
            <a:solidFill>
              <a:srgbClr val="186072"/>
            </a:solidFill>
          </a:ln>
          <a:effectLst/>
        </p:spPr>
        <p:style>
          <a:lnRef idx="2">
            <a:schemeClr val="accent1"/>
          </a:lnRef>
          <a:fillRef idx="0">
            <a:schemeClr val="accent1"/>
          </a:fillRef>
          <a:effectRef idx="1">
            <a:schemeClr val="accent1"/>
          </a:effectRef>
          <a:fontRef idx="minor">
            <a:schemeClr val="tx1"/>
          </a:fontRef>
        </p:style>
      </p:cxnSp>
      <p:sp>
        <p:nvSpPr>
          <p:cNvPr id="9" name="Slide Number Placeholder 5"/>
          <p:cNvSpPr txBox="1">
            <a:spLocks/>
          </p:cNvSpPr>
          <p:nvPr userDrawn="1"/>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86F74137-1F4A-4E11-89DF-A73E0AFAFCAC}"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12" name="Picture 11" descr="cdl_logo.gif"/>
          <p:cNvPicPr>
            <a:picLocks noChangeAspect="1"/>
          </p:cNvPicPr>
          <p:nvPr userDrawn="1"/>
        </p:nvPicPr>
        <p:blipFill>
          <a:blip r:embed="rId2"/>
          <a:stretch>
            <a:fillRect/>
          </a:stretch>
        </p:blipFill>
        <p:spPr>
          <a:xfrm>
            <a:off x="7086600" y="6096001"/>
            <a:ext cx="1700012" cy="609600"/>
          </a:xfrm>
          <a:prstGeom prst="rect">
            <a:avLst/>
          </a:prstGeom>
        </p:spPr>
      </p:pic>
      <p:sp>
        <p:nvSpPr>
          <p:cNvPr id="14" name="Slide Number Placeholder 5"/>
          <p:cNvSpPr>
            <a:spLocks noGrp="1"/>
          </p:cNvSpPr>
          <p:nvPr>
            <p:ph type="sldNum" sz="quarter" idx="12"/>
          </p:nvPr>
        </p:nvSpPr>
        <p:spPr>
          <a:xfrm>
            <a:off x="6705600" y="6508750"/>
            <a:ext cx="2133600" cy="365125"/>
          </a:xfrm>
        </p:spPr>
        <p:txBody>
          <a:bodyPr/>
          <a:lstStyle/>
          <a:p>
            <a:fld id="{87EF2230-5450-D547-A1D3-5726BEA55F5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16AB14-B601-5148-B233-4062AA705253}" type="datetimeFigureOut">
              <a:rPr lang="en-US" smtClean="0"/>
              <a:pPr/>
              <a:t>5/28/19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EF2230-5450-D547-A1D3-5726BEA55F5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Date Placeholder 4"/>
          <p:cNvSpPr>
            <a:spLocks noGrp="1"/>
          </p:cNvSpPr>
          <p:nvPr>
            <p:ph type="dt" sz="half" idx="10"/>
          </p:nvPr>
        </p:nvSpPr>
        <p:spPr/>
        <p:txBody>
          <a:bodyPr/>
          <a:lstStyle/>
          <a:p>
            <a:fld id="{EB16AB14-B601-5148-B233-4062AA705253}" type="datetimeFigureOut">
              <a:rPr lang="en-US" smtClean="0"/>
              <a:pPr/>
              <a:t>5/28/19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EF2230-5450-D547-A1D3-5726BEA55F5C}" type="slidenum">
              <a:rPr lang="en-US" smtClean="0"/>
              <a:pPr/>
              <a:t>‹#›</a:t>
            </a:fld>
            <a:endParaRPr lang="en-US"/>
          </a:p>
        </p:txBody>
      </p:sp>
      <p:cxnSp>
        <p:nvCxnSpPr>
          <p:cNvPr id="8" name="Straight Connector 7"/>
          <p:cNvCxnSpPr/>
          <p:nvPr userDrawn="1"/>
        </p:nvCxnSpPr>
        <p:spPr>
          <a:xfrm>
            <a:off x="457200" y="1167319"/>
            <a:ext cx="8229600" cy="1588"/>
          </a:xfrm>
          <a:prstGeom prst="line">
            <a:avLst/>
          </a:prstGeom>
          <a:ln>
            <a:solidFill>
              <a:srgbClr val="186072"/>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Date Placeholder 6"/>
          <p:cNvSpPr>
            <a:spLocks noGrp="1"/>
          </p:cNvSpPr>
          <p:nvPr>
            <p:ph type="dt" sz="half" idx="10"/>
          </p:nvPr>
        </p:nvSpPr>
        <p:spPr/>
        <p:txBody>
          <a:bodyPr/>
          <a:lstStyle/>
          <a:p>
            <a:fld id="{EB16AB14-B601-5148-B233-4062AA705253}" type="datetimeFigureOut">
              <a:rPr lang="en-US" smtClean="0"/>
              <a:pPr/>
              <a:t>5/28/19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EF2230-5450-D547-A1D3-5726BEA55F5C}" type="slidenum">
              <a:rPr lang="en-US" smtClean="0"/>
              <a:pPr/>
              <a:t>‹#›</a:t>
            </a:fld>
            <a:endParaRPr lang="en-US"/>
          </a:p>
        </p:txBody>
      </p:sp>
      <p:cxnSp>
        <p:nvCxnSpPr>
          <p:cNvPr id="10" name="Straight Connector 9"/>
          <p:cNvCxnSpPr/>
          <p:nvPr userDrawn="1"/>
        </p:nvCxnSpPr>
        <p:spPr>
          <a:xfrm>
            <a:off x="457200" y="1167319"/>
            <a:ext cx="8229600" cy="1588"/>
          </a:xfrm>
          <a:prstGeom prst="line">
            <a:avLst/>
          </a:prstGeom>
          <a:ln>
            <a:solidFill>
              <a:srgbClr val="186072"/>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B16AB14-B601-5148-B233-4062AA705253}" type="datetimeFigureOut">
              <a:rPr lang="en-US" smtClean="0"/>
              <a:pPr/>
              <a:t>5/28/19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EF2230-5450-D547-A1D3-5726BEA55F5C}" type="slidenum">
              <a:rPr lang="en-US" smtClean="0"/>
              <a:pPr/>
              <a:t>‹#›</a:t>
            </a:fld>
            <a:endParaRPr lang="en-US"/>
          </a:p>
        </p:txBody>
      </p:sp>
      <p:cxnSp>
        <p:nvCxnSpPr>
          <p:cNvPr id="6" name="Straight Connector 5"/>
          <p:cNvCxnSpPr/>
          <p:nvPr userDrawn="1"/>
        </p:nvCxnSpPr>
        <p:spPr>
          <a:xfrm>
            <a:off x="457200" y="1167319"/>
            <a:ext cx="8229600" cy="1588"/>
          </a:xfrm>
          <a:prstGeom prst="line">
            <a:avLst/>
          </a:prstGeom>
          <a:ln>
            <a:solidFill>
              <a:srgbClr val="186072"/>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16AB14-B601-5148-B233-4062AA705253}" type="datetimeFigureOut">
              <a:rPr lang="en-US" smtClean="0"/>
              <a:pPr/>
              <a:t>5/28/19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EF2230-5450-D547-A1D3-5726BEA55F5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16AB14-B601-5148-B233-4062AA705253}" type="datetimeFigureOut">
              <a:rPr lang="en-US" smtClean="0"/>
              <a:pPr/>
              <a:t>5/28/19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EF2230-5450-D547-A1D3-5726BEA55F5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16AB14-B601-5148-B233-4062AA705253}" type="datetimeFigureOut">
              <a:rPr lang="en-US" smtClean="0"/>
              <a:pPr/>
              <a:t>5/28/19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EF2230-5450-D547-A1D3-5726BEA55F5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892681"/>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346908"/>
            <a:ext cx="8229600" cy="477925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16AB14-B601-5148-B233-4062AA705253}" type="datetimeFigureOut">
              <a:rPr lang="en-US" smtClean="0"/>
              <a:pPr/>
              <a:t>5/28/19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EF2230-5450-D547-A1D3-5726BEA55F5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4000" kern="1200">
          <a:solidFill>
            <a:srgbClr val="186072"/>
          </a:solidFill>
          <a:latin typeface="+mj-lt"/>
          <a:ea typeface="+mj-ea"/>
          <a:cs typeface="+mj-cs"/>
        </a:defRPr>
      </a:lvl1pPr>
    </p:titleStyle>
    <p:bodyStyle>
      <a:lvl1pPr marL="0" indent="0" algn="l" defTabSz="457200" rtl="0" eaLnBrk="1" latinLnBrk="0" hangingPunct="1">
        <a:spcBef>
          <a:spcPct val="20000"/>
        </a:spcBef>
        <a:buFont typeface="Arial"/>
        <a:buNone/>
        <a:defRPr sz="2800" kern="1200">
          <a:solidFill>
            <a:srgbClr val="1A435D"/>
          </a:solidFill>
          <a:latin typeface="+mn-lt"/>
          <a:ea typeface="+mn-ea"/>
          <a:cs typeface="Cambria"/>
        </a:defRPr>
      </a:lvl1pPr>
      <a:lvl2pPr marL="577850" indent="-231775" algn="l" defTabSz="457200" rtl="0" eaLnBrk="1" latinLnBrk="0" hangingPunct="1">
        <a:spcBef>
          <a:spcPct val="20000"/>
        </a:spcBef>
        <a:buFont typeface="Arial"/>
        <a:buChar char="•"/>
        <a:defRPr sz="2400" kern="1200">
          <a:solidFill>
            <a:srgbClr val="1A435D"/>
          </a:solidFill>
          <a:latin typeface="+mn-lt"/>
          <a:ea typeface="+mn-ea"/>
          <a:cs typeface="Cambria"/>
        </a:defRPr>
      </a:lvl2pPr>
      <a:lvl3pPr marL="795338" indent="-217488" algn="l" defTabSz="457200" rtl="0" eaLnBrk="1" latinLnBrk="0" hangingPunct="1">
        <a:spcBef>
          <a:spcPct val="20000"/>
        </a:spcBef>
        <a:buFont typeface="Arial"/>
        <a:buChar char="•"/>
        <a:defRPr sz="2200" kern="1200">
          <a:solidFill>
            <a:srgbClr val="1A435D"/>
          </a:solidFill>
          <a:latin typeface="+mn-lt"/>
          <a:ea typeface="+mn-ea"/>
          <a:cs typeface="Cambria"/>
        </a:defRPr>
      </a:lvl3pPr>
      <a:lvl4pPr marL="1257300" indent="-231775" algn="l" defTabSz="457200" rtl="0" eaLnBrk="1" latinLnBrk="0" hangingPunct="1">
        <a:spcBef>
          <a:spcPct val="20000"/>
        </a:spcBef>
        <a:buFontTx/>
        <a:buNone/>
        <a:defRPr sz="2000" i="1" kern="1200">
          <a:solidFill>
            <a:srgbClr val="1A435D"/>
          </a:solidFill>
          <a:latin typeface="+mn-lt"/>
          <a:ea typeface="+mn-ea"/>
          <a:cs typeface="Cambria"/>
        </a:defRPr>
      </a:lvl4pPr>
      <a:lvl5pPr marL="2057400" indent="-228600" algn="l" defTabSz="457200" rtl="0" eaLnBrk="1" latinLnBrk="0" hangingPunct="1">
        <a:spcBef>
          <a:spcPct val="20000"/>
        </a:spcBef>
        <a:buFontTx/>
        <a:buNone/>
        <a:defRPr sz="2000" i="1" kern="1200">
          <a:solidFill>
            <a:srgbClr val="1A435D"/>
          </a:solidFill>
          <a:latin typeface="+mn-lt"/>
          <a:ea typeface="+mn-ea"/>
          <a:cs typeface="Cambr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twitter.com/jakkbl/status/1033059109346586624" TargetMode="External"/><Relationship Id="rId4" Type="http://schemas.openxmlformats.org/officeDocument/2006/relationships/image" Target="../media/image2.emf"/></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iki.duraspace.org/display/ARKs/DRAFT+ARK+Identifiers+FAQ"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4069" y="735381"/>
            <a:ext cx="6934200" cy="1558763"/>
          </a:xfrm>
        </p:spPr>
        <p:txBody>
          <a:bodyPr anchor="t">
            <a:noAutofit/>
          </a:bodyPr>
          <a:lstStyle/>
          <a:p>
            <a:pPr algn="ctr"/>
            <a:r>
              <a:rPr lang="en-US" sz="4800" b="0" dirty="0">
                <a:cs typeface="Times New Roman"/>
              </a:rPr>
              <a:t>How </a:t>
            </a:r>
            <a:r>
              <a:rPr lang="en-US" sz="3600" b="0" dirty="0">
                <a:cs typeface="Times New Roman"/>
              </a:rPr>
              <a:t>F</a:t>
            </a:r>
            <a:r>
              <a:rPr lang="en-US" sz="6600" b="0" dirty="0">
                <a:cs typeface="Times New Roman"/>
              </a:rPr>
              <a:t>A</a:t>
            </a:r>
            <a:r>
              <a:rPr lang="en-US" sz="3600" b="0" dirty="0">
                <a:cs typeface="Times New Roman"/>
              </a:rPr>
              <a:t>IR</a:t>
            </a:r>
            <a:r>
              <a:rPr lang="en-US" sz="4800" b="0" dirty="0">
                <a:cs typeface="Times New Roman"/>
              </a:rPr>
              <a:t> is your persistent identifier infrastructure?</a:t>
            </a:r>
            <a:endParaRPr lang="en-US" sz="5400" dirty="0">
              <a:latin typeface="Calibri" pitchFamily="34" charset="0"/>
              <a:cs typeface="Arial" pitchFamily="34" charset="0"/>
            </a:endParaRPr>
          </a:p>
        </p:txBody>
      </p:sp>
      <p:sp>
        <p:nvSpPr>
          <p:cNvPr id="5" name="Subtitle 2"/>
          <p:cNvSpPr txBox="1">
            <a:spLocks/>
          </p:cNvSpPr>
          <p:nvPr/>
        </p:nvSpPr>
        <p:spPr>
          <a:xfrm>
            <a:off x="1700764" y="3278104"/>
            <a:ext cx="5003731" cy="609600"/>
          </a:xfrm>
          <a:prstGeom prst="rect">
            <a:avLst/>
          </a:prstGeom>
        </p:spPr>
        <p:txBody>
          <a:bodyPr vert="horz">
            <a:normAutofit/>
          </a:bodyPr>
          <a:lstStyle/>
          <a:p>
            <a:pPr algn="ctr">
              <a:spcBef>
                <a:spcPct val="20000"/>
              </a:spcBef>
              <a:buClr>
                <a:schemeClr val="accent1"/>
              </a:buClr>
              <a:buSzPct val="85000"/>
            </a:pPr>
            <a:endParaRPr kumimoji="0" lang="en-US" sz="1600" i="0" u="none" strike="noStrike" kern="1200" spc="250" normalizeH="0" noProof="0" dirty="0">
              <a:ln>
                <a:noFill/>
              </a:ln>
              <a:effectLst/>
              <a:uLnTx/>
              <a:uFillTx/>
              <a:latin typeface="+mn-lt"/>
              <a:ea typeface="+mn-ea"/>
              <a:cs typeface="+mn-cs"/>
            </a:endParaRPr>
          </a:p>
        </p:txBody>
      </p:sp>
      <p:sp>
        <p:nvSpPr>
          <p:cNvPr id="27" name="TextBox 26"/>
          <p:cNvSpPr txBox="1"/>
          <p:nvPr/>
        </p:nvSpPr>
        <p:spPr>
          <a:xfrm>
            <a:off x="3182139" y="1520258"/>
            <a:ext cx="184666" cy="369332"/>
          </a:xfrm>
          <a:prstGeom prst="rect">
            <a:avLst/>
          </a:prstGeom>
          <a:noFill/>
        </p:spPr>
        <p:txBody>
          <a:bodyPr wrap="none" rtlCol="0">
            <a:spAutoFit/>
          </a:bodyPr>
          <a:lstStyle/>
          <a:p>
            <a:endParaRPr lang="en-US" dirty="0"/>
          </a:p>
        </p:txBody>
      </p:sp>
      <p:pic>
        <p:nvPicPr>
          <p:cNvPr id="28" name="Picture 27" descr="cdl_logo.gif"/>
          <p:cNvPicPr>
            <a:picLocks noChangeAspect="1"/>
          </p:cNvPicPr>
          <p:nvPr/>
        </p:nvPicPr>
        <p:blipFill>
          <a:blip r:embed="rId3"/>
          <a:stretch>
            <a:fillRect/>
          </a:stretch>
        </p:blipFill>
        <p:spPr>
          <a:xfrm>
            <a:off x="6792127" y="5961543"/>
            <a:ext cx="2209800" cy="792403"/>
          </a:xfrm>
          <a:prstGeom prst="rect">
            <a:avLst/>
          </a:prstGeom>
        </p:spPr>
      </p:pic>
      <p:pic>
        <p:nvPicPr>
          <p:cNvPr id="16" name="Picture 15" descr="CCby.eps"/>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64064" y="6207846"/>
            <a:ext cx="1536700" cy="546100"/>
          </a:xfrm>
          <a:prstGeom prst="rect">
            <a:avLst/>
          </a:prstGeom>
        </p:spPr>
      </p:pic>
      <p:sp>
        <p:nvSpPr>
          <p:cNvPr id="18" name="Title 1">
            <a:extLst>
              <a:ext uri="{FF2B5EF4-FFF2-40B4-BE49-F238E27FC236}">
                <a16:creationId xmlns:a16="http://schemas.microsoft.com/office/drawing/2014/main" id="{67C84312-EE1E-3E4C-ADE2-1FDFF0C604CA}"/>
              </a:ext>
            </a:extLst>
          </p:cNvPr>
          <p:cNvSpPr txBox="1">
            <a:spLocks/>
          </p:cNvSpPr>
          <p:nvPr/>
        </p:nvSpPr>
        <p:spPr>
          <a:xfrm>
            <a:off x="85184" y="3333349"/>
            <a:ext cx="8921655" cy="2510860"/>
          </a:xfrm>
          <a:prstGeom prst="rect">
            <a:avLst/>
          </a:prstGeom>
        </p:spPr>
        <p:txBody>
          <a:bodyPr vert="horz" lIns="91440" tIns="45720" rIns="91440" bIns="45720" rtlCol="0" anchor="t">
            <a:noAutofit/>
          </a:bodyPr>
          <a:lstStyle>
            <a:lvl1pPr algn="l" defTabSz="457200" rtl="0" eaLnBrk="1" latinLnBrk="0" hangingPunct="1">
              <a:spcBef>
                <a:spcPct val="0"/>
              </a:spcBef>
              <a:buNone/>
              <a:defRPr sz="4000" b="1" kern="1200">
                <a:solidFill>
                  <a:srgbClr val="1A435D"/>
                </a:solidFill>
                <a:latin typeface="+mj-lt"/>
                <a:ea typeface="+mj-ea"/>
                <a:cs typeface="Candara"/>
              </a:defRPr>
            </a:lvl1pPr>
          </a:lstStyle>
          <a:p>
            <a:pPr algn="ctr">
              <a:spcBef>
                <a:spcPts val="600"/>
              </a:spcBef>
            </a:pPr>
            <a:r>
              <a:rPr lang="en-US" sz="2400" b="0" dirty="0">
                <a:cs typeface="Times New Roman"/>
              </a:rPr>
              <a:t>Twitter thread  </a:t>
            </a:r>
            <a:r>
              <a:rPr lang="en-US" sz="2400" b="0" dirty="0">
                <a:cs typeface="Times New Roman"/>
                <a:hlinkClick r:id="rId5"/>
              </a:rPr>
              <a:t>10 persistent myths about persistent identifiers</a:t>
            </a:r>
            <a:endParaRPr lang="en-US" sz="2400" b="0" dirty="0">
              <a:cs typeface="Times New Roman"/>
            </a:endParaRPr>
          </a:p>
          <a:p>
            <a:pPr algn="ctr">
              <a:spcBef>
                <a:spcPts val="600"/>
              </a:spcBef>
            </a:pPr>
            <a:r>
              <a:rPr lang="en-US" sz="2400" b="0" i="1" dirty="0">
                <a:cs typeface="Times New Roman"/>
              </a:rPr>
              <a:t>Persistent identifier</a:t>
            </a:r>
            <a:r>
              <a:rPr lang="en-US" sz="2400" b="0" dirty="0">
                <a:cs typeface="Times New Roman"/>
              </a:rPr>
              <a:t>?  A URL that won’t give “Page Not Found.”</a:t>
            </a:r>
          </a:p>
          <a:p>
            <a:pPr algn="ctr">
              <a:spcBef>
                <a:spcPts val="600"/>
              </a:spcBef>
            </a:pPr>
            <a:endParaRPr lang="en-US" sz="2400" b="0" dirty="0">
              <a:latin typeface="Calibri" pitchFamily="34" charset="0"/>
              <a:cs typeface="Times New Roman"/>
            </a:endParaRPr>
          </a:p>
          <a:p>
            <a:pPr algn="ctr">
              <a:spcBef>
                <a:spcPts val="600"/>
              </a:spcBef>
            </a:pPr>
            <a:r>
              <a:rPr lang="en-US" sz="2400" b="0" dirty="0">
                <a:latin typeface="Calibri" pitchFamily="34" charset="0"/>
                <a:cs typeface="Times New Roman"/>
              </a:rPr>
              <a:t>Meanwhile:</a:t>
            </a:r>
            <a:endParaRPr lang="en-US" sz="2400" dirty="0">
              <a:latin typeface="Calibri" pitchFamily="34" charset="0"/>
              <a:cs typeface="Arial" pitchFamily="34" charset="0"/>
            </a:endParaRPr>
          </a:p>
          <a:p>
            <a:pPr algn="ctr">
              <a:spcBef>
                <a:spcPts val="600"/>
              </a:spcBef>
            </a:pPr>
            <a:r>
              <a:rPr lang="en-US" sz="2400" b="0" i="1" dirty="0">
                <a:cs typeface="Times New Roman"/>
              </a:rPr>
              <a:t>“Cool URIs Don’t Change”      </a:t>
            </a:r>
            <a:r>
              <a:rPr lang="en-US" sz="2400" b="0" dirty="0">
                <a:cs typeface="Times New Roman"/>
              </a:rPr>
              <a:t>-- Tim Berners-Lee, 1998</a:t>
            </a:r>
            <a:endParaRPr lang="en-US" sz="2400" b="0" dirty="0">
              <a:cs typeface="Times New Roman"/>
              <a:hlinkClick r:id="rId5"/>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normAutofit/>
          </a:bodyPr>
          <a:lstStyle/>
          <a:p>
            <a:r>
              <a:rPr lang="en-US" dirty="0"/>
              <a:t>In the beginning</a:t>
            </a:r>
          </a:p>
        </p:txBody>
      </p:sp>
      <p:sp>
        <p:nvSpPr>
          <p:cNvPr id="21506" name="Rectangle 6"/>
          <p:cNvSpPr>
            <a:spLocks noGrp="1" noChangeArrowheads="1"/>
          </p:cNvSpPr>
          <p:nvPr>
            <p:ph type="sldNum" sz="quarter" idx="12"/>
          </p:nvPr>
        </p:nvSpPr>
        <p:spPr/>
        <p:txBody>
          <a:bodyPr/>
          <a:lstStyle/>
          <a:p>
            <a:r>
              <a:rPr lang="en-US"/>
              <a:t> </a:t>
            </a:r>
            <a:fld id="{93FB56B1-E6F1-B046-8975-F54BA8462435}" type="slidenum">
              <a:rPr lang="en-US" smtClean="0"/>
              <a:pPr/>
              <a:t>2</a:t>
            </a:fld>
            <a:endParaRPr lang="en-US"/>
          </a:p>
        </p:txBody>
      </p:sp>
      <p:pic>
        <p:nvPicPr>
          <p:cNvPr id="15" name="Content Placeholder 14">
            <a:extLst>
              <a:ext uri="{FF2B5EF4-FFF2-40B4-BE49-F238E27FC236}">
                <a16:creationId xmlns:a16="http://schemas.microsoft.com/office/drawing/2014/main" id="{E4A64F52-39F2-AE48-8D62-FB01CD010238}"/>
              </a:ext>
            </a:extLst>
          </p:cNvPr>
          <p:cNvPicPr>
            <a:picLocks noGrp="1" noChangeAspect="1"/>
          </p:cNvPicPr>
          <p:nvPr>
            <p:ph idx="1"/>
          </p:nvPr>
        </p:nvPicPr>
        <p:blipFill>
          <a:blip r:embed="rId3"/>
          <a:stretch>
            <a:fillRect/>
          </a:stretch>
        </p:blipFill>
        <p:spPr>
          <a:xfrm>
            <a:off x="1152144" y="1280161"/>
            <a:ext cx="6776571" cy="4663440"/>
          </a:xfrm>
        </p:spPr>
      </p:pic>
    </p:spTree>
    <p:extLst>
      <p:ext uri="{BB962C8B-B14F-4D97-AF65-F5344CB8AC3E}">
        <p14:creationId xmlns:p14="http://schemas.microsoft.com/office/powerpoint/2010/main" val="3752958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normAutofit/>
          </a:bodyPr>
          <a:lstStyle/>
          <a:p>
            <a:r>
              <a:rPr lang="en-US" dirty="0"/>
              <a:t>Then came the web</a:t>
            </a:r>
          </a:p>
        </p:txBody>
      </p:sp>
      <p:sp>
        <p:nvSpPr>
          <p:cNvPr id="21506" name="Rectangle 6"/>
          <p:cNvSpPr>
            <a:spLocks noGrp="1" noChangeArrowheads="1"/>
          </p:cNvSpPr>
          <p:nvPr>
            <p:ph type="sldNum" sz="quarter" idx="12"/>
          </p:nvPr>
        </p:nvSpPr>
        <p:spPr/>
        <p:txBody>
          <a:bodyPr/>
          <a:lstStyle/>
          <a:p>
            <a:r>
              <a:rPr lang="en-US"/>
              <a:t> </a:t>
            </a:r>
            <a:fld id="{93FB56B1-E6F1-B046-8975-F54BA8462435}" type="slidenum">
              <a:rPr lang="en-US" smtClean="0"/>
              <a:pPr/>
              <a:t>3</a:t>
            </a:fld>
            <a:endParaRPr lang="en-US"/>
          </a:p>
        </p:txBody>
      </p:sp>
      <p:pic>
        <p:nvPicPr>
          <p:cNvPr id="11" name="Content Placeholder 10">
            <a:extLst>
              <a:ext uri="{FF2B5EF4-FFF2-40B4-BE49-F238E27FC236}">
                <a16:creationId xmlns:a16="http://schemas.microsoft.com/office/drawing/2014/main" id="{EB79D656-EFE8-1D45-9FF0-A8EB0AA31EC8}"/>
              </a:ext>
            </a:extLst>
          </p:cNvPr>
          <p:cNvPicPr>
            <a:picLocks noGrp="1" noChangeAspect="1"/>
          </p:cNvPicPr>
          <p:nvPr>
            <p:ph idx="1"/>
          </p:nvPr>
        </p:nvPicPr>
        <p:blipFill>
          <a:blip r:embed="rId3"/>
          <a:stretch>
            <a:fillRect/>
          </a:stretch>
        </p:blipFill>
        <p:spPr>
          <a:xfrm>
            <a:off x="1042416" y="1295335"/>
            <a:ext cx="7040880" cy="4692379"/>
          </a:xfrm>
        </p:spPr>
      </p:pic>
    </p:spTree>
    <p:extLst>
      <p:ext uri="{BB962C8B-B14F-4D97-AF65-F5344CB8AC3E}">
        <p14:creationId xmlns:p14="http://schemas.microsoft.com/office/powerpoint/2010/main" val="4208511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normAutofit/>
          </a:bodyPr>
          <a:lstStyle/>
          <a:p>
            <a:r>
              <a:rPr lang="en-US" dirty="0"/>
              <a:t>Then came the link resolvers</a:t>
            </a:r>
          </a:p>
        </p:txBody>
      </p:sp>
      <p:sp>
        <p:nvSpPr>
          <p:cNvPr id="21506" name="Rectangle 6"/>
          <p:cNvSpPr>
            <a:spLocks noGrp="1" noChangeArrowheads="1"/>
          </p:cNvSpPr>
          <p:nvPr>
            <p:ph type="sldNum" sz="quarter" idx="12"/>
          </p:nvPr>
        </p:nvSpPr>
        <p:spPr/>
        <p:txBody>
          <a:bodyPr/>
          <a:lstStyle/>
          <a:p>
            <a:r>
              <a:rPr lang="en-US"/>
              <a:t> </a:t>
            </a:r>
            <a:fld id="{93FB56B1-E6F1-B046-8975-F54BA8462435}" type="slidenum">
              <a:rPr lang="en-US" smtClean="0"/>
              <a:pPr/>
              <a:t>4</a:t>
            </a:fld>
            <a:endParaRPr lang="en-US"/>
          </a:p>
        </p:txBody>
      </p:sp>
      <p:pic>
        <p:nvPicPr>
          <p:cNvPr id="6" name="Content Placeholder 5">
            <a:extLst>
              <a:ext uri="{FF2B5EF4-FFF2-40B4-BE49-F238E27FC236}">
                <a16:creationId xmlns:a16="http://schemas.microsoft.com/office/drawing/2014/main" id="{E881AAB5-50C9-6746-A20F-4043B3C2E603}"/>
              </a:ext>
            </a:extLst>
          </p:cNvPr>
          <p:cNvPicPr>
            <a:picLocks noGrp="1" noChangeAspect="1"/>
          </p:cNvPicPr>
          <p:nvPr>
            <p:ph idx="1"/>
          </p:nvPr>
        </p:nvPicPr>
        <p:blipFill>
          <a:blip r:embed="rId3"/>
          <a:stretch>
            <a:fillRect/>
          </a:stretch>
        </p:blipFill>
        <p:spPr>
          <a:xfrm>
            <a:off x="955953" y="1291337"/>
            <a:ext cx="7109056" cy="4698642"/>
          </a:xfrm>
        </p:spPr>
      </p:pic>
      <p:sp>
        <p:nvSpPr>
          <p:cNvPr id="2" name="TextBox 1">
            <a:extLst>
              <a:ext uri="{FF2B5EF4-FFF2-40B4-BE49-F238E27FC236}">
                <a16:creationId xmlns:a16="http://schemas.microsoft.com/office/drawing/2014/main" id="{BF821412-D910-1B43-B5D1-5F38C4A3F866}"/>
              </a:ext>
            </a:extLst>
          </p:cNvPr>
          <p:cNvSpPr txBox="1"/>
          <p:nvPr/>
        </p:nvSpPr>
        <p:spPr>
          <a:xfrm>
            <a:off x="640080" y="6012180"/>
            <a:ext cx="5751831" cy="461665"/>
          </a:xfrm>
          <a:prstGeom prst="rect">
            <a:avLst/>
          </a:prstGeom>
          <a:noFill/>
        </p:spPr>
        <p:txBody>
          <a:bodyPr wrap="none" rtlCol="0">
            <a:spAutoFit/>
          </a:bodyPr>
          <a:lstStyle/>
          <a:p>
            <a:r>
              <a:rPr lang="en-US" sz="2400" dirty="0" err="1"/>
              <a:t>purl.org</a:t>
            </a:r>
            <a:r>
              <a:rPr lang="en-US" sz="2400" dirty="0"/>
              <a:t>, </a:t>
            </a:r>
            <a:r>
              <a:rPr lang="en-US" sz="2400" dirty="0" err="1"/>
              <a:t>hdl.handle.net</a:t>
            </a:r>
            <a:r>
              <a:rPr lang="en-US" sz="2400" dirty="0"/>
              <a:t>, </a:t>
            </a:r>
            <a:r>
              <a:rPr lang="en-US" sz="2400" dirty="0" err="1"/>
              <a:t>dx.doi.org</a:t>
            </a:r>
            <a:r>
              <a:rPr lang="en-US" sz="2400" dirty="0"/>
              <a:t>, n2t.net</a:t>
            </a:r>
          </a:p>
        </p:txBody>
      </p:sp>
    </p:spTree>
    <p:extLst>
      <p:ext uri="{BB962C8B-B14F-4D97-AF65-F5344CB8AC3E}">
        <p14:creationId xmlns:p14="http://schemas.microsoft.com/office/powerpoint/2010/main" val="3120332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normAutofit/>
          </a:bodyPr>
          <a:lstStyle/>
          <a:p>
            <a:r>
              <a:rPr lang="en-US" dirty="0"/>
              <a:t>An open alternative: ARK identifiers</a:t>
            </a:r>
          </a:p>
        </p:txBody>
      </p:sp>
      <p:sp>
        <p:nvSpPr>
          <p:cNvPr id="21508" name="Rectangle 3"/>
          <p:cNvSpPr>
            <a:spLocks noGrp="1" noChangeArrowheads="1"/>
          </p:cNvSpPr>
          <p:nvPr>
            <p:ph type="body" idx="1"/>
          </p:nvPr>
        </p:nvSpPr>
        <p:spPr>
          <a:xfrm>
            <a:off x="457200" y="1346908"/>
            <a:ext cx="8229600" cy="4647492"/>
          </a:xfrm>
        </p:spPr>
        <p:txBody>
          <a:bodyPr>
            <a:noAutofit/>
          </a:bodyPr>
          <a:lstStyle/>
          <a:p>
            <a:pPr marL="457200" indent="-457200">
              <a:buFont typeface="Arial" panose="020B0604020202020204" pitchFamily="34" charset="0"/>
              <a:buChar char="•"/>
            </a:pPr>
            <a:r>
              <a:rPr lang="en-US" dirty="0"/>
              <a:t>ARKs are </a:t>
            </a:r>
            <a:r>
              <a:rPr lang="en-US" dirty="0" err="1"/>
              <a:t>DWeb</a:t>
            </a:r>
            <a:r>
              <a:rPr lang="en-US" dirty="0"/>
              <a:t>-ready (“decentralized web”)</a:t>
            </a:r>
          </a:p>
          <a:p>
            <a:pPr marL="457200" indent="-457200">
              <a:buFont typeface="Arial" panose="020B0604020202020204" pitchFamily="34" charset="0"/>
              <a:buChar char="•"/>
            </a:pPr>
            <a:r>
              <a:rPr lang="en-US" dirty="0"/>
              <a:t>500+ institutions, 3.2 billion ARKs in the world</a:t>
            </a:r>
          </a:p>
          <a:p>
            <a:pPr marL="457200" indent="-457200">
              <a:buFont typeface="Arial" panose="020B0604020202020204" pitchFamily="34" charset="0"/>
              <a:buChar char="•"/>
            </a:pPr>
            <a:r>
              <a:rPr lang="en-US" dirty="0"/>
              <a:t>A labelled URL with a globally unique identity inside</a:t>
            </a:r>
            <a:endParaRPr lang="en-US" sz="3200" dirty="0"/>
          </a:p>
          <a:p>
            <a:r>
              <a:rPr lang="en-US" sz="3600" dirty="0"/>
              <a:t>        http://n2t.net/ark:/12345/fk1234</a:t>
            </a:r>
            <a:endParaRPr lang="en-US" sz="3200" dirty="0"/>
          </a:p>
        </p:txBody>
      </p:sp>
      <p:sp>
        <p:nvSpPr>
          <p:cNvPr id="21506" name="Rectangle 6"/>
          <p:cNvSpPr>
            <a:spLocks noGrp="1" noChangeArrowheads="1"/>
          </p:cNvSpPr>
          <p:nvPr>
            <p:ph type="sldNum" sz="quarter" idx="12"/>
          </p:nvPr>
        </p:nvSpPr>
        <p:spPr/>
        <p:txBody>
          <a:bodyPr/>
          <a:lstStyle/>
          <a:p>
            <a:r>
              <a:rPr lang="en-US"/>
              <a:t> </a:t>
            </a:r>
            <a:fld id="{93FB56B1-E6F1-B046-8975-F54BA8462435}" type="slidenum">
              <a:rPr lang="en-US" smtClean="0"/>
              <a:pPr/>
              <a:t>5</a:t>
            </a:fld>
            <a:endParaRPr lang="en-US"/>
          </a:p>
        </p:txBody>
      </p:sp>
      <p:sp>
        <p:nvSpPr>
          <p:cNvPr id="5" name="Donut 4">
            <a:extLst>
              <a:ext uri="{FF2B5EF4-FFF2-40B4-BE49-F238E27FC236}">
                <a16:creationId xmlns:a16="http://schemas.microsoft.com/office/drawing/2014/main" id="{FB223762-E385-7D45-B21E-C67C00A6DBB9}"/>
              </a:ext>
            </a:extLst>
          </p:cNvPr>
          <p:cNvSpPr/>
          <p:nvPr/>
        </p:nvSpPr>
        <p:spPr>
          <a:xfrm>
            <a:off x="3807291" y="2798826"/>
            <a:ext cx="1276774" cy="859536"/>
          </a:xfrm>
          <a:prstGeom prst="donut">
            <a:avLst>
              <a:gd name="adj" fmla="val 2779"/>
            </a:avLst>
          </a:prstGeom>
          <a:ln>
            <a:solidFill>
              <a:schemeClr val="accent1">
                <a:shade val="95000"/>
                <a:satMod val="105000"/>
                <a:alpha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 name="Donut 6">
            <a:extLst>
              <a:ext uri="{FF2B5EF4-FFF2-40B4-BE49-F238E27FC236}">
                <a16:creationId xmlns:a16="http://schemas.microsoft.com/office/drawing/2014/main" id="{FDCC0CBB-0387-C344-8467-AF60559E6F8C}"/>
              </a:ext>
            </a:extLst>
          </p:cNvPr>
          <p:cNvSpPr/>
          <p:nvPr/>
        </p:nvSpPr>
        <p:spPr>
          <a:xfrm>
            <a:off x="4880187" y="2792730"/>
            <a:ext cx="1505712" cy="859536"/>
          </a:xfrm>
          <a:prstGeom prst="donut">
            <a:avLst>
              <a:gd name="adj" fmla="val 2779"/>
            </a:avLst>
          </a:prstGeom>
          <a:ln>
            <a:solidFill>
              <a:schemeClr val="accent1">
                <a:shade val="95000"/>
                <a:satMod val="105000"/>
                <a:alpha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nvGrpSpPr>
          <p:cNvPr id="14" name="Group 13">
            <a:extLst>
              <a:ext uri="{FF2B5EF4-FFF2-40B4-BE49-F238E27FC236}">
                <a16:creationId xmlns:a16="http://schemas.microsoft.com/office/drawing/2014/main" id="{6952AEB8-7B67-E34F-B76E-07C2A2AE4FCD}"/>
              </a:ext>
            </a:extLst>
          </p:cNvPr>
          <p:cNvGrpSpPr/>
          <p:nvPr/>
        </p:nvGrpSpPr>
        <p:grpSpPr>
          <a:xfrm>
            <a:off x="1445993" y="2804922"/>
            <a:ext cx="2592946" cy="2583112"/>
            <a:chOff x="1445993" y="2328672"/>
            <a:chExt cx="2592946" cy="2583112"/>
          </a:xfrm>
        </p:grpSpPr>
        <p:sp>
          <p:nvSpPr>
            <p:cNvPr id="6" name="Donut 5">
              <a:extLst>
                <a:ext uri="{FF2B5EF4-FFF2-40B4-BE49-F238E27FC236}">
                  <a16:creationId xmlns:a16="http://schemas.microsoft.com/office/drawing/2014/main" id="{9026B410-0F00-D141-A1A5-E5EF851F71FE}"/>
                </a:ext>
              </a:extLst>
            </p:cNvPr>
            <p:cNvSpPr/>
            <p:nvPr/>
          </p:nvSpPr>
          <p:spPr>
            <a:xfrm>
              <a:off x="2405210" y="2328672"/>
              <a:ext cx="1633729" cy="859536"/>
            </a:xfrm>
            <a:prstGeom prst="donut">
              <a:avLst>
                <a:gd name="adj" fmla="val 2779"/>
              </a:avLst>
            </a:prstGeom>
            <a:ln>
              <a:solidFill>
                <a:schemeClr val="accent1">
                  <a:shade val="95000"/>
                  <a:satMod val="105000"/>
                  <a:alpha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cxnSp>
          <p:nvCxnSpPr>
            <p:cNvPr id="3" name="Straight Arrow Connector 2">
              <a:extLst>
                <a:ext uri="{FF2B5EF4-FFF2-40B4-BE49-F238E27FC236}">
                  <a16:creationId xmlns:a16="http://schemas.microsoft.com/office/drawing/2014/main" id="{877F4173-8E78-8A46-8D05-D6BB72CCF319}"/>
                </a:ext>
              </a:extLst>
            </p:cNvPr>
            <p:cNvCxnSpPr>
              <a:cxnSpLocks/>
            </p:cNvCxnSpPr>
            <p:nvPr/>
          </p:nvCxnSpPr>
          <p:spPr>
            <a:xfrm flipV="1">
              <a:off x="2405210" y="3165348"/>
              <a:ext cx="502920" cy="873252"/>
            </a:xfrm>
            <a:prstGeom prst="straightConnector1">
              <a:avLst/>
            </a:prstGeom>
            <a:ln w="38100">
              <a:headEnd w="lg" len="med"/>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546B9559-14D0-D14D-8175-0867EB84D438}"/>
                </a:ext>
              </a:extLst>
            </p:cNvPr>
            <p:cNvSpPr txBox="1"/>
            <p:nvPr/>
          </p:nvSpPr>
          <p:spPr>
            <a:xfrm>
              <a:off x="1445993" y="4080787"/>
              <a:ext cx="1986817" cy="830997"/>
            </a:xfrm>
            <a:prstGeom prst="rect">
              <a:avLst/>
            </a:prstGeom>
            <a:noFill/>
          </p:spPr>
          <p:txBody>
            <a:bodyPr wrap="square" rtlCol="0">
              <a:spAutoFit/>
            </a:bodyPr>
            <a:lstStyle/>
            <a:p>
              <a:r>
                <a:rPr lang="en-US" sz="2400" dirty="0"/>
                <a:t>makes ARK actionable</a:t>
              </a:r>
            </a:p>
          </p:txBody>
        </p:sp>
      </p:grpSp>
      <p:grpSp>
        <p:nvGrpSpPr>
          <p:cNvPr id="15" name="Group 14">
            <a:extLst>
              <a:ext uri="{FF2B5EF4-FFF2-40B4-BE49-F238E27FC236}">
                <a16:creationId xmlns:a16="http://schemas.microsoft.com/office/drawing/2014/main" id="{5DDBAE7E-FC4C-014B-B365-36509ADE1386}"/>
              </a:ext>
            </a:extLst>
          </p:cNvPr>
          <p:cNvGrpSpPr/>
          <p:nvPr/>
        </p:nvGrpSpPr>
        <p:grpSpPr>
          <a:xfrm>
            <a:off x="4008458" y="2625333"/>
            <a:ext cx="4594522" cy="2656782"/>
            <a:chOff x="4008458" y="2149083"/>
            <a:chExt cx="4594522" cy="2656782"/>
          </a:xfrm>
        </p:grpSpPr>
        <p:sp>
          <p:nvSpPr>
            <p:cNvPr id="8" name="Donut 7">
              <a:extLst>
                <a:ext uri="{FF2B5EF4-FFF2-40B4-BE49-F238E27FC236}">
                  <a16:creationId xmlns:a16="http://schemas.microsoft.com/office/drawing/2014/main" id="{93B3AB4E-5092-C544-B463-412C7CB066E7}"/>
                </a:ext>
              </a:extLst>
            </p:cNvPr>
            <p:cNvSpPr/>
            <p:nvPr/>
          </p:nvSpPr>
          <p:spPr>
            <a:xfrm>
              <a:off x="4008458" y="2149083"/>
              <a:ext cx="3782230" cy="1197621"/>
            </a:xfrm>
            <a:prstGeom prst="donut">
              <a:avLst>
                <a:gd name="adj" fmla="val 2779"/>
              </a:avLst>
            </a:prstGeom>
            <a:ln>
              <a:solidFill>
                <a:schemeClr val="accent1">
                  <a:shade val="95000"/>
                  <a:satMod val="105000"/>
                  <a:alpha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cxnSp>
          <p:nvCxnSpPr>
            <p:cNvPr id="12" name="Straight Arrow Connector 11">
              <a:extLst>
                <a:ext uri="{FF2B5EF4-FFF2-40B4-BE49-F238E27FC236}">
                  <a16:creationId xmlns:a16="http://schemas.microsoft.com/office/drawing/2014/main" id="{F9237091-C504-B943-922D-9C103B57A547}"/>
                </a:ext>
              </a:extLst>
            </p:cNvPr>
            <p:cNvCxnSpPr>
              <a:cxnSpLocks/>
            </p:cNvCxnSpPr>
            <p:nvPr/>
          </p:nvCxnSpPr>
          <p:spPr>
            <a:xfrm flipH="1" flipV="1">
              <a:off x="6149340" y="3355606"/>
              <a:ext cx="556260" cy="682994"/>
            </a:xfrm>
            <a:prstGeom prst="straightConnector1">
              <a:avLst/>
            </a:prstGeom>
            <a:ln w="38100">
              <a:headEnd w="lg" len="med"/>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88116CF6-D688-E448-91FD-44882C980B0F}"/>
                </a:ext>
              </a:extLst>
            </p:cNvPr>
            <p:cNvSpPr txBox="1"/>
            <p:nvPr/>
          </p:nvSpPr>
          <p:spPr>
            <a:xfrm>
              <a:off x="6065520" y="3974868"/>
              <a:ext cx="2537460" cy="830997"/>
            </a:xfrm>
            <a:prstGeom prst="rect">
              <a:avLst/>
            </a:prstGeom>
            <a:noFill/>
          </p:spPr>
          <p:txBody>
            <a:bodyPr wrap="square" rtlCol="0">
              <a:spAutoFit/>
            </a:bodyPr>
            <a:lstStyle/>
            <a:p>
              <a:r>
                <a:rPr lang="en-US" sz="2400" dirty="0"/>
                <a:t>core globally unique identity</a:t>
              </a:r>
            </a:p>
          </p:txBody>
        </p:sp>
      </p:grpSp>
    </p:spTree>
    <p:extLst>
      <p:ext uri="{BB962C8B-B14F-4D97-AF65-F5344CB8AC3E}">
        <p14:creationId xmlns:p14="http://schemas.microsoft.com/office/powerpoint/2010/main" val="826199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50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50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50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50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7"/>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uiExpand="1" build="p"/>
      <p:bldP spid="5" grpId="0" animBg="1"/>
      <p:bldP spid="5" grpId="1" animBg="1"/>
      <p:bldP spid="7" grpId="0" animBg="1"/>
      <p:bldP spid="7"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normAutofit/>
          </a:bodyPr>
          <a:lstStyle/>
          <a:p>
            <a:r>
              <a:rPr lang="en-US" dirty="0"/>
              <a:t>The Covenant of the ARK</a:t>
            </a:r>
          </a:p>
        </p:txBody>
      </p:sp>
      <p:sp>
        <p:nvSpPr>
          <p:cNvPr id="21508" name="Rectangle 3"/>
          <p:cNvSpPr>
            <a:spLocks noGrp="1" noChangeArrowheads="1"/>
          </p:cNvSpPr>
          <p:nvPr>
            <p:ph type="body" idx="1"/>
          </p:nvPr>
        </p:nvSpPr>
        <p:spPr>
          <a:xfrm>
            <a:off x="457200" y="1822396"/>
            <a:ext cx="8229600" cy="4647492"/>
          </a:xfrm>
        </p:spPr>
        <p:txBody>
          <a:bodyPr>
            <a:noAutofit/>
          </a:bodyPr>
          <a:lstStyle/>
          <a:p>
            <a:r>
              <a:rPr lang="en-US" dirty="0"/>
              <a:t>The ARK scheme</a:t>
            </a:r>
          </a:p>
          <a:p>
            <a:r>
              <a:rPr lang="en-US" dirty="0"/>
              <a:t>   will not charge fees to create or use ARKs</a:t>
            </a:r>
          </a:p>
          <a:p>
            <a:r>
              <a:rPr lang="en-US" dirty="0"/>
              <a:t>   will not limit the number of ARKs you assign</a:t>
            </a:r>
          </a:p>
          <a:p>
            <a:r>
              <a:rPr lang="en-US" dirty="0"/>
              <a:t>   will not limit the kind of content you identify</a:t>
            </a:r>
          </a:p>
          <a:p>
            <a:r>
              <a:rPr lang="en-US" dirty="0"/>
              <a:t>   will not require metadata, nor even persistence</a:t>
            </a:r>
          </a:p>
          <a:p>
            <a:r>
              <a:rPr lang="en-US" dirty="0"/>
              <a:t>   will not mandate use of any particular resolver</a:t>
            </a:r>
          </a:p>
        </p:txBody>
      </p:sp>
      <p:sp>
        <p:nvSpPr>
          <p:cNvPr id="21506" name="Rectangle 6"/>
          <p:cNvSpPr>
            <a:spLocks noGrp="1" noChangeArrowheads="1"/>
          </p:cNvSpPr>
          <p:nvPr>
            <p:ph type="sldNum" sz="quarter" idx="12"/>
          </p:nvPr>
        </p:nvSpPr>
        <p:spPr/>
        <p:txBody>
          <a:bodyPr/>
          <a:lstStyle/>
          <a:p>
            <a:r>
              <a:rPr lang="en-US"/>
              <a:t> </a:t>
            </a:r>
            <a:fld id="{93FB56B1-E6F1-B046-8975-F54BA8462435}" type="slidenum">
              <a:rPr lang="en-US" smtClean="0"/>
              <a:pPr/>
              <a:t>6</a:t>
            </a:fld>
            <a:endParaRPr lang="en-US"/>
          </a:p>
        </p:txBody>
      </p:sp>
      <p:pic>
        <p:nvPicPr>
          <p:cNvPr id="2" name="Picture 1">
            <a:extLst>
              <a:ext uri="{FF2B5EF4-FFF2-40B4-BE49-F238E27FC236}">
                <a16:creationId xmlns:a16="http://schemas.microsoft.com/office/drawing/2014/main" id="{6C4EF6BF-5EE9-8B43-A814-C781871AAB9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136104" y="-8690"/>
            <a:ext cx="3007895" cy="1989178"/>
          </a:xfrm>
          <a:prstGeom prst="rect">
            <a:avLst/>
          </a:prstGeom>
        </p:spPr>
      </p:pic>
    </p:spTree>
    <p:extLst>
      <p:ext uri="{BB962C8B-B14F-4D97-AF65-F5344CB8AC3E}">
        <p14:creationId xmlns:p14="http://schemas.microsoft.com/office/powerpoint/2010/main" val="1401622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74638"/>
            <a:ext cx="8366760" cy="892681"/>
          </a:xfrm>
        </p:spPr>
        <p:txBody>
          <a:bodyPr>
            <a:normAutofit/>
          </a:bodyPr>
          <a:lstStyle/>
          <a:p>
            <a:r>
              <a:rPr lang="en-US" dirty="0"/>
              <a:t>Community owned ARK infrastructure</a:t>
            </a:r>
            <a:endParaRPr lang="en-US" dirty="0">
              <a:solidFill>
                <a:srgbClr val="0070C0"/>
              </a:solidFill>
            </a:endParaRPr>
          </a:p>
        </p:txBody>
      </p:sp>
      <p:sp>
        <p:nvSpPr>
          <p:cNvPr id="9" name="TextBox 8"/>
          <p:cNvSpPr txBox="1"/>
          <p:nvPr/>
        </p:nvSpPr>
        <p:spPr>
          <a:xfrm>
            <a:off x="407670" y="1421130"/>
            <a:ext cx="8549640" cy="4585871"/>
          </a:xfrm>
          <a:prstGeom prst="rect">
            <a:avLst/>
          </a:prstGeom>
          <a:noFill/>
        </p:spPr>
        <p:txBody>
          <a:bodyPr wrap="square" rtlCol="0">
            <a:spAutoFit/>
          </a:bodyPr>
          <a:lstStyle/>
          <a:p>
            <a:r>
              <a:rPr lang="en-US" sz="3200" dirty="0"/>
              <a:t>“ARKs in the Open” project</a:t>
            </a:r>
          </a:p>
          <a:p>
            <a:pPr marL="571500" indent="-571500">
              <a:buFont typeface="Arial" panose="020B0604020202020204" pitchFamily="34" charset="0"/>
              <a:buChar char="•"/>
            </a:pPr>
            <a:r>
              <a:rPr lang="en-US" sz="3200" dirty="0"/>
              <a:t>Collaboration: CDL &amp; </a:t>
            </a:r>
            <a:r>
              <a:rPr lang="en-US" sz="3200" dirty="0" err="1"/>
              <a:t>DuraSpace</a:t>
            </a:r>
            <a:endParaRPr lang="en-US" sz="3200" dirty="0"/>
          </a:p>
          <a:p>
            <a:pPr marL="571500" indent="-571500">
              <a:buFont typeface="Arial" panose="020B0604020202020204" pitchFamily="34" charset="0"/>
              <a:buChar char="•"/>
            </a:pPr>
            <a:r>
              <a:rPr lang="en-US" sz="3200" dirty="0"/>
              <a:t>Support from 31 organizations</a:t>
            </a:r>
          </a:p>
          <a:p>
            <a:pPr marL="571500" indent="-571500">
              <a:buFont typeface="Arial" panose="020B0604020202020204" pitchFamily="34" charset="0"/>
              <a:buChar char="•"/>
            </a:pPr>
            <a:r>
              <a:rPr lang="en-US" sz="3200" dirty="0"/>
              <a:t>Working groups in 3 areas: </a:t>
            </a:r>
          </a:p>
          <a:p>
            <a:pPr lvl="1"/>
            <a:r>
              <a:rPr lang="en-US" sz="3200" dirty="0"/>
              <a:t>    outreach, sustainability, technical</a:t>
            </a:r>
          </a:p>
          <a:p>
            <a:pPr lvl="1"/>
            <a:r>
              <a:rPr lang="en-US" sz="3200" dirty="0"/>
              <a:t>         </a:t>
            </a:r>
            <a:r>
              <a:rPr lang="en-US" sz="3200" dirty="0">
                <a:hlinkClick r:id="rId3"/>
              </a:rPr>
              <a:t>First draft ARKs FAQ!</a:t>
            </a:r>
            <a:endParaRPr lang="en-US" sz="3200" dirty="0"/>
          </a:p>
          <a:p>
            <a:pPr>
              <a:spcBef>
                <a:spcPts val="1200"/>
              </a:spcBef>
            </a:pPr>
            <a:r>
              <a:rPr lang="en-US" sz="4000" dirty="0"/>
              <a:t>Join us!     </a:t>
            </a:r>
          </a:p>
          <a:p>
            <a:pPr>
              <a:spcBef>
                <a:spcPts val="1200"/>
              </a:spcBef>
            </a:pPr>
            <a:r>
              <a:rPr lang="en-US" sz="4000" dirty="0">
                <a:solidFill>
                  <a:srgbClr val="0070C0"/>
                </a:solidFill>
              </a:rPr>
              <a:t>       </a:t>
            </a:r>
            <a:r>
              <a:rPr lang="en-US" sz="4000" dirty="0" err="1">
                <a:solidFill>
                  <a:srgbClr val="0070C0"/>
                </a:solidFill>
              </a:rPr>
              <a:t>ARKsInTheOpen.org</a:t>
            </a:r>
            <a:endParaRPr lang="en-US" sz="4000" dirty="0"/>
          </a:p>
        </p:txBody>
      </p:sp>
      <p:pic>
        <p:nvPicPr>
          <p:cNvPr id="2" name="Picture 1">
            <a:extLst>
              <a:ext uri="{FF2B5EF4-FFF2-40B4-BE49-F238E27FC236}">
                <a16:creationId xmlns:a16="http://schemas.microsoft.com/office/drawing/2014/main" id="{F9229A10-BCC0-45C4-803E-E3B2A204D153}"/>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899421" y="4900124"/>
            <a:ext cx="3244579" cy="1938991"/>
          </a:xfrm>
          <a:prstGeom prst="rect">
            <a:avLst/>
          </a:prstGeom>
        </p:spPr>
      </p:pic>
    </p:spTree>
    <p:extLst>
      <p:ext uri="{BB962C8B-B14F-4D97-AF65-F5344CB8AC3E}">
        <p14:creationId xmlns:p14="http://schemas.microsoft.com/office/powerpoint/2010/main" val="46007867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22256</TotalTime>
  <Words>1071</Words>
  <Application>Microsoft Macintosh PowerPoint</Application>
  <PresentationFormat>On-screen Show (4:3)</PresentationFormat>
  <Paragraphs>78</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Cambria</vt:lpstr>
      <vt:lpstr>Candara</vt:lpstr>
      <vt:lpstr>Times New Roman</vt:lpstr>
      <vt:lpstr>Office Theme</vt:lpstr>
      <vt:lpstr>How FAIR is your persistent identifier infrastructure?</vt:lpstr>
      <vt:lpstr>In the beginning</vt:lpstr>
      <vt:lpstr>Then came the web</vt:lpstr>
      <vt:lpstr>Then came the link resolvers</vt:lpstr>
      <vt:lpstr>An open alternative: ARK identifiers</vt:lpstr>
      <vt:lpstr>The Covenant of the ARK</vt:lpstr>
      <vt:lpstr>Community owned ARK infrastructure</vt:lpstr>
    </vt:vector>
  </TitlesOfParts>
  <Manager/>
  <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John Kunze</dc:creator>
  <cp:keywords/>
  <dc:description/>
  <cp:lastModifiedBy>John Kunze</cp:lastModifiedBy>
  <cp:revision>228</cp:revision>
  <cp:lastPrinted>2019-05-02T20:31:53Z</cp:lastPrinted>
  <dcterms:created xsi:type="dcterms:W3CDTF">2013-12-02T23:14:58Z</dcterms:created>
  <dcterms:modified xsi:type="dcterms:W3CDTF">2019-05-28T16:22:31Z</dcterms:modified>
  <cp:category/>
</cp:coreProperties>
</file>