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303" r:id="rId5"/>
    <p:sldId id="287" r:id="rId6"/>
    <p:sldId id="296" r:id="rId7"/>
    <p:sldId id="297" r:id="rId8"/>
    <p:sldId id="293" r:id="rId9"/>
    <p:sldId id="299" r:id="rId10"/>
    <p:sldId id="301"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302" r:id="rId28"/>
    <p:sldId id="279" r:id="rId29"/>
    <p:sldId id="280" r:id="rId30"/>
    <p:sldId id="281" r:id="rId31"/>
    <p:sldId id="282" r:id="rId32"/>
    <p:sldId id="283" r:id="rId33"/>
    <p:sldId id="284" r:id="rId34"/>
    <p:sldId id="285"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71" autoAdjust="0"/>
  </p:normalViewPr>
  <p:slideViewPr>
    <p:cSldViewPr>
      <p:cViewPr>
        <p:scale>
          <a:sx n="100" d="100"/>
          <a:sy n="100" d="100"/>
        </p:scale>
        <p:origin x="-19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AC4558-5903-4594-A163-F607143BE6C9}" type="datetimeFigureOut">
              <a:rPr lang="fr-FR" smtClean="0"/>
              <a:t>17/05/2019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4AFD2-930A-4F0A-8C54-1FF08B51D0BC}" type="slidenum">
              <a:rPr lang="fr-FR" smtClean="0"/>
              <a:t>‹N°›</a:t>
            </a:fld>
            <a:endParaRPr lang="fr-FR"/>
          </a:p>
        </p:txBody>
      </p:sp>
    </p:spTree>
    <p:extLst>
      <p:ext uri="{BB962C8B-B14F-4D97-AF65-F5344CB8AC3E}">
        <p14:creationId xmlns:p14="http://schemas.microsoft.com/office/powerpoint/2010/main" val="148393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Caractéristiques</a:t>
            </a:r>
            <a:r>
              <a:rPr lang="fr-FR" baseline="0" dirty="0" smtClean="0"/>
              <a:t> : libre et ouvert</a:t>
            </a:r>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3</a:t>
            </a:fld>
            <a:endParaRPr lang="fr-FR"/>
          </a:p>
        </p:txBody>
      </p:sp>
    </p:spTree>
    <p:extLst>
      <p:ext uri="{BB962C8B-B14F-4D97-AF65-F5344CB8AC3E}">
        <p14:creationId xmlns:p14="http://schemas.microsoft.com/office/powerpoint/2010/main" val="331431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 à partir du nom ARK (celui qui suit le NAAN)</a:t>
            </a:r>
          </a:p>
          <a:p>
            <a:r>
              <a:rPr lang="fr-FR" dirty="0" smtClean="0"/>
              <a:t>Le moindre changement dans l’ARK (interversion de deux caractères, oubli d’un caractère, saisie d’un caractère à la place d’un autre) aboutit à un caractère de contrôle </a:t>
            </a:r>
            <a:r>
              <a:rPr lang="fr-FR" b="1" dirty="0" smtClean="0"/>
              <a:t>différent</a:t>
            </a:r>
          </a:p>
          <a:p>
            <a:r>
              <a:rPr lang="fr-FR" dirty="0" smtClean="0"/>
              <a:t>Permet de déterminer si l’ARK est malformé et inviter l’utilisateur à vérifier l’ARK qu’il a saisi</a:t>
            </a:r>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19</a:t>
            </a:fld>
            <a:endParaRPr lang="fr-FR"/>
          </a:p>
        </p:txBody>
      </p:sp>
    </p:spTree>
    <p:extLst>
      <p:ext uri="{BB962C8B-B14F-4D97-AF65-F5344CB8AC3E}">
        <p14:creationId xmlns:p14="http://schemas.microsoft.com/office/powerpoint/2010/main" val="138733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 un service qui a pour rôle de </a:t>
            </a:r>
            <a:r>
              <a:rPr lang="fr-FR" b="1" dirty="0" smtClean="0"/>
              <a:t>donner accès </a:t>
            </a:r>
            <a:r>
              <a:rPr lang="fr-FR" dirty="0" smtClean="0"/>
              <a:t>(résoudre, déréférencer) l’objet identifié</a:t>
            </a:r>
          </a:p>
          <a:p>
            <a:r>
              <a:rPr lang="fr-FR" dirty="0" smtClean="0"/>
              <a:t>Sur le web, cette autorité d’accès correspond à un nom de </a:t>
            </a:r>
            <a:r>
              <a:rPr lang="fr-FR" b="1" dirty="0" smtClean="0"/>
              <a:t>domaine</a:t>
            </a:r>
            <a:r>
              <a:rPr lang="fr-FR" dirty="0" smtClean="0"/>
              <a:t> qui sait répondre quand on lui propose un ARK correspondant à son périmètre.</a:t>
            </a:r>
          </a:p>
          <a:p>
            <a:pPr lvl="1"/>
            <a:r>
              <a:rPr lang="fr-FR" dirty="0" smtClean="0"/>
              <a:t>Exemples : http://</a:t>
            </a:r>
            <a:r>
              <a:rPr lang="fr-FR" dirty="0" err="1" smtClean="0"/>
              <a:t>gallica.bnf.fr</a:t>
            </a:r>
            <a:r>
              <a:rPr lang="fr-FR" dirty="0" smtClean="0"/>
              <a:t>, http://</a:t>
            </a:r>
            <a:r>
              <a:rPr lang="fr-FR" dirty="0" err="1" smtClean="0"/>
              <a:t>catalogue.bnf.fr</a:t>
            </a:r>
            <a:r>
              <a:rPr lang="fr-FR" dirty="0" smtClean="0"/>
              <a:t>, http://</a:t>
            </a:r>
            <a:r>
              <a:rPr lang="fr-FR" dirty="0" err="1" smtClean="0"/>
              <a:t>ark.cdlib.org</a:t>
            </a:r>
            <a:r>
              <a:rPr lang="fr-FR" dirty="0" smtClean="0"/>
              <a:t>, http://</a:t>
            </a:r>
            <a:r>
              <a:rPr lang="fr-FR" dirty="0" err="1" smtClean="0"/>
              <a:t>texashistory.unt.edu</a:t>
            </a:r>
            <a:r>
              <a:rPr lang="fr-FR" dirty="0" smtClean="0"/>
              <a:t>…  sont des autorités d’adressage</a:t>
            </a:r>
          </a:p>
          <a:p>
            <a:r>
              <a:rPr lang="fr-FR" dirty="0" smtClean="0"/>
              <a:t>On peut attribuer des ARK sans pour autant y donner accès</a:t>
            </a:r>
          </a:p>
          <a:p>
            <a:pPr lvl="1"/>
            <a:r>
              <a:rPr lang="fr-FR" dirty="0" smtClean="0"/>
              <a:t>L’autorité d’adressage est </a:t>
            </a:r>
            <a:r>
              <a:rPr lang="fr-FR" b="1" dirty="0" smtClean="0"/>
              <a:t>optionnelle = </a:t>
            </a:r>
          </a:p>
          <a:p>
            <a:pPr lvl="1"/>
            <a:r>
              <a:rPr lang="fr-FR" b="0" dirty="0" smtClean="0"/>
              <a:t>On peut identifier des objets auxquels</a:t>
            </a:r>
            <a:r>
              <a:rPr lang="fr-FR" b="0" baseline="0" dirty="0" smtClean="0"/>
              <a:t> on ne donne pas accès ; on peut utiliser d’autres contextes d’accès qu’une URL ; enfin l’identité est indépendante de l’accès. Si un autre mécanisme d’accès que le web venait à le supplanter, rien n’empêcherait les identifiants ARK de continuer à exister et à être uniques.</a:t>
            </a:r>
            <a:endParaRPr lang="fr-FR" b="0"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21</a:t>
            </a:fld>
            <a:endParaRPr lang="fr-FR"/>
          </a:p>
        </p:txBody>
      </p:sp>
    </p:spTree>
    <p:extLst>
      <p:ext uri="{BB962C8B-B14F-4D97-AF65-F5344CB8AC3E}">
        <p14:creationId xmlns:p14="http://schemas.microsoft.com/office/powerpoint/2010/main" val="46090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Enjeu</a:t>
            </a:r>
            <a:r>
              <a:rPr lang="fr-FR" baseline="0" dirty="0" smtClean="0"/>
              <a:t> = rendre des parties de l’objet </a:t>
            </a:r>
            <a:r>
              <a:rPr lang="fr-FR" baseline="0" dirty="0" err="1" smtClean="0"/>
              <a:t>citables</a:t>
            </a:r>
            <a:endParaRPr lang="fr-FR" baseline="0" dirty="0" smtClean="0"/>
          </a:p>
          <a:p>
            <a:r>
              <a:rPr lang="fr-FR" dirty="0" smtClean="0"/>
              <a:t>Dans certains cas, l’objet identifié peut avoir une </a:t>
            </a:r>
            <a:r>
              <a:rPr lang="fr-FR" b="1" dirty="0" smtClean="0"/>
              <a:t>structure</a:t>
            </a:r>
            <a:r>
              <a:rPr lang="fr-FR" dirty="0" smtClean="0"/>
              <a:t> avec des sous-niveaux</a:t>
            </a:r>
          </a:p>
          <a:p>
            <a:pPr lvl="1"/>
            <a:r>
              <a:rPr lang="fr-FR" dirty="0" smtClean="0"/>
              <a:t>Document numérisé &gt; page &gt; paragraphe…</a:t>
            </a:r>
          </a:p>
          <a:p>
            <a:pPr lvl="1"/>
            <a:r>
              <a:rPr lang="fr-FR" dirty="0" smtClean="0"/>
              <a:t>Notice descriptive &gt; sous-notice</a:t>
            </a:r>
          </a:p>
          <a:p>
            <a:endParaRPr lang="fr-FR" dirty="0" smtClean="0"/>
          </a:p>
          <a:p>
            <a:r>
              <a:rPr lang="fr-FR" dirty="0" smtClean="0"/>
              <a:t>Ces ressources </a:t>
            </a:r>
            <a:r>
              <a:rPr lang="fr-FR" b="1" dirty="0" smtClean="0"/>
              <a:t>peuvent</a:t>
            </a:r>
            <a:r>
              <a:rPr lang="fr-FR" dirty="0" smtClean="0"/>
              <a:t> être révélées par des </a:t>
            </a:r>
            <a:r>
              <a:rPr lang="fr-FR" b="1" dirty="0" smtClean="0"/>
              <a:t>qualificatifs</a:t>
            </a:r>
            <a:r>
              <a:rPr lang="fr-FR" dirty="0" smtClean="0"/>
              <a:t> de granularité qui commencent par « / »</a:t>
            </a:r>
          </a:p>
          <a:p>
            <a:pPr lvl="1"/>
            <a:r>
              <a:rPr lang="fr-FR" dirty="0" smtClean="0"/>
              <a:t>Le cas échéant, il peut y avoir plusieurs niveaux</a:t>
            </a:r>
          </a:p>
          <a:p>
            <a:pPr lvl="2"/>
            <a:r>
              <a:rPr lang="fr-FR" dirty="0" smtClean="0"/>
              <a:t>ARK/page1/paragraphe2</a:t>
            </a:r>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25</a:t>
            </a:fld>
            <a:endParaRPr lang="fr-FR"/>
          </a:p>
        </p:txBody>
      </p:sp>
    </p:spTree>
    <p:extLst>
      <p:ext uri="{BB962C8B-B14F-4D97-AF65-F5344CB8AC3E}">
        <p14:creationId xmlns:p14="http://schemas.microsoft.com/office/powerpoint/2010/main" val="410139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Rappeler :</a:t>
            </a:r>
            <a:r>
              <a:rPr lang="fr-FR" baseline="0" dirty="0" smtClean="0"/>
              <a:t> par contre si vous cessez de maintenir un qualificatif, il est impératif de renvoyer vers l’identifiant ARK non qualifié</a:t>
            </a:r>
          </a:p>
          <a:p>
            <a:r>
              <a:rPr lang="fr-FR" baseline="0" dirty="0" smtClean="0"/>
              <a:t>Exemple : document numérique de tout à l’heure </a:t>
            </a:r>
            <a:r>
              <a:rPr lang="fr-FR" baseline="0" dirty="0" smtClean="0">
                <a:sym typeface="Wingdings" panose="05000000000000000000" pitchFamily="2" charset="2"/>
              </a:rPr>
              <a:t> j’arrête de maintenir les qualificatifs de page -&gt; je renvoie vers le document dans son ensemble</a:t>
            </a:r>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27</a:t>
            </a:fld>
            <a:endParaRPr lang="fr-FR"/>
          </a:p>
        </p:txBody>
      </p:sp>
    </p:spTree>
    <p:extLst>
      <p:ext uri="{BB962C8B-B14F-4D97-AF65-F5344CB8AC3E}">
        <p14:creationId xmlns:p14="http://schemas.microsoft.com/office/powerpoint/2010/main" val="152782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Ne pas se noyer dans les</a:t>
            </a:r>
            <a:r>
              <a:rPr lang="fr-FR" baseline="0" dirty="0" smtClean="0"/>
              <a:t> détails</a:t>
            </a:r>
            <a:r>
              <a:rPr lang="fr-FR" dirty="0" smtClean="0"/>
              <a:t> du contexte spécifiques BnF, en</a:t>
            </a:r>
            <a:r>
              <a:rPr lang="fr-FR" baseline="0" dirty="0" smtClean="0"/>
              <a:t> restant concret</a:t>
            </a:r>
            <a:r>
              <a:rPr lang="fr-FR" dirty="0" smtClean="0"/>
              <a:t>.</a:t>
            </a:r>
          </a:p>
          <a:p>
            <a:endParaRPr lang="fr-FR" dirty="0" smtClean="0"/>
          </a:p>
          <a:p>
            <a:r>
              <a:rPr lang="fr-FR" dirty="0" smtClean="0"/>
              <a:t>Adhérer aux besoins et aux fonctionnalités : unicité, opacité, découpler l’identité</a:t>
            </a:r>
            <a:r>
              <a:rPr lang="fr-FR" baseline="0" dirty="0" smtClean="0"/>
              <a:t> de l’accès, rendre </a:t>
            </a:r>
            <a:r>
              <a:rPr lang="fr-FR" baseline="0" dirty="0" err="1" smtClean="0"/>
              <a:t>citables</a:t>
            </a:r>
            <a:r>
              <a:rPr lang="fr-FR" baseline="0" dirty="0" smtClean="0"/>
              <a:t> des parties ou des variantes de l’objet.</a:t>
            </a:r>
          </a:p>
          <a:p>
            <a:r>
              <a:rPr lang="fr-FR" baseline="0" smtClean="0"/>
              <a:t> </a:t>
            </a:r>
          </a:p>
          <a:p>
            <a:endParaRPr lang="en-US" dirty="0"/>
          </a:p>
        </p:txBody>
      </p:sp>
      <p:sp>
        <p:nvSpPr>
          <p:cNvPr id="4" name="Espace réservé du numéro de diapositive 3"/>
          <p:cNvSpPr>
            <a:spLocks noGrp="1"/>
          </p:cNvSpPr>
          <p:nvPr>
            <p:ph type="sldNum" sz="quarter" idx="10"/>
          </p:nvPr>
        </p:nvSpPr>
        <p:spPr/>
        <p:txBody>
          <a:bodyPr/>
          <a:lstStyle/>
          <a:p>
            <a:fld id="{6A68E797-A0AF-4E8E-A9E6-DD61DF05C2C6}" type="slidenum">
              <a:rPr lang="fr-FR" smtClean="0"/>
              <a:t>28</a:t>
            </a:fld>
            <a:endParaRPr lang="fr-FR"/>
          </a:p>
        </p:txBody>
      </p:sp>
    </p:spTree>
    <p:extLst>
      <p:ext uri="{BB962C8B-B14F-4D97-AF65-F5344CB8AC3E}">
        <p14:creationId xmlns:p14="http://schemas.microsoft.com/office/powerpoint/2010/main" val="187463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Vous avez des </a:t>
            </a:r>
            <a:r>
              <a:rPr lang="fr-FR" dirty="0" err="1" smtClean="0"/>
              <a:t>ARKs</a:t>
            </a:r>
            <a:r>
              <a:rPr lang="fr-FR" dirty="0" smtClean="0"/>
              <a:t>, il faut vous organiser pour les faire vivre !</a:t>
            </a:r>
          </a:p>
          <a:p>
            <a:pPr lvl="1"/>
            <a:r>
              <a:rPr lang="fr-FR" dirty="0" smtClean="0"/>
              <a:t>Mise en place d’une organisation</a:t>
            </a:r>
          </a:p>
          <a:p>
            <a:pPr lvl="1"/>
            <a:r>
              <a:rPr lang="fr-FR" dirty="0" smtClean="0"/>
              <a:t>Définition d’un engagement de pérennité</a:t>
            </a:r>
          </a:p>
          <a:p>
            <a:pPr lvl="2"/>
            <a:r>
              <a:rPr lang="fr-FR" dirty="0" smtClean="0"/>
              <a:t>À quoi votre utilisateur peut s’attendre sur la pérennité de l’accès à ses objets ?</a:t>
            </a:r>
          </a:p>
          <a:p>
            <a:pPr lvl="1"/>
            <a:r>
              <a:rPr lang="fr-FR" dirty="0" smtClean="0"/>
              <a:t>Mise en œuvre d’une solution pour attribuer des ARK et y donner accès : </a:t>
            </a:r>
          </a:p>
          <a:p>
            <a:pPr lvl="2"/>
            <a:r>
              <a:rPr lang="fr-FR" dirty="0" smtClean="0"/>
              <a:t>système maison </a:t>
            </a:r>
          </a:p>
          <a:p>
            <a:pPr lvl="2"/>
            <a:r>
              <a:rPr lang="fr-FR" dirty="0" smtClean="0"/>
              <a:t>utilisation de logiciels gratuits dédiés aux ARK</a:t>
            </a:r>
          </a:p>
          <a:p>
            <a:pPr lvl="2"/>
            <a:r>
              <a:rPr lang="fr-FR" dirty="0" smtClean="0"/>
              <a:t>Utilisation d’un système payant dédié aux ARK (EZID ou tout autre logiciel mettant en œuvre les ARK)</a:t>
            </a:r>
          </a:p>
          <a:p>
            <a:pPr lvl="2"/>
            <a:r>
              <a:rPr lang="fr-FR" dirty="0" smtClean="0"/>
              <a:t>Utilisation</a:t>
            </a:r>
            <a:r>
              <a:rPr lang="fr-FR" baseline="0" dirty="0" smtClean="0"/>
              <a:t> d’un logiciel payant qui exploite et attribue des identifiants ARK</a:t>
            </a:r>
            <a:endParaRPr lang="fr-FR" dirty="0" smtClean="0"/>
          </a:p>
          <a:p>
            <a:pPr lvl="1"/>
            <a:r>
              <a:rPr lang="fr-FR" dirty="0" smtClean="0"/>
              <a:t>Un grand pouvoir = de grandes responsabilités</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4</a:t>
            </a:fld>
            <a:endParaRPr lang="fr-FR"/>
          </a:p>
        </p:txBody>
      </p:sp>
    </p:spTree>
    <p:extLst>
      <p:ext uri="{BB962C8B-B14F-4D97-AF65-F5344CB8AC3E}">
        <p14:creationId xmlns:p14="http://schemas.microsoft.com/office/powerpoint/2010/main" val="159817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a:t>
            </a:r>
            <a:r>
              <a:rPr lang="fr-FR" baseline="0" dirty="0" smtClean="0"/>
              <a:t> identifiant est une association entre une chaîne de caractères et l’objet qu’il identifie</a:t>
            </a:r>
          </a:p>
          <a:p>
            <a:r>
              <a:rPr lang="fr-FR" dirty="0" smtClean="0"/>
              <a:t>Les</a:t>
            </a:r>
            <a:r>
              <a:rPr lang="fr-FR" baseline="0" dirty="0" smtClean="0"/>
              <a:t> informations qui décrivent l’objet sont les métadonnées, qui servent à retrouver l’objet, par exemple dans un catalogue ou via un moteur de recherche. L’identifiant, lui, sert à identifier l’objet et à y donner accès.</a:t>
            </a:r>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5</a:t>
            </a:fld>
            <a:endParaRPr lang="fr-FR"/>
          </a:p>
        </p:txBody>
      </p:sp>
    </p:spTree>
    <p:extLst>
      <p:ext uri="{BB962C8B-B14F-4D97-AF65-F5344CB8AC3E}">
        <p14:creationId xmlns:p14="http://schemas.microsoft.com/office/powerpoint/2010/main" val="198200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Indefinite</a:t>
            </a:r>
            <a:r>
              <a:rPr lang="fr-FR" dirty="0" smtClean="0"/>
              <a:t> = sans limite</a:t>
            </a:r>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10</a:t>
            </a:fld>
            <a:endParaRPr lang="fr-FR"/>
          </a:p>
        </p:txBody>
      </p:sp>
    </p:spTree>
    <p:extLst>
      <p:ext uri="{BB962C8B-B14F-4D97-AF65-F5344CB8AC3E}">
        <p14:creationId xmlns:p14="http://schemas.microsoft.com/office/powerpoint/2010/main" val="415190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Organisme public, privé, individu…</a:t>
            </a:r>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12</a:t>
            </a:fld>
            <a:endParaRPr lang="fr-FR"/>
          </a:p>
        </p:txBody>
      </p:sp>
    </p:spTree>
    <p:extLst>
      <p:ext uri="{BB962C8B-B14F-4D97-AF65-F5344CB8AC3E}">
        <p14:creationId xmlns:p14="http://schemas.microsoft.com/office/powerpoint/2010/main" val="1214982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Définir rigoureusement</a:t>
            </a:r>
            <a:r>
              <a:rPr lang="fr-FR" baseline="0" dirty="0" smtClean="0"/>
              <a:t> = j’identifie un objet ou une description? </a:t>
            </a:r>
            <a:r>
              <a:rPr lang="fr-FR" dirty="0" smtClean="0"/>
              <a:t>A quel niveau de granularité ? (document en plusieurs volumes, document, page…)</a:t>
            </a:r>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13</a:t>
            </a:fld>
            <a:endParaRPr lang="fr-FR"/>
          </a:p>
        </p:txBody>
      </p:sp>
    </p:spTree>
    <p:extLst>
      <p:ext uri="{BB962C8B-B14F-4D97-AF65-F5344CB8AC3E}">
        <p14:creationId xmlns:p14="http://schemas.microsoft.com/office/powerpoint/2010/main" val="193272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Eviter la </a:t>
            </a:r>
            <a:r>
              <a:rPr lang="fr-FR" b="1" dirty="0" smtClean="0"/>
              <a:t>collision</a:t>
            </a:r>
            <a:r>
              <a:rPr lang="fr-FR" dirty="0" smtClean="0"/>
              <a:t> de ses identifiants = besoin de définir son ou ses contextes d’attribution</a:t>
            </a:r>
          </a:p>
          <a:p>
            <a:pPr lvl="1"/>
            <a:r>
              <a:rPr lang="fr-FR" dirty="0" smtClean="0"/>
              <a:t>Possibilité de </a:t>
            </a:r>
            <a:r>
              <a:rPr lang="fr-FR" b="1" dirty="0" smtClean="0"/>
              <a:t>déléguer</a:t>
            </a:r>
            <a:r>
              <a:rPr lang="fr-FR" dirty="0" smtClean="0"/>
              <a:t> l’attribution d’ARK à une à plusieurs sous-autorités </a:t>
            </a:r>
            <a:r>
              <a:rPr lang="fr-FR" dirty="0" err="1" smtClean="0"/>
              <a:t>nommantes</a:t>
            </a:r>
            <a:endParaRPr lang="fr-FR" dirty="0" smtClean="0"/>
          </a:p>
          <a:p>
            <a:pPr lvl="1"/>
            <a:r>
              <a:rPr lang="fr-FR" dirty="0" smtClean="0"/>
              <a:t>Contexte d’attribution : un projet, une base de données, un logiciel… toute organisation ou système qui attribue des identifiants pour ses besoins et les maintient</a:t>
            </a:r>
          </a:p>
          <a:p>
            <a:r>
              <a:rPr lang="fr-FR" dirty="0" smtClean="0"/>
              <a:t>L’autorité </a:t>
            </a:r>
            <a:r>
              <a:rPr lang="fr-FR" dirty="0" err="1" smtClean="0"/>
              <a:t>nommante</a:t>
            </a:r>
            <a:r>
              <a:rPr lang="fr-FR" dirty="0" smtClean="0"/>
              <a:t> peut avoir à gérer plusieurs contextes d’attribution en parallèle</a:t>
            </a:r>
          </a:p>
          <a:p>
            <a:pPr lvl="1"/>
            <a:r>
              <a:rPr lang="fr-FR" dirty="0" smtClean="0"/>
              <a:t>Maintenant</a:t>
            </a:r>
          </a:p>
          <a:p>
            <a:pPr lvl="1"/>
            <a:r>
              <a:rPr lang="fr-FR" dirty="0" smtClean="0"/>
              <a:t>A l’avenir</a:t>
            </a:r>
          </a:p>
          <a:p>
            <a:pPr lvl="1"/>
            <a:r>
              <a:rPr lang="fr-FR" dirty="0" smtClean="0"/>
              <a:t>=&gt; Nécessité de </a:t>
            </a:r>
            <a:r>
              <a:rPr lang="fr-FR" b="1" dirty="0" smtClean="0"/>
              <a:t>partitionner </a:t>
            </a:r>
            <a:r>
              <a:rPr lang="fr-FR" dirty="0" smtClean="0"/>
              <a:t>son espace de nommage</a:t>
            </a:r>
          </a:p>
          <a:p>
            <a:r>
              <a:rPr lang="fr-FR" dirty="0" smtClean="0"/>
              <a:t>Importance de définir des préfixes (sous-autorités </a:t>
            </a:r>
            <a:r>
              <a:rPr lang="fr-FR" dirty="0" err="1" smtClean="0"/>
              <a:t>nommantes</a:t>
            </a:r>
            <a:r>
              <a:rPr lang="fr-FR" dirty="0" smtClean="0"/>
              <a:t>)</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14</a:t>
            </a:fld>
            <a:endParaRPr lang="fr-FR"/>
          </a:p>
        </p:txBody>
      </p:sp>
    </p:spTree>
    <p:extLst>
      <p:ext uri="{BB962C8B-B14F-4D97-AF65-F5344CB8AC3E}">
        <p14:creationId xmlns:p14="http://schemas.microsoft.com/office/powerpoint/2010/main" val="86994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Définir une politique de </a:t>
            </a:r>
            <a:r>
              <a:rPr lang="fr-FR" b="1" dirty="0" smtClean="0"/>
              <a:t>nommage</a:t>
            </a:r>
          </a:p>
          <a:p>
            <a:pPr lvl="1"/>
            <a:r>
              <a:rPr lang="fr-FR" dirty="0" smtClean="0"/>
              <a:t>Avoir une structure cohérente pour ses identifiants</a:t>
            </a:r>
          </a:p>
          <a:p>
            <a:r>
              <a:rPr lang="fr-FR" dirty="0" smtClean="0"/>
              <a:t>Des identifiants stables</a:t>
            </a:r>
          </a:p>
          <a:p>
            <a:pPr lvl="1"/>
            <a:r>
              <a:rPr lang="fr-FR" dirty="0" smtClean="0"/>
              <a:t>Se prémunir contre la tentation de changer l’identifiant</a:t>
            </a:r>
          </a:p>
          <a:p>
            <a:pPr lvl="2"/>
            <a:r>
              <a:rPr lang="fr-FR" dirty="0" smtClean="0"/>
              <a:t>Il est fortement recommandé que l’identifiant soit </a:t>
            </a:r>
            <a:r>
              <a:rPr lang="fr-FR" b="1" dirty="0" smtClean="0"/>
              <a:t>opaque </a:t>
            </a:r>
            <a:r>
              <a:rPr lang="fr-FR" dirty="0" smtClean="0"/>
              <a:t>(non signifiant)</a:t>
            </a:r>
          </a:p>
          <a:p>
            <a:pPr lvl="2"/>
            <a:r>
              <a:rPr lang="fr-FR" dirty="0" smtClean="0"/>
              <a:t>Traduction : éviter tout élément pouvant avoir un sens pour un utilisateur</a:t>
            </a:r>
          </a:p>
          <a:p>
            <a:pPr lvl="2"/>
            <a:r>
              <a:rPr lang="fr-FR" dirty="0" smtClean="0"/>
              <a:t>Proscrire les informations « en clair » :</a:t>
            </a:r>
          </a:p>
          <a:p>
            <a:pPr lvl="3"/>
            <a:r>
              <a:rPr lang="fr-FR" dirty="0" smtClean="0"/>
              <a:t>titre, auteur, et autres libellés associés à l’objet</a:t>
            </a:r>
          </a:p>
          <a:p>
            <a:pPr lvl="3"/>
            <a:r>
              <a:rPr lang="fr-FR" dirty="0" smtClean="0"/>
              <a:t>Informations liées à des technologies (format de fichier, logiciel ou technologie utilisée…)</a:t>
            </a:r>
          </a:p>
          <a:p>
            <a:pPr lvl="2"/>
            <a:r>
              <a:rPr lang="fr-FR" dirty="0" smtClean="0"/>
              <a:t>Eviter les éléments signifiants « accidentels »</a:t>
            </a:r>
          </a:p>
          <a:p>
            <a:r>
              <a:rPr lang="fr-FR" dirty="0" smtClean="0"/>
              <a:t>Des identifiants « qui voyagent bien »</a:t>
            </a:r>
          </a:p>
          <a:p>
            <a:pPr lvl="1"/>
            <a:r>
              <a:rPr lang="fr-FR" dirty="0" smtClean="0"/>
              <a:t>Limiter les risques de corruption de l’identifiant (erreurs de recopie de l’identifiant)</a:t>
            </a:r>
          </a:p>
          <a:p>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15</a:t>
            </a:fld>
            <a:endParaRPr lang="fr-FR"/>
          </a:p>
        </p:txBody>
      </p:sp>
    </p:spTree>
    <p:extLst>
      <p:ext uri="{BB962C8B-B14F-4D97-AF65-F5344CB8AC3E}">
        <p14:creationId xmlns:p14="http://schemas.microsoft.com/office/powerpoint/2010/main" val="250637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spécification ARK</a:t>
            </a:r>
            <a:r>
              <a:rPr lang="fr-FR" baseline="0" dirty="0" smtClean="0"/>
              <a:t> recommande l’opacité, mais ne l’impose pas</a:t>
            </a:r>
            <a:endParaRPr lang="fr-FR" dirty="0"/>
          </a:p>
        </p:txBody>
      </p:sp>
      <p:sp>
        <p:nvSpPr>
          <p:cNvPr id="4" name="Espace réservé du numéro de diapositive 3"/>
          <p:cNvSpPr>
            <a:spLocks noGrp="1"/>
          </p:cNvSpPr>
          <p:nvPr>
            <p:ph type="sldNum" sz="quarter" idx="10"/>
          </p:nvPr>
        </p:nvSpPr>
        <p:spPr/>
        <p:txBody>
          <a:bodyPr/>
          <a:lstStyle/>
          <a:p>
            <a:fld id="{02C4AFD2-930A-4F0A-8C54-1FF08B51D0BC}" type="slidenum">
              <a:rPr lang="fr-FR" smtClean="0"/>
              <a:t>18</a:t>
            </a:fld>
            <a:endParaRPr lang="fr-FR"/>
          </a:p>
        </p:txBody>
      </p:sp>
    </p:spTree>
    <p:extLst>
      <p:ext uri="{BB962C8B-B14F-4D97-AF65-F5344CB8AC3E}">
        <p14:creationId xmlns:p14="http://schemas.microsoft.com/office/powerpoint/2010/main" val="5801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1DC2E4D9-6AAC-4FC4-A09F-8CB0CF174F71}" type="datetimeFigureOut">
              <a:rPr lang="fr-FR" smtClean="0"/>
              <a:t>17/05/2019</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F5E19587-8B34-4BF5-BD82-5EC2069E8241}"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1DC2E4D9-6AAC-4FC4-A09F-8CB0CF174F71}" type="datetimeFigureOut">
              <a:rPr lang="fr-FR" smtClean="0"/>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smtClean="0"/>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1DC2E4D9-6AAC-4FC4-A09F-8CB0CF174F71}" type="datetimeFigureOut">
              <a:rPr lang="fr-FR" smtClean="0"/>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1DC2E4D9-6AAC-4FC4-A09F-8CB0CF174F71}" type="datetimeFigureOut">
              <a:rPr lang="fr-FR" smtClean="0"/>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1DC2E4D9-6AAC-4FC4-A09F-8CB0CF174F71}" type="datetimeFigureOut">
              <a:rPr lang="fr-FR" smtClean="0"/>
              <a:t>17/05/2019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E19587-8B34-4BF5-BD82-5EC2069E8241}"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smtClean="0"/>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1DC2E4D9-6AAC-4FC4-A09F-8CB0CF174F71}" type="datetimeFigureOut">
              <a:rPr lang="fr-FR" smtClean="0"/>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1DC2E4D9-6AAC-4FC4-A09F-8CB0CF174F71}" type="datetimeFigureOut">
              <a:rPr lang="fr-FR" smtClean="0"/>
              <a:t>17/05/2019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Date Placeholder 2"/>
          <p:cNvSpPr>
            <a:spLocks noGrp="1"/>
          </p:cNvSpPr>
          <p:nvPr>
            <p:ph type="dt" sz="half" idx="10"/>
          </p:nvPr>
        </p:nvSpPr>
        <p:spPr/>
        <p:txBody>
          <a:bodyPr/>
          <a:lstStyle/>
          <a:p>
            <a:fld id="{1DC2E4D9-6AAC-4FC4-A09F-8CB0CF174F71}" type="datetimeFigureOut">
              <a:rPr lang="fr-FR" smtClean="0"/>
              <a:t>17/05/2019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2E4D9-6AAC-4FC4-A09F-8CB0CF174F71}" type="datetimeFigureOut">
              <a:rPr lang="fr-FR" smtClean="0"/>
              <a:t>17/05/2019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1DC2E4D9-6AAC-4FC4-A09F-8CB0CF174F71}" type="datetimeFigureOut">
              <a:rPr lang="fr-FR" smtClean="0"/>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E19587-8B34-4BF5-BD82-5EC2069E8241}"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1DC2E4D9-6AAC-4FC4-A09F-8CB0CF174F71}" type="datetimeFigureOut">
              <a:rPr lang="fr-FR" smtClean="0"/>
              <a:t>17/05/2019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F5E19587-8B34-4BF5-BD82-5EC2069E8241}" type="slidenum">
              <a:rPr lang="fr-FR" smtClean="0"/>
              <a:t>‹N°›</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C2E4D9-6AAC-4FC4-A09F-8CB0CF174F71}" type="datetimeFigureOut">
              <a:rPr lang="fr-FR" smtClean="0"/>
              <a:t>17/05/2019</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E19587-8B34-4BF5-BD82-5EC2069E8241}" type="slidenum">
              <a:rPr lang="fr-FR" smtClean="0"/>
              <a:t>‹N°›</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xashistory.unt.edu/ark:/6753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n2t.net/e/naan_reque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cdlib.org/services/uc3/naan_registry.tx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niklasstjerna/6786564728/"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gallica.bnf.fr/ark:/12148/bpt6k103039f/f26.thumbnail" TargetMode="External"/><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ools.ietf.org/pdf/draft-kunze-ark-18.pdf" TargetMode="External"/><Relationship Id="rId3" Type="http://schemas.openxmlformats.org/officeDocument/2006/relationships/hyperlink" Target="http://groups.google.com/group/arks-forum" TargetMode="External"/><Relationship Id="rId7" Type="http://schemas.openxmlformats.org/officeDocument/2006/relationships/hyperlink" Target="http://www.cdlib.org/uc3/naan_registry.t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n2t.net/ark:/13030/m50z8hqp" TargetMode="External"/><Relationship Id="rId3" Type="http://schemas.openxmlformats.org/officeDocument/2006/relationships/hyperlink" Target="http://collections.banq.qc.ca/ark:/52327/2244441" TargetMode="External"/><Relationship Id="rId7" Type="http://schemas.openxmlformats.org/officeDocument/2006/relationships/hyperlink" Target="http://n2t.net/ark:/13030/m50z8hqp??*" TargetMode="External"/><Relationship Id="rId2" Type="http://schemas.openxmlformats.org/officeDocument/2006/relationships/hyperlink" Target="http://collections.banq.qc.ca/ark:/52327/2080523" TargetMode="External"/><Relationship Id="rId1" Type="http://schemas.openxmlformats.org/officeDocument/2006/relationships/slideLayout" Target="../slideLayouts/slideLayout2.xml"/><Relationship Id="rId6" Type="http://schemas.openxmlformats.org/officeDocument/2006/relationships/hyperlink" Target="https://texashistory.unt.edu/ark:/67531/metapth346793/??*" TargetMode="External"/><Relationship Id="rId5" Type="http://schemas.openxmlformats.org/officeDocument/2006/relationships/hyperlink" Target="https://texashistory.unt.edu/ark:/67531/metapth346793/?*" TargetMode="External"/><Relationship Id="rId4" Type="http://schemas.openxmlformats.org/officeDocument/2006/relationships/hyperlink" Target="https://texashistory.unt.edu/ark:/67531/metapth34679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Nom de code : ARK</a:t>
            </a:r>
            <a:endParaRPr lang="fr-FR" dirty="0"/>
          </a:p>
        </p:txBody>
      </p:sp>
      <p:sp>
        <p:nvSpPr>
          <p:cNvPr id="3" name="Sous-titre 2"/>
          <p:cNvSpPr>
            <a:spLocks noGrp="1"/>
          </p:cNvSpPr>
          <p:nvPr>
            <p:ph type="subTitle" idx="1"/>
          </p:nvPr>
        </p:nvSpPr>
        <p:spPr/>
        <p:txBody>
          <a:bodyPr/>
          <a:lstStyle/>
          <a:p>
            <a:r>
              <a:rPr lang="fr-FR" dirty="0" err="1" smtClean="0"/>
              <a:t>Archival</a:t>
            </a:r>
            <a:r>
              <a:rPr lang="fr-FR" dirty="0" smtClean="0"/>
              <a:t> Resource Key</a:t>
            </a:r>
            <a:endParaRPr lang="fr-FR" dirty="0"/>
          </a:p>
        </p:txBody>
      </p:sp>
    </p:spTree>
    <p:extLst>
      <p:ext uri="{BB962C8B-B14F-4D97-AF65-F5344CB8AC3E}">
        <p14:creationId xmlns:p14="http://schemas.microsoft.com/office/powerpoint/2010/main" val="370421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txBox="1">
            <a:spLocks/>
          </p:cNvSpPr>
          <p:nvPr/>
        </p:nvSpPr>
        <p:spPr>
          <a:xfrm>
            <a:off x="0" y="404664"/>
            <a:ext cx="9144000" cy="1152128"/>
          </a:xfrm>
          <a:prstGeom prst="rect">
            <a:avLst/>
          </a:prstGeom>
        </p:spPr>
        <p:txBody>
          <a:bodyPr vert="horz" lIns="0" rIns="0" bIns="0" anchor="b">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fr-FR" dirty="0" smtClean="0"/>
              <a:t>Un exemple</a:t>
            </a:r>
            <a:br>
              <a:rPr lang="fr-FR" dirty="0" smtClean="0"/>
            </a:br>
            <a:r>
              <a:rPr lang="fr-FR" sz="3600" dirty="0"/>
              <a:t>https://texashistory.unt.edu/ark:/</a:t>
            </a:r>
            <a:r>
              <a:rPr lang="fr-FR" sz="3600" dirty="0" smtClean="0"/>
              <a:t>67531/metapth346793/??</a:t>
            </a:r>
            <a:endParaRPr lang="fr-FR" sz="3600" dirty="0"/>
          </a:p>
        </p:txBody>
      </p:sp>
      <p:sp>
        <p:nvSpPr>
          <p:cNvPr id="2" name="Rectangle 1"/>
          <p:cNvSpPr/>
          <p:nvPr/>
        </p:nvSpPr>
        <p:spPr>
          <a:xfrm>
            <a:off x="611560" y="1916832"/>
            <a:ext cx="8352928" cy="2339102"/>
          </a:xfrm>
          <a:prstGeom prst="rect">
            <a:avLst/>
          </a:prstGeom>
        </p:spPr>
        <p:txBody>
          <a:bodyPr wrap="square">
            <a:spAutoFit/>
          </a:bodyPr>
          <a:lstStyle/>
          <a:p>
            <a:r>
              <a:rPr lang="en-US" sz="1400" dirty="0" err="1"/>
              <a:t>erc</a:t>
            </a:r>
            <a:r>
              <a:rPr lang="en-US" sz="1400" dirty="0"/>
              <a:t>: </a:t>
            </a:r>
            <a:endParaRPr lang="en-US" sz="1400" dirty="0" smtClean="0"/>
          </a:p>
          <a:p>
            <a:r>
              <a:rPr lang="en-US" sz="1400" dirty="0" smtClean="0"/>
              <a:t>who</a:t>
            </a:r>
            <a:r>
              <a:rPr lang="en-US" sz="1400" dirty="0"/>
              <a:t>: Dallas (Tex.). Police Department. </a:t>
            </a:r>
            <a:endParaRPr lang="en-US" sz="1400" dirty="0" smtClean="0"/>
          </a:p>
          <a:p>
            <a:r>
              <a:rPr lang="en-US" sz="1400" dirty="0" smtClean="0"/>
              <a:t>what</a:t>
            </a:r>
            <a:r>
              <a:rPr lang="en-US" sz="1400" dirty="0"/>
              <a:t>: [Photographs of Identification Cards] when: 19631100 </a:t>
            </a:r>
            <a:endParaRPr lang="en-US" sz="1400" dirty="0" smtClean="0"/>
          </a:p>
          <a:p>
            <a:r>
              <a:rPr lang="en-US" sz="1400" dirty="0" smtClean="0"/>
              <a:t>where</a:t>
            </a:r>
            <a:r>
              <a:rPr lang="en-US" sz="1400" dirty="0"/>
              <a:t>: https://texashistory.unt.edu/ark:/67531/metapth346793/ </a:t>
            </a:r>
            <a:endParaRPr lang="en-US" sz="1400" dirty="0" smtClean="0"/>
          </a:p>
          <a:p>
            <a:r>
              <a:rPr lang="en-US" dirty="0" err="1" smtClean="0"/>
              <a:t>erc</a:t>
            </a:r>
            <a:r>
              <a:rPr lang="en-US" dirty="0" smtClean="0"/>
              <a:t>-support</a:t>
            </a:r>
            <a:r>
              <a:rPr lang="en-US" dirty="0"/>
              <a:t>: </a:t>
            </a:r>
            <a:endParaRPr lang="en-US" dirty="0" smtClean="0"/>
          </a:p>
          <a:p>
            <a:r>
              <a:rPr lang="en-US" b="1" dirty="0" smtClean="0"/>
              <a:t>who</a:t>
            </a:r>
            <a:r>
              <a:rPr lang="en-US" dirty="0"/>
              <a:t>: University of North Texas Libraries </a:t>
            </a:r>
            <a:endParaRPr lang="en-US" dirty="0" smtClean="0"/>
          </a:p>
          <a:p>
            <a:r>
              <a:rPr lang="en-US" b="1" dirty="0" smtClean="0"/>
              <a:t>what</a:t>
            </a:r>
            <a:r>
              <a:rPr lang="en-US" dirty="0"/>
              <a:t>: Permanent: </a:t>
            </a:r>
            <a:r>
              <a:rPr lang="en-US" dirty="0" smtClean="0"/>
              <a:t>Stable </a:t>
            </a:r>
            <a:r>
              <a:rPr lang="en-US" dirty="0"/>
              <a:t>Content: </a:t>
            </a:r>
            <a:endParaRPr lang="en-US" dirty="0" smtClean="0"/>
          </a:p>
          <a:p>
            <a:r>
              <a:rPr lang="en-US" b="1" dirty="0" smtClean="0"/>
              <a:t>when</a:t>
            </a:r>
            <a:r>
              <a:rPr lang="en-US" dirty="0"/>
              <a:t>: 20081203 </a:t>
            </a:r>
            <a:endParaRPr lang="en-US" dirty="0" smtClean="0"/>
          </a:p>
          <a:p>
            <a:r>
              <a:rPr lang="en-US" b="1" dirty="0" smtClean="0"/>
              <a:t>where</a:t>
            </a:r>
            <a:r>
              <a:rPr lang="en-US" dirty="0"/>
              <a:t>: </a:t>
            </a:r>
            <a:r>
              <a:rPr lang="en-US" dirty="0">
                <a:hlinkClick r:id="rId3"/>
              </a:rPr>
              <a:t>https://texashistory.unt.edu/ark:/67531</a:t>
            </a:r>
            <a:r>
              <a:rPr lang="en-US" dirty="0" smtClean="0">
                <a:hlinkClick r:id="rId3"/>
              </a:rPr>
              <a:t>/</a:t>
            </a:r>
            <a:endParaRPr lang="fr-FR" sz="2400" dirty="0"/>
          </a:p>
        </p:txBody>
      </p:sp>
      <p:sp>
        <p:nvSpPr>
          <p:cNvPr id="3" name="Rectangle 1"/>
          <p:cNvSpPr>
            <a:spLocks noChangeArrowheads="1"/>
          </p:cNvSpPr>
          <p:nvPr/>
        </p:nvSpPr>
        <p:spPr bwMode="auto">
          <a:xfrm>
            <a:off x="539552" y="4992270"/>
            <a:ext cx="813690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altLang="fr-FR" sz="1600" dirty="0" smtClean="0">
                <a:latin typeface="Arial Unicode MS" pitchFamily="34" charset="-128"/>
                <a:cs typeface="Arial" pitchFamily="34" charset="0"/>
              </a:rPr>
              <a:t>« </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The UNT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Libraries</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assigns</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identifiers</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within</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the ARK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domain</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under</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the NAAN 67531 and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according</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to the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following</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principles</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No ARK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shall</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be</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re-assigned</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that</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is</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once an ARK-to-</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object</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association has been made public,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that</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association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shall</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be</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considered</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unique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into</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the </a:t>
            </a:r>
            <a:r>
              <a:rPr kumimoji="0" lang="fr-FR" altLang="fr-FR" sz="1600" b="0" i="0" u="none" strike="noStrike" cap="none" normalizeH="0" baseline="0" dirty="0" err="1" smtClean="0">
                <a:ln>
                  <a:noFill/>
                </a:ln>
                <a:solidFill>
                  <a:schemeClr val="tx1"/>
                </a:solidFill>
                <a:effectLst/>
                <a:latin typeface="Arial Unicode MS" pitchFamily="34" charset="-128"/>
                <a:cs typeface="Arial" pitchFamily="34" charset="0"/>
              </a:rPr>
              <a:t>indefinite</a:t>
            </a:r>
            <a:r>
              <a:rPr kumimoji="0" lang="fr-FR" altLang="fr-FR" sz="1600" b="0" i="0" u="none" strike="noStrike" cap="none" normalizeH="0" baseline="0" dirty="0" smtClean="0">
                <a:ln>
                  <a:noFill/>
                </a:ln>
                <a:solidFill>
                  <a:schemeClr val="tx1"/>
                </a:solidFill>
                <a:effectLst/>
                <a:latin typeface="Arial Unicode MS" pitchFamily="34" charset="-128"/>
                <a:cs typeface="Arial" pitchFamily="34" charset="0"/>
              </a:rPr>
              <a:t> future.</a:t>
            </a:r>
            <a:r>
              <a:rPr lang="fr-FR" altLang="fr-FR" sz="1050" dirty="0" smtClean="0">
                <a:latin typeface="Arial" pitchFamily="34" charset="0"/>
                <a:cs typeface="Arial" pitchFamily="34" charset="0"/>
              </a:rPr>
              <a:t> »</a:t>
            </a:r>
            <a:endParaRPr kumimoji="0" lang="fr-FR" alt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Flèche droite à entaille 3"/>
          <p:cNvSpPr/>
          <p:nvPr/>
        </p:nvSpPr>
        <p:spPr>
          <a:xfrm rot="5400000">
            <a:off x="2663788" y="4257092"/>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7096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Qui attribue des ARK ?</a:t>
            </a:r>
            <a:endParaRPr lang="fr-FR" dirty="0"/>
          </a:p>
        </p:txBody>
      </p:sp>
      <p:sp>
        <p:nvSpPr>
          <p:cNvPr id="5" name="Espace réservé du texte 4"/>
          <p:cNvSpPr>
            <a:spLocks noGrp="1"/>
          </p:cNvSpPr>
          <p:nvPr>
            <p:ph type="body" idx="1"/>
          </p:nvPr>
        </p:nvSpPr>
        <p:spPr/>
        <p:txBody>
          <a:bodyPr/>
          <a:lstStyle/>
          <a:p>
            <a:r>
              <a:rPr lang="fr-FR" dirty="0" smtClean="0"/>
              <a:t>L’autorité </a:t>
            </a:r>
            <a:r>
              <a:rPr lang="fr-FR" dirty="0" err="1" smtClean="0"/>
              <a:t>nommante</a:t>
            </a:r>
            <a:r>
              <a:rPr lang="fr-FR" dirty="0" smtClean="0"/>
              <a:t> : rôle et responsabilités</a:t>
            </a:r>
            <a:endParaRPr lang="fr-FR" dirty="0"/>
          </a:p>
        </p:txBody>
      </p:sp>
    </p:spTree>
    <p:extLst>
      <p:ext uri="{BB962C8B-B14F-4D97-AF65-F5344CB8AC3E}">
        <p14:creationId xmlns:p14="http://schemas.microsoft.com/office/powerpoint/2010/main" val="141562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rôle de l’autorité </a:t>
            </a:r>
            <a:r>
              <a:rPr lang="fr-FR" dirty="0" err="1" smtClean="0"/>
              <a:t>nommante</a:t>
            </a:r>
            <a:endParaRPr lang="fr-FR" dirty="0"/>
          </a:p>
        </p:txBody>
      </p:sp>
      <p:sp>
        <p:nvSpPr>
          <p:cNvPr id="3" name="Espace réservé du contenu 2"/>
          <p:cNvSpPr>
            <a:spLocks noGrp="1"/>
          </p:cNvSpPr>
          <p:nvPr>
            <p:ph idx="1"/>
          </p:nvPr>
        </p:nvSpPr>
        <p:spPr/>
        <p:txBody>
          <a:bodyPr>
            <a:normAutofit/>
          </a:bodyPr>
          <a:lstStyle/>
          <a:p>
            <a:r>
              <a:rPr lang="fr-FR" dirty="0" smtClean="0"/>
              <a:t>Tout acteur qui le souhaite peut attribuer des ARK</a:t>
            </a:r>
          </a:p>
          <a:p>
            <a:r>
              <a:rPr lang="fr-FR" dirty="0" smtClean="0"/>
              <a:t>Comment devenir autorité </a:t>
            </a:r>
            <a:r>
              <a:rPr lang="fr-FR" dirty="0" err="1" smtClean="0"/>
              <a:t>nommante</a:t>
            </a:r>
            <a:r>
              <a:rPr lang="fr-FR" dirty="0" smtClean="0"/>
              <a:t> ?</a:t>
            </a:r>
          </a:p>
          <a:p>
            <a:pPr lvl="1"/>
            <a:r>
              <a:rPr lang="fr-FR" dirty="0" smtClean="0"/>
              <a:t>Envoi </a:t>
            </a:r>
            <a:r>
              <a:rPr lang="fr-FR" dirty="0"/>
              <a:t>d’un message </a:t>
            </a:r>
            <a:r>
              <a:rPr lang="fr-FR" dirty="0" smtClean="0"/>
              <a:t>à </a:t>
            </a:r>
            <a:r>
              <a:rPr lang="fr-FR" dirty="0">
                <a:hlinkClick r:id="rId3"/>
              </a:rPr>
              <a:t>https://</a:t>
            </a:r>
            <a:r>
              <a:rPr lang="fr-FR" dirty="0" smtClean="0">
                <a:hlinkClick r:id="rId3"/>
              </a:rPr>
              <a:t>n2t.net/e/naan_request</a:t>
            </a:r>
            <a:endParaRPr lang="fr-FR" dirty="0"/>
          </a:p>
          <a:p>
            <a:pPr lvl="1"/>
            <a:r>
              <a:rPr lang="fr-FR" dirty="0"/>
              <a:t>Attribution d’un Numéro d’autorité </a:t>
            </a:r>
            <a:r>
              <a:rPr lang="fr-FR" dirty="0" err="1"/>
              <a:t>nommante</a:t>
            </a:r>
            <a:r>
              <a:rPr lang="fr-FR" dirty="0"/>
              <a:t> (NAAN) et inscription au </a:t>
            </a:r>
            <a:r>
              <a:rPr lang="fr-FR" dirty="0">
                <a:hlinkClick r:id="rId4"/>
              </a:rPr>
              <a:t>registre </a:t>
            </a:r>
            <a:r>
              <a:rPr lang="fr-FR" dirty="0" smtClean="0">
                <a:hlinkClick r:id="rId4"/>
              </a:rPr>
              <a:t>ARK</a:t>
            </a:r>
            <a:endParaRPr lang="fr-FR" dirty="0" smtClean="0"/>
          </a:p>
          <a:p>
            <a:r>
              <a:rPr lang="fr-FR" dirty="0" smtClean="0"/>
              <a:t>Responsabilités :</a:t>
            </a:r>
          </a:p>
          <a:p>
            <a:pPr lvl="1"/>
            <a:r>
              <a:rPr lang="fr-FR" dirty="0" smtClean="0"/>
              <a:t>Définir </a:t>
            </a:r>
          </a:p>
          <a:p>
            <a:pPr lvl="2"/>
            <a:r>
              <a:rPr lang="fr-FR" dirty="0" smtClean="0"/>
              <a:t>la structure des identifiants</a:t>
            </a:r>
          </a:p>
          <a:p>
            <a:pPr lvl="2"/>
            <a:r>
              <a:rPr lang="fr-FR" dirty="0" smtClean="0"/>
              <a:t>les objets qu’ils identifient</a:t>
            </a:r>
          </a:p>
          <a:p>
            <a:pPr lvl="2"/>
            <a:r>
              <a:rPr lang="fr-FR" dirty="0" smtClean="0"/>
              <a:t>garantir leur unicité</a:t>
            </a:r>
          </a:p>
        </p:txBody>
      </p:sp>
    </p:spTree>
    <p:extLst>
      <p:ext uri="{BB962C8B-B14F-4D97-AF65-F5344CB8AC3E}">
        <p14:creationId xmlns:p14="http://schemas.microsoft.com/office/powerpoint/2010/main" val="2955437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51" y="692696"/>
            <a:ext cx="8892480" cy="1143000"/>
          </a:xfrm>
        </p:spPr>
        <p:txBody>
          <a:bodyPr>
            <a:normAutofit fontScale="90000"/>
          </a:bodyPr>
          <a:lstStyle/>
          <a:p>
            <a:pPr algn="ctr"/>
            <a:r>
              <a:rPr lang="fr-FR" dirty="0" smtClean="0"/>
              <a:t>A quels objets l’autorité </a:t>
            </a:r>
            <a:r>
              <a:rPr lang="fr-FR" dirty="0" err="1" smtClean="0"/>
              <a:t>nommante</a:t>
            </a:r>
            <a:r>
              <a:rPr lang="fr-FR" dirty="0" smtClean="0"/>
              <a:t> attribue-t-elle des ARK ?</a:t>
            </a:r>
            <a:endParaRPr lang="fr-FR" dirty="0"/>
          </a:p>
        </p:txBody>
      </p:sp>
      <p:sp>
        <p:nvSpPr>
          <p:cNvPr id="3" name="Espace réservé du contenu 2"/>
          <p:cNvSpPr>
            <a:spLocks noGrp="1"/>
          </p:cNvSpPr>
          <p:nvPr>
            <p:ph idx="1"/>
          </p:nvPr>
        </p:nvSpPr>
        <p:spPr/>
        <p:txBody>
          <a:bodyPr>
            <a:normAutofit/>
          </a:bodyPr>
          <a:lstStyle/>
          <a:p>
            <a:r>
              <a:rPr lang="fr-FR" dirty="0" smtClean="0"/>
              <a:t>Documents numériques</a:t>
            </a:r>
          </a:p>
          <a:p>
            <a:r>
              <a:rPr lang="fr-FR" dirty="0" smtClean="0"/>
              <a:t>Notices descriptives</a:t>
            </a:r>
          </a:p>
          <a:p>
            <a:r>
              <a:rPr lang="fr-FR" dirty="0" smtClean="0"/>
              <a:t>Objets du monde réel : documents physiques, personnes, collectivités…</a:t>
            </a:r>
          </a:p>
          <a:p>
            <a:r>
              <a:rPr lang="fr-FR" dirty="0" smtClean="0"/>
              <a:t>Concepts</a:t>
            </a:r>
          </a:p>
          <a:p>
            <a:endParaRPr lang="fr-FR" dirty="0"/>
          </a:p>
          <a:p>
            <a:r>
              <a:rPr lang="fr-FR" dirty="0" smtClean="0"/>
              <a:t>Besoin de définir rigoureusement ce que j’identifie</a:t>
            </a:r>
          </a:p>
        </p:txBody>
      </p:sp>
    </p:spTree>
    <p:extLst>
      <p:ext uri="{BB962C8B-B14F-4D97-AF65-F5344CB8AC3E}">
        <p14:creationId xmlns:p14="http://schemas.microsoft.com/office/powerpoint/2010/main" val="1199687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Garantir l’unicité</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Eviter la </a:t>
            </a:r>
            <a:r>
              <a:rPr lang="fr-FR" b="1" dirty="0" smtClean="0"/>
              <a:t>collision</a:t>
            </a:r>
            <a:r>
              <a:rPr lang="fr-FR" dirty="0" smtClean="0"/>
              <a:t> de ses identifiants = besoin de définir son ou ses contextes d’attribution</a:t>
            </a:r>
          </a:p>
          <a:p>
            <a:pPr lvl="1"/>
            <a:r>
              <a:rPr lang="fr-FR" dirty="0" smtClean="0"/>
              <a:t>Contexte d’attribution : un projet, une base de données, un logiciel… toute organisation ou système qui attribue des identifiants pour ses besoins et les maintient</a:t>
            </a:r>
          </a:p>
          <a:p>
            <a:r>
              <a:rPr lang="fr-FR" dirty="0" smtClean="0"/>
              <a:t>L’autorité </a:t>
            </a:r>
            <a:r>
              <a:rPr lang="fr-FR" dirty="0" err="1" smtClean="0"/>
              <a:t>nommante</a:t>
            </a:r>
            <a:r>
              <a:rPr lang="fr-FR" dirty="0" smtClean="0"/>
              <a:t> peut avoir à gérer plusieurs contextes d’attribution en parallèle</a:t>
            </a:r>
          </a:p>
          <a:p>
            <a:pPr lvl="1"/>
            <a:r>
              <a:rPr lang="fr-FR" dirty="0" smtClean="0"/>
              <a:t>Maintenant</a:t>
            </a:r>
          </a:p>
          <a:p>
            <a:pPr lvl="1"/>
            <a:r>
              <a:rPr lang="fr-FR" dirty="0" smtClean="0"/>
              <a:t>A l’avenir</a:t>
            </a:r>
          </a:p>
          <a:p>
            <a:pPr lvl="1"/>
            <a:r>
              <a:rPr lang="fr-FR" dirty="0" smtClean="0"/>
              <a:t>=&gt; Nécessité de </a:t>
            </a:r>
            <a:r>
              <a:rPr lang="fr-FR" b="1" dirty="0" smtClean="0"/>
              <a:t>partitionner </a:t>
            </a:r>
            <a:r>
              <a:rPr lang="fr-FR" dirty="0"/>
              <a:t>son espace de </a:t>
            </a:r>
            <a:r>
              <a:rPr lang="fr-FR" dirty="0" smtClean="0"/>
              <a:t>nommage en 1 à plusieurs sous-autorités </a:t>
            </a:r>
            <a:r>
              <a:rPr lang="fr-FR" dirty="0" err="1" smtClean="0"/>
              <a:t>nommantes</a:t>
            </a:r>
            <a:endParaRPr lang="fr-FR" dirty="0"/>
          </a:p>
        </p:txBody>
      </p:sp>
    </p:spTree>
    <p:extLst>
      <p:ext uri="{BB962C8B-B14F-4D97-AF65-F5344CB8AC3E}">
        <p14:creationId xmlns:p14="http://schemas.microsoft.com/office/powerpoint/2010/main" val="506724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Garantir une cohérence et une stabilité à ses identifiants</a:t>
            </a:r>
            <a:endParaRPr lang="fr-FR" dirty="0"/>
          </a:p>
        </p:txBody>
      </p:sp>
      <p:sp>
        <p:nvSpPr>
          <p:cNvPr id="3" name="Espace réservé du contenu 2"/>
          <p:cNvSpPr>
            <a:spLocks noGrp="1"/>
          </p:cNvSpPr>
          <p:nvPr>
            <p:ph idx="1"/>
          </p:nvPr>
        </p:nvSpPr>
        <p:spPr/>
        <p:txBody>
          <a:bodyPr>
            <a:normAutofit/>
          </a:bodyPr>
          <a:lstStyle/>
          <a:p>
            <a:r>
              <a:rPr lang="fr-FR" dirty="0" smtClean="0"/>
              <a:t>Définir une politique de </a:t>
            </a:r>
            <a:r>
              <a:rPr lang="fr-FR" b="1" dirty="0" smtClean="0"/>
              <a:t>nommage</a:t>
            </a:r>
          </a:p>
          <a:p>
            <a:r>
              <a:rPr lang="fr-FR" dirty="0" smtClean="0"/>
              <a:t>Des identifiants aussi stables que possible</a:t>
            </a:r>
          </a:p>
          <a:p>
            <a:pPr lvl="1"/>
            <a:r>
              <a:rPr lang="fr-FR" dirty="0" smtClean="0"/>
              <a:t>Se prémunir contre la tentation de changer l’identifiant</a:t>
            </a:r>
          </a:p>
          <a:p>
            <a:pPr lvl="1"/>
            <a:r>
              <a:rPr lang="fr-FR" dirty="0" smtClean="0"/>
              <a:t>Opacité de l’identifiant</a:t>
            </a:r>
          </a:p>
          <a:p>
            <a:r>
              <a:rPr lang="fr-FR" dirty="0" smtClean="0"/>
              <a:t>Des identifiants « qui voyagent bien »</a:t>
            </a:r>
          </a:p>
          <a:p>
            <a:pPr lvl="1"/>
            <a:r>
              <a:rPr lang="fr-FR" dirty="0" smtClean="0"/>
              <a:t>Limiter les risques de corruption de l’identifiant</a:t>
            </a:r>
          </a:p>
        </p:txBody>
      </p:sp>
    </p:spTree>
    <p:extLst>
      <p:ext uri="{BB962C8B-B14F-4D97-AF65-F5344CB8AC3E}">
        <p14:creationId xmlns:p14="http://schemas.microsoft.com/office/powerpoint/2010/main" val="396984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Comment nommer ses ARK ?</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3141162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704088"/>
            <a:ext cx="9144000" cy="1143000"/>
          </a:xfrm>
        </p:spPr>
        <p:txBody>
          <a:bodyPr>
            <a:normAutofit fontScale="90000"/>
          </a:bodyPr>
          <a:lstStyle/>
          <a:p>
            <a:pPr algn="ctr"/>
            <a:r>
              <a:rPr lang="fr-FR" dirty="0" smtClean="0"/>
              <a:t>Autorité </a:t>
            </a:r>
            <a:r>
              <a:rPr lang="fr-FR" dirty="0" err="1"/>
              <a:t>n</a:t>
            </a:r>
            <a:r>
              <a:rPr lang="fr-FR" dirty="0" err="1" smtClean="0"/>
              <a:t>ommante</a:t>
            </a:r>
            <a:r>
              <a:rPr lang="fr-FR" dirty="0" smtClean="0"/>
              <a:t> et sous-autorités </a:t>
            </a:r>
            <a:r>
              <a:rPr lang="fr-FR" dirty="0" err="1" smtClean="0"/>
              <a:t>nommantes</a:t>
            </a:r>
            <a:endParaRPr lang="fr-FR" dirty="0"/>
          </a:p>
        </p:txBody>
      </p:sp>
      <p:sp>
        <p:nvSpPr>
          <p:cNvPr id="3" name="Espace réservé du contenu 2"/>
          <p:cNvSpPr>
            <a:spLocks noGrp="1"/>
          </p:cNvSpPr>
          <p:nvPr>
            <p:ph idx="1"/>
          </p:nvPr>
        </p:nvSpPr>
        <p:spPr/>
        <p:txBody>
          <a:bodyPr>
            <a:normAutofit/>
          </a:bodyPr>
          <a:lstStyle/>
          <a:p>
            <a:r>
              <a:rPr lang="fr-FR" dirty="0" err="1" smtClean="0"/>
              <a:t>ark</a:t>
            </a:r>
            <a:r>
              <a:rPr lang="fr-FR" dirty="0" smtClean="0"/>
              <a:t>:/[NAAN1]/b (projet 1)</a:t>
            </a:r>
          </a:p>
          <a:p>
            <a:r>
              <a:rPr lang="fr-FR" dirty="0" err="1" smtClean="0"/>
              <a:t>ark</a:t>
            </a:r>
            <a:r>
              <a:rPr lang="fr-FR" dirty="0" smtClean="0"/>
              <a:t>:/</a:t>
            </a:r>
            <a:r>
              <a:rPr lang="fr-FR" dirty="0"/>
              <a:t>NAAN1</a:t>
            </a:r>
            <a:r>
              <a:rPr lang="fr-FR" dirty="0" smtClean="0"/>
              <a:t>]/c (projet 2)</a:t>
            </a:r>
          </a:p>
          <a:p>
            <a:r>
              <a:rPr lang="fr-FR" dirty="0" err="1"/>
              <a:t>ark</a:t>
            </a:r>
            <a:r>
              <a:rPr lang="fr-FR" dirty="0"/>
              <a:t>:/NAAN1</a:t>
            </a:r>
            <a:r>
              <a:rPr lang="fr-FR" dirty="0" smtClean="0"/>
              <a:t>]/d (projet 3)</a:t>
            </a:r>
          </a:p>
          <a:p>
            <a:endParaRPr lang="fr-FR" dirty="0"/>
          </a:p>
          <a:p>
            <a:r>
              <a:rPr lang="fr-FR" dirty="0" smtClean="0">
                <a:sym typeface="Wingdings" panose="05000000000000000000" pitchFamily="2" charset="2"/>
              </a:rPr>
              <a:t> L’attribution des identifiants dans ces 3 contextes peut être autonome</a:t>
            </a:r>
          </a:p>
          <a:p>
            <a:pPr lvl="1"/>
            <a:r>
              <a:rPr lang="fr-FR" dirty="0" err="1"/>
              <a:t>ark</a:t>
            </a:r>
            <a:r>
              <a:rPr lang="fr-FR" dirty="0"/>
              <a:t>:/[NAAN1]/</a:t>
            </a:r>
            <a:r>
              <a:rPr lang="fr-FR" dirty="0" smtClean="0"/>
              <a:t>b1000</a:t>
            </a:r>
            <a:endParaRPr lang="fr-FR" dirty="0"/>
          </a:p>
          <a:p>
            <a:pPr lvl="1"/>
            <a:r>
              <a:rPr lang="fr-FR" dirty="0" err="1"/>
              <a:t>ark</a:t>
            </a:r>
            <a:r>
              <a:rPr lang="fr-FR" dirty="0"/>
              <a:t>:/NAAN1]/</a:t>
            </a:r>
            <a:r>
              <a:rPr lang="fr-FR" dirty="0" smtClean="0"/>
              <a:t>c1000</a:t>
            </a:r>
            <a:endParaRPr lang="fr-FR" dirty="0"/>
          </a:p>
          <a:p>
            <a:pPr lvl="1"/>
            <a:r>
              <a:rPr lang="fr-FR" dirty="0" err="1"/>
              <a:t>ark</a:t>
            </a:r>
            <a:r>
              <a:rPr lang="fr-FR" dirty="0"/>
              <a:t>:/NAAN1]/</a:t>
            </a:r>
            <a:r>
              <a:rPr lang="fr-FR" dirty="0" smtClean="0"/>
              <a:t>d1000</a:t>
            </a:r>
            <a:endParaRPr lang="fr-FR" dirty="0"/>
          </a:p>
        </p:txBody>
      </p:sp>
      <p:sp>
        <p:nvSpPr>
          <p:cNvPr id="4" name="Accolade fermante 3"/>
          <p:cNvSpPr/>
          <p:nvPr/>
        </p:nvSpPr>
        <p:spPr>
          <a:xfrm>
            <a:off x="3851920" y="4725144"/>
            <a:ext cx="648072" cy="13681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 name="Rectangle 4"/>
          <p:cNvSpPr/>
          <p:nvPr/>
        </p:nvSpPr>
        <p:spPr>
          <a:xfrm>
            <a:off x="4644008" y="5085184"/>
            <a:ext cx="4355976" cy="523220"/>
          </a:xfrm>
          <a:prstGeom prst="rect">
            <a:avLst/>
          </a:prstGeom>
        </p:spPr>
        <p:txBody>
          <a:bodyPr wrap="square">
            <a:spAutoFit/>
          </a:bodyPr>
          <a:lstStyle/>
          <a:p>
            <a:r>
              <a:rPr lang="fr-FR" sz="2800" dirty="0" smtClean="0"/>
              <a:t>3 identifiants distincts</a:t>
            </a:r>
            <a:endParaRPr lang="fr-FR" sz="2800" dirty="0"/>
          </a:p>
        </p:txBody>
      </p:sp>
    </p:spTree>
    <p:extLst>
      <p:ext uri="{BB962C8B-B14F-4D97-AF65-F5344CB8AC3E}">
        <p14:creationId xmlns:p14="http://schemas.microsoft.com/office/powerpoint/2010/main" val="3320689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Garantir une cohérence et une stabilité à ses identifiants</a:t>
            </a:r>
            <a:endParaRPr lang="fr-FR" dirty="0"/>
          </a:p>
        </p:txBody>
      </p:sp>
      <p:sp>
        <p:nvSpPr>
          <p:cNvPr id="3" name="Espace réservé du contenu 2"/>
          <p:cNvSpPr>
            <a:spLocks noGrp="1"/>
          </p:cNvSpPr>
          <p:nvPr>
            <p:ph idx="1"/>
          </p:nvPr>
        </p:nvSpPr>
        <p:spPr/>
        <p:txBody>
          <a:bodyPr>
            <a:normAutofit/>
          </a:bodyPr>
          <a:lstStyle/>
          <a:p>
            <a:r>
              <a:rPr lang="fr-FR" dirty="0" smtClean="0"/>
              <a:t>Caractères utilisables</a:t>
            </a:r>
          </a:p>
          <a:p>
            <a:pPr lvl="1"/>
            <a:r>
              <a:rPr lang="fr-FR" dirty="0" smtClean="0"/>
              <a:t>Lettres</a:t>
            </a:r>
          </a:p>
          <a:p>
            <a:pPr lvl="1"/>
            <a:r>
              <a:rPr lang="fr-FR" dirty="0" smtClean="0"/>
              <a:t>Chiffres</a:t>
            </a:r>
          </a:p>
          <a:p>
            <a:pPr lvl="1"/>
            <a:r>
              <a:rPr lang="fr-FR" dirty="0"/>
              <a:t>= # * + @ _ $</a:t>
            </a:r>
            <a:endParaRPr lang="fr-FR" dirty="0" smtClean="0"/>
          </a:p>
          <a:p>
            <a:r>
              <a:rPr lang="fr-FR" dirty="0" smtClean="0"/>
              <a:t>Recommandé pour une opacité maximale : </a:t>
            </a:r>
          </a:p>
          <a:p>
            <a:pPr lvl="1"/>
            <a:r>
              <a:rPr lang="fr-FR" dirty="0" smtClean="0"/>
              <a:t>Chiffres</a:t>
            </a:r>
          </a:p>
          <a:p>
            <a:pPr lvl="1"/>
            <a:r>
              <a:rPr lang="fr-FR" dirty="0" smtClean="0"/>
              <a:t>Lettres à l’exclusion des voyelles et du « l »</a:t>
            </a:r>
          </a:p>
          <a:p>
            <a:pPr lvl="1"/>
            <a:r>
              <a:rPr lang="fr-FR" dirty="0" smtClean="0"/>
              <a:t>Pas plus de 2 lettres à la suite</a:t>
            </a:r>
          </a:p>
        </p:txBody>
      </p:sp>
    </p:spTree>
    <p:extLst>
      <p:ext uri="{BB962C8B-B14F-4D97-AF65-F5344CB8AC3E}">
        <p14:creationId xmlns:p14="http://schemas.microsoft.com/office/powerpoint/2010/main" val="2536731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caractère de contrôle</a:t>
            </a:r>
            <a:endParaRPr lang="fr-FR" dirty="0"/>
          </a:p>
        </p:txBody>
      </p:sp>
      <p:sp>
        <p:nvSpPr>
          <p:cNvPr id="3" name="Espace réservé du contenu 2"/>
          <p:cNvSpPr>
            <a:spLocks noGrp="1"/>
          </p:cNvSpPr>
          <p:nvPr>
            <p:ph idx="1"/>
          </p:nvPr>
        </p:nvSpPr>
        <p:spPr/>
        <p:txBody>
          <a:bodyPr>
            <a:normAutofit/>
          </a:bodyPr>
          <a:lstStyle/>
          <a:p>
            <a:r>
              <a:rPr lang="fr-FR" dirty="0" smtClean="0"/>
              <a:t>Optionnel</a:t>
            </a:r>
          </a:p>
          <a:p>
            <a:r>
              <a:rPr lang="fr-FR" dirty="0" smtClean="0"/>
              <a:t>Caractère calculé à partir de l’identifiant</a:t>
            </a:r>
          </a:p>
          <a:p>
            <a:r>
              <a:rPr lang="fr-FR" dirty="0" smtClean="0"/>
              <a:t>Le moindre changement dans l’identifiant  = à un caractère de contrôle </a:t>
            </a:r>
            <a:r>
              <a:rPr lang="fr-FR" b="1" dirty="0" smtClean="0"/>
              <a:t>différent</a:t>
            </a:r>
          </a:p>
          <a:p>
            <a:r>
              <a:rPr lang="fr-FR" dirty="0" smtClean="0"/>
              <a:t>Permet de déterminer si l’ARK est malformé et inviter l’utilisateur à vérifier l’ARK qu’il a saisi</a:t>
            </a:r>
            <a:endParaRPr lang="fr-FR" dirty="0"/>
          </a:p>
        </p:txBody>
      </p:sp>
    </p:spTree>
    <p:extLst>
      <p:ext uri="{BB962C8B-B14F-4D97-AF65-F5344CB8AC3E}">
        <p14:creationId xmlns:p14="http://schemas.microsoft.com/office/powerpoint/2010/main" val="72288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Qu’est-ce qu’ARK ?</a:t>
            </a:r>
            <a:endParaRPr lang="fr-FR" dirty="0"/>
          </a:p>
        </p:txBody>
      </p:sp>
      <p:pic>
        <p:nvPicPr>
          <p:cNvPr id="1026" name="Picture 2" descr="C:\TEMP\6786564728_914db92d75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472608" cy="36501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80417" y="6324639"/>
            <a:ext cx="5454352" cy="307777"/>
          </a:xfrm>
          <a:prstGeom prst="rect">
            <a:avLst/>
          </a:prstGeom>
        </p:spPr>
        <p:txBody>
          <a:bodyPr wrap="square">
            <a:spAutoFit/>
          </a:bodyPr>
          <a:lstStyle/>
          <a:p>
            <a:r>
              <a:rPr lang="fr-FR" sz="1400" dirty="0">
                <a:hlinkClick r:id="rId3"/>
              </a:rPr>
              <a:t>https://www.flickr.com/photos/niklasstjerna/6786564728</a:t>
            </a:r>
            <a:r>
              <a:rPr lang="fr-FR" sz="1400" dirty="0" smtClean="0">
                <a:hlinkClick r:id="rId3"/>
              </a:rPr>
              <a:t>/</a:t>
            </a:r>
            <a:r>
              <a:rPr lang="fr-FR" sz="1400" dirty="0" smtClean="0"/>
              <a:t> </a:t>
            </a:r>
            <a:endParaRPr lang="fr-FR" sz="1400" dirty="0"/>
          </a:p>
        </p:txBody>
      </p:sp>
    </p:spTree>
    <p:extLst>
      <p:ext uri="{BB962C8B-B14F-4D97-AF65-F5344CB8AC3E}">
        <p14:creationId xmlns:p14="http://schemas.microsoft.com/office/powerpoint/2010/main" val="1636635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Qui donne accès à des ARK et comment ?</a:t>
            </a:r>
            <a:endParaRPr lang="fr-FR" dirty="0"/>
          </a:p>
        </p:txBody>
      </p:sp>
      <p:sp>
        <p:nvSpPr>
          <p:cNvPr id="5" name="Espace réservé du texte 4"/>
          <p:cNvSpPr>
            <a:spLocks noGrp="1"/>
          </p:cNvSpPr>
          <p:nvPr>
            <p:ph type="body" idx="1"/>
          </p:nvPr>
        </p:nvSpPr>
        <p:spPr/>
        <p:txBody>
          <a:bodyPr/>
          <a:lstStyle/>
          <a:p>
            <a:r>
              <a:rPr lang="fr-FR" dirty="0" smtClean="0"/>
              <a:t>L’autorité d’adressage : rôle et responsabilités</a:t>
            </a:r>
            <a:endParaRPr lang="fr-FR" dirty="0"/>
          </a:p>
        </p:txBody>
      </p:sp>
    </p:spTree>
    <p:extLst>
      <p:ext uri="{BB962C8B-B14F-4D97-AF65-F5344CB8AC3E}">
        <p14:creationId xmlns:p14="http://schemas.microsoft.com/office/powerpoint/2010/main" val="883007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L’autorité d’adressage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Un service qui a pour responsabilité de </a:t>
            </a:r>
          </a:p>
          <a:p>
            <a:pPr lvl="1"/>
            <a:r>
              <a:rPr lang="fr-FR" b="1" dirty="0" smtClean="0"/>
              <a:t>donner accès </a:t>
            </a:r>
            <a:r>
              <a:rPr lang="fr-FR" dirty="0" smtClean="0"/>
              <a:t>à l’objet identifié</a:t>
            </a:r>
          </a:p>
          <a:p>
            <a:pPr lvl="1"/>
            <a:r>
              <a:rPr lang="fr-FR" dirty="0" smtClean="0"/>
              <a:t>fournir un accès stable à cet objet au fil du temps</a:t>
            </a:r>
          </a:p>
          <a:p>
            <a:r>
              <a:rPr lang="fr-FR" dirty="0" smtClean="0"/>
              <a:t>Sur le web, cette autorité d’adressage se matérialise par un nom de </a:t>
            </a:r>
            <a:r>
              <a:rPr lang="fr-FR" b="1" dirty="0" smtClean="0"/>
              <a:t>domaine</a:t>
            </a:r>
            <a:r>
              <a:rPr lang="fr-FR" dirty="0" smtClean="0"/>
              <a:t> qui sait répondre quand on lui propose un ARK correspondant à son périmètre.</a:t>
            </a:r>
          </a:p>
          <a:p>
            <a:pPr lvl="1"/>
            <a:r>
              <a:rPr lang="fr-FR" dirty="0" smtClean="0"/>
              <a:t>Exemples : http://gallica.bnf.fr, http://catalogue.bnf.fr, http://ark.cdlib.org, http://texashistory.unt.edu…</a:t>
            </a:r>
          </a:p>
          <a:p>
            <a:r>
              <a:rPr lang="fr-FR" dirty="0" smtClean="0"/>
              <a:t>On peut attribuer des ARK sans pour autant y donner accès</a:t>
            </a:r>
          </a:p>
          <a:p>
            <a:pPr lvl="1"/>
            <a:r>
              <a:rPr lang="fr-FR" dirty="0" smtClean="0"/>
              <a:t>L’autorité d’adressage est </a:t>
            </a:r>
            <a:r>
              <a:rPr lang="fr-FR" b="1" dirty="0" smtClean="0"/>
              <a:t>optionnelle</a:t>
            </a:r>
            <a:endParaRPr lang="fr-FR" dirty="0" smtClean="0"/>
          </a:p>
          <a:p>
            <a:endParaRPr lang="fr-FR" dirty="0"/>
          </a:p>
        </p:txBody>
      </p:sp>
    </p:spTree>
    <p:extLst>
      <p:ext uri="{BB962C8B-B14F-4D97-AF65-F5344CB8AC3E}">
        <p14:creationId xmlns:p14="http://schemas.microsoft.com/office/powerpoint/2010/main" val="2158481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particulière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http://exemple.fr/ark:/12345/b12g95h60q</a:t>
            </a:r>
          </a:p>
          <a:p>
            <a:r>
              <a:rPr lang="fr-FR" dirty="0" smtClean="0"/>
              <a:t>http://mon2eexemple.fr/</a:t>
            </a:r>
            <a:r>
              <a:rPr lang="fr-FR" dirty="0"/>
              <a:t>ark:/</a:t>
            </a:r>
            <a:r>
              <a:rPr lang="fr-FR" dirty="0" smtClean="0"/>
              <a:t>12345/b12g95h60q</a:t>
            </a:r>
          </a:p>
          <a:p>
            <a:endParaRPr lang="fr-FR" dirty="0" smtClean="0"/>
          </a:p>
          <a:p>
            <a:r>
              <a:rPr lang="fr-FR" dirty="0" smtClean="0"/>
              <a:t>Plusieurs autorités d’adressage peuvent utiliser le même ARK</a:t>
            </a:r>
          </a:p>
          <a:p>
            <a:pPr lvl="1"/>
            <a:r>
              <a:rPr lang="fr-FR" dirty="0" smtClean="0"/>
              <a:t>Au même moment</a:t>
            </a:r>
          </a:p>
          <a:p>
            <a:pPr lvl="1"/>
            <a:r>
              <a:rPr lang="fr-FR" dirty="0" smtClean="0"/>
              <a:t>A travers le temps</a:t>
            </a:r>
          </a:p>
          <a:p>
            <a:endParaRPr lang="fr-FR" dirty="0"/>
          </a:p>
          <a:p>
            <a:r>
              <a:rPr lang="fr-FR" dirty="0" smtClean="0"/>
              <a:t>Mais donnent toujours accès au </a:t>
            </a:r>
            <a:r>
              <a:rPr lang="fr-FR" b="1" dirty="0" smtClean="0"/>
              <a:t>même objet</a:t>
            </a:r>
            <a:endParaRPr lang="fr-FR" dirty="0" smtClean="0"/>
          </a:p>
          <a:p>
            <a:pPr lvl="1"/>
            <a:r>
              <a:rPr lang="fr-FR" dirty="0" err="1" smtClean="0"/>
              <a:t>Décorrélation</a:t>
            </a:r>
            <a:r>
              <a:rPr lang="fr-FR" dirty="0" smtClean="0"/>
              <a:t> de l’identité et de l’accès</a:t>
            </a:r>
          </a:p>
        </p:txBody>
      </p:sp>
    </p:spTree>
    <p:extLst>
      <p:ext uri="{BB962C8B-B14F-4D97-AF65-F5344CB8AC3E}">
        <p14:creationId xmlns:p14="http://schemas.microsoft.com/office/powerpoint/2010/main" val="3662285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Concrètement…</a:t>
            </a:r>
            <a:endParaRPr lang="fr-FR" dirty="0"/>
          </a:p>
        </p:txBody>
      </p:sp>
      <p:sp>
        <p:nvSpPr>
          <p:cNvPr id="3" name="Espace réservé du contenu 2"/>
          <p:cNvSpPr>
            <a:spLocks noGrp="1"/>
          </p:cNvSpPr>
          <p:nvPr>
            <p:ph idx="1"/>
          </p:nvPr>
        </p:nvSpPr>
        <p:spPr/>
        <p:txBody>
          <a:bodyPr>
            <a:normAutofit/>
          </a:bodyPr>
          <a:lstStyle/>
          <a:p>
            <a:r>
              <a:rPr lang="fr-FR" dirty="0" smtClean="0"/>
              <a:t>Dans le cas où une institution possède plusieurs autorités d’adressage, il peut être utile de définir une autorité d’adressage générique qui redirige vers l’adresse temporaire</a:t>
            </a:r>
          </a:p>
          <a:p>
            <a:pPr lvl="1"/>
            <a:r>
              <a:rPr lang="fr-FR" dirty="0" smtClean="0"/>
              <a:t>Permet de réorienter les ARK d’une application à l’autre</a:t>
            </a:r>
          </a:p>
          <a:p>
            <a:pPr lvl="1"/>
            <a:r>
              <a:rPr lang="fr-FR" dirty="0" smtClean="0"/>
              <a:t>Permet de réorienter les ARK vers un nouveau nom de domaine s’il a changé</a:t>
            </a:r>
          </a:p>
          <a:p>
            <a:pPr lvl="1"/>
            <a:endParaRPr lang="fr-FR" dirty="0"/>
          </a:p>
          <a:p>
            <a:r>
              <a:rPr lang="fr-FR" dirty="0" smtClean="0"/>
              <a:t>Un tel outil de redirection est un </a:t>
            </a:r>
            <a:r>
              <a:rPr lang="fr-FR" b="1" dirty="0" smtClean="0"/>
              <a:t>résolveur</a:t>
            </a:r>
            <a:endParaRPr lang="fr-FR" dirty="0"/>
          </a:p>
        </p:txBody>
      </p:sp>
    </p:spTree>
    <p:extLst>
      <p:ext uri="{BB962C8B-B14F-4D97-AF65-F5344CB8AC3E}">
        <p14:creationId xmlns:p14="http://schemas.microsoft.com/office/powerpoint/2010/main" val="144909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Donner accès à un objet et au-delà</a:t>
            </a:r>
            <a:endParaRPr lang="fr-FR" dirty="0"/>
          </a:p>
        </p:txBody>
      </p:sp>
      <p:sp>
        <p:nvSpPr>
          <p:cNvPr id="5" name="Espace réservé du texte 4"/>
          <p:cNvSpPr>
            <a:spLocks noGrp="1"/>
          </p:cNvSpPr>
          <p:nvPr>
            <p:ph type="body" idx="1"/>
          </p:nvPr>
        </p:nvSpPr>
        <p:spPr/>
        <p:txBody>
          <a:bodyPr/>
          <a:lstStyle/>
          <a:p>
            <a:r>
              <a:rPr lang="fr-FR" dirty="0" smtClean="0"/>
              <a:t>Rendre des parties et des variantes d’un objet </a:t>
            </a:r>
            <a:r>
              <a:rPr lang="fr-FR" dirty="0" err="1" smtClean="0"/>
              <a:t>citables</a:t>
            </a:r>
            <a:r>
              <a:rPr lang="fr-FR" dirty="0" smtClean="0"/>
              <a:t> : </a:t>
            </a:r>
          </a:p>
          <a:p>
            <a:r>
              <a:rPr lang="fr-FR" dirty="0" smtClean="0"/>
              <a:t>Le rôle des qualificatifs</a:t>
            </a:r>
            <a:endParaRPr lang="fr-FR" dirty="0"/>
          </a:p>
        </p:txBody>
      </p:sp>
    </p:spTree>
    <p:extLst>
      <p:ext uri="{BB962C8B-B14F-4D97-AF65-F5344CB8AC3E}">
        <p14:creationId xmlns:p14="http://schemas.microsoft.com/office/powerpoint/2010/main" val="2933025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Les qualificatifs de granularité</a:t>
            </a:r>
            <a:endParaRPr lang="fr-FR" dirty="0"/>
          </a:p>
        </p:txBody>
      </p:sp>
      <p:sp>
        <p:nvSpPr>
          <p:cNvPr id="3" name="Espace réservé du contenu 2"/>
          <p:cNvSpPr>
            <a:spLocks noGrp="1"/>
          </p:cNvSpPr>
          <p:nvPr>
            <p:ph idx="1"/>
          </p:nvPr>
        </p:nvSpPr>
        <p:spPr/>
        <p:txBody>
          <a:bodyPr>
            <a:normAutofit/>
          </a:bodyPr>
          <a:lstStyle/>
          <a:p>
            <a:r>
              <a:rPr lang="fr-FR" dirty="0" smtClean="0"/>
              <a:t>L’objet identifié peut avoir une </a:t>
            </a:r>
            <a:r>
              <a:rPr lang="fr-FR" b="1" dirty="0" smtClean="0"/>
              <a:t>structure</a:t>
            </a:r>
            <a:r>
              <a:rPr lang="fr-FR" dirty="0" smtClean="0"/>
              <a:t> avec des sous-niveaux</a:t>
            </a:r>
          </a:p>
          <a:p>
            <a:pPr lvl="1"/>
            <a:r>
              <a:rPr lang="fr-FR" dirty="0" smtClean="0"/>
              <a:t>Document numérisé &gt; page &gt; paragraphe…</a:t>
            </a:r>
          </a:p>
          <a:p>
            <a:pPr lvl="1"/>
            <a:r>
              <a:rPr lang="fr-FR" dirty="0" smtClean="0"/>
              <a:t>Notice descriptive &gt; sous-notice</a:t>
            </a:r>
          </a:p>
          <a:p>
            <a:endParaRPr lang="fr-FR" dirty="0" smtClean="0"/>
          </a:p>
          <a:p>
            <a:r>
              <a:rPr lang="fr-FR" dirty="0" smtClean="0"/>
              <a:t>Exprimable par des </a:t>
            </a:r>
            <a:r>
              <a:rPr lang="fr-FR" b="1" dirty="0" smtClean="0"/>
              <a:t>qualificatifs</a:t>
            </a:r>
            <a:r>
              <a:rPr lang="fr-FR" dirty="0" smtClean="0"/>
              <a:t> de granularité : </a:t>
            </a:r>
          </a:p>
          <a:p>
            <a:pPr lvl="1"/>
            <a:r>
              <a:rPr lang="fr-FR" dirty="0" smtClean="0"/>
              <a:t>commencent par « / »</a:t>
            </a:r>
          </a:p>
          <a:p>
            <a:pPr lvl="1"/>
            <a:r>
              <a:rPr lang="fr-FR" dirty="0" smtClean="0"/>
              <a:t>si plusieurs niveaux imbriqués, l’ordre des qualificatifs a un sens</a:t>
            </a:r>
          </a:p>
          <a:p>
            <a:pPr lvl="2"/>
            <a:r>
              <a:rPr lang="fr-FR" dirty="0" smtClean="0"/>
              <a:t>ARK/page12/paragraphe2</a:t>
            </a:r>
          </a:p>
        </p:txBody>
      </p:sp>
    </p:spTree>
    <p:extLst>
      <p:ext uri="{BB962C8B-B14F-4D97-AF65-F5344CB8AC3E}">
        <p14:creationId xmlns:p14="http://schemas.microsoft.com/office/powerpoint/2010/main" val="4224187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Rendre des variantes de l’objet </a:t>
            </a:r>
            <a:r>
              <a:rPr lang="fr-FR" dirty="0" err="1" smtClean="0"/>
              <a:t>citables</a:t>
            </a:r>
            <a:r>
              <a:rPr lang="fr-FR" dirty="0" smtClean="0"/>
              <a:t> : qualificatifs de service</a:t>
            </a:r>
            <a:endParaRPr lang="fr-FR" dirty="0"/>
          </a:p>
        </p:txBody>
      </p:sp>
      <p:sp>
        <p:nvSpPr>
          <p:cNvPr id="3" name="Espace réservé du contenu 2"/>
          <p:cNvSpPr>
            <a:spLocks noGrp="1"/>
          </p:cNvSpPr>
          <p:nvPr>
            <p:ph idx="1"/>
          </p:nvPr>
        </p:nvSpPr>
        <p:spPr/>
        <p:txBody>
          <a:bodyPr>
            <a:normAutofit/>
          </a:bodyPr>
          <a:lstStyle/>
          <a:p>
            <a:r>
              <a:rPr lang="fr-FR" dirty="0" smtClean="0"/>
              <a:t>Le document peut avoir des variantes</a:t>
            </a:r>
          </a:p>
          <a:p>
            <a:pPr lvl="1"/>
            <a:r>
              <a:rPr lang="fr-FR" dirty="0" smtClean="0"/>
              <a:t>Différentes résolutions d’une image</a:t>
            </a:r>
          </a:p>
          <a:p>
            <a:pPr lvl="1"/>
            <a:r>
              <a:rPr lang="fr-FR" dirty="0" smtClean="0"/>
              <a:t>Différentes versions d’un document</a:t>
            </a:r>
          </a:p>
          <a:p>
            <a:pPr lvl="1"/>
            <a:r>
              <a:rPr lang="fr-FR" dirty="0" smtClean="0"/>
              <a:t>Différentes </a:t>
            </a:r>
            <a:r>
              <a:rPr lang="fr-FR" dirty="0" err="1" smtClean="0"/>
              <a:t>éditorialisations</a:t>
            </a:r>
            <a:r>
              <a:rPr lang="fr-FR" dirty="0" smtClean="0"/>
              <a:t> d’une page</a:t>
            </a:r>
          </a:p>
          <a:p>
            <a:endParaRPr lang="fr-FR" dirty="0"/>
          </a:p>
          <a:p>
            <a:r>
              <a:rPr lang="fr-FR" dirty="0" smtClean="0"/>
              <a:t>Qualificatif de service : </a:t>
            </a:r>
          </a:p>
          <a:p>
            <a:pPr lvl="1"/>
            <a:r>
              <a:rPr lang="fr-FR" dirty="0" smtClean="0"/>
              <a:t>Commence par un « . »</a:t>
            </a:r>
          </a:p>
          <a:p>
            <a:pPr lvl="1"/>
            <a:r>
              <a:rPr lang="fr-FR" dirty="0" smtClean="0"/>
              <a:t>Le cas échéant, suit le qualificatif de granularité</a:t>
            </a:r>
          </a:p>
          <a:p>
            <a:pPr lvl="2"/>
            <a:r>
              <a:rPr lang="fr-FR" dirty="0" smtClean="0"/>
              <a:t>ARK/page3.hauteresolution</a:t>
            </a:r>
          </a:p>
        </p:txBody>
      </p:sp>
    </p:spTree>
    <p:extLst>
      <p:ext uri="{BB962C8B-B14F-4D97-AF65-F5344CB8AC3E}">
        <p14:creationId xmlns:p14="http://schemas.microsoft.com/office/powerpoint/2010/main" val="1975458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qualificatifs : caractéristiques générales</a:t>
            </a:r>
            <a:endParaRPr lang="fr-FR" dirty="0"/>
          </a:p>
        </p:txBody>
      </p:sp>
      <p:sp>
        <p:nvSpPr>
          <p:cNvPr id="3" name="Espace réservé du contenu 2"/>
          <p:cNvSpPr>
            <a:spLocks noGrp="1"/>
          </p:cNvSpPr>
          <p:nvPr>
            <p:ph idx="1"/>
          </p:nvPr>
        </p:nvSpPr>
        <p:spPr/>
        <p:txBody>
          <a:bodyPr/>
          <a:lstStyle/>
          <a:p>
            <a:r>
              <a:rPr lang="fr-FR" dirty="0"/>
              <a:t>Ces qualificatifs sont optionnels </a:t>
            </a:r>
            <a:r>
              <a:rPr lang="fr-FR" dirty="0" smtClean="0"/>
              <a:t>et peuvent avoir un engagement </a:t>
            </a:r>
            <a:r>
              <a:rPr lang="fr-FR" dirty="0"/>
              <a:t>de </a:t>
            </a:r>
            <a:r>
              <a:rPr lang="fr-FR" dirty="0" smtClean="0"/>
              <a:t>pérennité moindre du nom ARK</a:t>
            </a:r>
            <a:endParaRPr lang="fr-FR" dirty="0"/>
          </a:p>
          <a:p>
            <a:r>
              <a:rPr lang="fr-FR" dirty="0"/>
              <a:t>La définition et l’implémentation de ces qualificatifs est de la responsabilité de l’autorité </a:t>
            </a:r>
            <a:r>
              <a:rPr lang="fr-FR" dirty="0" smtClean="0"/>
              <a:t>d’adressage</a:t>
            </a:r>
            <a:endParaRPr lang="fr-FR" dirty="0"/>
          </a:p>
        </p:txBody>
      </p:sp>
    </p:spTree>
    <p:extLst>
      <p:ext uri="{BB962C8B-B14F-4D97-AF65-F5344CB8AC3E}">
        <p14:creationId xmlns:p14="http://schemas.microsoft.com/office/powerpoint/2010/main" val="4181104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236296" y="5586"/>
            <a:ext cx="1872208" cy="6858000"/>
          </a:xfrm>
          <a:prstGeom prst="rect">
            <a:avLst/>
          </a:prstGeom>
          <a:solidFill>
            <a:schemeClr val="accent2">
              <a:lumMod val="40000"/>
              <a:lumOff val="6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0" y="1317"/>
            <a:ext cx="2847286" cy="6858000"/>
          </a:xfrm>
          <a:prstGeom prst="rect">
            <a:avLst/>
          </a:prstGeom>
          <a:solidFill>
            <a:schemeClr val="accent2">
              <a:lumMod val="40000"/>
              <a:lumOff val="6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2847286" y="7936"/>
            <a:ext cx="4389010" cy="6822679"/>
          </a:xfrm>
          <a:prstGeom prst="rect">
            <a:avLst/>
          </a:prstGeom>
          <a:solidFill>
            <a:schemeClr val="accent1">
              <a:lumMod val="20000"/>
              <a:lumOff val="8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1187624" y="560448"/>
            <a:ext cx="7560840" cy="857190"/>
          </a:xfrm>
        </p:spPr>
        <p:txBody>
          <a:bodyPr/>
          <a:lstStyle/>
          <a:p>
            <a:pPr algn="ctr"/>
            <a:r>
              <a:rPr lang="en-US" dirty="0" err="1" smtClean="0"/>
              <a:t>Récapitulatif</a:t>
            </a:r>
            <a:endParaRPr lang="en-US" dirty="0"/>
          </a:p>
        </p:txBody>
      </p:sp>
      <p:pic>
        <p:nvPicPr>
          <p:cNvPr id="7" name="Picture 4" descr="cite-architecture-et-patrimoine-bnf"/>
          <p:cNvPicPr>
            <a:picLocks noGrp="1" noChangeAspect="1" noChangeArrowheads="1"/>
          </p:cNvPicPr>
          <p:nvPr>
            <p:ph idx="1"/>
          </p:nvPr>
        </p:nvPicPr>
        <p:blipFill>
          <a:blip r:embed="rId3" cstate="screen">
            <a:extLst>
              <a:ext uri="{28A0092B-C50C-407E-A947-70E740481C1C}">
                <a14:useLocalDpi xmlns:a14="http://schemas.microsoft.com/office/drawing/2010/main"/>
              </a:ext>
            </a:extLst>
          </a:blip>
          <a:stretch>
            <a:fillRect/>
          </a:stretch>
        </p:blipFill>
        <p:spPr>
          <a:xfrm>
            <a:off x="4017848" y="2398835"/>
            <a:ext cx="1778288" cy="1318197"/>
          </a:xfrm>
          <a:solidFill>
            <a:schemeClr val="bg1">
              <a:alpha val="50000"/>
            </a:schemeClr>
          </a:solidFill>
        </p:spPr>
      </p:pic>
      <p:grpSp>
        <p:nvGrpSpPr>
          <p:cNvPr id="4" name="Groupe 3"/>
          <p:cNvGrpSpPr/>
          <p:nvPr/>
        </p:nvGrpSpPr>
        <p:grpSpPr>
          <a:xfrm>
            <a:off x="5828026" y="2348880"/>
            <a:ext cx="1480278" cy="1518404"/>
            <a:chOff x="4965530" y="1213020"/>
            <a:chExt cx="1599718" cy="2143972"/>
          </a:xfrm>
        </p:grpSpPr>
        <p:pic>
          <p:nvPicPr>
            <p:cNvPr id="5" name="Picture 4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530" y="1280250"/>
              <a:ext cx="1478677" cy="197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rot="5400000">
              <a:off x="5423905" y="2215649"/>
              <a:ext cx="2143972" cy="138714"/>
            </a:xfrm>
            <a:prstGeom prst="rect">
              <a:avLst/>
            </a:prstGeom>
          </p:spPr>
          <p:txBody>
            <a:bodyPr wrap="square">
              <a:spAutoFit/>
            </a:bodyPr>
            <a:lstStyle/>
            <a:p>
              <a:r>
                <a:rPr lang="fr-FR" sz="400"/>
                <a:t>http://www.flickr.com/photos/jenwaller/2207918246/</a:t>
              </a:r>
            </a:p>
          </p:txBody>
        </p:sp>
      </p:grpSp>
      <p:pic>
        <p:nvPicPr>
          <p:cNvPr id="8" name="Picture 1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756916" y="2348880"/>
            <a:ext cx="1311028" cy="130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 Box 38"/>
          <p:cNvSpPr txBox="1">
            <a:spLocks noChangeArrowheads="1"/>
          </p:cNvSpPr>
          <p:nvPr/>
        </p:nvSpPr>
        <p:spPr bwMode="auto">
          <a:xfrm>
            <a:off x="4080948" y="4593902"/>
            <a:ext cx="14355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fr-FR" dirty="0" smtClean="0"/>
              <a:t>Numéro d’autorité </a:t>
            </a:r>
            <a:r>
              <a:rPr lang="fr-FR" dirty="0" err="1" smtClean="0"/>
              <a:t>nommante</a:t>
            </a:r>
            <a:endParaRPr lang="fr-FR" dirty="0" smtClean="0"/>
          </a:p>
          <a:p>
            <a:pPr algn="ctr"/>
            <a:r>
              <a:rPr lang="fr-FR" dirty="0" smtClean="0"/>
              <a:t>(NAAN)</a:t>
            </a:r>
            <a:endParaRPr lang="fr-FR" dirty="0"/>
          </a:p>
        </p:txBody>
      </p:sp>
      <p:sp>
        <p:nvSpPr>
          <p:cNvPr id="11" name="Text Box 39"/>
          <p:cNvSpPr txBox="1">
            <a:spLocks noChangeArrowheads="1"/>
          </p:cNvSpPr>
          <p:nvPr/>
        </p:nvSpPr>
        <p:spPr bwMode="auto">
          <a:xfrm>
            <a:off x="6012160" y="4687095"/>
            <a:ext cx="7920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defRPr sz="1600"/>
            </a:lvl1pPr>
          </a:lstStyle>
          <a:p>
            <a:r>
              <a:rPr lang="fr-FR" sz="1800" dirty="0" smtClean="0"/>
              <a:t>Nom ARK</a:t>
            </a:r>
            <a:endParaRPr lang="fr-FR" sz="1800" dirty="0"/>
          </a:p>
        </p:txBody>
      </p:sp>
      <p:sp>
        <p:nvSpPr>
          <p:cNvPr id="12" name="Rectangle 11"/>
          <p:cNvSpPr/>
          <p:nvPr/>
        </p:nvSpPr>
        <p:spPr>
          <a:xfrm>
            <a:off x="2798172" y="3555494"/>
            <a:ext cx="1071127" cy="369332"/>
          </a:xfrm>
          <a:prstGeom prst="rect">
            <a:avLst/>
          </a:prstGeom>
        </p:spPr>
        <p:txBody>
          <a:bodyPr wrap="none">
            <a:spAutoFit/>
          </a:bodyPr>
          <a:lstStyle/>
          <a:p>
            <a:r>
              <a:rPr lang="fr-FR" dirty="0" smtClean="0"/>
              <a:t>le monde</a:t>
            </a:r>
            <a:endParaRPr lang="fr-FR" dirty="0"/>
          </a:p>
        </p:txBody>
      </p:sp>
      <p:sp>
        <p:nvSpPr>
          <p:cNvPr id="13" name="Rectangle 12"/>
          <p:cNvSpPr/>
          <p:nvPr/>
        </p:nvSpPr>
        <p:spPr>
          <a:xfrm>
            <a:off x="4067944" y="3501008"/>
            <a:ext cx="1760082" cy="646331"/>
          </a:xfrm>
          <a:prstGeom prst="rect">
            <a:avLst/>
          </a:prstGeom>
          <a:solidFill>
            <a:schemeClr val="bg1">
              <a:alpha val="50000"/>
            </a:schemeClr>
          </a:solidFill>
        </p:spPr>
        <p:txBody>
          <a:bodyPr wrap="square">
            <a:spAutoFit/>
          </a:bodyPr>
          <a:lstStyle/>
          <a:p>
            <a:pPr algn="ctr"/>
            <a:r>
              <a:rPr lang="fr-FR" dirty="0" smtClean="0"/>
              <a:t>l'autorité</a:t>
            </a:r>
          </a:p>
          <a:p>
            <a:pPr algn="ctr"/>
            <a:r>
              <a:rPr lang="fr-FR" dirty="0" err="1" smtClean="0"/>
              <a:t>nommante</a:t>
            </a:r>
            <a:endParaRPr lang="fr-FR" dirty="0"/>
          </a:p>
        </p:txBody>
      </p:sp>
      <p:sp>
        <p:nvSpPr>
          <p:cNvPr id="14" name="Rectangle 13"/>
          <p:cNvSpPr/>
          <p:nvPr/>
        </p:nvSpPr>
        <p:spPr>
          <a:xfrm>
            <a:off x="5761448" y="3635732"/>
            <a:ext cx="1546856" cy="369332"/>
          </a:xfrm>
          <a:prstGeom prst="rect">
            <a:avLst/>
          </a:prstGeom>
          <a:solidFill>
            <a:schemeClr val="bg1">
              <a:alpha val="50000"/>
            </a:schemeClr>
          </a:solidFill>
        </p:spPr>
        <p:txBody>
          <a:bodyPr wrap="square">
            <a:spAutoFit/>
          </a:bodyPr>
          <a:lstStyle/>
          <a:p>
            <a:pPr algn="ctr"/>
            <a:r>
              <a:rPr lang="fr-FR" dirty="0" smtClean="0"/>
              <a:t>la ressource</a:t>
            </a:r>
            <a:endParaRPr lang="fr-FR" dirty="0"/>
          </a:p>
        </p:txBody>
      </p:sp>
      <p:sp>
        <p:nvSpPr>
          <p:cNvPr id="15" name="Rectangle 14"/>
          <p:cNvSpPr/>
          <p:nvPr/>
        </p:nvSpPr>
        <p:spPr>
          <a:xfrm>
            <a:off x="3860327" y="3356992"/>
            <a:ext cx="495649" cy="707886"/>
          </a:xfrm>
          <a:prstGeom prst="rect">
            <a:avLst/>
          </a:prstGeom>
        </p:spPr>
        <p:txBody>
          <a:bodyPr wrap="none">
            <a:spAutoFit/>
          </a:bodyPr>
          <a:lstStyle/>
          <a:p>
            <a:r>
              <a:rPr lang="fr-FR" sz="4000" dirty="0" smtClean="0"/>
              <a:t>&gt;</a:t>
            </a:r>
            <a:endParaRPr lang="fr-FR" sz="4000" dirty="0"/>
          </a:p>
        </p:txBody>
      </p:sp>
      <p:sp>
        <p:nvSpPr>
          <p:cNvPr id="16" name="Rectangle 15"/>
          <p:cNvSpPr/>
          <p:nvPr/>
        </p:nvSpPr>
        <p:spPr>
          <a:xfrm>
            <a:off x="5516511" y="3369186"/>
            <a:ext cx="495649" cy="707886"/>
          </a:xfrm>
          <a:prstGeom prst="rect">
            <a:avLst/>
          </a:prstGeom>
        </p:spPr>
        <p:txBody>
          <a:bodyPr wrap="none">
            <a:spAutoFit/>
          </a:bodyPr>
          <a:lstStyle/>
          <a:p>
            <a:r>
              <a:rPr lang="fr-FR" sz="4000" dirty="0" smtClean="0"/>
              <a:t>&gt;</a:t>
            </a:r>
            <a:endParaRPr lang="fr-FR" sz="4000" dirty="0"/>
          </a:p>
        </p:txBody>
      </p:sp>
      <p:sp>
        <p:nvSpPr>
          <p:cNvPr id="17" name="Rectangle 16"/>
          <p:cNvSpPr/>
          <p:nvPr/>
        </p:nvSpPr>
        <p:spPr>
          <a:xfrm>
            <a:off x="4860032" y="4032653"/>
            <a:ext cx="2583973" cy="461665"/>
          </a:xfrm>
          <a:prstGeom prst="rect">
            <a:avLst/>
          </a:prstGeom>
        </p:spPr>
        <p:txBody>
          <a:bodyPr wrap="square">
            <a:spAutoFit/>
          </a:bodyPr>
          <a:lstStyle/>
          <a:p>
            <a:r>
              <a:rPr lang="fr-FR" sz="2300" smtClean="0">
                <a:latin typeface="Courier New" pitchFamily="49" charset="0"/>
                <a:cs typeface="Courier New" pitchFamily="49" charset="0"/>
              </a:rPr>
              <a:t>bpt6k103039f</a:t>
            </a:r>
            <a:endParaRPr lang="fr-FR" sz="2300">
              <a:latin typeface="Courier New" pitchFamily="49" charset="0"/>
              <a:cs typeface="Courier New" pitchFamily="49" charset="0"/>
            </a:endParaRPr>
          </a:p>
        </p:txBody>
      </p:sp>
      <p:sp>
        <p:nvSpPr>
          <p:cNvPr id="18" name="Rectangle 17"/>
          <p:cNvSpPr/>
          <p:nvPr/>
        </p:nvSpPr>
        <p:spPr>
          <a:xfrm>
            <a:off x="2843808" y="4047455"/>
            <a:ext cx="1418978" cy="461665"/>
          </a:xfrm>
          <a:prstGeom prst="rect">
            <a:avLst/>
          </a:prstGeom>
        </p:spPr>
        <p:txBody>
          <a:bodyPr wrap="square">
            <a:spAutoFit/>
          </a:bodyPr>
          <a:lstStyle/>
          <a:p>
            <a:r>
              <a:rPr lang="fr-FR" sz="2300" dirty="0" err="1">
                <a:latin typeface="Courier New" pitchFamily="49" charset="0"/>
                <a:cs typeface="Courier New" pitchFamily="49" charset="0"/>
              </a:rPr>
              <a:t>ark</a:t>
            </a:r>
            <a:r>
              <a:rPr lang="fr-FR" sz="2300" dirty="0">
                <a:latin typeface="Courier New" pitchFamily="49" charset="0"/>
                <a:cs typeface="Courier New" pitchFamily="49" charset="0"/>
              </a:rPr>
              <a:t>:/</a:t>
            </a:r>
          </a:p>
        </p:txBody>
      </p:sp>
      <p:sp>
        <p:nvSpPr>
          <p:cNvPr id="20" name="Rectangle 19"/>
          <p:cNvSpPr/>
          <p:nvPr/>
        </p:nvSpPr>
        <p:spPr>
          <a:xfrm>
            <a:off x="3770255" y="4032654"/>
            <a:ext cx="1377809" cy="461665"/>
          </a:xfrm>
          <a:prstGeom prst="rect">
            <a:avLst/>
          </a:prstGeom>
        </p:spPr>
        <p:txBody>
          <a:bodyPr wrap="square">
            <a:spAutoFit/>
          </a:bodyPr>
          <a:lstStyle/>
          <a:p>
            <a:r>
              <a:rPr lang="fr-FR" sz="2300" dirty="0">
                <a:latin typeface="Courier New" pitchFamily="49" charset="0"/>
                <a:cs typeface="Courier New" pitchFamily="49" charset="0"/>
              </a:rPr>
              <a:t>12148/</a:t>
            </a:r>
          </a:p>
        </p:txBody>
      </p:sp>
      <p:sp>
        <p:nvSpPr>
          <p:cNvPr id="21" name="Text Box 39"/>
          <p:cNvSpPr txBox="1">
            <a:spLocks noChangeArrowheads="1"/>
          </p:cNvSpPr>
          <p:nvPr/>
        </p:nvSpPr>
        <p:spPr bwMode="auto">
          <a:xfrm>
            <a:off x="2936195" y="4653136"/>
            <a:ext cx="1037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defRPr sz="1600"/>
            </a:lvl1pPr>
          </a:lstStyle>
          <a:p>
            <a:r>
              <a:rPr lang="fr-FR" sz="1800" dirty="0" smtClean="0"/>
              <a:t>schème</a:t>
            </a:r>
            <a:endParaRPr lang="fr-FR" sz="1800" dirty="0"/>
          </a:p>
        </p:txBody>
      </p:sp>
      <p:pic>
        <p:nvPicPr>
          <p:cNvPr id="1026" name="Picture 2" descr="http://media.merchantcircle.com/33268334/caterbid_logo_Large_full.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885" y="2132856"/>
            <a:ext cx="1137835" cy="131439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7504" y="3575675"/>
            <a:ext cx="2477025" cy="369332"/>
          </a:xfrm>
          <a:prstGeom prst="rect">
            <a:avLst/>
          </a:prstGeom>
        </p:spPr>
        <p:txBody>
          <a:bodyPr wrap="none">
            <a:spAutoFit/>
          </a:bodyPr>
          <a:lstStyle/>
          <a:p>
            <a:pPr algn="ctr"/>
            <a:r>
              <a:rPr lang="fr-FR" dirty="0" smtClean="0"/>
              <a:t>Livraison de la ressource</a:t>
            </a:r>
            <a:endParaRPr lang="fr-FR" dirty="0"/>
          </a:p>
        </p:txBody>
      </p:sp>
      <p:sp>
        <p:nvSpPr>
          <p:cNvPr id="24" name="Rectangle 23"/>
          <p:cNvSpPr/>
          <p:nvPr/>
        </p:nvSpPr>
        <p:spPr>
          <a:xfrm>
            <a:off x="-36512" y="4077072"/>
            <a:ext cx="3204230" cy="369332"/>
          </a:xfrm>
          <a:prstGeom prst="rect">
            <a:avLst/>
          </a:prstGeom>
        </p:spPr>
        <p:txBody>
          <a:bodyPr wrap="square">
            <a:spAutoFit/>
          </a:bodyPr>
          <a:lstStyle/>
          <a:p>
            <a:r>
              <a:rPr lang="fr-FR" sz="1750" smtClean="0">
                <a:latin typeface="Courier New" pitchFamily="49" charset="0"/>
                <a:cs typeface="Courier New" pitchFamily="49" charset="0"/>
              </a:rPr>
              <a:t>http://gallica.bnf.fr/</a:t>
            </a:r>
            <a:endParaRPr lang="fr-FR" sz="1750">
              <a:latin typeface="Courier New" pitchFamily="49" charset="0"/>
              <a:cs typeface="Courier New" pitchFamily="49" charset="0"/>
            </a:endParaRPr>
          </a:p>
        </p:txBody>
      </p:sp>
      <p:sp>
        <p:nvSpPr>
          <p:cNvPr id="30" name="Rectangle 29"/>
          <p:cNvSpPr/>
          <p:nvPr/>
        </p:nvSpPr>
        <p:spPr>
          <a:xfrm>
            <a:off x="7397296" y="3635732"/>
            <a:ext cx="775104" cy="369332"/>
          </a:xfrm>
          <a:prstGeom prst="rect">
            <a:avLst/>
          </a:prstGeom>
          <a:solidFill>
            <a:schemeClr val="bg1">
              <a:alpha val="50000"/>
            </a:schemeClr>
          </a:solidFill>
        </p:spPr>
        <p:txBody>
          <a:bodyPr wrap="square">
            <a:spAutoFit/>
          </a:bodyPr>
          <a:lstStyle/>
          <a:p>
            <a:pPr algn="ctr"/>
            <a:r>
              <a:rPr lang="fr-FR" dirty="0"/>
              <a:t>page</a:t>
            </a:r>
          </a:p>
        </p:txBody>
      </p:sp>
      <p:sp>
        <p:nvSpPr>
          <p:cNvPr id="31" name="Rectangle 30"/>
          <p:cNvSpPr/>
          <p:nvPr/>
        </p:nvSpPr>
        <p:spPr>
          <a:xfrm>
            <a:off x="8172400" y="3635732"/>
            <a:ext cx="1045976" cy="369332"/>
          </a:xfrm>
          <a:prstGeom prst="rect">
            <a:avLst/>
          </a:prstGeom>
          <a:solidFill>
            <a:schemeClr val="bg1">
              <a:alpha val="50000"/>
            </a:schemeClr>
          </a:solidFill>
        </p:spPr>
        <p:txBody>
          <a:bodyPr wrap="square">
            <a:spAutoFit/>
          </a:bodyPr>
          <a:lstStyle/>
          <a:p>
            <a:pPr algn="ctr"/>
            <a:r>
              <a:rPr lang="fr-FR" dirty="0" smtClean="0"/>
              <a:t>variante</a:t>
            </a:r>
            <a:endParaRPr lang="fr-FR" sz="2800" dirty="0"/>
          </a:p>
        </p:txBody>
      </p:sp>
      <p:sp>
        <p:nvSpPr>
          <p:cNvPr id="29" name="Rectangle 28"/>
          <p:cNvSpPr/>
          <p:nvPr/>
        </p:nvSpPr>
        <p:spPr>
          <a:xfrm>
            <a:off x="7092280" y="3441194"/>
            <a:ext cx="495649" cy="707886"/>
          </a:xfrm>
          <a:prstGeom prst="rect">
            <a:avLst/>
          </a:prstGeom>
        </p:spPr>
        <p:txBody>
          <a:bodyPr wrap="none">
            <a:spAutoFit/>
          </a:bodyPr>
          <a:lstStyle/>
          <a:p>
            <a:r>
              <a:rPr lang="fr-FR" sz="4000" smtClean="0"/>
              <a:t>&gt;</a:t>
            </a:r>
            <a:endParaRPr lang="fr-FR" sz="4000"/>
          </a:p>
        </p:txBody>
      </p:sp>
      <p:sp>
        <p:nvSpPr>
          <p:cNvPr id="32" name="Rectangle 31"/>
          <p:cNvSpPr/>
          <p:nvPr/>
        </p:nvSpPr>
        <p:spPr>
          <a:xfrm>
            <a:off x="7892775" y="3429000"/>
            <a:ext cx="495649" cy="707886"/>
          </a:xfrm>
          <a:prstGeom prst="rect">
            <a:avLst/>
          </a:prstGeom>
        </p:spPr>
        <p:txBody>
          <a:bodyPr wrap="none">
            <a:spAutoFit/>
          </a:bodyPr>
          <a:lstStyle/>
          <a:p>
            <a:r>
              <a:rPr lang="fr-FR" sz="4000" dirty="0" smtClean="0"/>
              <a:t>&gt;</a:t>
            </a:r>
            <a:endParaRPr lang="fr-FR" sz="4000" dirty="0"/>
          </a:p>
        </p:txBody>
      </p:sp>
      <p:sp>
        <p:nvSpPr>
          <p:cNvPr id="33" name="Text Box 39"/>
          <p:cNvSpPr txBox="1">
            <a:spLocks noChangeArrowheads="1"/>
          </p:cNvSpPr>
          <p:nvPr/>
        </p:nvSpPr>
        <p:spPr bwMode="auto">
          <a:xfrm>
            <a:off x="7524328" y="4715852"/>
            <a:ext cx="1535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defRPr sz="1600"/>
            </a:lvl1pPr>
          </a:lstStyle>
          <a:p>
            <a:r>
              <a:rPr lang="fr-FR" sz="1800" dirty="0" smtClean="0"/>
              <a:t>Qualificatifs</a:t>
            </a:r>
            <a:endParaRPr lang="fr-FR" sz="1800" dirty="0"/>
          </a:p>
        </p:txBody>
      </p:sp>
      <p:sp>
        <p:nvSpPr>
          <p:cNvPr id="34" name="Text Box 39"/>
          <p:cNvSpPr txBox="1">
            <a:spLocks noChangeArrowheads="1"/>
          </p:cNvSpPr>
          <p:nvPr/>
        </p:nvSpPr>
        <p:spPr bwMode="auto">
          <a:xfrm>
            <a:off x="460375" y="4726885"/>
            <a:ext cx="13753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fr-FR"/>
            </a:defPPr>
            <a:lvl1pPr algn="ctr"/>
          </a:lstStyle>
          <a:p>
            <a:r>
              <a:rPr lang="fr-FR" dirty="0"/>
              <a:t>Autorité </a:t>
            </a:r>
            <a:r>
              <a:rPr lang="fr-FR" dirty="0" smtClean="0"/>
              <a:t>d’adressage</a:t>
            </a:r>
            <a:endParaRPr lang="fr-FR" dirty="0"/>
          </a:p>
        </p:txBody>
      </p:sp>
      <p:cxnSp>
        <p:nvCxnSpPr>
          <p:cNvPr id="35" name="Connecteur droit 34"/>
          <p:cNvCxnSpPr/>
          <p:nvPr/>
        </p:nvCxnSpPr>
        <p:spPr>
          <a:xfrm>
            <a:off x="2843808" y="-27384"/>
            <a:ext cx="0" cy="6885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7236296" y="-27384"/>
            <a:ext cx="0" cy="6885384"/>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492175" y="3356992"/>
            <a:ext cx="495649" cy="707886"/>
          </a:xfrm>
          <a:prstGeom prst="rect">
            <a:avLst/>
          </a:prstGeom>
        </p:spPr>
        <p:txBody>
          <a:bodyPr wrap="none">
            <a:spAutoFit/>
          </a:bodyPr>
          <a:lstStyle/>
          <a:p>
            <a:r>
              <a:rPr lang="fr-FR" sz="4000" dirty="0" smtClean="0"/>
              <a:t>&gt;</a:t>
            </a:r>
            <a:endParaRPr lang="fr-FR" sz="4000" dirty="0"/>
          </a:p>
        </p:txBody>
      </p:sp>
      <p:sp>
        <p:nvSpPr>
          <p:cNvPr id="39" name="AutoShape 4" descr="http://gallica/ark:/12148/bpt6k103039f/f25.thumbnai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 name="AutoShape 10" descr="http://gallica/ark:/12148/bpt6k103039f/f25.thumbnai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6" name="Imag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4408" y="2486784"/>
            <a:ext cx="768164" cy="1086232"/>
          </a:xfrm>
          <a:prstGeom prst="rect">
            <a:avLst/>
          </a:prstGeom>
        </p:spPr>
      </p:pic>
      <p:sp>
        <p:nvSpPr>
          <p:cNvPr id="48" name="Rectangle 47"/>
          <p:cNvSpPr/>
          <p:nvPr/>
        </p:nvSpPr>
        <p:spPr>
          <a:xfrm>
            <a:off x="7020272" y="4077072"/>
            <a:ext cx="916752" cy="400110"/>
          </a:xfrm>
          <a:prstGeom prst="rect">
            <a:avLst/>
          </a:prstGeom>
        </p:spPr>
        <p:txBody>
          <a:bodyPr wrap="square">
            <a:spAutoFit/>
          </a:bodyPr>
          <a:lstStyle/>
          <a:p>
            <a:r>
              <a:rPr lang="fr-FR" sz="2000" dirty="0" smtClean="0">
                <a:latin typeface="Courier New" pitchFamily="49" charset="0"/>
                <a:cs typeface="Courier New" pitchFamily="49" charset="0"/>
              </a:rPr>
              <a:t>/f26</a:t>
            </a:r>
            <a:endParaRPr lang="fr-FR" sz="2000" dirty="0">
              <a:latin typeface="Courier New" pitchFamily="49" charset="0"/>
              <a:cs typeface="Courier New" pitchFamily="49" charset="0"/>
            </a:endParaRPr>
          </a:p>
        </p:txBody>
      </p:sp>
      <p:sp>
        <p:nvSpPr>
          <p:cNvPr id="50" name="Rectangle 49"/>
          <p:cNvSpPr/>
          <p:nvPr/>
        </p:nvSpPr>
        <p:spPr>
          <a:xfrm>
            <a:off x="7640832" y="4077072"/>
            <a:ext cx="1611688" cy="369332"/>
          </a:xfrm>
          <a:prstGeom prst="rect">
            <a:avLst/>
          </a:prstGeom>
        </p:spPr>
        <p:txBody>
          <a:bodyPr wrap="square">
            <a:spAutoFit/>
          </a:bodyPr>
          <a:lstStyle/>
          <a:p>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thumbnail</a:t>
            </a:r>
            <a:endParaRPr lang="fr-FR" sz="2000" dirty="0">
              <a:latin typeface="Courier New" pitchFamily="49" charset="0"/>
              <a:cs typeface="Courier New" pitchFamily="49" charset="0"/>
            </a:endParaRPr>
          </a:p>
        </p:txBody>
      </p:sp>
      <p:sp>
        <p:nvSpPr>
          <p:cNvPr id="47" name="ZoneTexte 46"/>
          <p:cNvSpPr txBox="1"/>
          <p:nvPr/>
        </p:nvSpPr>
        <p:spPr>
          <a:xfrm>
            <a:off x="3529910" y="6309320"/>
            <a:ext cx="3236307" cy="400110"/>
          </a:xfrm>
          <a:prstGeom prst="rect">
            <a:avLst/>
          </a:prstGeom>
          <a:noFill/>
        </p:spPr>
        <p:txBody>
          <a:bodyPr wrap="square" rtlCol="0">
            <a:spAutoFit/>
          </a:bodyPr>
          <a:lstStyle/>
          <a:p>
            <a:r>
              <a:rPr lang="fr-FR" sz="2000" b="1" dirty="0" smtClean="0">
                <a:solidFill>
                  <a:schemeClr val="accent1">
                    <a:lumMod val="75000"/>
                  </a:schemeClr>
                </a:solidFill>
              </a:rPr>
              <a:t>Attribution d’un ARK</a:t>
            </a:r>
            <a:endParaRPr lang="fr-FR" sz="2000" b="1" dirty="0">
              <a:solidFill>
                <a:schemeClr val="accent1">
                  <a:lumMod val="75000"/>
                </a:schemeClr>
              </a:solidFill>
            </a:endParaRPr>
          </a:p>
        </p:txBody>
      </p:sp>
      <p:sp>
        <p:nvSpPr>
          <p:cNvPr id="53" name="ZoneTexte 52"/>
          <p:cNvSpPr txBox="1"/>
          <p:nvPr/>
        </p:nvSpPr>
        <p:spPr>
          <a:xfrm>
            <a:off x="148014" y="6122729"/>
            <a:ext cx="2436515" cy="400110"/>
          </a:xfrm>
          <a:prstGeom prst="rect">
            <a:avLst/>
          </a:prstGeom>
          <a:noFill/>
        </p:spPr>
        <p:txBody>
          <a:bodyPr wrap="square" rtlCol="0">
            <a:spAutoFit/>
          </a:bodyPr>
          <a:lstStyle/>
          <a:p>
            <a:pPr algn="ctr"/>
            <a:r>
              <a:rPr lang="fr-FR" sz="2000" b="1" dirty="0" smtClean="0">
                <a:solidFill>
                  <a:schemeClr val="accent5">
                    <a:lumMod val="75000"/>
                  </a:schemeClr>
                </a:solidFill>
              </a:rPr>
              <a:t>Accès à un ARK</a:t>
            </a:r>
            <a:endParaRPr lang="fr-FR" sz="2000" b="1" dirty="0">
              <a:solidFill>
                <a:schemeClr val="accent5">
                  <a:lumMod val="75000"/>
                </a:schemeClr>
              </a:solidFill>
            </a:endParaRPr>
          </a:p>
        </p:txBody>
      </p:sp>
      <p:sp>
        <p:nvSpPr>
          <p:cNvPr id="54" name="ZoneTexte 53"/>
          <p:cNvSpPr txBox="1"/>
          <p:nvPr/>
        </p:nvSpPr>
        <p:spPr>
          <a:xfrm>
            <a:off x="7244225" y="6150114"/>
            <a:ext cx="1937827" cy="707886"/>
          </a:xfrm>
          <a:prstGeom prst="rect">
            <a:avLst/>
          </a:prstGeom>
          <a:noFill/>
        </p:spPr>
        <p:txBody>
          <a:bodyPr wrap="square" rtlCol="0">
            <a:spAutoFit/>
          </a:bodyPr>
          <a:lstStyle/>
          <a:p>
            <a:pPr algn="ctr"/>
            <a:r>
              <a:rPr lang="fr-FR" sz="2000" b="1" dirty="0" smtClean="0">
                <a:solidFill>
                  <a:schemeClr val="accent5">
                    <a:lumMod val="75000"/>
                  </a:schemeClr>
                </a:solidFill>
              </a:rPr>
              <a:t>Accès à un </a:t>
            </a:r>
            <a:r>
              <a:rPr lang="fr-FR" sz="2000" b="1" dirty="0">
                <a:solidFill>
                  <a:schemeClr val="accent5">
                    <a:lumMod val="75000"/>
                  </a:schemeClr>
                </a:solidFill>
              </a:rPr>
              <a:t>ARK</a:t>
            </a:r>
          </a:p>
        </p:txBody>
      </p:sp>
      <p:sp>
        <p:nvSpPr>
          <p:cNvPr id="43" name="Rectangle 42"/>
          <p:cNvSpPr/>
          <p:nvPr/>
        </p:nvSpPr>
        <p:spPr>
          <a:xfrm>
            <a:off x="36512" y="4116705"/>
            <a:ext cx="9144000" cy="392415"/>
          </a:xfrm>
          <a:prstGeom prst="rect">
            <a:avLst/>
          </a:prstGeom>
          <a:solidFill>
            <a:schemeClr val="bg1"/>
          </a:solidFill>
        </p:spPr>
        <p:txBody>
          <a:bodyPr wrap="square">
            <a:spAutoFit/>
          </a:bodyPr>
          <a:lstStyle/>
          <a:p>
            <a:r>
              <a:rPr lang="fr-FR" sz="1950" dirty="0" smtClean="0">
                <a:latin typeface="Courier New" pitchFamily="49" charset="0"/>
                <a:cs typeface="Courier New" pitchFamily="49" charset="0"/>
                <a:hlinkClick r:id="rId8"/>
              </a:rPr>
              <a:t>http://gallica.bnf.fr/ark:/12148/bpt6k103039f/f26.thumbnail</a:t>
            </a:r>
            <a:endParaRPr lang="fr-FR" sz="1950" dirty="0">
              <a:latin typeface="Courier New" pitchFamily="49" charset="0"/>
              <a:cs typeface="Courier New" pitchFamily="49" charset="0"/>
            </a:endParaRPr>
          </a:p>
        </p:txBody>
      </p:sp>
    </p:spTree>
    <p:extLst>
      <p:ext uri="{BB962C8B-B14F-4D97-AF65-F5344CB8AC3E}">
        <p14:creationId xmlns:p14="http://schemas.microsoft.com/office/powerpoint/2010/main" val="11124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7" grpId="0" animBg="1"/>
      <p:bldP spid="10" grpId="0"/>
      <p:bldP spid="11" grpId="0"/>
      <p:bldP spid="12" grpId="0"/>
      <p:bldP spid="13" grpId="0" animBg="1"/>
      <p:bldP spid="14" grpId="0" animBg="1"/>
      <p:bldP spid="15" grpId="0"/>
      <p:bldP spid="16" grpId="0"/>
      <p:bldP spid="17" grpId="0"/>
      <p:bldP spid="18" grpId="0"/>
      <p:bldP spid="20" grpId="0"/>
      <p:bldP spid="21" grpId="0"/>
      <p:bldP spid="23" grpId="0"/>
      <p:bldP spid="24" grpId="0"/>
      <p:bldP spid="30" grpId="0" animBg="1"/>
      <p:bldP spid="31" grpId="0" animBg="1"/>
      <p:bldP spid="29" grpId="0"/>
      <p:bldP spid="32" grpId="0"/>
      <p:bldP spid="33" grpId="0"/>
      <p:bldP spid="34" grpId="0"/>
      <p:bldP spid="42" grpId="0"/>
      <p:bldP spid="48" grpId="0"/>
      <p:bldP spid="50" grpId="0"/>
      <p:bldP spid="47" grpId="0"/>
      <p:bldP spid="53" grpId="0"/>
      <p:bldP spid="54" grpId="0"/>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mot de la fin</a:t>
            </a:r>
            <a:endParaRPr lang="fr-FR" dirty="0"/>
          </a:p>
        </p:txBody>
      </p:sp>
      <p:sp>
        <p:nvSpPr>
          <p:cNvPr id="3" name="Espace réservé du contenu 2"/>
          <p:cNvSpPr>
            <a:spLocks noGrp="1"/>
          </p:cNvSpPr>
          <p:nvPr>
            <p:ph idx="1"/>
          </p:nvPr>
        </p:nvSpPr>
        <p:spPr/>
        <p:txBody>
          <a:bodyPr>
            <a:normAutofit/>
          </a:bodyPr>
          <a:lstStyle/>
          <a:p>
            <a:r>
              <a:rPr lang="fr-FR" sz="4000" dirty="0" smtClean="0"/>
              <a:t>Adopter ARK garantit-il la permanence de mon identifiant ?</a:t>
            </a:r>
          </a:p>
        </p:txBody>
      </p:sp>
    </p:spTree>
    <p:extLst>
      <p:ext uri="{BB962C8B-B14F-4D97-AF65-F5344CB8AC3E}">
        <p14:creationId xmlns:p14="http://schemas.microsoft.com/office/powerpoint/2010/main" val="2281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6192" y="476672"/>
            <a:ext cx="7467600" cy="706090"/>
          </a:xfrm>
        </p:spPr>
        <p:txBody>
          <a:bodyPr>
            <a:normAutofit fontScale="90000"/>
          </a:bodyPr>
          <a:lstStyle/>
          <a:p>
            <a:pPr algn="ctr"/>
            <a:r>
              <a:rPr lang="en-US" dirty="0" smtClean="0"/>
              <a:t>ARK – Archival Resource Key</a:t>
            </a:r>
            <a:endParaRPr lang="en-US"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66445727"/>
              </p:ext>
            </p:extLst>
          </p:nvPr>
        </p:nvGraphicFramePr>
        <p:xfrm>
          <a:off x="745232" y="1412776"/>
          <a:ext cx="7283152" cy="5040560"/>
        </p:xfrm>
        <a:graphic>
          <a:graphicData uri="http://schemas.openxmlformats.org/drawingml/2006/table">
            <a:tbl>
              <a:tblPr firstRow="1" bandRow="1">
                <a:tableStyleId>{5C22544A-7EE6-4342-B048-85BDC9FD1C3A}</a:tableStyleId>
              </a:tblPr>
              <a:tblGrid>
                <a:gridCol w="3641576"/>
                <a:gridCol w="3641576"/>
              </a:tblGrid>
              <a:tr h="2520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u="none" dirty="0" smtClean="0"/>
                        <a:t>Une institution de maintenance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Une spécification</a:t>
                      </a:r>
                    </a:p>
                    <a:p>
                      <a:pPr algn="ctr"/>
                      <a:endParaRPr lang="fr-FR" u="none" dirty="0"/>
                    </a:p>
                  </a:txBody>
                  <a:tcPr/>
                </a:tc>
              </a:tr>
              <a:tr h="2520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dirty="0" smtClean="0"/>
                        <a:t>Un répertoire d’utilisateurs</a:t>
                      </a:r>
                    </a:p>
                    <a:p>
                      <a:pPr algn="ctr"/>
                      <a:endParaRPr lang="fr-FR" dirty="0"/>
                    </a:p>
                  </a:txBody>
                  <a:tcPr/>
                </a:tc>
                <a:tc>
                  <a:txBody>
                    <a:bodyPr/>
                    <a:lstStyle/>
                    <a:p>
                      <a:pPr algn="ctr"/>
                      <a:r>
                        <a:rPr lang="fr-FR" dirty="0" smtClean="0"/>
                        <a:t>Un forum de discussion</a:t>
                      </a:r>
                    </a:p>
                    <a:p>
                      <a:pPr marL="0" marR="0" indent="0" algn="ctr" defTabSz="914400" rtl="0" eaLnBrk="1" fontAlgn="auto" latinLnBrk="0" hangingPunct="1">
                        <a:lnSpc>
                          <a:spcPct val="100000"/>
                        </a:lnSpc>
                        <a:spcBef>
                          <a:spcPts val="0"/>
                        </a:spcBef>
                        <a:spcAft>
                          <a:spcPts val="0"/>
                        </a:spcAft>
                        <a:buClrTx/>
                        <a:buSzTx/>
                        <a:buFontTx/>
                        <a:buNone/>
                        <a:tabLst/>
                        <a:defRPr/>
                      </a:pPr>
                      <a:r>
                        <a:rPr lang="fr-FR" sz="1800" dirty="0" smtClean="0">
                          <a:hlinkClick r:id="rId3"/>
                        </a:rPr>
                        <a:t>http://groups.google.com/group/arks-forum</a:t>
                      </a:r>
                      <a:r>
                        <a:rPr lang="fr-FR" sz="1800" dirty="0" smtClean="0"/>
                        <a:t> </a:t>
                      </a:r>
                    </a:p>
                  </a:txBody>
                  <a:tcPr/>
                </a:tc>
              </a:tr>
            </a:tbl>
          </a:graphicData>
        </a:graphic>
      </p:graphicFrame>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556" y="1946976"/>
            <a:ext cx="2377332" cy="141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589" t="9770" r="26966" b="13686"/>
          <a:stretch/>
        </p:blipFill>
        <p:spPr bwMode="auto">
          <a:xfrm>
            <a:off x="5491191" y="1844824"/>
            <a:ext cx="1529082" cy="206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36" t="10279" r="54732" b="1858"/>
          <a:stretch/>
        </p:blipFill>
        <p:spPr bwMode="auto">
          <a:xfrm>
            <a:off x="1632922" y="4365104"/>
            <a:ext cx="1498918" cy="226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90193" y="6351324"/>
            <a:ext cx="3384376" cy="276999"/>
          </a:xfrm>
          <a:prstGeom prst="rect">
            <a:avLst/>
          </a:prstGeom>
        </p:spPr>
        <p:txBody>
          <a:bodyPr wrap="square">
            <a:spAutoFit/>
          </a:bodyPr>
          <a:lstStyle/>
          <a:p>
            <a:r>
              <a:rPr lang="fr-FR" sz="1200" dirty="0" smtClean="0">
                <a:hlinkClick r:id="rId7"/>
              </a:rPr>
              <a:t>http://www.cdlib.org/uc3/naan_registry.txt</a:t>
            </a:r>
            <a:endParaRPr lang="fr-FR" sz="1200" dirty="0"/>
          </a:p>
        </p:txBody>
      </p:sp>
      <p:sp>
        <p:nvSpPr>
          <p:cNvPr id="14" name="Rectangle 13"/>
          <p:cNvSpPr/>
          <p:nvPr/>
        </p:nvSpPr>
        <p:spPr>
          <a:xfrm>
            <a:off x="4499992" y="3573016"/>
            <a:ext cx="3451372" cy="276999"/>
          </a:xfrm>
          <a:prstGeom prst="rect">
            <a:avLst/>
          </a:prstGeom>
        </p:spPr>
        <p:txBody>
          <a:bodyPr wrap="square">
            <a:spAutoFit/>
          </a:bodyPr>
          <a:lstStyle/>
          <a:p>
            <a:r>
              <a:rPr lang="fr-FR" sz="1200" dirty="0">
                <a:hlinkClick r:id="rId8"/>
              </a:rPr>
              <a:t>https://</a:t>
            </a:r>
            <a:r>
              <a:rPr lang="fr-FR" sz="1200" dirty="0" smtClean="0">
                <a:hlinkClick r:id="rId8"/>
              </a:rPr>
              <a:t>tools.ietf.org/pdf/draft-kunze-ark-18.pdf</a:t>
            </a:r>
            <a:r>
              <a:rPr lang="fr-FR" sz="1200" dirty="0" smtClean="0"/>
              <a:t> </a:t>
            </a:r>
            <a:endParaRPr lang="fr-FR" sz="1200" dirty="0"/>
          </a:p>
        </p:txBody>
      </p:sp>
      <p:pic>
        <p:nvPicPr>
          <p:cNvPr id="3" name="Picture 2" descr="CDL_Logo.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19672" y="3356992"/>
            <a:ext cx="1512168" cy="545920"/>
          </a:xfrm>
          <a:prstGeom prst="rect">
            <a:avLst/>
          </a:prstGeom>
        </p:spPr>
      </p:pic>
      <p:pic>
        <p:nvPicPr>
          <p:cNvPr id="7" name="Image 6"/>
          <p:cNvPicPr>
            <a:picLocks noChangeAspect="1"/>
          </p:cNvPicPr>
          <p:nvPr/>
        </p:nvPicPr>
        <p:blipFill>
          <a:blip r:embed="rId10"/>
          <a:stretch>
            <a:fillRect/>
          </a:stretch>
        </p:blipFill>
        <p:spPr>
          <a:xfrm>
            <a:off x="4536504" y="4797152"/>
            <a:ext cx="3275856" cy="1726889"/>
          </a:xfrm>
          <a:prstGeom prst="rect">
            <a:avLst/>
          </a:prstGeom>
        </p:spPr>
      </p:pic>
    </p:spTree>
    <p:extLst>
      <p:ext uri="{BB962C8B-B14F-4D97-AF65-F5344CB8AC3E}">
        <p14:creationId xmlns:p14="http://schemas.microsoft.com/office/powerpoint/2010/main" val="2804385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Réponse : non !</a:t>
            </a:r>
            <a:endParaRPr lang="fr-FR" dirty="0"/>
          </a:p>
        </p:txBody>
      </p:sp>
      <p:sp>
        <p:nvSpPr>
          <p:cNvPr id="3" name="Espace réservé du contenu 2"/>
          <p:cNvSpPr>
            <a:spLocks noGrp="1"/>
          </p:cNvSpPr>
          <p:nvPr>
            <p:ph idx="1"/>
          </p:nvPr>
        </p:nvSpPr>
        <p:spPr/>
        <p:txBody>
          <a:bodyPr>
            <a:normAutofit fontScale="92500" lnSpcReduction="10000"/>
          </a:bodyPr>
          <a:lstStyle/>
          <a:p>
            <a:r>
              <a:rPr lang="fr-FR" sz="4000" dirty="0" smtClean="0"/>
              <a:t>ARK permet de limiter les risques de changement de </a:t>
            </a:r>
          </a:p>
          <a:p>
            <a:pPr lvl="1"/>
            <a:r>
              <a:rPr lang="fr-FR" sz="3800" dirty="0" smtClean="0"/>
              <a:t>l’identifiant</a:t>
            </a:r>
          </a:p>
          <a:p>
            <a:pPr lvl="1"/>
            <a:r>
              <a:rPr lang="fr-FR" sz="3800" dirty="0" smtClean="0"/>
              <a:t>L’URL qui lui donne accès</a:t>
            </a:r>
          </a:p>
          <a:p>
            <a:r>
              <a:rPr lang="fr-FR" sz="4000" dirty="0" smtClean="0"/>
              <a:t>MAIS</a:t>
            </a:r>
          </a:p>
          <a:p>
            <a:pPr lvl="1"/>
            <a:r>
              <a:rPr lang="fr-FR" sz="3600" dirty="0" smtClean="0"/>
              <a:t>La permanence c’est une question de </a:t>
            </a:r>
            <a:r>
              <a:rPr lang="fr-FR" sz="3600" b="1" dirty="0" smtClean="0"/>
              <a:t>service</a:t>
            </a:r>
            <a:r>
              <a:rPr lang="fr-FR" sz="3600" dirty="0" smtClean="0"/>
              <a:t> et de </a:t>
            </a:r>
            <a:r>
              <a:rPr lang="fr-FR" sz="3600" b="1" dirty="0" smtClean="0"/>
              <a:t>charge mentale </a:t>
            </a:r>
            <a:r>
              <a:rPr lang="fr-FR" sz="3600" dirty="0" smtClean="0"/>
              <a:t>pour celui qui les attribue et y </a:t>
            </a:r>
            <a:r>
              <a:rPr lang="fr-FR" sz="3600" smtClean="0"/>
              <a:t>donne accès</a:t>
            </a:r>
            <a:endParaRPr lang="fr-FR" sz="3600" dirty="0" smtClean="0"/>
          </a:p>
          <a:p>
            <a:endParaRPr lang="fr-FR" sz="4000" dirty="0" smtClean="0"/>
          </a:p>
        </p:txBody>
      </p:sp>
    </p:spTree>
    <p:extLst>
      <p:ext uri="{BB962C8B-B14F-4D97-AF65-F5344CB8AC3E}">
        <p14:creationId xmlns:p14="http://schemas.microsoft.com/office/powerpoint/2010/main" val="4115262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Merci de votre attention !</a:t>
            </a:r>
            <a:endParaRPr lang="fr-FR" dirty="0"/>
          </a:p>
        </p:txBody>
      </p:sp>
      <p:sp>
        <p:nvSpPr>
          <p:cNvPr id="7" name="Espace réservé du texte 6"/>
          <p:cNvSpPr>
            <a:spLocks noGrp="1"/>
          </p:cNvSpPr>
          <p:nvPr>
            <p:ph type="body" idx="1"/>
          </p:nvPr>
        </p:nvSpPr>
        <p:spPr/>
        <p:txBody>
          <a:bodyPr>
            <a:normAutofit fontScale="85000" lnSpcReduction="20000"/>
          </a:bodyPr>
          <a:lstStyle/>
          <a:p>
            <a:pPr algn="r"/>
            <a:r>
              <a:rPr lang="fr-FR" dirty="0" err="1" smtClean="0"/>
              <a:t>sebastien</a:t>
            </a:r>
            <a:endParaRPr lang="fr-FR" dirty="0" smtClean="0"/>
          </a:p>
          <a:p>
            <a:pPr algn="r"/>
            <a:r>
              <a:rPr lang="fr-FR" dirty="0" smtClean="0"/>
              <a:t>point</a:t>
            </a:r>
          </a:p>
          <a:p>
            <a:pPr algn="r"/>
            <a:r>
              <a:rPr lang="fr-FR" dirty="0" err="1"/>
              <a:t>p</a:t>
            </a:r>
            <a:r>
              <a:rPr lang="fr-FR" dirty="0" err="1" smtClean="0"/>
              <a:t>eyrard</a:t>
            </a:r>
            <a:endParaRPr lang="fr-FR" dirty="0" smtClean="0"/>
          </a:p>
          <a:p>
            <a:pPr algn="r"/>
            <a:r>
              <a:rPr lang="fr-FR" dirty="0" smtClean="0"/>
              <a:t>AT</a:t>
            </a:r>
          </a:p>
          <a:p>
            <a:pPr algn="r"/>
            <a:r>
              <a:rPr lang="fr-FR" dirty="0"/>
              <a:t>b</a:t>
            </a:r>
            <a:r>
              <a:rPr lang="fr-FR" dirty="0" smtClean="0"/>
              <a:t>nf.fr</a:t>
            </a:r>
          </a:p>
        </p:txBody>
      </p:sp>
    </p:spTree>
    <p:extLst>
      <p:ext uri="{BB962C8B-B14F-4D97-AF65-F5344CB8AC3E}">
        <p14:creationId xmlns:p14="http://schemas.microsoft.com/office/powerpoint/2010/main" val="637536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Reliquat</a:t>
            </a:r>
            <a:endParaRPr lang="fr-FR" dirty="0"/>
          </a:p>
        </p:txBody>
      </p:sp>
    </p:spTree>
    <p:extLst>
      <p:ext uri="{BB962C8B-B14F-4D97-AF65-F5344CB8AC3E}">
        <p14:creationId xmlns:p14="http://schemas.microsoft.com/office/powerpoint/2010/main" val="3658505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en-US" dirty="0"/>
              <a:t>it is useful to recognize first, that managing a digital object may require altering it as appropriate to ensure its stability, and second, that the declared level of commitment may change as the requirements and policies for persistence become better understood over time, and as the institution implements procedures and guidelines] for maintaining the objects that it </a:t>
            </a:r>
            <a:r>
              <a:rPr lang="en-US" dirty="0" smtClean="0"/>
              <a:t>manages</a:t>
            </a:r>
          </a:p>
          <a:p>
            <a:r>
              <a:rPr lang="en-US" b="1" dirty="0" smtClean="0"/>
              <a:t>in </a:t>
            </a:r>
            <a:r>
              <a:rPr lang="en-US" b="1" dirty="0"/>
              <a:t>the role of an NMA and not an NAA</a:t>
            </a:r>
            <a:r>
              <a:rPr lang="en-US" dirty="0"/>
              <a:t>, institutions will want to develop service commitment statements for the objects themselves. These NMA commitments are different from NAA identifier assignment policies. In many cases, the NAA will operate initially as the first NMA, but for long-lived objects over time, chances are that these will become different organizations (e.g., a highly successful object may easily outlive its NAA</a:t>
            </a:r>
            <a:r>
              <a:rPr lang="en-US" dirty="0" smtClean="0"/>
              <a:t>).</a:t>
            </a:r>
          </a:p>
          <a:p>
            <a:endParaRPr lang="fr-FR" dirty="0"/>
          </a:p>
        </p:txBody>
      </p:sp>
    </p:spTree>
    <p:extLst>
      <p:ext uri="{BB962C8B-B14F-4D97-AF65-F5344CB8AC3E}">
        <p14:creationId xmlns:p14="http://schemas.microsoft.com/office/powerpoint/2010/main" val="1150856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a:t>
            </a:r>
            <a:r>
              <a:rPr lang="fr-FR" dirty="0" err="1" smtClean="0"/>
              <a:t>ARKs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hlinkClick r:id="rId2"/>
              </a:rPr>
              <a:t>http://collections.banq.qc.ca/ark:/</a:t>
            </a:r>
            <a:r>
              <a:rPr lang="fr-FR" dirty="0" smtClean="0">
                <a:hlinkClick r:id="rId2"/>
              </a:rPr>
              <a:t>52327/2080523</a:t>
            </a:r>
            <a:endParaRPr lang="fr-FR" dirty="0" smtClean="0"/>
          </a:p>
          <a:p>
            <a:r>
              <a:rPr lang="fr-FR" dirty="0">
                <a:hlinkClick r:id="rId3"/>
              </a:rPr>
              <a:t>http://collections.banq.qc.ca/ark:/</a:t>
            </a:r>
            <a:r>
              <a:rPr lang="fr-FR" dirty="0" smtClean="0">
                <a:hlinkClick r:id="rId3"/>
              </a:rPr>
              <a:t>52327/2244441</a:t>
            </a:r>
            <a:endParaRPr lang="fr-FR" dirty="0" smtClean="0"/>
          </a:p>
          <a:p>
            <a:r>
              <a:rPr lang="fr-FR" dirty="0">
                <a:hlinkClick r:id="rId4"/>
              </a:rPr>
              <a:t>http://collections.banq.qc.ca/ark:/52327/61248</a:t>
            </a:r>
          </a:p>
          <a:p>
            <a:r>
              <a:rPr lang="fr-FR" dirty="0" smtClean="0">
                <a:hlinkClick r:id="rId4"/>
              </a:rPr>
              <a:t>https</a:t>
            </a:r>
            <a:r>
              <a:rPr lang="fr-FR" dirty="0">
                <a:hlinkClick r:id="rId4"/>
              </a:rPr>
              <a:t>://texashistory.unt.edu/ark:/</a:t>
            </a:r>
            <a:r>
              <a:rPr lang="fr-FR" dirty="0" smtClean="0">
                <a:hlinkClick r:id="rId4"/>
              </a:rPr>
              <a:t>67531/metapth346793</a:t>
            </a:r>
            <a:endParaRPr lang="fr-FR" dirty="0" smtClean="0"/>
          </a:p>
          <a:p>
            <a:r>
              <a:rPr lang="fr-FR" dirty="0">
                <a:hlinkClick r:id="rId5"/>
              </a:rPr>
              <a:t>https://texashistory.unt.edu/ark:/</a:t>
            </a:r>
            <a:r>
              <a:rPr lang="fr-FR" dirty="0" smtClean="0">
                <a:hlinkClick r:id="rId5"/>
              </a:rPr>
              <a:t>67531/metapth346793/?</a:t>
            </a:r>
            <a:r>
              <a:rPr lang="fr-FR" dirty="0" smtClean="0"/>
              <a:t> </a:t>
            </a:r>
          </a:p>
          <a:p>
            <a:r>
              <a:rPr lang="fr-FR" dirty="0">
                <a:hlinkClick r:id="rId6"/>
              </a:rPr>
              <a:t>https://texashistory.unt.edu/ark:/67531/metapth346793</a:t>
            </a:r>
            <a:r>
              <a:rPr lang="fr-FR" dirty="0" smtClean="0">
                <a:hlinkClick r:id="rId6"/>
              </a:rPr>
              <a:t>/??</a:t>
            </a:r>
            <a:endParaRPr lang="fr-FR" dirty="0" smtClean="0"/>
          </a:p>
          <a:p>
            <a:r>
              <a:rPr lang="fr-FR" dirty="0">
                <a:hlinkClick r:id="rId7"/>
              </a:rPr>
              <a:t>http://n2t.net/ark:/13030/m50z8hqp</a:t>
            </a:r>
            <a:r>
              <a:rPr lang="fr-FR" dirty="0" smtClean="0">
                <a:hlinkClick r:id="rId7"/>
              </a:rPr>
              <a:t>??</a:t>
            </a:r>
            <a:endParaRPr lang="fr-FR" dirty="0" smtClean="0"/>
          </a:p>
          <a:p>
            <a:r>
              <a:rPr lang="fr-FR" dirty="0">
                <a:hlinkClick r:id="rId8"/>
              </a:rPr>
              <a:t>http://n2t.net/ark:/13030/m50z8hqp</a:t>
            </a:r>
            <a:endParaRPr lang="fr-FR" dirty="0" smtClean="0"/>
          </a:p>
          <a:p>
            <a:endParaRPr lang="fr-FR" dirty="0" smtClean="0"/>
          </a:p>
          <a:p>
            <a:endParaRPr lang="fr-FR" dirty="0"/>
          </a:p>
          <a:p>
            <a:r>
              <a:rPr lang="fr-FR" dirty="0"/>
              <a:t>https://ezid.cdlib.org/learn/id_concepts</a:t>
            </a:r>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4021231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ARK : un engagement</a:t>
            </a:r>
            <a:endParaRPr lang="fr-FR" dirty="0"/>
          </a:p>
        </p:txBody>
      </p:sp>
      <p:sp>
        <p:nvSpPr>
          <p:cNvPr id="3" name="Espace réservé du contenu 2"/>
          <p:cNvSpPr>
            <a:spLocks noGrp="1"/>
          </p:cNvSpPr>
          <p:nvPr>
            <p:ph idx="1"/>
          </p:nvPr>
        </p:nvSpPr>
        <p:spPr/>
        <p:txBody>
          <a:bodyPr/>
          <a:lstStyle/>
          <a:p>
            <a:r>
              <a:rPr lang="fr-FR" dirty="0"/>
              <a:t>Vous avez des </a:t>
            </a:r>
            <a:r>
              <a:rPr lang="fr-FR" dirty="0" smtClean="0"/>
              <a:t>ARK, </a:t>
            </a:r>
            <a:r>
              <a:rPr lang="fr-FR" dirty="0"/>
              <a:t>il faut vous organiser pour les faire vivre !</a:t>
            </a:r>
          </a:p>
          <a:p>
            <a:pPr lvl="1"/>
            <a:r>
              <a:rPr lang="fr-FR" dirty="0"/>
              <a:t>Mise en place d’une organisation</a:t>
            </a:r>
          </a:p>
          <a:p>
            <a:pPr lvl="1"/>
            <a:r>
              <a:rPr lang="fr-FR" dirty="0"/>
              <a:t>Définition d’un engagement de pérennité</a:t>
            </a:r>
          </a:p>
          <a:p>
            <a:pPr lvl="1"/>
            <a:r>
              <a:rPr lang="fr-FR" dirty="0"/>
              <a:t>Mise en œuvre d’une solution pour attribuer des ARK et y donner accès</a:t>
            </a:r>
          </a:p>
          <a:p>
            <a:r>
              <a:rPr lang="fr-FR" dirty="0"/>
              <a:t>Un grand pouvoir = de grandes responsabilités</a:t>
            </a:r>
          </a:p>
        </p:txBody>
      </p:sp>
    </p:spTree>
    <p:extLst>
      <p:ext uri="{BB962C8B-B14F-4D97-AF65-F5344CB8AC3E}">
        <p14:creationId xmlns:p14="http://schemas.microsoft.com/office/powerpoint/2010/main" val="879314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principes d’ARK</a:t>
            </a:r>
            <a:endParaRPr lang="fr-FR" dirty="0"/>
          </a:p>
        </p:txBody>
      </p:sp>
      <p:sp>
        <p:nvSpPr>
          <p:cNvPr id="8" name="ZoneTexte 7"/>
          <p:cNvSpPr txBox="1">
            <a:spLocks noChangeArrowheads="1"/>
          </p:cNvSpPr>
          <p:nvPr/>
        </p:nvSpPr>
        <p:spPr bwMode="auto">
          <a:xfrm>
            <a:off x="1861245" y="2276872"/>
            <a:ext cx="2514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entury Schoolbook" pitchFamily="18" charset="0"/>
                <a:ea typeface="MS PGothic" pitchFamily="34" charset="-128"/>
              </a:defRPr>
            </a:lvl1pPr>
            <a:lvl2pPr marL="742950" indent="-285750" eaLnBrk="0" hangingPunct="0">
              <a:defRPr sz="2400">
                <a:solidFill>
                  <a:schemeClr val="tx1"/>
                </a:solidFill>
                <a:latin typeface="Century Schoolbook" pitchFamily="18" charset="0"/>
                <a:ea typeface="MS PGothic" pitchFamily="34" charset="-128"/>
              </a:defRPr>
            </a:lvl2pPr>
            <a:lvl3pPr marL="1143000" indent="-228600" eaLnBrk="0" hangingPunct="0">
              <a:defRPr sz="2400">
                <a:solidFill>
                  <a:schemeClr val="tx1"/>
                </a:solidFill>
                <a:latin typeface="Century Schoolbook" pitchFamily="18" charset="0"/>
                <a:ea typeface="MS PGothic" pitchFamily="34" charset="-128"/>
              </a:defRPr>
            </a:lvl3pPr>
            <a:lvl4pPr marL="1600200" indent="-228600" eaLnBrk="0" hangingPunct="0">
              <a:defRPr sz="2400">
                <a:solidFill>
                  <a:schemeClr val="tx1"/>
                </a:solidFill>
                <a:latin typeface="Century Schoolbook" pitchFamily="18" charset="0"/>
                <a:ea typeface="MS PGothic" pitchFamily="34" charset="-128"/>
              </a:defRPr>
            </a:lvl4pPr>
            <a:lvl5pPr marL="2057400" indent="-228600" eaLnBrk="0" hangingPunct="0">
              <a:defRPr sz="2400">
                <a:solidFill>
                  <a:schemeClr val="tx1"/>
                </a:solidFill>
                <a:latin typeface="Century Schoolbook"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9pPr>
          </a:lstStyle>
          <a:p>
            <a:pPr algn="ctr" eaLnBrk="1" hangingPunct="1"/>
            <a:r>
              <a:rPr lang="fr-FR" altLang="en-US" sz="2100"/>
              <a:t>Chaîne de caractères</a:t>
            </a:r>
          </a:p>
        </p:txBody>
      </p:sp>
      <p:sp>
        <p:nvSpPr>
          <p:cNvPr id="9" name="ZoneTexte 8"/>
          <p:cNvSpPr txBox="1">
            <a:spLocks noChangeArrowheads="1"/>
          </p:cNvSpPr>
          <p:nvPr/>
        </p:nvSpPr>
        <p:spPr bwMode="auto">
          <a:xfrm>
            <a:off x="251520" y="4724797"/>
            <a:ext cx="15128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entury Schoolbook" pitchFamily="18" charset="0"/>
                <a:ea typeface="MS PGothic" pitchFamily="34" charset="-128"/>
              </a:defRPr>
            </a:lvl1pPr>
            <a:lvl2pPr marL="742950" indent="-285750" eaLnBrk="0" hangingPunct="0">
              <a:defRPr sz="2400">
                <a:solidFill>
                  <a:schemeClr val="tx1"/>
                </a:solidFill>
                <a:latin typeface="Century Schoolbook" pitchFamily="18" charset="0"/>
                <a:ea typeface="MS PGothic" pitchFamily="34" charset="-128"/>
              </a:defRPr>
            </a:lvl2pPr>
            <a:lvl3pPr marL="1143000" indent="-228600" eaLnBrk="0" hangingPunct="0">
              <a:defRPr sz="2400">
                <a:solidFill>
                  <a:schemeClr val="tx1"/>
                </a:solidFill>
                <a:latin typeface="Century Schoolbook" pitchFamily="18" charset="0"/>
                <a:ea typeface="MS PGothic" pitchFamily="34" charset="-128"/>
              </a:defRPr>
            </a:lvl3pPr>
            <a:lvl4pPr marL="1600200" indent="-228600" eaLnBrk="0" hangingPunct="0">
              <a:defRPr sz="2400">
                <a:solidFill>
                  <a:schemeClr val="tx1"/>
                </a:solidFill>
                <a:latin typeface="Century Schoolbook" pitchFamily="18" charset="0"/>
                <a:ea typeface="MS PGothic" pitchFamily="34" charset="-128"/>
              </a:defRPr>
            </a:lvl4pPr>
            <a:lvl5pPr marL="2057400" indent="-228600" eaLnBrk="0" hangingPunct="0">
              <a:defRPr sz="2400">
                <a:solidFill>
                  <a:schemeClr val="tx1"/>
                </a:solidFill>
                <a:latin typeface="Century Schoolbook"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9pPr>
          </a:lstStyle>
          <a:p>
            <a:pPr algn="ctr" eaLnBrk="1" hangingPunct="1"/>
            <a:r>
              <a:rPr lang="fr-FR" altLang="en-US" sz="2100"/>
              <a:t>Objet</a:t>
            </a:r>
          </a:p>
        </p:txBody>
      </p:sp>
      <p:sp>
        <p:nvSpPr>
          <p:cNvPr id="10" name="ZoneTexte 9"/>
          <p:cNvSpPr txBox="1">
            <a:spLocks noChangeArrowheads="1"/>
          </p:cNvSpPr>
          <p:nvPr/>
        </p:nvSpPr>
        <p:spPr bwMode="auto">
          <a:xfrm>
            <a:off x="5723632" y="3913585"/>
            <a:ext cx="266541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entury Schoolbook" pitchFamily="18" charset="0"/>
                <a:ea typeface="MS PGothic" pitchFamily="34" charset="-128"/>
              </a:defRPr>
            </a:lvl1pPr>
            <a:lvl2pPr marL="742950" indent="-285750" eaLnBrk="0" hangingPunct="0">
              <a:defRPr sz="2400">
                <a:solidFill>
                  <a:schemeClr val="tx1"/>
                </a:solidFill>
                <a:latin typeface="Century Schoolbook" pitchFamily="18" charset="0"/>
                <a:ea typeface="MS PGothic" pitchFamily="34" charset="-128"/>
              </a:defRPr>
            </a:lvl2pPr>
            <a:lvl3pPr marL="1143000" indent="-228600" eaLnBrk="0" hangingPunct="0">
              <a:defRPr sz="2400">
                <a:solidFill>
                  <a:schemeClr val="tx1"/>
                </a:solidFill>
                <a:latin typeface="Century Schoolbook" pitchFamily="18" charset="0"/>
                <a:ea typeface="MS PGothic" pitchFamily="34" charset="-128"/>
              </a:defRPr>
            </a:lvl3pPr>
            <a:lvl4pPr marL="1600200" indent="-228600" eaLnBrk="0" hangingPunct="0">
              <a:defRPr sz="2400">
                <a:solidFill>
                  <a:schemeClr val="tx1"/>
                </a:solidFill>
                <a:latin typeface="Century Schoolbook" pitchFamily="18" charset="0"/>
                <a:ea typeface="MS PGothic" pitchFamily="34" charset="-128"/>
              </a:defRPr>
            </a:lvl4pPr>
            <a:lvl5pPr marL="2057400" indent="-228600" eaLnBrk="0" hangingPunct="0">
              <a:defRPr sz="2400">
                <a:solidFill>
                  <a:schemeClr val="tx1"/>
                </a:solidFill>
                <a:latin typeface="Century Schoolbook"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Century Schoolbook" pitchFamily="18" charset="0"/>
                <a:ea typeface="MS PGothic" pitchFamily="34" charset="-128"/>
              </a:defRPr>
            </a:lvl9pPr>
          </a:lstStyle>
          <a:p>
            <a:pPr algn="ctr" eaLnBrk="1" hangingPunct="1"/>
            <a:r>
              <a:rPr lang="fr-FR" altLang="en-US" sz="2100" dirty="0" smtClean="0"/>
              <a:t>Métadonnées</a:t>
            </a:r>
          </a:p>
          <a:p>
            <a:pPr algn="ctr" eaLnBrk="1" hangingPunct="1"/>
            <a:r>
              <a:rPr lang="fr-FR" altLang="en-US" sz="2100" dirty="0" smtClean="0"/>
              <a:t>Engagement sur la pérennité</a:t>
            </a:r>
            <a:endParaRPr lang="fr-FR" altLang="en-US" sz="2100"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4548625" flipH="1" flipV="1">
            <a:off x="2766946" y="2768996"/>
            <a:ext cx="32400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5482" y="4259660"/>
            <a:ext cx="188753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15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Identifier de manière durable</a:t>
            </a:r>
            <a:endParaRPr lang="fr-FR" dirty="0"/>
          </a:p>
        </p:txBody>
      </p:sp>
      <p:sp>
        <p:nvSpPr>
          <p:cNvPr id="3" name="Espace réservé du contenu 2"/>
          <p:cNvSpPr>
            <a:spLocks noGrp="1"/>
          </p:cNvSpPr>
          <p:nvPr>
            <p:ph idx="1"/>
          </p:nvPr>
        </p:nvSpPr>
        <p:spPr/>
        <p:txBody>
          <a:bodyPr/>
          <a:lstStyle/>
          <a:p>
            <a:r>
              <a:rPr lang="fr-FR" dirty="0" smtClean="0"/>
              <a:t>Attribuer une chaîne de caractères à un objet</a:t>
            </a:r>
          </a:p>
          <a:p>
            <a:r>
              <a:rPr lang="fr-FR" dirty="0" smtClean="0"/>
              <a:t>Gérer cette chaîne de caractères dans le temps</a:t>
            </a:r>
            <a:endParaRPr lang="fr-FR" dirty="0"/>
          </a:p>
        </p:txBody>
      </p:sp>
    </p:spTree>
    <p:extLst>
      <p:ext uri="{BB962C8B-B14F-4D97-AF65-F5344CB8AC3E}">
        <p14:creationId xmlns:p14="http://schemas.microsoft.com/office/powerpoint/2010/main" val="340328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Donner accès de manière durable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Donner accès à un objet ou à un substitut approprié</a:t>
            </a:r>
          </a:p>
          <a:p>
            <a:endParaRPr lang="fr-FR" dirty="0" smtClean="0"/>
          </a:p>
          <a:p>
            <a:r>
              <a:rPr lang="fr-FR" dirty="0" smtClean="0"/>
              <a:t>Sur le web : un serveur donne accès à </a:t>
            </a:r>
          </a:p>
          <a:p>
            <a:pPr lvl="2"/>
            <a:r>
              <a:rPr lang="fr-FR" dirty="0" smtClean="0"/>
              <a:t>un objet par l’intermédiaire de son identifiant</a:t>
            </a:r>
          </a:p>
          <a:p>
            <a:pPr lvl="2"/>
            <a:r>
              <a:rPr lang="fr-FR" dirty="0" smtClean="0"/>
              <a:t>une description de l’identifiant, s’il y en a une</a:t>
            </a:r>
          </a:p>
          <a:p>
            <a:pPr lvl="2"/>
            <a:r>
              <a:rPr lang="fr-FR" dirty="0" smtClean="0"/>
              <a:t>une déclaration de pérennité, s’il y en a une</a:t>
            </a:r>
          </a:p>
          <a:p>
            <a:pPr lvl="2"/>
            <a:endParaRPr lang="fr-FR" dirty="0"/>
          </a:p>
          <a:p>
            <a:r>
              <a:rPr lang="fr-FR" dirty="0" smtClean="0"/>
              <a:t>ARK, structure globale : </a:t>
            </a:r>
          </a:p>
          <a:p>
            <a:pPr lvl="1"/>
            <a:r>
              <a:rPr lang="fr-FR" dirty="0" smtClean="0"/>
              <a:t>http://</a:t>
            </a:r>
            <a:r>
              <a:rPr lang="fr-FR" dirty="0" err="1" smtClean="0"/>
              <a:t>nomdedomaine.org</a:t>
            </a:r>
            <a:r>
              <a:rPr lang="fr-FR" dirty="0" smtClean="0"/>
              <a:t>/</a:t>
            </a:r>
            <a:r>
              <a:rPr lang="fr-FR" dirty="0" err="1" smtClean="0"/>
              <a:t>identifiantARK</a:t>
            </a:r>
            <a:r>
              <a:rPr lang="fr-FR" dirty="0" smtClean="0"/>
              <a:t> </a:t>
            </a:r>
            <a:r>
              <a:rPr lang="fr-FR" dirty="0" smtClean="0">
                <a:sym typeface="Wingdings"/>
              </a:rPr>
              <a:t> objet</a:t>
            </a:r>
            <a:endParaRPr lang="fr-FR" dirty="0" smtClean="0"/>
          </a:p>
          <a:p>
            <a:pPr lvl="1"/>
            <a:r>
              <a:rPr lang="fr-FR" dirty="0"/>
              <a:t>http://nomdedomaine.org/</a:t>
            </a:r>
            <a:r>
              <a:rPr lang="fr-FR" dirty="0" smtClean="0"/>
              <a:t>identifiantARK? </a:t>
            </a:r>
            <a:r>
              <a:rPr lang="fr-FR" dirty="0" smtClean="0">
                <a:sym typeface="Wingdings"/>
              </a:rPr>
              <a:t> description</a:t>
            </a:r>
          </a:p>
          <a:p>
            <a:pPr lvl="1"/>
            <a:r>
              <a:rPr lang="fr-FR" dirty="0"/>
              <a:t>http://</a:t>
            </a:r>
            <a:r>
              <a:rPr lang="fr-FR" dirty="0" err="1"/>
              <a:t>nomdedomaine.org</a:t>
            </a:r>
            <a:r>
              <a:rPr lang="fr-FR" dirty="0"/>
              <a:t>/</a:t>
            </a:r>
            <a:r>
              <a:rPr lang="fr-FR" dirty="0" err="1" smtClean="0"/>
              <a:t>identifiantARK</a:t>
            </a:r>
            <a:r>
              <a:rPr lang="fr-FR" dirty="0" smtClean="0"/>
              <a:t>?? </a:t>
            </a:r>
            <a:r>
              <a:rPr lang="fr-FR" dirty="0" smtClean="0">
                <a:sym typeface="Wingdings"/>
              </a:rPr>
              <a:t> déclaration de pérennité</a:t>
            </a:r>
            <a:endParaRPr lang="fr-FR" dirty="0"/>
          </a:p>
        </p:txBody>
      </p:sp>
    </p:spTree>
    <p:extLst>
      <p:ext uri="{BB962C8B-B14F-4D97-AF65-F5344CB8AC3E}">
        <p14:creationId xmlns:p14="http://schemas.microsoft.com/office/powerpoint/2010/main" val="2536897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txBox="1">
            <a:spLocks/>
          </p:cNvSpPr>
          <p:nvPr/>
        </p:nvSpPr>
        <p:spPr>
          <a:xfrm>
            <a:off x="0" y="404664"/>
            <a:ext cx="9144000" cy="1152128"/>
          </a:xfrm>
          <a:prstGeom prst="rect">
            <a:avLst/>
          </a:prstGeom>
        </p:spPr>
        <p:txBody>
          <a:bodyPr vert="horz" lIns="0" rIns="0" bIns="0" anchor="b">
            <a:normAutofit fontScale="900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fr-FR" dirty="0" smtClean="0"/>
              <a:t>Un exemple</a:t>
            </a:r>
            <a:br>
              <a:rPr lang="fr-FR" dirty="0" smtClean="0"/>
            </a:br>
            <a:r>
              <a:rPr lang="fr-FR" sz="3200" dirty="0" smtClean="0"/>
              <a:t>https://texashistory.unt.edu/ark:/67531/metapth346793/</a:t>
            </a:r>
            <a:endParaRPr lang="fr-FR"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06" y="1823169"/>
            <a:ext cx="8779790" cy="4630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618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txBox="1">
            <a:spLocks/>
          </p:cNvSpPr>
          <p:nvPr/>
        </p:nvSpPr>
        <p:spPr>
          <a:xfrm>
            <a:off x="0" y="404664"/>
            <a:ext cx="9144000" cy="1152128"/>
          </a:xfrm>
          <a:prstGeom prst="rect">
            <a:avLst/>
          </a:prstGeom>
        </p:spPr>
        <p:txBody>
          <a:bodyPr vert="horz" lIns="0" rIns="0" bIns="0" anchor="b">
            <a:normAutofit fontScale="8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fr-FR" dirty="0" smtClean="0"/>
              <a:t>Un exemple</a:t>
            </a:r>
            <a:br>
              <a:rPr lang="fr-FR" dirty="0" smtClean="0"/>
            </a:br>
            <a:r>
              <a:rPr lang="fr-FR" sz="3600" dirty="0"/>
              <a:t>https://texashistory.unt.edu/ark:/</a:t>
            </a:r>
            <a:r>
              <a:rPr lang="fr-FR" sz="3600" dirty="0" smtClean="0"/>
              <a:t>67531/metapth346793/?</a:t>
            </a:r>
            <a:endParaRPr lang="fr-FR" sz="3600" dirty="0"/>
          </a:p>
        </p:txBody>
      </p:sp>
      <p:sp>
        <p:nvSpPr>
          <p:cNvPr id="2" name="Rectangle 1"/>
          <p:cNvSpPr/>
          <p:nvPr/>
        </p:nvSpPr>
        <p:spPr>
          <a:xfrm>
            <a:off x="611560" y="1916832"/>
            <a:ext cx="8352928" cy="2308324"/>
          </a:xfrm>
          <a:prstGeom prst="rect">
            <a:avLst/>
          </a:prstGeom>
        </p:spPr>
        <p:txBody>
          <a:bodyPr wrap="square">
            <a:spAutoFit/>
          </a:bodyPr>
          <a:lstStyle/>
          <a:p>
            <a:r>
              <a:rPr lang="en-US" sz="2400" dirty="0" err="1"/>
              <a:t>erc</a:t>
            </a:r>
            <a:r>
              <a:rPr lang="en-US" sz="2400" dirty="0"/>
              <a:t>: </a:t>
            </a:r>
            <a:endParaRPr lang="en-US" sz="2400" dirty="0" smtClean="0"/>
          </a:p>
          <a:p>
            <a:r>
              <a:rPr lang="en-US" sz="2400" b="1" dirty="0" smtClean="0"/>
              <a:t>who</a:t>
            </a:r>
            <a:r>
              <a:rPr lang="en-US" sz="2400" b="1" dirty="0"/>
              <a:t>:</a:t>
            </a:r>
            <a:r>
              <a:rPr lang="en-US" sz="2400" dirty="0"/>
              <a:t> Dallas (Tex.). Police Department. </a:t>
            </a:r>
            <a:endParaRPr lang="en-US" sz="2400" dirty="0" smtClean="0"/>
          </a:p>
          <a:p>
            <a:r>
              <a:rPr lang="en-US" sz="2400" b="1" dirty="0" smtClean="0"/>
              <a:t>what</a:t>
            </a:r>
            <a:r>
              <a:rPr lang="en-US" sz="2400" b="1" dirty="0"/>
              <a:t>:</a:t>
            </a:r>
            <a:r>
              <a:rPr lang="en-US" sz="2400" dirty="0"/>
              <a:t> [Photographs of Identification Cards] </a:t>
            </a:r>
            <a:endParaRPr lang="en-US" sz="2400" dirty="0" smtClean="0"/>
          </a:p>
          <a:p>
            <a:r>
              <a:rPr lang="en-US" sz="2400" b="1" dirty="0" smtClean="0"/>
              <a:t>when</a:t>
            </a:r>
            <a:r>
              <a:rPr lang="en-US" sz="2400" b="1" dirty="0"/>
              <a:t>:</a:t>
            </a:r>
            <a:r>
              <a:rPr lang="en-US" sz="2400" dirty="0"/>
              <a:t> 19631100 </a:t>
            </a:r>
            <a:endParaRPr lang="en-US" sz="2400" dirty="0" smtClean="0"/>
          </a:p>
          <a:p>
            <a:r>
              <a:rPr lang="en-US" sz="2400" b="1" dirty="0" smtClean="0"/>
              <a:t>where</a:t>
            </a:r>
            <a:r>
              <a:rPr lang="en-US" sz="2400" b="1" dirty="0"/>
              <a:t>: </a:t>
            </a:r>
            <a:r>
              <a:rPr lang="en-US" sz="2400" dirty="0"/>
              <a:t>https://texashistory.unt.edu/ark:/67531/metapth346793/</a:t>
            </a:r>
            <a:endParaRPr lang="fr-FR" sz="2400" dirty="0"/>
          </a:p>
        </p:txBody>
      </p:sp>
    </p:spTree>
    <p:extLst>
      <p:ext uri="{BB962C8B-B14F-4D97-AF65-F5344CB8AC3E}">
        <p14:creationId xmlns:p14="http://schemas.microsoft.com/office/powerpoint/2010/main" val="1296348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500</TotalTime>
  <Words>1965</Words>
  <Application>Microsoft Office PowerPoint</Application>
  <PresentationFormat>Affichage à l'écran (4:3)</PresentationFormat>
  <Paragraphs>301</Paragraphs>
  <Slides>34</Slides>
  <Notes>14</Notes>
  <HiddenSlides>1</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Débit</vt:lpstr>
      <vt:lpstr>Nom de code : ARK</vt:lpstr>
      <vt:lpstr>Qu’est-ce qu’ARK ?</vt:lpstr>
      <vt:lpstr>ARK – Archival Resource Key</vt:lpstr>
      <vt:lpstr>Les ARK : un engagement</vt:lpstr>
      <vt:lpstr>Les principes d’ARK</vt:lpstr>
      <vt:lpstr>Identifier de manière durable</vt:lpstr>
      <vt:lpstr>Donner accès de manière durable</vt:lpstr>
      <vt:lpstr>Présentation PowerPoint</vt:lpstr>
      <vt:lpstr>Présentation PowerPoint</vt:lpstr>
      <vt:lpstr>Présentation PowerPoint</vt:lpstr>
      <vt:lpstr>Qui attribue des ARK ?</vt:lpstr>
      <vt:lpstr>Le rôle de l’autorité nommante</vt:lpstr>
      <vt:lpstr>A quels objets l’autorité nommante attribue-t-elle des ARK ?</vt:lpstr>
      <vt:lpstr>Garantir l’unicité</vt:lpstr>
      <vt:lpstr>Garantir une cohérence et une stabilité à ses identifiants</vt:lpstr>
      <vt:lpstr>Comment nommer ses ARK ?</vt:lpstr>
      <vt:lpstr>Autorité nommante et sous-autorités nommantes</vt:lpstr>
      <vt:lpstr>Garantir une cohérence et une stabilité à ses identifiants</vt:lpstr>
      <vt:lpstr>Le caractère de contrôle</vt:lpstr>
      <vt:lpstr>Qui donne accès à des ARK et comment ?</vt:lpstr>
      <vt:lpstr>L’autorité d’adressage</vt:lpstr>
      <vt:lpstr>Structure particulière</vt:lpstr>
      <vt:lpstr>Concrètement…</vt:lpstr>
      <vt:lpstr>Donner accès à un objet et au-delà</vt:lpstr>
      <vt:lpstr>Les qualificatifs de granularité</vt:lpstr>
      <vt:lpstr>Rendre des variantes de l’objet citables : qualificatifs de service</vt:lpstr>
      <vt:lpstr>Les qualificatifs : caractéristiques générales</vt:lpstr>
      <vt:lpstr>Récapitulatif</vt:lpstr>
      <vt:lpstr>Le mot de la fin</vt:lpstr>
      <vt:lpstr>Réponse : non !</vt:lpstr>
      <vt:lpstr>Merci de votre attention !</vt:lpstr>
      <vt:lpstr>Reliquat</vt:lpstr>
      <vt:lpstr>Présentation PowerPoint</vt:lpstr>
      <vt:lpstr>Exemples d’ARKs</vt:lpstr>
    </vt:vector>
  </TitlesOfParts>
  <Company>BnF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 de code : ARK</dc:title>
  <dc:creator>Sébastien PEYRARD</dc:creator>
  <cp:lastModifiedBy>Sébastien PEYRARD</cp:lastModifiedBy>
  <cp:revision>150</cp:revision>
  <dcterms:created xsi:type="dcterms:W3CDTF">2018-03-15T15:07:39Z</dcterms:created>
  <dcterms:modified xsi:type="dcterms:W3CDTF">2019-05-17T07:51:00Z</dcterms:modified>
</cp:coreProperties>
</file>