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41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55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0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8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0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5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64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9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59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C64B-0A67-4EBB-A86A-57F12BCB76E6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AFF5-710D-4508-BCD2-5E7AE4CAD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25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://tools.ietf.org/pdf/draft-kunze-ark-18.pdf" TargetMode="External"/><Relationship Id="rId2" Type="http://schemas.openxmlformats.org/officeDocument/2006/relationships/hyperlink" Target="http://groups.google.com/group/arks-for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dlib.org/uc3/naan_registry.tx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://gallica.bnf.fr/ark:/12148/bpt6k103039f/f26.thumbnai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Reminder: what are ARKs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84972610"/>
              </p:ext>
            </p:extLst>
          </p:nvPr>
        </p:nvGraphicFramePr>
        <p:xfrm>
          <a:off x="457200" y="1412776"/>
          <a:ext cx="7715200" cy="544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00"/>
                <a:gridCol w="3857600"/>
              </a:tblGrid>
              <a:tr h="2722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none" dirty="0" smtClean="0"/>
                        <a:t>A </a:t>
                      </a:r>
                      <a:r>
                        <a:rPr lang="fr-FR" u="none" dirty="0" err="1" smtClean="0"/>
                        <a:t>maintaining</a:t>
                      </a:r>
                      <a:r>
                        <a:rPr lang="fr-FR" u="none" dirty="0" smtClean="0"/>
                        <a:t> institution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 </a:t>
                      </a:r>
                      <a:r>
                        <a:rPr lang="fr-FR" dirty="0" err="1" smtClean="0"/>
                        <a:t>specification</a:t>
                      </a:r>
                      <a:endParaRPr lang="fr-FR" dirty="0" smtClean="0"/>
                    </a:p>
                    <a:p>
                      <a:pPr algn="ctr"/>
                      <a:endParaRPr lang="fr-FR" u="none" dirty="0"/>
                    </a:p>
                  </a:txBody>
                  <a:tcPr/>
                </a:tc>
              </a:tr>
              <a:tr h="2722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user </a:t>
                      </a:r>
                      <a:r>
                        <a:rPr lang="fr-FR" baseline="0" dirty="0" err="1" smtClean="0"/>
                        <a:t>registry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discussion </a:t>
                      </a:r>
                      <a:r>
                        <a:rPr lang="fr-FR" dirty="0" err="1" smtClean="0"/>
                        <a:t>list</a:t>
                      </a:r>
                      <a:endParaRPr lang="fr-F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hlinkClick r:id="rId2"/>
                        </a:rPr>
                        <a:t>http://groups.google.com/group/arks-forum</a:t>
                      </a:r>
                      <a:r>
                        <a:rPr lang="fr-FR" sz="180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56" y="1946976"/>
            <a:ext cx="2377332" cy="141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9" t="9770" r="26966" b="13686"/>
          <a:stretch/>
        </p:blipFill>
        <p:spPr bwMode="auto">
          <a:xfrm>
            <a:off x="5491190" y="1772816"/>
            <a:ext cx="1614569" cy="217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10279" r="54732" b="1858"/>
          <a:stretch/>
        </p:blipFill>
        <p:spPr bwMode="auto">
          <a:xfrm>
            <a:off x="1632922" y="4478032"/>
            <a:ext cx="1498918" cy="226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39552" y="6074325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hlinkClick r:id="rId6"/>
              </a:rPr>
              <a:t>http://www.cdlib.org/uc3/naan_registry.txt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4499992" y="3728065"/>
            <a:ext cx="34513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hlinkClick r:id="rId7"/>
              </a:rPr>
              <a:t>http://</a:t>
            </a:r>
            <a:r>
              <a:rPr lang="fr-FR" sz="1200" dirty="0" smtClean="0">
                <a:hlinkClick r:id="rId7"/>
              </a:rPr>
              <a:t>tools.ietf.org/pdf/draft-kunze-ark-18.pdf</a:t>
            </a:r>
            <a:endParaRPr lang="fr-FR" sz="1200" dirty="0"/>
          </a:p>
        </p:txBody>
      </p:sp>
      <p:pic>
        <p:nvPicPr>
          <p:cNvPr id="3" name="Picture 2" descr="CDL_Logo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59144"/>
            <a:ext cx="1512168" cy="5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7308304" y="5586"/>
            <a:ext cx="180020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0" y="1317"/>
            <a:ext cx="2847286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847286" y="7936"/>
            <a:ext cx="4533026" cy="6822679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560448"/>
            <a:ext cx="7560840" cy="857190"/>
          </a:xfrm>
        </p:spPr>
        <p:txBody>
          <a:bodyPr/>
          <a:lstStyle/>
          <a:p>
            <a:r>
              <a:rPr lang="en-US" dirty="0" smtClean="0"/>
              <a:t>Reminder, 2: Ark anatomy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5828026" y="2348880"/>
            <a:ext cx="1480278" cy="1518404"/>
            <a:chOff x="4965530" y="1213020"/>
            <a:chExt cx="1599718" cy="2143972"/>
          </a:xfrm>
        </p:grpSpPr>
        <p:pic>
          <p:nvPicPr>
            <p:cNvPr id="5" name="Picture 4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530" y="1280250"/>
              <a:ext cx="1478677" cy="197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 rot="5400000">
              <a:off x="5423905" y="2215649"/>
              <a:ext cx="2143972" cy="13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400"/>
                <a:t>http://www.flickr.com/photos/jenwaller/2207918246/</a:t>
              </a:r>
            </a:p>
          </p:txBody>
        </p:sp>
      </p:grpSp>
      <p:pic>
        <p:nvPicPr>
          <p:cNvPr id="7" name="Picture 4" descr="cite-architecture-et-patrimoine-bn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403" y="2380097"/>
            <a:ext cx="1663725" cy="1233235"/>
          </a:xfrm>
          <a:solidFill>
            <a:schemeClr val="bg1">
              <a:alpha val="50000"/>
            </a:schemeClr>
          </a:solidFill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6916" y="2348880"/>
            <a:ext cx="1311028" cy="130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938487" y="4653136"/>
            <a:ext cx="16416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1600" dirty="0" smtClean="0"/>
              <a:t>Name </a:t>
            </a:r>
            <a:r>
              <a:rPr lang="fr-FR" sz="1600" dirty="0" err="1" smtClean="0"/>
              <a:t>assigning</a:t>
            </a:r>
            <a:r>
              <a:rPr lang="fr-FR" sz="1600" dirty="0" smtClean="0"/>
              <a:t> </a:t>
            </a:r>
            <a:r>
              <a:rPr lang="fr-FR" sz="1600" dirty="0" err="1" smtClean="0"/>
              <a:t>authority</a:t>
            </a:r>
            <a:r>
              <a:rPr lang="fr-FR" sz="1600" dirty="0" smtClean="0"/>
              <a:t> </a:t>
            </a:r>
            <a:r>
              <a:rPr lang="fr-FR" sz="1600" dirty="0" err="1" smtClean="0"/>
              <a:t>number</a:t>
            </a:r>
            <a:endParaRPr lang="fr-FR" sz="1600" dirty="0" smtClean="0"/>
          </a:p>
          <a:p>
            <a:r>
              <a:rPr lang="fr-FR" sz="1600" dirty="0" smtClean="0"/>
              <a:t>(NAAN)</a:t>
            </a:r>
            <a:endParaRPr lang="fr-FR" sz="1600" dirty="0"/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5810232" y="4687095"/>
            <a:ext cx="7505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600"/>
            </a:lvl1pPr>
          </a:lstStyle>
          <a:p>
            <a:r>
              <a:rPr lang="fr-FR"/>
              <a:t>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8172" y="355549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t</a:t>
            </a:r>
            <a:r>
              <a:rPr lang="fr-FR" smtClean="0"/>
              <a:t>he world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130570" y="3422763"/>
            <a:ext cx="1593558" cy="65430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/>
              <a:t>the naming </a:t>
            </a:r>
          </a:p>
          <a:p>
            <a:pPr algn="ctr"/>
            <a:r>
              <a:rPr lang="fr-FR"/>
              <a:t>authority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1448" y="3469316"/>
            <a:ext cx="154685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mtClean="0"/>
              <a:t>the </a:t>
            </a:r>
            <a:r>
              <a:rPr lang="fr-FR"/>
              <a:t>resource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88319" y="3284984"/>
            <a:ext cx="495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smtClean="0"/>
              <a:t>&gt;</a:t>
            </a:r>
            <a:endParaRPr lang="fr-FR" sz="4000"/>
          </a:p>
        </p:txBody>
      </p:sp>
      <p:sp>
        <p:nvSpPr>
          <p:cNvPr id="16" name="Rectangle 15"/>
          <p:cNvSpPr/>
          <p:nvPr/>
        </p:nvSpPr>
        <p:spPr>
          <a:xfrm>
            <a:off x="5516511" y="3284984"/>
            <a:ext cx="495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smtClean="0"/>
              <a:t>&gt;</a:t>
            </a:r>
            <a:endParaRPr lang="fr-FR" sz="4000"/>
          </a:p>
        </p:txBody>
      </p:sp>
      <p:sp>
        <p:nvSpPr>
          <p:cNvPr id="17" name="Rectangle 16"/>
          <p:cNvSpPr/>
          <p:nvPr/>
        </p:nvSpPr>
        <p:spPr>
          <a:xfrm>
            <a:off x="5004048" y="4005064"/>
            <a:ext cx="2583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smtClean="0">
                <a:latin typeface="Courier New" pitchFamily="49" charset="0"/>
                <a:cs typeface="Courier New" pitchFamily="49" charset="0"/>
              </a:rPr>
              <a:t>bpt6k103039f</a:t>
            </a:r>
            <a:endParaRPr lang="fr-FR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7824" y="4019866"/>
            <a:ext cx="1418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>
                <a:latin typeface="Courier New" pitchFamily="49" charset="0"/>
                <a:cs typeface="Courier New" pitchFamily="49" charset="0"/>
              </a:rPr>
              <a:t>ark:/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14271" y="4005065"/>
            <a:ext cx="1377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>
                <a:latin typeface="Courier New" pitchFamily="49" charset="0"/>
                <a:cs typeface="Courier New" pitchFamily="49" charset="0"/>
              </a:rPr>
              <a:t>12148/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2936196" y="4653136"/>
            <a:ext cx="9157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600"/>
            </a:lvl1pPr>
          </a:lstStyle>
          <a:p>
            <a:r>
              <a:rPr lang="fr-FR" smtClean="0"/>
              <a:t>Scheme</a:t>
            </a:r>
            <a:endParaRPr lang="fr-FR"/>
          </a:p>
        </p:txBody>
      </p:sp>
      <p:pic>
        <p:nvPicPr>
          <p:cNvPr id="1026" name="Picture 2" descr="http://media.merchantcircle.com/33268334/caterbid_logo_Large_full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85" y="2132856"/>
            <a:ext cx="1137835" cy="131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017335" y="3429000"/>
            <a:ext cx="1106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delivery </a:t>
            </a:r>
          </a:p>
          <a:p>
            <a:r>
              <a:rPr lang="fr-FR" smtClean="0"/>
              <a:t>service</a:t>
            </a:r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-36512" y="4077072"/>
            <a:ext cx="3204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50" smtClean="0">
                <a:latin typeface="Courier New" pitchFamily="49" charset="0"/>
                <a:cs typeface="Courier New" pitchFamily="49" charset="0"/>
              </a:rPr>
              <a:t>http://gallica.bnf.fr/</a:t>
            </a:r>
            <a:endParaRPr lang="fr-FR" sz="17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97296" y="3501008"/>
            <a:ext cx="7751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mtClean="0"/>
              <a:t>page</a:t>
            </a:r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244408" y="3501008"/>
            <a:ext cx="10459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mtClean="0"/>
              <a:t>variant</a:t>
            </a:r>
            <a:endParaRPr lang="fr-FR" sz="2800"/>
          </a:p>
        </p:txBody>
      </p:sp>
      <p:sp>
        <p:nvSpPr>
          <p:cNvPr id="29" name="Rectangle 28"/>
          <p:cNvSpPr/>
          <p:nvPr/>
        </p:nvSpPr>
        <p:spPr>
          <a:xfrm>
            <a:off x="7092280" y="3356992"/>
            <a:ext cx="495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smtClean="0"/>
              <a:t>&gt;</a:t>
            </a:r>
            <a:endParaRPr lang="fr-FR" sz="4000"/>
          </a:p>
        </p:txBody>
      </p:sp>
      <p:sp>
        <p:nvSpPr>
          <p:cNvPr id="32" name="Rectangle 31"/>
          <p:cNvSpPr/>
          <p:nvPr/>
        </p:nvSpPr>
        <p:spPr>
          <a:xfrm>
            <a:off x="7956376" y="3369186"/>
            <a:ext cx="495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smtClean="0"/>
              <a:t>&gt;</a:t>
            </a:r>
            <a:endParaRPr lang="fr-FR" sz="4000"/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7573204" y="4687662"/>
            <a:ext cx="11596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600"/>
            </a:lvl1pPr>
          </a:lstStyle>
          <a:p>
            <a:r>
              <a:rPr lang="fr-FR" smtClean="0"/>
              <a:t>Qualifiers</a:t>
            </a:r>
            <a:endParaRPr lang="fr-FR"/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927541" y="4530025"/>
            <a:ext cx="11596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600"/>
            </a:lvl1pPr>
          </a:lstStyle>
          <a:p>
            <a:r>
              <a:rPr lang="fr-FR" dirty="0" smtClean="0"/>
              <a:t>Name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authority</a:t>
            </a:r>
            <a:r>
              <a:rPr lang="fr-FR" dirty="0" smtClean="0"/>
              <a:t> 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2843808" y="-27384"/>
            <a:ext cx="0" cy="688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7308304" y="-27384"/>
            <a:ext cx="0" cy="688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56039" y="3273033"/>
            <a:ext cx="495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smtClean="0"/>
              <a:t>&gt;</a:t>
            </a:r>
            <a:endParaRPr lang="fr-FR" sz="4000"/>
          </a:p>
        </p:txBody>
      </p:sp>
      <p:sp>
        <p:nvSpPr>
          <p:cNvPr id="39" name="AutoShape 4" descr="http://gallica/ark:/12148/bpt6k103039f/f25.thumbna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AutoShape 10" descr="http://gallica/ark:/12148/bpt6k103039f/f25.thumbna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40" y="2414776"/>
            <a:ext cx="768164" cy="108623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164289" y="4030905"/>
            <a:ext cx="916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smtClean="0">
                <a:latin typeface="Courier New" pitchFamily="49" charset="0"/>
                <a:cs typeface="Courier New" pitchFamily="49" charset="0"/>
              </a:rPr>
              <a:t>/f26</a:t>
            </a:r>
            <a:endParaRPr lang="fr-FR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740352" y="4067780"/>
            <a:ext cx="1611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.thumbnail</a:t>
            </a:r>
            <a:endParaRPr lang="fr-FR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275856" y="160338"/>
            <a:ext cx="323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chemeClr val="accent1">
                    <a:lumMod val="75000"/>
                  </a:schemeClr>
                </a:solidFill>
              </a:rPr>
              <a:t>ASSIGN IDENTIFIERS</a:t>
            </a:r>
            <a:endParaRPr lang="fr-F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51520" y="13373"/>
            <a:ext cx="2436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smtClean="0">
                <a:solidFill>
                  <a:schemeClr val="accent5">
                    <a:lumMod val="75000"/>
                  </a:schemeClr>
                </a:solidFill>
              </a:rPr>
              <a:t>RESOLVE IDENTIFIERS</a:t>
            </a:r>
            <a:endParaRPr lang="fr-FR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7121140" y="-15190"/>
            <a:ext cx="21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</a:rPr>
              <a:t>RESOLVE IDENTIFIERS</a:t>
            </a:r>
            <a:endParaRPr lang="fr-FR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4005064"/>
            <a:ext cx="9144000" cy="3924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950" smtClean="0">
                <a:latin typeface="Courier New" pitchFamily="49" charset="0"/>
                <a:cs typeface="Courier New" pitchFamily="49" charset="0"/>
                <a:hlinkClick r:id="rId7"/>
              </a:rPr>
              <a:t>http://gallica.bnf.fr/ark:/12148/bpt6k103039f/f26.thumbnail</a:t>
            </a:r>
            <a:endParaRPr lang="fr-FR" sz="195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7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3" grpId="0"/>
      <p:bldP spid="24" grpId="0"/>
      <p:bldP spid="30" grpId="0" animBg="1"/>
      <p:bldP spid="31" grpId="0" animBg="1"/>
      <p:bldP spid="29" grpId="0"/>
      <p:bldP spid="32" grpId="0"/>
      <p:bldP spid="33" grpId="0"/>
      <p:bldP spid="34" grpId="0"/>
      <p:bldP spid="42" grpId="0"/>
      <p:bldP spid="48" grpId="0"/>
      <p:bldP spid="50" grpId="0"/>
      <p:bldP spid="47" grpId="0"/>
      <p:bldP spid="53" grpId="0"/>
      <p:bldP spid="54" grpId="0"/>
      <p:bldP spid="4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Affichage à l'écran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Reminder: what are ARKs</vt:lpstr>
      <vt:lpstr>Reminder, 2: Ark anatomy</vt:lpstr>
    </vt:vector>
  </TitlesOfParts>
  <Company>BnF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Reminder: what are ARKs</dc:title>
  <dc:creator>Sébastien PEYRARD</dc:creator>
  <cp:lastModifiedBy>Sébastien PEYRARD</cp:lastModifiedBy>
  <cp:revision>1</cp:revision>
  <dcterms:created xsi:type="dcterms:W3CDTF">2019-05-17T07:50:05Z</dcterms:created>
  <dcterms:modified xsi:type="dcterms:W3CDTF">2019-05-17T07:50:23Z</dcterms:modified>
</cp:coreProperties>
</file>