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0649" autoAdjust="0"/>
  </p:normalViewPr>
  <p:slideViewPr>
    <p:cSldViewPr snapToGrid="0" snapToObjects="1">
      <p:cViewPr>
        <p:scale>
          <a:sx n="99" d="100"/>
          <a:sy n="99" d="100"/>
        </p:scale>
        <p:origin x="-62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DEDBC5-13A6-0046-A42D-0D7D4A3C5F77}"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3EF19-8C58-0845-A0AD-2DE3D434FF89}" type="slidenum">
              <a:rPr lang="en-US" smtClean="0"/>
              <a:t>‹#›</a:t>
            </a:fld>
            <a:endParaRPr lang="en-US"/>
          </a:p>
        </p:txBody>
      </p:sp>
    </p:spTree>
    <p:extLst>
      <p:ext uri="{BB962C8B-B14F-4D97-AF65-F5344CB8AC3E}">
        <p14:creationId xmlns:p14="http://schemas.microsoft.com/office/powerpoint/2010/main" val="880176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DEDBC5-13A6-0046-A42D-0D7D4A3C5F77}"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3EF19-8C58-0845-A0AD-2DE3D434FF89}" type="slidenum">
              <a:rPr lang="en-US" smtClean="0"/>
              <a:t>‹#›</a:t>
            </a:fld>
            <a:endParaRPr lang="en-US"/>
          </a:p>
        </p:txBody>
      </p:sp>
    </p:spTree>
    <p:extLst>
      <p:ext uri="{BB962C8B-B14F-4D97-AF65-F5344CB8AC3E}">
        <p14:creationId xmlns:p14="http://schemas.microsoft.com/office/powerpoint/2010/main" val="2581074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DEDBC5-13A6-0046-A42D-0D7D4A3C5F77}"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3EF19-8C58-0845-A0AD-2DE3D434FF89}" type="slidenum">
              <a:rPr lang="en-US" smtClean="0"/>
              <a:t>‹#›</a:t>
            </a:fld>
            <a:endParaRPr lang="en-US"/>
          </a:p>
        </p:txBody>
      </p:sp>
    </p:spTree>
    <p:extLst>
      <p:ext uri="{BB962C8B-B14F-4D97-AF65-F5344CB8AC3E}">
        <p14:creationId xmlns:p14="http://schemas.microsoft.com/office/powerpoint/2010/main" val="232992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DEDBC5-13A6-0046-A42D-0D7D4A3C5F77}"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3EF19-8C58-0845-A0AD-2DE3D434FF89}" type="slidenum">
              <a:rPr lang="en-US" smtClean="0"/>
              <a:t>‹#›</a:t>
            </a:fld>
            <a:endParaRPr lang="en-US"/>
          </a:p>
        </p:txBody>
      </p:sp>
    </p:spTree>
    <p:extLst>
      <p:ext uri="{BB962C8B-B14F-4D97-AF65-F5344CB8AC3E}">
        <p14:creationId xmlns:p14="http://schemas.microsoft.com/office/powerpoint/2010/main" val="744956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DEDBC5-13A6-0046-A42D-0D7D4A3C5F77}" type="datetimeFigureOut">
              <a:rPr lang="en-US" smtClean="0"/>
              <a:t>11/28/17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93EF19-8C58-0845-A0AD-2DE3D434FF89}" type="slidenum">
              <a:rPr lang="en-US" smtClean="0"/>
              <a:t>‹#›</a:t>
            </a:fld>
            <a:endParaRPr lang="en-US"/>
          </a:p>
        </p:txBody>
      </p:sp>
    </p:spTree>
    <p:extLst>
      <p:ext uri="{BB962C8B-B14F-4D97-AF65-F5344CB8AC3E}">
        <p14:creationId xmlns:p14="http://schemas.microsoft.com/office/powerpoint/2010/main" val="2017593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DEDBC5-13A6-0046-A42D-0D7D4A3C5F77}" type="datetimeFigureOut">
              <a:rPr lang="en-US" smtClean="0"/>
              <a:t>11/28/17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93EF19-8C58-0845-A0AD-2DE3D434FF89}" type="slidenum">
              <a:rPr lang="en-US" smtClean="0"/>
              <a:t>‹#›</a:t>
            </a:fld>
            <a:endParaRPr lang="en-US"/>
          </a:p>
        </p:txBody>
      </p:sp>
    </p:spTree>
    <p:extLst>
      <p:ext uri="{BB962C8B-B14F-4D97-AF65-F5344CB8AC3E}">
        <p14:creationId xmlns:p14="http://schemas.microsoft.com/office/powerpoint/2010/main" val="3553214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DEDBC5-13A6-0046-A42D-0D7D4A3C5F77}" type="datetimeFigureOut">
              <a:rPr lang="en-US" smtClean="0"/>
              <a:t>11/28/17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93EF19-8C58-0845-A0AD-2DE3D434FF89}" type="slidenum">
              <a:rPr lang="en-US" smtClean="0"/>
              <a:t>‹#›</a:t>
            </a:fld>
            <a:endParaRPr lang="en-US"/>
          </a:p>
        </p:txBody>
      </p:sp>
    </p:spTree>
    <p:extLst>
      <p:ext uri="{BB962C8B-B14F-4D97-AF65-F5344CB8AC3E}">
        <p14:creationId xmlns:p14="http://schemas.microsoft.com/office/powerpoint/2010/main" val="223389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DEDBC5-13A6-0046-A42D-0D7D4A3C5F77}" type="datetimeFigureOut">
              <a:rPr lang="en-US" smtClean="0"/>
              <a:t>11/28/17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93EF19-8C58-0845-A0AD-2DE3D434FF89}" type="slidenum">
              <a:rPr lang="en-US" smtClean="0"/>
              <a:t>‹#›</a:t>
            </a:fld>
            <a:endParaRPr lang="en-US"/>
          </a:p>
        </p:txBody>
      </p:sp>
    </p:spTree>
    <p:extLst>
      <p:ext uri="{BB962C8B-B14F-4D97-AF65-F5344CB8AC3E}">
        <p14:creationId xmlns:p14="http://schemas.microsoft.com/office/powerpoint/2010/main" val="3036926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DEDBC5-13A6-0046-A42D-0D7D4A3C5F77}" type="datetimeFigureOut">
              <a:rPr lang="en-US" smtClean="0"/>
              <a:t>11/28/17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93EF19-8C58-0845-A0AD-2DE3D434FF89}" type="slidenum">
              <a:rPr lang="en-US" smtClean="0"/>
              <a:t>‹#›</a:t>
            </a:fld>
            <a:endParaRPr lang="en-US"/>
          </a:p>
        </p:txBody>
      </p:sp>
    </p:spTree>
    <p:extLst>
      <p:ext uri="{BB962C8B-B14F-4D97-AF65-F5344CB8AC3E}">
        <p14:creationId xmlns:p14="http://schemas.microsoft.com/office/powerpoint/2010/main" val="82219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DEDBC5-13A6-0046-A42D-0D7D4A3C5F77}" type="datetimeFigureOut">
              <a:rPr lang="en-US" smtClean="0"/>
              <a:t>11/28/17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93EF19-8C58-0845-A0AD-2DE3D434FF89}" type="slidenum">
              <a:rPr lang="en-US" smtClean="0"/>
              <a:t>‹#›</a:t>
            </a:fld>
            <a:endParaRPr lang="en-US"/>
          </a:p>
        </p:txBody>
      </p:sp>
    </p:spTree>
    <p:extLst>
      <p:ext uri="{BB962C8B-B14F-4D97-AF65-F5344CB8AC3E}">
        <p14:creationId xmlns:p14="http://schemas.microsoft.com/office/powerpoint/2010/main" val="3957104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DEDBC5-13A6-0046-A42D-0D7D4A3C5F77}" type="datetimeFigureOut">
              <a:rPr lang="en-US" smtClean="0"/>
              <a:t>11/28/17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93EF19-8C58-0845-A0AD-2DE3D434FF89}" type="slidenum">
              <a:rPr lang="en-US" smtClean="0"/>
              <a:t>‹#›</a:t>
            </a:fld>
            <a:endParaRPr lang="en-US"/>
          </a:p>
        </p:txBody>
      </p:sp>
    </p:spTree>
    <p:extLst>
      <p:ext uri="{BB962C8B-B14F-4D97-AF65-F5344CB8AC3E}">
        <p14:creationId xmlns:p14="http://schemas.microsoft.com/office/powerpoint/2010/main" val="3676138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DEDBC5-13A6-0046-A42D-0D7D4A3C5F77}" type="datetimeFigureOut">
              <a:rPr lang="en-US" smtClean="0"/>
              <a:t>11/28/17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93EF19-8C58-0845-A0AD-2DE3D434FF89}" type="slidenum">
              <a:rPr lang="en-US" smtClean="0"/>
              <a:t>‹#›</a:t>
            </a:fld>
            <a:endParaRPr lang="en-US"/>
          </a:p>
        </p:txBody>
      </p:sp>
    </p:spTree>
    <p:extLst>
      <p:ext uri="{BB962C8B-B14F-4D97-AF65-F5344CB8AC3E}">
        <p14:creationId xmlns:p14="http://schemas.microsoft.com/office/powerpoint/2010/main" val="2078295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2148" y="180102"/>
            <a:ext cx="8809588" cy="369332"/>
          </a:xfrm>
          <a:prstGeom prst="rect">
            <a:avLst/>
          </a:prstGeom>
          <a:noFill/>
        </p:spPr>
        <p:txBody>
          <a:bodyPr wrap="square" rtlCol="0">
            <a:spAutoFit/>
          </a:bodyPr>
          <a:lstStyle/>
          <a:p>
            <a:pPr algn="ctr"/>
            <a:r>
              <a:rPr lang="en-US" dirty="0" smtClean="0">
                <a:latin typeface="Garamond"/>
                <a:cs typeface="Garamond"/>
              </a:rPr>
              <a:t>Determining which Categorical/Ordinal Variables to One-Hot Encode </a:t>
            </a:r>
            <a:endParaRPr lang="en-US" dirty="0">
              <a:latin typeface="Garamond"/>
              <a:cs typeface="Garamond"/>
            </a:endParaRPr>
          </a:p>
        </p:txBody>
      </p:sp>
      <p:pic>
        <p:nvPicPr>
          <p:cNvPr id="8" name="image7.png"/>
          <p:cNvPicPr/>
          <p:nvPr/>
        </p:nvPicPr>
        <p:blipFill>
          <a:blip r:embed="rId2"/>
          <a:srcRect/>
          <a:stretch>
            <a:fillRect/>
          </a:stretch>
        </p:blipFill>
        <p:spPr>
          <a:xfrm>
            <a:off x="185393" y="2189550"/>
            <a:ext cx="5943600" cy="1803400"/>
          </a:xfrm>
          <a:prstGeom prst="rect">
            <a:avLst/>
          </a:prstGeom>
          <a:ln/>
        </p:spPr>
      </p:pic>
      <p:sp>
        <p:nvSpPr>
          <p:cNvPr id="9" name="TextBox 8"/>
          <p:cNvSpPr txBox="1"/>
          <p:nvPr/>
        </p:nvSpPr>
        <p:spPr>
          <a:xfrm>
            <a:off x="1128222" y="746749"/>
            <a:ext cx="7221969" cy="276999"/>
          </a:xfrm>
          <a:prstGeom prst="rect">
            <a:avLst/>
          </a:prstGeom>
          <a:noFill/>
        </p:spPr>
        <p:txBody>
          <a:bodyPr wrap="square" rtlCol="0">
            <a:spAutoFit/>
          </a:bodyPr>
          <a:lstStyle/>
          <a:p>
            <a:r>
              <a:rPr lang="en-US" sz="1200" dirty="0" smtClean="0">
                <a:latin typeface="Garamond"/>
                <a:cs typeface="Garamond"/>
              </a:rPr>
              <a:t>Our original dataset came with 42 decision variables,: 6 date/time variables,   </a:t>
            </a:r>
            <a:endParaRPr lang="en-US" sz="1200" dirty="0">
              <a:latin typeface="Garamond"/>
              <a:cs typeface="Garamond"/>
            </a:endParaRPr>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1750462" y="3614671"/>
            <a:ext cx="7116157" cy="2955831"/>
          </a:xfrm>
          <a:prstGeom prst="rect">
            <a:avLst/>
          </a:prstGeom>
          <a:noFill/>
          <a:ln>
            <a:noFill/>
          </a:ln>
        </p:spPr>
      </p:pic>
    </p:spTree>
    <p:extLst>
      <p:ext uri="{BB962C8B-B14F-4D97-AF65-F5344CB8AC3E}">
        <p14:creationId xmlns:p14="http://schemas.microsoft.com/office/powerpoint/2010/main" val="4139037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5.png"/>
          <p:cNvPicPr/>
          <p:nvPr/>
        </p:nvPicPr>
        <p:blipFill>
          <a:blip r:embed="rId2">
            <a:extLst>
              <a:ext uri="{28A0092B-C50C-407E-A947-70E740481C1C}">
                <a14:useLocalDpi xmlns:a14="http://schemas.microsoft.com/office/drawing/2010/main" val="0"/>
              </a:ext>
            </a:extLst>
          </a:blip>
          <a:srcRect/>
          <a:stretch>
            <a:fillRect/>
          </a:stretch>
        </p:blipFill>
        <p:spPr>
          <a:xfrm>
            <a:off x="4810946" y="176370"/>
            <a:ext cx="3642133" cy="2068472"/>
          </a:xfrm>
          <a:prstGeom prst="rect">
            <a:avLst/>
          </a:prstGeom>
          <a:ln/>
        </p:spPr>
      </p:pic>
      <p:pic>
        <p:nvPicPr>
          <p:cNvPr id="5" name="image6.png"/>
          <p:cNvPicPr/>
          <p:nvPr/>
        </p:nvPicPr>
        <p:blipFill>
          <a:blip r:embed="rId3">
            <a:extLst>
              <a:ext uri="{28A0092B-C50C-407E-A947-70E740481C1C}">
                <a14:useLocalDpi xmlns:a14="http://schemas.microsoft.com/office/drawing/2010/main" val="0"/>
              </a:ext>
            </a:extLst>
          </a:blip>
          <a:srcRect/>
          <a:stretch>
            <a:fillRect/>
          </a:stretch>
        </p:blipFill>
        <p:spPr>
          <a:xfrm>
            <a:off x="4875090" y="3437816"/>
            <a:ext cx="3694803" cy="2103743"/>
          </a:xfrm>
          <a:prstGeom prst="rect">
            <a:avLst/>
          </a:prstGeom>
          <a:ln/>
        </p:spPr>
      </p:pic>
      <p:sp>
        <p:nvSpPr>
          <p:cNvPr id="7" name="TextBox 6"/>
          <p:cNvSpPr txBox="1"/>
          <p:nvPr/>
        </p:nvSpPr>
        <p:spPr>
          <a:xfrm>
            <a:off x="1269802" y="249567"/>
            <a:ext cx="1899009" cy="369332"/>
          </a:xfrm>
          <a:prstGeom prst="rect">
            <a:avLst/>
          </a:prstGeom>
          <a:noFill/>
        </p:spPr>
        <p:txBody>
          <a:bodyPr wrap="square" rtlCol="0">
            <a:spAutoFit/>
          </a:bodyPr>
          <a:lstStyle/>
          <a:p>
            <a:pPr algn="ctr"/>
            <a:r>
              <a:rPr lang="en-US" b="1" dirty="0" smtClean="0">
                <a:latin typeface="Garamond"/>
                <a:cs typeface="Garamond"/>
              </a:rPr>
              <a:t>Map EDA</a:t>
            </a:r>
            <a:endParaRPr lang="en-US" b="1" dirty="0">
              <a:latin typeface="Garamond"/>
              <a:cs typeface="Garamond"/>
            </a:endParaRPr>
          </a:p>
        </p:txBody>
      </p:sp>
      <p:pic>
        <p:nvPicPr>
          <p:cNvPr id="6" name="image8.png"/>
          <p:cNvPicPr/>
          <p:nvPr/>
        </p:nvPicPr>
        <p:blipFill>
          <a:blip r:embed="rId4">
            <a:extLst>
              <a:ext uri="{28A0092B-C50C-407E-A947-70E740481C1C}">
                <a14:useLocalDpi xmlns:a14="http://schemas.microsoft.com/office/drawing/2010/main" val="0"/>
              </a:ext>
            </a:extLst>
          </a:blip>
          <a:srcRect/>
          <a:stretch>
            <a:fillRect/>
          </a:stretch>
        </p:blipFill>
        <p:spPr>
          <a:xfrm>
            <a:off x="544691" y="2913146"/>
            <a:ext cx="3353692" cy="2359025"/>
          </a:xfrm>
          <a:prstGeom prst="rect">
            <a:avLst/>
          </a:prstGeom>
          <a:ln/>
        </p:spPr>
      </p:pic>
      <p:sp>
        <p:nvSpPr>
          <p:cNvPr id="8" name="TextBox 7"/>
          <p:cNvSpPr txBox="1"/>
          <p:nvPr/>
        </p:nvSpPr>
        <p:spPr>
          <a:xfrm>
            <a:off x="350384" y="719859"/>
            <a:ext cx="4111949" cy="1938992"/>
          </a:xfrm>
          <a:prstGeom prst="rect">
            <a:avLst/>
          </a:prstGeom>
          <a:noFill/>
        </p:spPr>
        <p:txBody>
          <a:bodyPr wrap="square" rtlCol="0">
            <a:spAutoFit/>
          </a:bodyPr>
          <a:lstStyle/>
          <a:p>
            <a:r>
              <a:rPr lang="en-US" sz="1200" dirty="0" smtClean="0">
                <a:latin typeface="Garamond"/>
                <a:cs typeface="Garamond"/>
              </a:rPr>
              <a:t>One step of our EDA was to visualize our data on maps. Using both the </a:t>
            </a:r>
            <a:r>
              <a:rPr lang="en-US" sz="1200" dirty="0" err="1" smtClean="0">
                <a:latin typeface="Garamond"/>
                <a:cs typeface="Garamond"/>
              </a:rPr>
              <a:t>Carto</a:t>
            </a:r>
            <a:r>
              <a:rPr lang="en-US" sz="1200" dirty="0" smtClean="0">
                <a:latin typeface="Garamond"/>
                <a:cs typeface="Garamond"/>
              </a:rPr>
              <a:t> mapping  service and a self-written Google Maps </a:t>
            </a:r>
            <a:r>
              <a:rPr lang="en-US" sz="1200" dirty="0" err="1" smtClean="0">
                <a:latin typeface="Garamond"/>
                <a:cs typeface="Garamond"/>
              </a:rPr>
              <a:t>heatmap</a:t>
            </a:r>
            <a:r>
              <a:rPr lang="en-US" sz="1200" dirty="0" smtClean="0">
                <a:latin typeface="Garamond"/>
                <a:cs typeface="Garamond"/>
              </a:rPr>
              <a:t> </a:t>
            </a:r>
            <a:r>
              <a:rPr lang="en-US" sz="1200" dirty="0" err="1" smtClean="0">
                <a:latin typeface="Garamond"/>
                <a:cs typeface="Garamond"/>
              </a:rPr>
              <a:t>webapp</a:t>
            </a:r>
            <a:r>
              <a:rPr lang="en-US" sz="1200" dirty="0" smtClean="0">
                <a:latin typeface="Garamond"/>
                <a:cs typeface="Garamond"/>
              </a:rPr>
              <a:t>, we generated some images to see how our data looks across the US. These images help us understand how our storm data trends spatiall</a:t>
            </a:r>
            <a:r>
              <a:rPr lang="en-US" sz="1200" dirty="0" smtClean="0">
                <a:latin typeface="Garamond"/>
                <a:cs typeface="Garamond"/>
              </a:rPr>
              <a:t>y, and the baseline distribution of data across the nation. Additionally, these graphs are important for our final analysis and presentation of our project because we need systems in place to visual data on maps. We will certainly incorporate these kind of visuals in the final presentation of our analysis and predictions. </a:t>
            </a:r>
            <a:endParaRPr lang="en-US" sz="1200" dirty="0">
              <a:latin typeface="Garamond"/>
              <a:cs typeface="Garamond"/>
            </a:endParaRPr>
          </a:p>
        </p:txBody>
      </p:sp>
      <p:sp>
        <p:nvSpPr>
          <p:cNvPr id="2" name="TextBox 1"/>
          <p:cNvSpPr txBox="1"/>
          <p:nvPr/>
        </p:nvSpPr>
        <p:spPr>
          <a:xfrm>
            <a:off x="4644162" y="2312867"/>
            <a:ext cx="4427123"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i="1" dirty="0" smtClean="0">
                <a:latin typeface="Garamond"/>
                <a:cs typeface="Garamond"/>
              </a:rPr>
              <a:t>Figure 6</a:t>
            </a:r>
            <a:r>
              <a:rPr lang="en-US" sz="1200" dirty="0" smtClean="0">
                <a:latin typeface="Garamond"/>
                <a:cs typeface="Garamond"/>
              </a:rPr>
              <a:t>: This is a </a:t>
            </a:r>
            <a:r>
              <a:rPr lang="en-US" sz="1200" dirty="0" err="1" smtClean="0">
                <a:latin typeface="Garamond"/>
                <a:cs typeface="Garamond"/>
              </a:rPr>
              <a:t>GMaps</a:t>
            </a:r>
            <a:r>
              <a:rPr lang="en-US" sz="1200" dirty="0" smtClean="0">
                <a:latin typeface="Garamond"/>
                <a:cs typeface="Garamond"/>
              </a:rPr>
              <a:t> </a:t>
            </a:r>
            <a:r>
              <a:rPr lang="en-US" sz="1200" dirty="0" err="1" smtClean="0">
                <a:latin typeface="Garamond"/>
                <a:cs typeface="Garamond"/>
              </a:rPr>
              <a:t>heatmap</a:t>
            </a:r>
            <a:r>
              <a:rPr lang="en-US" sz="1200" dirty="0" smtClean="0">
                <a:latin typeface="Garamond"/>
                <a:cs typeface="Garamond"/>
              </a:rPr>
              <a:t> showing distribution of all storm data across the US. It is important to see that our storms are concentrated East of the Rockies (perhaps simply due to reporting). Additionally, there is a concentration of storms along the Gulf of Mexico, and in Tornado Alley. </a:t>
            </a:r>
          </a:p>
        </p:txBody>
      </p:sp>
      <p:sp>
        <p:nvSpPr>
          <p:cNvPr id="9" name="TextBox 8"/>
          <p:cNvSpPr txBox="1"/>
          <p:nvPr/>
        </p:nvSpPr>
        <p:spPr>
          <a:xfrm>
            <a:off x="262453" y="5463190"/>
            <a:ext cx="4116815"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i="1" dirty="0" smtClean="0">
                <a:latin typeface="Garamond"/>
                <a:cs typeface="Garamond"/>
              </a:rPr>
              <a:t>Figure 7</a:t>
            </a:r>
            <a:r>
              <a:rPr lang="en-US" sz="1200" dirty="0" smtClean="0">
                <a:latin typeface="Garamond"/>
                <a:cs typeface="Garamond"/>
              </a:rPr>
              <a:t>: This </a:t>
            </a:r>
            <a:r>
              <a:rPr lang="en-US" sz="1200" dirty="0" err="1" smtClean="0">
                <a:latin typeface="Garamond"/>
                <a:cs typeface="Garamond"/>
              </a:rPr>
              <a:t>Carto</a:t>
            </a:r>
            <a:r>
              <a:rPr lang="en-US" sz="1200" dirty="0" smtClean="0">
                <a:latin typeface="Garamond"/>
                <a:cs typeface="Garamond"/>
              </a:rPr>
              <a:t> images shows likelihood of a storm causing monetary damage. Dark squares means that most storms cause some damage. We see clear regional trends in where damage is caused like in the Ohio River Valley and along the SW </a:t>
            </a:r>
            <a:r>
              <a:rPr lang="en-US" sz="1200" dirty="0">
                <a:latin typeface="Garamond"/>
                <a:cs typeface="Garamond"/>
              </a:rPr>
              <a:t>s</a:t>
            </a:r>
            <a:r>
              <a:rPr lang="en-US" sz="1200" dirty="0" smtClean="0">
                <a:latin typeface="Garamond"/>
                <a:cs typeface="Garamond"/>
              </a:rPr>
              <a:t>outhern border. Clearly, damage has spatial trends, which makes the other graphs here clearly relevant to our predictive power.</a:t>
            </a:r>
            <a:endParaRPr lang="en-US" sz="1200" dirty="0">
              <a:latin typeface="Garamond"/>
              <a:cs typeface="Garamond"/>
            </a:endParaRPr>
          </a:p>
        </p:txBody>
      </p:sp>
      <p:sp>
        <p:nvSpPr>
          <p:cNvPr id="10" name="TextBox 9"/>
          <p:cNvSpPr txBox="1"/>
          <p:nvPr/>
        </p:nvSpPr>
        <p:spPr>
          <a:xfrm>
            <a:off x="4644163" y="5647856"/>
            <a:ext cx="4427123"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i="1" dirty="0" smtClean="0">
                <a:latin typeface="Garamond"/>
                <a:cs typeface="Garamond"/>
              </a:rPr>
              <a:t>Figure 8</a:t>
            </a:r>
            <a:r>
              <a:rPr lang="en-US" sz="1200" dirty="0" smtClean="0">
                <a:latin typeface="Garamond"/>
                <a:cs typeface="Garamond"/>
              </a:rPr>
              <a:t>: Shows storm types in our dataset. The legend lists storm freq., and we see trends like Marine Thunderstorms all along the Atlantic Coast and debris flow (mudslides) on the Pacific Coast. Hail, Thunderstorms, and Floods are widespread, but certainly show some clustering and regional differences.</a:t>
            </a:r>
            <a:endParaRPr lang="en-US" sz="1200" dirty="0">
              <a:latin typeface="Garamond"/>
              <a:cs typeface="Garamond"/>
            </a:endParaRPr>
          </a:p>
        </p:txBody>
      </p:sp>
    </p:spTree>
    <p:extLst>
      <p:ext uri="{BB962C8B-B14F-4D97-AF65-F5344CB8AC3E}">
        <p14:creationId xmlns:p14="http://schemas.microsoft.com/office/powerpoint/2010/main" val="3366313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5072" y="92465"/>
            <a:ext cx="2492878" cy="369332"/>
          </a:xfrm>
          <a:prstGeom prst="rect">
            <a:avLst/>
          </a:prstGeom>
          <a:noFill/>
        </p:spPr>
        <p:txBody>
          <a:bodyPr wrap="none" rtlCol="0">
            <a:spAutoFit/>
          </a:bodyPr>
          <a:lstStyle/>
          <a:p>
            <a:r>
              <a:rPr lang="en-US" b="1" dirty="0" smtClean="0">
                <a:latin typeface="Garamond"/>
                <a:cs typeface="Garamond"/>
              </a:rPr>
              <a:t>Other work done so far:</a:t>
            </a:r>
            <a:endParaRPr lang="en-US" b="1" dirty="0">
              <a:latin typeface="Garamond"/>
              <a:cs typeface="Garamond"/>
            </a:endParaRPr>
          </a:p>
        </p:txBody>
      </p:sp>
      <p:sp>
        <p:nvSpPr>
          <p:cNvPr id="5" name="TextBox 4"/>
          <p:cNvSpPr txBox="1"/>
          <p:nvPr/>
        </p:nvSpPr>
        <p:spPr>
          <a:xfrm>
            <a:off x="4602469" y="2268921"/>
            <a:ext cx="2884774" cy="369332"/>
          </a:xfrm>
          <a:prstGeom prst="rect">
            <a:avLst/>
          </a:prstGeom>
          <a:noFill/>
        </p:spPr>
        <p:txBody>
          <a:bodyPr wrap="none" rtlCol="0">
            <a:spAutoFit/>
          </a:bodyPr>
          <a:lstStyle/>
          <a:p>
            <a:r>
              <a:rPr lang="en-US" b="1" dirty="0" smtClean="0">
                <a:latin typeface="Garamond"/>
                <a:cs typeface="Garamond"/>
              </a:rPr>
              <a:t>Updated Project Statement:</a:t>
            </a:r>
            <a:endParaRPr lang="en-US" b="1" dirty="0">
              <a:latin typeface="Garamond"/>
              <a:cs typeface="Garamond"/>
            </a:endParaRPr>
          </a:p>
        </p:txBody>
      </p:sp>
      <p:sp>
        <p:nvSpPr>
          <p:cNvPr id="6" name="TextBox 5"/>
          <p:cNvSpPr txBox="1"/>
          <p:nvPr/>
        </p:nvSpPr>
        <p:spPr>
          <a:xfrm>
            <a:off x="295072" y="479703"/>
            <a:ext cx="4182312" cy="60016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latin typeface="Garamond"/>
                <a:cs typeface="Garamond"/>
              </a:rPr>
              <a:t>Latitudes and longitudes were translated </a:t>
            </a:r>
            <a:r>
              <a:rPr lang="en-US" sz="1200" dirty="0" smtClean="0">
                <a:latin typeface="Garamond"/>
                <a:cs typeface="Garamond"/>
              </a:rPr>
              <a:t>into </a:t>
            </a:r>
            <a:r>
              <a:rPr lang="en-US" sz="1200" dirty="0">
                <a:latin typeface="Garamond"/>
                <a:cs typeface="Garamond"/>
              </a:rPr>
              <a:t>zip codes using the </a:t>
            </a:r>
            <a:endParaRPr lang="en-US" sz="1200" dirty="0" smtClean="0">
              <a:latin typeface="Garamond"/>
              <a:cs typeface="Garamond"/>
            </a:endParaRPr>
          </a:p>
          <a:p>
            <a:r>
              <a:rPr lang="en-US" sz="1200" dirty="0" smtClean="0">
                <a:latin typeface="Garamond"/>
                <a:cs typeface="Garamond"/>
              </a:rPr>
              <a:t>R </a:t>
            </a:r>
            <a:r>
              <a:rPr lang="en-US" sz="1200" dirty="0">
                <a:latin typeface="Garamond"/>
                <a:cs typeface="Garamond"/>
              </a:rPr>
              <a:t>package “</a:t>
            </a:r>
            <a:r>
              <a:rPr lang="en-US" sz="1200" dirty="0" err="1">
                <a:latin typeface="Garamond"/>
                <a:cs typeface="Garamond"/>
              </a:rPr>
              <a:t>Zipcode</a:t>
            </a:r>
            <a:r>
              <a:rPr lang="en-US" sz="1200" dirty="0">
                <a:latin typeface="Garamond"/>
                <a:cs typeface="Garamond"/>
              </a:rPr>
              <a:t>”, which assigns an approximate zip code to </a:t>
            </a:r>
            <a:endParaRPr lang="en-US" sz="1200" dirty="0" smtClean="0">
              <a:latin typeface="Garamond"/>
              <a:cs typeface="Garamond"/>
            </a:endParaRPr>
          </a:p>
          <a:p>
            <a:r>
              <a:rPr lang="en-US" sz="1200" dirty="0" smtClean="0">
                <a:latin typeface="Garamond"/>
                <a:cs typeface="Garamond"/>
              </a:rPr>
              <a:t>a </a:t>
            </a:r>
            <a:r>
              <a:rPr lang="en-US" sz="1200" dirty="0">
                <a:latin typeface="Garamond"/>
                <a:cs typeface="Garamond"/>
              </a:rPr>
              <a:t>latitude - longitude based on the zip code of the nearest latitude </a:t>
            </a:r>
            <a:r>
              <a:rPr lang="en-US" sz="1200" dirty="0" smtClean="0">
                <a:latin typeface="Garamond"/>
                <a:cs typeface="Garamond"/>
              </a:rPr>
              <a:t>– </a:t>
            </a:r>
          </a:p>
          <a:p>
            <a:r>
              <a:rPr lang="en-US" sz="1200" dirty="0" smtClean="0">
                <a:latin typeface="Garamond"/>
                <a:cs typeface="Garamond"/>
              </a:rPr>
              <a:t>longitude</a:t>
            </a:r>
            <a:r>
              <a:rPr lang="en-US" sz="1200" dirty="0">
                <a:latin typeface="Garamond"/>
                <a:cs typeface="Garamond"/>
              </a:rPr>
              <a:t>. Although this method is imperfect, the approximation is </a:t>
            </a:r>
            <a:endParaRPr lang="en-US" sz="1200" dirty="0" smtClean="0">
              <a:latin typeface="Garamond"/>
              <a:cs typeface="Garamond"/>
            </a:endParaRPr>
          </a:p>
          <a:p>
            <a:r>
              <a:rPr lang="en-US" sz="1200" dirty="0" smtClean="0">
                <a:latin typeface="Garamond"/>
                <a:cs typeface="Garamond"/>
              </a:rPr>
              <a:t>justifiable </a:t>
            </a:r>
            <a:r>
              <a:rPr lang="en-US" sz="1200" dirty="0">
                <a:latin typeface="Garamond"/>
                <a:cs typeface="Garamond"/>
              </a:rPr>
              <a:t>given the prior approximations of just two locations </a:t>
            </a:r>
            <a:r>
              <a:rPr lang="en-US" sz="1200" dirty="0" smtClean="0">
                <a:latin typeface="Garamond"/>
                <a:cs typeface="Garamond"/>
              </a:rPr>
              <a:t>for</a:t>
            </a:r>
          </a:p>
          <a:p>
            <a:r>
              <a:rPr lang="en-US" sz="1200" dirty="0" smtClean="0">
                <a:latin typeface="Garamond"/>
                <a:cs typeface="Garamond"/>
              </a:rPr>
              <a:t>these </a:t>
            </a:r>
            <a:r>
              <a:rPr lang="en-US" sz="1200" dirty="0">
                <a:latin typeface="Garamond"/>
                <a:cs typeface="Garamond"/>
              </a:rPr>
              <a:t>weather events, i.e., the weather event latitudes and </a:t>
            </a:r>
            <a:r>
              <a:rPr lang="en-US" sz="1200" dirty="0" smtClean="0">
                <a:latin typeface="Garamond"/>
                <a:cs typeface="Garamond"/>
              </a:rPr>
              <a:t>longitudes</a:t>
            </a:r>
          </a:p>
          <a:p>
            <a:r>
              <a:rPr lang="en-US" sz="1200" dirty="0" smtClean="0">
                <a:latin typeface="Garamond"/>
                <a:cs typeface="Garamond"/>
              </a:rPr>
              <a:t>are </a:t>
            </a:r>
            <a:r>
              <a:rPr lang="en-US" sz="1200" dirty="0">
                <a:latin typeface="Garamond"/>
                <a:cs typeface="Garamond"/>
              </a:rPr>
              <a:t>approximate as well.</a:t>
            </a:r>
          </a:p>
          <a:p>
            <a:endParaRPr lang="en-US" sz="1200" dirty="0">
              <a:latin typeface="Garamond"/>
              <a:cs typeface="Garamond"/>
            </a:endParaRPr>
          </a:p>
          <a:p>
            <a:r>
              <a:rPr lang="en-US" sz="1200" dirty="0">
                <a:latin typeface="Garamond"/>
                <a:cs typeface="Garamond"/>
              </a:rPr>
              <a:t>Upon finding zip codes, data were scraped from the 2010 </a:t>
            </a:r>
            <a:r>
              <a:rPr lang="en-US" sz="1200" dirty="0" smtClean="0">
                <a:latin typeface="Garamond"/>
                <a:cs typeface="Garamond"/>
              </a:rPr>
              <a:t>US Census Via </a:t>
            </a:r>
            <a:r>
              <a:rPr lang="en-US" sz="1200" dirty="0">
                <a:latin typeface="Garamond"/>
                <a:cs typeface="Garamond"/>
              </a:rPr>
              <a:t>the American Fact Finder. Around 300 pieces of information for </a:t>
            </a:r>
            <a:r>
              <a:rPr lang="en-US" sz="1200" dirty="0" smtClean="0">
                <a:latin typeface="Garamond"/>
                <a:cs typeface="Garamond"/>
              </a:rPr>
              <a:t>each </a:t>
            </a:r>
            <a:r>
              <a:rPr lang="en-US" sz="1200" dirty="0">
                <a:latin typeface="Garamond"/>
                <a:cs typeface="Garamond"/>
              </a:rPr>
              <a:t>zip code were retrieved, including information about count and </a:t>
            </a:r>
            <a:r>
              <a:rPr lang="en-US" sz="1200" dirty="0" smtClean="0">
                <a:latin typeface="Garamond"/>
                <a:cs typeface="Garamond"/>
              </a:rPr>
              <a:t>percentages </a:t>
            </a:r>
            <a:r>
              <a:rPr lang="en-US" sz="1200" dirty="0">
                <a:latin typeface="Garamond"/>
                <a:cs typeface="Garamond"/>
              </a:rPr>
              <a:t>of residents by age and gender cohort, race-ethnicity, </a:t>
            </a:r>
            <a:r>
              <a:rPr lang="en-US" sz="1200" dirty="0" smtClean="0">
                <a:latin typeface="Garamond"/>
                <a:cs typeface="Garamond"/>
              </a:rPr>
              <a:t>family </a:t>
            </a:r>
            <a:r>
              <a:rPr lang="en-US" sz="1200" dirty="0">
                <a:latin typeface="Garamond"/>
                <a:cs typeface="Garamond"/>
              </a:rPr>
              <a:t>status, and housing status. These data, combined with </a:t>
            </a:r>
            <a:r>
              <a:rPr lang="en-US" sz="1200" dirty="0" smtClean="0">
                <a:latin typeface="Garamond"/>
                <a:cs typeface="Garamond"/>
              </a:rPr>
              <a:t>information </a:t>
            </a:r>
            <a:r>
              <a:rPr lang="en-US" sz="1200" dirty="0">
                <a:latin typeface="Garamond"/>
                <a:cs typeface="Garamond"/>
              </a:rPr>
              <a:t>about income, will be important controls in the models run</a:t>
            </a:r>
            <a:r>
              <a:rPr lang="en-US" sz="1200" dirty="0" smtClean="0">
                <a:latin typeface="Garamond"/>
                <a:cs typeface="Garamond"/>
              </a:rPr>
              <a:t>.</a:t>
            </a:r>
          </a:p>
          <a:p>
            <a:endParaRPr lang="en-US" sz="1200" dirty="0">
              <a:latin typeface="Garamond"/>
              <a:cs typeface="Garamond"/>
            </a:endParaRPr>
          </a:p>
          <a:p>
            <a:r>
              <a:rPr lang="en-US" sz="1200" dirty="0" smtClean="0">
                <a:latin typeface="Garamond"/>
                <a:cs typeface="Garamond"/>
              </a:rPr>
              <a:t>Additionally, we have made a preliminary classification model to classify storms as Damage Causing or Not (similar to Delay or Not) using our original dataset and one-hot encoded categorical predictors. The approximate train/test accuracy of this preliminary model is ~0.81, so we will work to improve this accuracy as we bring in more data. This baseline also confirms our belief in the predictive power of our dataset. Additionally, we will begin to build a regression model to predict the monetary damage of a storm given that it causes damage. </a:t>
            </a:r>
          </a:p>
          <a:p>
            <a:endParaRPr lang="en-US" sz="1200" dirty="0">
              <a:latin typeface="Garamond"/>
              <a:cs typeface="Garamond"/>
            </a:endParaRPr>
          </a:p>
          <a:p>
            <a:r>
              <a:rPr lang="en-US" sz="1200" dirty="0" smtClean="0">
                <a:latin typeface="Garamond"/>
                <a:cs typeface="Garamond"/>
              </a:rPr>
              <a:t>In these steps, we need a more rigorous approach to dropping null values, which will likely include imputation, and we will need to spend time formally selecting the best predictors (past just EDA analysis to see what might be predictive). However, we feel like the steps taken so far have confirmed that our data works well, and a successful model will be possible!</a:t>
            </a:r>
            <a:endParaRPr lang="en-US" sz="1200" dirty="0">
              <a:latin typeface="Garamond"/>
              <a:cs typeface="Garamond"/>
            </a:endParaRPr>
          </a:p>
        </p:txBody>
      </p:sp>
      <p:sp>
        <p:nvSpPr>
          <p:cNvPr id="8" name="TextBox 7"/>
          <p:cNvSpPr txBox="1"/>
          <p:nvPr/>
        </p:nvSpPr>
        <p:spPr>
          <a:xfrm>
            <a:off x="4602469" y="2695693"/>
            <a:ext cx="4413239" cy="37856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latin typeface="Garamond"/>
                <a:cs typeface="Garamond"/>
              </a:rPr>
              <a:t>Now that we have done our EDA and spent a significant amount of time getting to know this dataset, we feel confident in our ability to predict storm damage with our data, and the additional Census data that we have brought in. Our project goal remains consistent: to predict damage of US storms to improve relief efforts. </a:t>
            </a:r>
          </a:p>
          <a:p>
            <a:endParaRPr lang="en-US" sz="1200" dirty="0">
              <a:latin typeface="Garamond"/>
              <a:cs typeface="Garamond"/>
            </a:endParaRPr>
          </a:p>
          <a:p>
            <a:r>
              <a:rPr lang="en-US" sz="1200" dirty="0" smtClean="0">
                <a:latin typeface="Garamond"/>
                <a:cs typeface="Garamond"/>
              </a:rPr>
              <a:t>The first step in this process will be to classify storms as damage causing or not. With just our original storm dataset and a rough baseline model, accuracy is 0.81, and we will improve this with better classifier methods, and additional data.</a:t>
            </a:r>
          </a:p>
          <a:p>
            <a:endParaRPr lang="en-US" sz="1200" dirty="0">
              <a:latin typeface="Garamond"/>
              <a:cs typeface="Garamond"/>
            </a:endParaRPr>
          </a:p>
          <a:p>
            <a:r>
              <a:rPr lang="en-US" sz="1200" dirty="0" smtClean="0">
                <a:latin typeface="Garamond"/>
                <a:cs typeface="Garamond"/>
              </a:rPr>
              <a:t>The next step in this model will be to take the subset of data that is classified to cause damage, and regress to predict the monetary damage that these storms cause. For this step, we will standardize our response variable (“DAMAGE_TOTAL” which is the sum of property and crop damage) between 0 and 1. This step will be more challenging, and will likely not yield and extremely high R</a:t>
            </a:r>
            <a:r>
              <a:rPr lang="en-US" sz="1200" baseline="30000" dirty="0" smtClean="0">
                <a:latin typeface="Garamond"/>
                <a:cs typeface="Garamond"/>
              </a:rPr>
              <a:t>2</a:t>
            </a:r>
            <a:r>
              <a:rPr lang="en-US" sz="1200" dirty="0" smtClean="0">
                <a:latin typeface="Garamond"/>
                <a:cs typeface="Garamond"/>
              </a:rPr>
              <a:t> value, but like the midterm delay problem, we will attempt to use many methods from this course to maximize the predictive power of our data to improve the prediction, so that our model has real-world powerful implications. </a:t>
            </a:r>
            <a:endParaRPr lang="en-US" sz="1200" dirty="0">
              <a:latin typeface="Garamond"/>
              <a:cs typeface="Garamond"/>
            </a:endParaRPr>
          </a:p>
        </p:txBody>
      </p:sp>
      <p:sp>
        <p:nvSpPr>
          <p:cNvPr id="9" name="TextBox 8"/>
          <p:cNvSpPr txBox="1"/>
          <p:nvPr/>
        </p:nvSpPr>
        <p:spPr>
          <a:xfrm>
            <a:off x="4602469" y="92465"/>
            <a:ext cx="4321954" cy="369332"/>
          </a:xfrm>
          <a:prstGeom prst="rect">
            <a:avLst/>
          </a:prstGeom>
          <a:noFill/>
        </p:spPr>
        <p:txBody>
          <a:bodyPr wrap="none" rtlCol="0">
            <a:spAutoFit/>
          </a:bodyPr>
          <a:lstStyle/>
          <a:p>
            <a:r>
              <a:rPr lang="en-US" b="1" dirty="0" smtClean="0">
                <a:latin typeface="Garamond"/>
                <a:cs typeface="Garamond"/>
              </a:rPr>
              <a:t>Normalization of Damage in Log Dollars:</a:t>
            </a:r>
            <a:endParaRPr lang="en-US" b="1" dirty="0">
              <a:latin typeface="Garamond"/>
              <a:cs typeface="Garamond"/>
            </a:endParaRPr>
          </a:p>
        </p:txBody>
      </p:sp>
      <p:pic>
        <p:nvPicPr>
          <p:cNvPr id="10" name="Picture 9" descr="Messages Image(74427299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2469" y="479703"/>
            <a:ext cx="1309699" cy="924493"/>
          </a:xfrm>
          <a:prstGeom prst="rect">
            <a:avLst/>
          </a:prstGeom>
        </p:spPr>
      </p:pic>
      <p:pic>
        <p:nvPicPr>
          <p:cNvPr id="11" name="Picture 10" descr="Messages Image(165245712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3417" y="461797"/>
            <a:ext cx="1324680" cy="924493"/>
          </a:xfrm>
          <a:prstGeom prst="rect">
            <a:avLst/>
          </a:prstGeom>
        </p:spPr>
      </p:pic>
      <p:pic>
        <p:nvPicPr>
          <p:cNvPr id="12" name="Picture 11" descr="Messages Image(104401115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946" y="479703"/>
            <a:ext cx="1319793" cy="924493"/>
          </a:xfrm>
          <a:prstGeom prst="rect">
            <a:avLst/>
          </a:prstGeom>
        </p:spPr>
      </p:pic>
      <p:sp>
        <p:nvSpPr>
          <p:cNvPr id="13" name="TextBox 12"/>
          <p:cNvSpPr txBox="1"/>
          <p:nvPr/>
        </p:nvSpPr>
        <p:spPr>
          <a:xfrm>
            <a:off x="4602469" y="1437924"/>
            <a:ext cx="4413239"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i="1" dirty="0" smtClean="0">
                <a:latin typeface="Garamond"/>
                <a:cs typeface="Garamond"/>
              </a:rPr>
              <a:t>Figure 9:</a:t>
            </a:r>
            <a:r>
              <a:rPr lang="en-US" sz="1200" dirty="0" smtClean="0">
                <a:latin typeface="Garamond"/>
                <a:cs typeface="Garamond"/>
              </a:rPr>
              <a:t> This progression shows our effort to standardize our response variable,  total damage. Since we can standardize to a near normal distribution, this means we have the power to use methods like Multiple Regression, which requires near-normal response variable</a:t>
            </a:r>
            <a:endParaRPr lang="en-US" sz="1200" i="1" dirty="0">
              <a:latin typeface="Garamond"/>
              <a:cs typeface="Garamond"/>
            </a:endParaRPr>
          </a:p>
        </p:txBody>
      </p:sp>
      <p:sp>
        <p:nvSpPr>
          <p:cNvPr id="14" name="Right Arrow 13"/>
          <p:cNvSpPr/>
          <p:nvPr/>
        </p:nvSpPr>
        <p:spPr>
          <a:xfrm>
            <a:off x="5937826" y="936421"/>
            <a:ext cx="165591" cy="4571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7428097" y="936421"/>
            <a:ext cx="165591" cy="4571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2252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TotalTime>
  <Words>943</Words>
  <Application>Microsoft Macintosh PowerPoint</Application>
  <PresentationFormat>On-screen Show (4:3)</PresentationFormat>
  <Paragraphs>29</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Hu</dc:creator>
  <cp:lastModifiedBy>Josh Kuppersmith</cp:lastModifiedBy>
  <cp:revision>11</cp:revision>
  <dcterms:created xsi:type="dcterms:W3CDTF">2017-11-29T02:24:21Z</dcterms:created>
  <dcterms:modified xsi:type="dcterms:W3CDTF">2017-11-29T04:36:13Z</dcterms:modified>
</cp:coreProperties>
</file>