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62" r:id="rId2"/>
    <p:sldId id="256" r:id="rId3"/>
    <p:sldId id="257" r:id="rId4"/>
    <p:sldId id="258" r:id="rId5"/>
    <p:sldId id="259" r:id="rId6"/>
    <p:sldId id="263" r:id="rId7"/>
    <p:sldId id="264" r:id="rId8"/>
    <p:sldId id="265" r:id="rId9"/>
    <p:sldId id="26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mwEBmrO9ffKKsDgZsFzjiOVg2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3"/>
    <p:restoredTop sz="94558"/>
  </p:normalViewPr>
  <p:slideViewPr>
    <p:cSldViewPr snapToGrid="0">
      <p:cViewPr varScale="1">
        <p:scale>
          <a:sx n="161" d="100"/>
          <a:sy n="161" d="100"/>
        </p:scale>
        <p:origin x="79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746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0836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28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141F-2085-D332-A0E0-EAE5C9FC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Framework-Current</a:t>
            </a:r>
          </a:p>
        </p:txBody>
      </p:sp>
    </p:spTree>
    <p:extLst>
      <p:ext uri="{BB962C8B-B14F-4D97-AF65-F5344CB8AC3E}">
        <p14:creationId xmlns:p14="http://schemas.microsoft.com/office/powerpoint/2010/main" val="47341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6895611" y="1695803"/>
            <a:ext cx="990900" cy="830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6819302" y="1741523"/>
            <a:ext cx="990900" cy="830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1270925" y="548250"/>
            <a:ext cx="662688" cy="967734"/>
          </a:xfrm>
          <a:prstGeom prst="flowChartMultidocumen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4379649" y="772350"/>
            <a:ext cx="991025" cy="625300"/>
          </a:xfrm>
          <a:prstGeom prst="flowChartMagneticDisk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UW 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S3 Select data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2657900" y="749900"/>
            <a:ext cx="900300" cy="670200"/>
          </a:xfrm>
          <a:prstGeom prst="flowChartMagneticDisk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Harmonized Data Lake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1"/>
          <p:cNvCxnSpPr>
            <a:endCxn id="58" idx="2"/>
          </p:cNvCxnSpPr>
          <p:nvPr/>
        </p:nvCxnSpPr>
        <p:spPr>
          <a:xfrm>
            <a:off x="1951700" y="556400"/>
            <a:ext cx="706200" cy="528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" name="Google Shape;60;p1"/>
          <p:cNvCxnSpPr>
            <a:stCxn id="58" idx="4"/>
            <a:endCxn id="57" idx="2"/>
          </p:cNvCxnSpPr>
          <p:nvPr/>
        </p:nvCxnSpPr>
        <p:spPr>
          <a:xfrm>
            <a:off x="3558200" y="1085000"/>
            <a:ext cx="821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" name="Google Shape;61;p1"/>
          <p:cNvCxnSpPr>
            <a:stCxn id="57" idx="4"/>
          </p:cNvCxnSpPr>
          <p:nvPr/>
        </p:nvCxnSpPr>
        <p:spPr>
          <a:xfrm>
            <a:off x="5370674" y="1085000"/>
            <a:ext cx="14754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2" name="Google Shape;62;p1"/>
          <p:cNvSpPr/>
          <p:nvPr/>
        </p:nvSpPr>
        <p:spPr>
          <a:xfrm>
            <a:off x="6731500" y="1785850"/>
            <a:ext cx="990900" cy="830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Lambda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(Trained Model)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"/>
          <p:cNvCxnSpPr/>
          <p:nvPr/>
        </p:nvCxnSpPr>
        <p:spPr>
          <a:xfrm>
            <a:off x="7152700" y="1417800"/>
            <a:ext cx="8400" cy="377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" name="Google Shape;64;p1"/>
          <p:cNvCxnSpPr/>
          <p:nvPr/>
        </p:nvCxnSpPr>
        <p:spPr>
          <a:xfrm>
            <a:off x="5501425" y="3614450"/>
            <a:ext cx="1055700" cy="42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5" name="Google Shape;65;p1"/>
          <p:cNvSpPr txBox="1"/>
          <p:nvPr/>
        </p:nvSpPr>
        <p:spPr>
          <a:xfrm>
            <a:off x="1193225" y="904000"/>
            <a:ext cx="7404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Lab, Med, Rx</a:t>
            </a:r>
            <a:endParaRPr sz="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1"/>
          <p:cNvCxnSpPr>
            <a:endCxn id="58" idx="2"/>
          </p:cNvCxnSpPr>
          <p:nvPr/>
        </p:nvCxnSpPr>
        <p:spPr>
          <a:xfrm rot="10800000" flipH="1">
            <a:off x="1853300" y="1085000"/>
            <a:ext cx="804600" cy="390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" name="Google Shape;67;p1"/>
          <p:cNvSpPr txBox="1"/>
          <p:nvPr/>
        </p:nvSpPr>
        <p:spPr>
          <a:xfrm>
            <a:off x="5498675" y="772350"/>
            <a:ext cx="125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UwFeats, Featurizer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6665825" y="3316500"/>
            <a:ext cx="1102125" cy="625300"/>
          </a:xfrm>
          <a:prstGeom prst="flowChartMagneticDisk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Aurora DB)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867013" y="3167450"/>
            <a:ext cx="990900" cy="830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Predictor UI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1"/>
          <p:cNvCxnSpPr>
            <a:stCxn id="71" idx="3"/>
            <a:endCxn id="69" idx="3"/>
          </p:cNvCxnSpPr>
          <p:nvPr/>
        </p:nvCxnSpPr>
        <p:spPr>
          <a:xfrm>
            <a:off x="1041808" y="3582647"/>
            <a:ext cx="18252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1" name="Google Shape;71;p1"/>
          <p:cNvSpPr/>
          <p:nvPr/>
        </p:nvSpPr>
        <p:spPr>
          <a:xfrm>
            <a:off x="50800" y="3333788"/>
            <a:ext cx="991008" cy="49771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1514175" y="3379250"/>
            <a:ext cx="567600" cy="4746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Census Input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1"/>
          <p:cNvCxnSpPr>
            <a:stCxn id="69" idx="4"/>
          </p:cNvCxnSpPr>
          <p:nvPr/>
        </p:nvCxnSpPr>
        <p:spPr>
          <a:xfrm rot="5400000">
            <a:off x="1712013" y="1976750"/>
            <a:ext cx="171900" cy="2553300"/>
          </a:xfrm>
          <a:prstGeom prst="curvedConnector4">
            <a:avLst>
              <a:gd name="adj1" fmla="val -353010"/>
              <a:gd name="adj2" fmla="val 95295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4" name="Google Shape;74;p1"/>
          <p:cNvSpPr/>
          <p:nvPr/>
        </p:nvSpPr>
        <p:spPr>
          <a:xfrm>
            <a:off x="1542663" y="2254850"/>
            <a:ext cx="510600" cy="6252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Score output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444375" y="148050"/>
            <a:ext cx="311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UW production pipeline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"/>
          <p:cNvCxnSpPr>
            <a:endCxn id="62" idx="2"/>
          </p:cNvCxnSpPr>
          <p:nvPr/>
        </p:nvCxnSpPr>
        <p:spPr>
          <a:xfrm rot="10800000" flipH="1">
            <a:off x="5224900" y="2616250"/>
            <a:ext cx="1714200" cy="761400"/>
          </a:xfrm>
          <a:prstGeom prst="curvedConnector2">
            <a:avLst/>
          </a:prstGeom>
          <a:noFill/>
          <a:ln w="19050" cap="flat" cmpd="sng">
            <a:solidFill>
              <a:srgbClr val="0000FF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77" name="Google Shape;77;p1"/>
          <p:cNvCxnSpPr/>
          <p:nvPr/>
        </p:nvCxnSpPr>
        <p:spPr>
          <a:xfrm flipH="1">
            <a:off x="5245363" y="1911250"/>
            <a:ext cx="1595700" cy="191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FF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78" name="Google Shape;78;p1"/>
          <p:cNvCxnSpPr/>
          <p:nvPr/>
        </p:nvCxnSpPr>
        <p:spPr>
          <a:xfrm rot="5400000">
            <a:off x="4452088" y="2817550"/>
            <a:ext cx="669300" cy="9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FF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79" name="Google Shape;79;p1"/>
          <p:cNvSpPr/>
          <p:nvPr/>
        </p:nvSpPr>
        <p:spPr>
          <a:xfrm>
            <a:off x="6895600" y="704300"/>
            <a:ext cx="662700" cy="761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Patient features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1"/>
          <p:cNvCxnSpPr>
            <a:stCxn id="62" idx="4"/>
          </p:cNvCxnSpPr>
          <p:nvPr/>
        </p:nvCxnSpPr>
        <p:spPr>
          <a:xfrm rot="10800000">
            <a:off x="5389000" y="1311250"/>
            <a:ext cx="1550100" cy="474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1" name="Google Shape;81;p1"/>
          <p:cNvSpPr txBox="1"/>
          <p:nvPr/>
        </p:nvSpPr>
        <p:spPr>
          <a:xfrm>
            <a:off x="5860475" y="1279100"/>
            <a:ext cx="125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 query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2071750" y="3316550"/>
            <a:ext cx="33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6025500" y="2928300"/>
            <a:ext cx="33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5687700" y="1388000"/>
            <a:ext cx="33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6025500" y="878050"/>
            <a:ext cx="33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152700" y="1452600"/>
            <a:ext cx="28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687700" y="1993875"/>
            <a:ext cx="33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4782100" y="2668300"/>
            <a:ext cx="33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034200" y="2360500"/>
            <a:ext cx="33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416550" y="1883475"/>
            <a:ext cx="740394" cy="528606"/>
          </a:xfrm>
          <a:prstGeom prst="flowChartDocument">
            <a:avLst/>
          </a:prstGeom>
          <a:solidFill>
            <a:srgbClr val="D9EAD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score, json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270963" y="3167450"/>
            <a:ext cx="990900" cy="830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Predictor API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"/>
          <p:cNvCxnSpPr/>
          <p:nvPr/>
        </p:nvCxnSpPr>
        <p:spPr>
          <a:xfrm rot="10800000" flipH="1">
            <a:off x="3895675" y="3470300"/>
            <a:ext cx="375300" cy="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" name="Google Shape;93;p1"/>
          <p:cNvCxnSpPr/>
          <p:nvPr/>
        </p:nvCxnSpPr>
        <p:spPr>
          <a:xfrm flipH="1">
            <a:off x="3881738" y="3681075"/>
            <a:ext cx="365400" cy="5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" name="Google Shape;94;p1"/>
          <p:cNvSpPr txBox="1"/>
          <p:nvPr/>
        </p:nvSpPr>
        <p:spPr>
          <a:xfrm>
            <a:off x="4018050" y="4189200"/>
            <a:ext cx="1714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Client has option of using API directly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856375" y="926538"/>
            <a:ext cx="1802400" cy="1231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4372875" y="929250"/>
            <a:ext cx="1802400" cy="1231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3395025" y="2536325"/>
            <a:ext cx="990900" cy="830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Lambda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771513" y="2536325"/>
            <a:ext cx="990900" cy="830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Predictor API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6124125" y="2536325"/>
            <a:ext cx="990900" cy="830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Lambda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1889913" y="2948975"/>
            <a:ext cx="13776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5" name="Google Shape;105;p2"/>
          <p:cNvSpPr txBox="1"/>
          <p:nvPr/>
        </p:nvSpPr>
        <p:spPr>
          <a:xfrm>
            <a:off x="1864275" y="2980725"/>
            <a:ext cx="138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Client Name, Use Case (model),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Census JSON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4566213" y="2948975"/>
            <a:ext cx="13776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7" name="Google Shape;107;p2"/>
          <p:cNvSpPr txBox="1"/>
          <p:nvPr/>
        </p:nvSpPr>
        <p:spPr>
          <a:xfrm>
            <a:off x="4619325" y="2416500"/>
            <a:ext cx="127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Spun up for every 25 members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444375" y="148050"/>
            <a:ext cx="311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Lambda &amp; Package Detail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4295475" y="590550"/>
            <a:ext cx="2059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Container in AWS ECR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2"/>
          <p:cNvCxnSpPr>
            <a:stCxn id="100" idx="1"/>
          </p:cNvCxnSpPr>
          <p:nvPr/>
        </p:nvCxnSpPr>
        <p:spPr>
          <a:xfrm flipH="1">
            <a:off x="3864375" y="1545000"/>
            <a:ext cx="508500" cy="951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p2"/>
          <p:cNvCxnSpPr>
            <a:stCxn id="100" idx="3"/>
          </p:cNvCxnSpPr>
          <p:nvPr/>
        </p:nvCxnSpPr>
        <p:spPr>
          <a:xfrm>
            <a:off x="6175275" y="1545000"/>
            <a:ext cx="471300" cy="942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2" name="Google Shape;112;p2"/>
          <p:cNvSpPr txBox="1"/>
          <p:nvPr/>
        </p:nvSpPr>
        <p:spPr>
          <a:xfrm>
            <a:off x="4372875" y="3394700"/>
            <a:ext cx="6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S3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4372875" y="3702550"/>
            <a:ext cx="1802400" cy="1231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4525275" y="3742300"/>
            <a:ext cx="1145100" cy="307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Data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 Select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4538325" y="4164450"/>
            <a:ext cx="1145100" cy="57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Lookup Tables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Specialty Rx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2"/>
          <p:cNvCxnSpPr>
            <a:stCxn id="113" idx="1"/>
          </p:cNvCxnSpPr>
          <p:nvPr/>
        </p:nvCxnSpPr>
        <p:spPr>
          <a:xfrm rot="10800000">
            <a:off x="3864375" y="3408700"/>
            <a:ext cx="508500" cy="909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2"/>
          <p:cNvCxnSpPr>
            <a:stCxn id="113" idx="3"/>
          </p:cNvCxnSpPr>
          <p:nvPr/>
        </p:nvCxnSpPr>
        <p:spPr>
          <a:xfrm rot="10800000" flipH="1">
            <a:off x="6175275" y="3417700"/>
            <a:ext cx="498000" cy="900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118;p2"/>
          <p:cNvSpPr txBox="1"/>
          <p:nvPr/>
        </p:nvSpPr>
        <p:spPr>
          <a:xfrm>
            <a:off x="2733200" y="885300"/>
            <a:ext cx="1893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One-time after update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“Build_and_deploy_all.sh” from local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2"/>
          <p:cNvCxnSpPr/>
          <p:nvPr/>
        </p:nvCxnSpPr>
        <p:spPr>
          <a:xfrm rot="10800000">
            <a:off x="4591225" y="3095425"/>
            <a:ext cx="138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0" name="Google Shape;120;p2"/>
          <p:cNvSpPr txBox="1"/>
          <p:nvPr/>
        </p:nvSpPr>
        <p:spPr>
          <a:xfrm>
            <a:off x="4689525" y="3047100"/>
            <a:ext cx="1345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Sub-group outputs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1232525" y="967675"/>
            <a:ext cx="1145100" cy="307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UW Feats’ library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 featurization logic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1232525" y="1514350"/>
            <a:ext cx="1145100" cy="522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‘UW Predict’ library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Binary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 File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Calls UW feats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771525" y="628975"/>
            <a:ext cx="2059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2"/>
          <p:cNvCxnSpPr/>
          <p:nvPr/>
        </p:nvCxnSpPr>
        <p:spPr>
          <a:xfrm>
            <a:off x="2395050" y="1393200"/>
            <a:ext cx="231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5" name="Google Shape;125;p2"/>
          <p:cNvSpPr txBox="1"/>
          <p:nvPr/>
        </p:nvSpPr>
        <p:spPr>
          <a:xfrm>
            <a:off x="1833075" y="2583625"/>
            <a:ext cx="1271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Function ARN 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2"/>
          <p:cNvCxnSpPr>
            <a:stCxn id="101" idx="2"/>
            <a:endCxn id="102" idx="1"/>
          </p:cNvCxnSpPr>
          <p:nvPr/>
        </p:nvCxnSpPr>
        <p:spPr>
          <a:xfrm rot="5400000">
            <a:off x="2578425" y="2343125"/>
            <a:ext cx="600" cy="2047800"/>
          </a:xfrm>
          <a:prstGeom prst="curvedConnector3">
            <a:avLst>
              <a:gd name="adj1" fmla="val 1070749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7" name="Google Shape;127;p2"/>
          <p:cNvSpPr txBox="1"/>
          <p:nvPr/>
        </p:nvSpPr>
        <p:spPr>
          <a:xfrm>
            <a:off x="2024625" y="4050100"/>
            <a:ext cx="1108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outputs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701525" y="1007663"/>
            <a:ext cx="1145100" cy="307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UW Feats’ library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 featurization logic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4701525" y="1554338"/>
            <a:ext cx="1145100" cy="522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‘UW Predict’ library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Binary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 File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Calls UW feats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1279850" y="1083250"/>
            <a:ext cx="662688" cy="966276"/>
          </a:xfrm>
          <a:prstGeom prst="flowChartMultidocumen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4388574" y="1307350"/>
            <a:ext cx="991025" cy="625300"/>
          </a:xfrm>
          <a:prstGeom prst="flowChartMagneticDisk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UW 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S3 Select data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2666825" y="1284900"/>
            <a:ext cx="900300" cy="670200"/>
          </a:xfrm>
          <a:prstGeom prst="flowChartMagneticDisk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Harmonized Data Lake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3"/>
          <p:cNvCxnSpPr>
            <a:endCxn id="136" idx="2"/>
          </p:cNvCxnSpPr>
          <p:nvPr/>
        </p:nvCxnSpPr>
        <p:spPr>
          <a:xfrm>
            <a:off x="1960625" y="1091400"/>
            <a:ext cx="706200" cy="528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8" name="Google Shape;138;p3"/>
          <p:cNvCxnSpPr>
            <a:stCxn id="136" idx="4"/>
            <a:endCxn id="135" idx="2"/>
          </p:cNvCxnSpPr>
          <p:nvPr/>
        </p:nvCxnSpPr>
        <p:spPr>
          <a:xfrm>
            <a:off x="3567125" y="1620000"/>
            <a:ext cx="821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" name="Google Shape;139;p3"/>
          <p:cNvCxnSpPr>
            <a:stCxn id="135" idx="4"/>
          </p:cNvCxnSpPr>
          <p:nvPr/>
        </p:nvCxnSpPr>
        <p:spPr>
          <a:xfrm>
            <a:off x="5379599" y="1620000"/>
            <a:ext cx="14754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" name="Google Shape;140;p3"/>
          <p:cNvSpPr/>
          <p:nvPr/>
        </p:nvSpPr>
        <p:spPr>
          <a:xfrm>
            <a:off x="6867100" y="2308175"/>
            <a:ext cx="990900" cy="830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Lambda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(Trained Model)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3"/>
          <p:cNvCxnSpPr/>
          <p:nvPr/>
        </p:nvCxnSpPr>
        <p:spPr>
          <a:xfrm>
            <a:off x="7161625" y="1952800"/>
            <a:ext cx="8400" cy="377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2" name="Google Shape;142;p3"/>
          <p:cNvSpPr txBox="1"/>
          <p:nvPr/>
        </p:nvSpPr>
        <p:spPr>
          <a:xfrm>
            <a:off x="1202150" y="1439000"/>
            <a:ext cx="7404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Lab, Med, Rx</a:t>
            </a:r>
            <a:endParaRPr sz="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"/>
          <p:cNvCxnSpPr>
            <a:endCxn id="136" idx="2"/>
          </p:cNvCxnSpPr>
          <p:nvPr/>
        </p:nvCxnSpPr>
        <p:spPr>
          <a:xfrm rot="10800000" flipH="1">
            <a:off x="1862225" y="1620000"/>
            <a:ext cx="804600" cy="390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4" name="Google Shape;144;p3"/>
          <p:cNvSpPr txBox="1"/>
          <p:nvPr/>
        </p:nvSpPr>
        <p:spPr>
          <a:xfrm>
            <a:off x="5507600" y="1307350"/>
            <a:ext cx="125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UwFeats, Featurizer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4323738" y="3702450"/>
            <a:ext cx="990900" cy="830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 Pool Executor notebook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3"/>
          <p:cNvCxnSpPr>
            <a:stCxn id="147" idx="3"/>
            <a:endCxn id="145" idx="3"/>
          </p:cNvCxnSpPr>
          <p:nvPr/>
        </p:nvCxnSpPr>
        <p:spPr>
          <a:xfrm>
            <a:off x="2498533" y="4117647"/>
            <a:ext cx="1825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7" name="Google Shape;147;p3"/>
          <p:cNvSpPr/>
          <p:nvPr/>
        </p:nvSpPr>
        <p:spPr>
          <a:xfrm>
            <a:off x="1507525" y="3868788"/>
            <a:ext cx="991008" cy="49771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3056525" y="3851550"/>
            <a:ext cx="510600" cy="6252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Roster Input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444375" y="148050"/>
            <a:ext cx="311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UW POC pipeline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3"/>
          <p:cNvCxnSpPr>
            <a:stCxn id="145" idx="0"/>
            <a:endCxn id="151" idx="2"/>
          </p:cNvCxnSpPr>
          <p:nvPr/>
        </p:nvCxnSpPr>
        <p:spPr>
          <a:xfrm rot="10800000" flipH="1">
            <a:off x="5314638" y="3220650"/>
            <a:ext cx="1609500" cy="8970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2" name="Google Shape;152;p3"/>
          <p:cNvCxnSpPr/>
          <p:nvPr/>
        </p:nvCxnSpPr>
        <p:spPr>
          <a:xfrm flipH="1">
            <a:off x="5254288" y="2446250"/>
            <a:ext cx="1595700" cy="191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Google Shape;153;p3"/>
          <p:cNvSpPr/>
          <p:nvPr/>
        </p:nvSpPr>
        <p:spPr>
          <a:xfrm>
            <a:off x="6904525" y="1239300"/>
            <a:ext cx="662700" cy="761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Patient features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"/>
          <p:cNvCxnSpPr>
            <a:stCxn id="140" idx="4"/>
          </p:cNvCxnSpPr>
          <p:nvPr/>
        </p:nvCxnSpPr>
        <p:spPr>
          <a:xfrm rot="10800000">
            <a:off x="5524600" y="1833575"/>
            <a:ext cx="1550100" cy="474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5" name="Google Shape;155;p3"/>
          <p:cNvSpPr txBox="1"/>
          <p:nvPr/>
        </p:nvSpPr>
        <p:spPr>
          <a:xfrm>
            <a:off x="5869400" y="1814100"/>
            <a:ext cx="125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 query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3528475" y="3851550"/>
            <a:ext cx="33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6034425" y="3691900"/>
            <a:ext cx="33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5696625" y="1923000"/>
            <a:ext cx="33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6034425" y="1413050"/>
            <a:ext cx="33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7161625" y="1987600"/>
            <a:ext cx="28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5696625" y="2528875"/>
            <a:ext cx="33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4530988" y="2386750"/>
            <a:ext cx="706212" cy="625212"/>
          </a:xfrm>
          <a:prstGeom prst="flowChartMultidocument">
            <a:avLst/>
          </a:prstGeom>
          <a:solidFill>
            <a:srgbClr val="D9EAD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 outputs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3097850" y="2370175"/>
            <a:ext cx="510600" cy="6252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Agg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3"/>
          <p:cNvCxnSpPr>
            <a:stCxn id="162" idx="1"/>
            <a:endCxn id="163" idx="3"/>
          </p:cNvCxnSpPr>
          <p:nvPr/>
        </p:nvCxnSpPr>
        <p:spPr>
          <a:xfrm rot="10800000">
            <a:off x="3608488" y="2682856"/>
            <a:ext cx="922500" cy="16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5" name="Google Shape;165;p3"/>
          <p:cNvCxnSpPr>
            <a:stCxn id="163" idx="1"/>
            <a:endCxn id="147" idx="0"/>
          </p:cNvCxnSpPr>
          <p:nvPr/>
        </p:nvCxnSpPr>
        <p:spPr>
          <a:xfrm flipH="1">
            <a:off x="2003150" y="2682775"/>
            <a:ext cx="1094700" cy="1185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6" name="Google Shape;166;p3"/>
          <p:cNvSpPr txBox="1"/>
          <p:nvPr/>
        </p:nvSpPr>
        <p:spPr>
          <a:xfrm>
            <a:off x="3985925" y="2614300"/>
            <a:ext cx="33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2328950" y="2995375"/>
            <a:ext cx="33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6792446" y="2344058"/>
            <a:ext cx="990900" cy="830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Lambda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(Trained Model)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6716416" y="2390227"/>
            <a:ext cx="990900" cy="830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Lambda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(Trained Model)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/>
          <p:nvPr/>
        </p:nvSpPr>
        <p:spPr>
          <a:xfrm>
            <a:off x="3837075" y="522300"/>
            <a:ext cx="4912800" cy="431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726350" y="777925"/>
            <a:ext cx="4613700" cy="129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5545175" y="777925"/>
            <a:ext cx="2973300" cy="381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99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1203650" y="1083250"/>
            <a:ext cx="662688" cy="917460"/>
          </a:xfrm>
          <a:prstGeom prst="flowChartMultidocumen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4183524" y="1296150"/>
            <a:ext cx="991025" cy="625300"/>
          </a:xfrm>
          <a:prstGeom prst="flowChartMagneticDisk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UW 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S3 Select data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2666825" y="1284900"/>
            <a:ext cx="900300" cy="670200"/>
          </a:xfrm>
          <a:prstGeom prst="flowChartMagneticDisk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Harmonized Data Lake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4"/>
          <p:cNvCxnSpPr>
            <a:endCxn id="178" idx="2"/>
          </p:cNvCxnSpPr>
          <p:nvPr/>
        </p:nvCxnSpPr>
        <p:spPr>
          <a:xfrm>
            <a:off x="1879925" y="1077000"/>
            <a:ext cx="786900" cy="543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4"/>
          <p:cNvCxnSpPr>
            <a:stCxn id="178" idx="4"/>
            <a:endCxn id="177" idx="2"/>
          </p:cNvCxnSpPr>
          <p:nvPr/>
        </p:nvCxnSpPr>
        <p:spPr>
          <a:xfrm rot="10800000" flipH="1">
            <a:off x="3567125" y="1608900"/>
            <a:ext cx="616500" cy="11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4"/>
          <p:cNvCxnSpPr>
            <a:stCxn id="177" idx="4"/>
            <a:endCxn id="182" idx="1"/>
          </p:cNvCxnSpPr>
          <p:nvPr/>
        </p:nvCxnSpPr>
        <p:spPr>
          <a:xfrm>
            <a:off x="5174549" y="1608800"/>
            <a:ext cx="1730100" cy="111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3" name="Google Shape;183;p4"/>
          <p:cNvSpPr txBox="1"/>
          <p:nvPr/>
        </p:nvSpPr>
        <p:spPr>
          <a:xfrm>
            <a:off x="1164800" y="1337650"/>
            <a:ext cx="7404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Lab, Med, Rx</a:t>
            </a:r>
            <a:endParaRPr sz="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4"/>
          <p:cNvCxnSpPr>
            <a:endCxn id="178" idx="2"/>
          </p:cNvCxnSpPr>
          <p:nvPr/>
        </p:nvCxnSpPr>
        <p:spPr>
          <a:xfrm rot="10800000" flipH="1">
            <a:off x="1837025" y="1620000"/>
            <a:ext cx="829800" cy="319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5" name="Google Shape;185;p4"/>
          <p:cNvSpPr txBox="1"/>
          <p:nvPr/>
        </p:nvSpPr>
        <p:spPr>
          <a:xfrm>
            <a:off x="5507600" y="1307350"/>
            <a:ext cx="125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UwFeats, Featurizer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4147625" y="2115825"/>
            <a:ext cx="1098522" cy="528606"/>
          </a:xfrm>
          <a:prstGeom prst="flowChartTerminator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 Enrollment, with Cost target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444375" y="148050"/>
            <a:ext cx="311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UW training model pipeline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6904525" y="1239300"/>
            <a:ext cx="662700" cy="761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Set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1364925" y="3258775"/>
            <a:ext cx="990900" cy="830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Lambda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(Trained Model)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4"/>
          <p:cNvCxnSpPr>
            <a:endCxn id="185" idx="2"/>
          </p:cNvCxnSpPr>
          <p:nvPr/>
        </p:nvCxnSpPr>
        <p:spPr>
          <a:xfrm rot="10800000" flipH="1">
            <a:off x="5233850" y="1707550"/>
            <a:ext cx="899400" cy="6810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0" name="Google Shape;190;p4"/>
          <p:cNvSpPr txBox="1"/>
          <p:nvPr/>
        </p:nvSpPr>
        <p:spPr>
          <a:xfrm>
            <a:off x="5398538" y="1847950"/>
            <a:ext cx="125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 matching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6904525" y="3068100"/>
            <a:ext cx="761700" cy="830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and model metadata, (Papermill)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"/>
          <p:cNvSpPr txBox="1"/>
          <p:nvPr/>
        </p:nvSpPr>
        <p:spPr>
          <a:xfrm>
            <a:off x="7159675" y="2334300"/>
            <a:ext cx="125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model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4"/>
          <p:cNvCxnSpPr/>
          <p:nvPr/>
        </p:nvCxnSpPr>
        <p:spPr>
          <a:xfrm>
            <a:off x="7159675" y="2076900"/>
            <a:ext cx="9600" cy="896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4" name="Google Shape;194;p4"/>
          <p:cNvSpPr txBox="1"/>
          <p:nvPr/>
        </p:nvSpPr>
        <p:spPr>
          <a:xfrm>
            <a:off x="555475" y="522300"/>
            <a:ext cx="1478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Databricks Job</a:t>
            </a:r>
            <a:endParaRPr sz="11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5432275" y="522300"/>
            <a:ext cx="1478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 err="1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Jhub</a:t>
            </a:r>
            <a:r>
              <a:rPr lang="en" sz="1100" b="1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notebook</a:t>
            </a:r>
            <a:endParaRPr sz="1100" b="1" i="0" u="none" strike="noStrike" cap="none" dirty="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4"/>
          <p:cNvCxnSpPr>
            <a:stCxn id="188" idx="0"/>
            <a:endCxn id="191" idx="1"/>
          </p:cNvCxnSpPr>
          <p:nvPr/>
        </p:nvCxnSpPr>
        <p:spPr>
          <a:xfrm rot="10800000" flipH="1">
            <a:off x="2355825" y="3483175"/>
            <a:ext cx="4548600" cy="1908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197" name="Google Shape;197;p4"/>
          <p:cNvSpPr txBox="1"/>
          <p:nvPr/>
        </p:nvSpPr>
        <p:spPr>
          <a:xfrm>
            <a:off x="3755875" y="217500"/>
            <a:ext cx="1478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MLflow</a:t>
            </a:r>
            <a:endParaRPr sz="1100" b="1" i="0" u="none" strike="noStrike" cap="non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141F-2085-D332-A0E0-EAE5C9FC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Framework-Proposed</a:t>
            </a:r>
          </a:p>
        </p:txBody>
      </p:sp>
    </p:spTree>
    <p:extLst>
      <p:ext uri="{BB962C8B-B14F-4D97-AF65-F5344CB8AC3E}">
        <p14:creationId xmlns:p14="http://schemas.microsoft.com/office/powerpoint/2010/main" val="262553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2239CE7-92DB-0632-55F1-E2C89E336734}"/>
              </a:ext>
            </a:extLst>
          </p:cNvPr>
          <p:cNvCxnSpPr>
            <a:cxnSpLocks/>
          </p:cNvCxnSpPr>
          <p:nvPr/>
        </p:nvCxnSpPr>
        <p:spPr>
          <a:xfrm flipH="1" flipV="1">
            <a:off x="2849526" y="1850579"/>
            <a:ext cx="1928046" cy="331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25389B4-0826-DE6F-DF82-57C714ADE58D}"/>
              </a:ext>
            </a:extLst>
          </p:cNvPr>
          <p:cNvCxnSpPr>
            <a:cxnSpLocks/>
          </p:cNvCxnSpPr>
          <p:nvPr/>
        </p:nvCxnSpPr>
        <p:spPr>
          <a:xfrm flipH="1">
            <a:off x="4093097" y="2325120"/>
            <a:ext cx="23973" cy="124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oogle Shape;75;p1"/>
          <p:cNvSpPr txBox="1"/>
          <p:nvPr/>
        </p:nvSpPr>
        <p:spPr>
          <a:xfrm>
            <a:off x="444375" y="148050"/>
            <a:ext cx="311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production pipeline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1;p1">
            <a:extLst>
              <a:ext uri="{FF2B5EF4-FFF2-40B4-BE49-F238E27FC236}">
                <a16:creationId xmlns:a16="http://schemas.microsoft.com/office/drawing/2014/main" id="{8354563F-8F49-286D-5096-05F1B8CCB4B9}"/>
              </a:ext>
            </a:extLst>
          </p:cNvPr>
          <p:cNvSpPr/>
          <p:nvPr/>
        </p:nvSpPr>
        <p:spPr>
          <a:xfrm>
            <a:off x="136730" y="1257419"/>
            <a:ext cx="991008" cy="49771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5;p4">
            <a:extLst>
              <a:ext uri="{FF2B5EF4-FFF2-40B4-BE49-F238E27FC236}">
                <a16:creationId xmlns:a16="http://schemas.microsoft.com/office/drawing/2014/main" id="{85316F36-A3FD-6D45-FC18-F266DB26349F}"/>
              </a:ext>
            </a:extLst>
          </p:cNvPr>
          <p:cNvSpPr/>
          <p:nvPr/>
        </p:nvSpPr>
        <p:spPr>
          <a:xfrm>
            <a:off x="6952799" y="1044311"/>
            <a:ext cx="1625258" cy="1255238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7C729-CBE9-D6EE-8C24-BE33032092F7}"/>
              </a:ext>
            </a:extLst>
          </p:cNvPr>
          <p:cNvSpPr txBox="1"/>
          <p:nvPr/>
        </p:nvSpPr>
        <p:spPr>
          <a:xfrm>
            <a:off x="6881756" y="739421"/>
            <a:ext cx="991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Prognos</a:t>
            </a:r>
          </a:p>
        </p:txBody>
      </p:sp>
      <p:sp>
        <p:nvSpPr>
          <p:cNvPr id="17" name="Google Shape;72;p1">
            <a:extLst>
              <a:ext uri="{FF2B5EF4-FFF2-40B4-BE49-F238E27FC236}">
                <a16:creationId xmlns:a16="http://schemas.microsoft.com/office/drawing/2014/main" id="{F96048FB-2745-AD41-7B2E-FEBB7D401EE6}"/>
              </a:ext>
            </a:extLst>
          </p:cNvPr>
          <p:cNvSpPr/>
          <p:nvPr/>
        </p:nvSpPr>
        <p:spPr>
          <a:xfrm>
            <a:off x="3833270" y="2467242"/>
            <a:ext cx="567600" cy="4746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De-id Census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75;p4">
            <a:extLst>
              <a:ext uri="{FF2B5EF4-FFF2-40B4-BE49-F238E27FC236}">
                <a16:creationId xmlns:a16="http://schemas.microsoft.com/office/drawing/2014/main" id="{28E2A617-9025-06FD-B2AB-28AEF79C0B6F}"/>
              </a:ext>
            </a:extLst>
          </p:cNvPr>
          <p:cNvSpPr/>
          <p:nvPr/>
        </p:nvSpPr>
        <p:spPr>
          <a:xfrm>
            <a:off x="3561675" y="3279945"/>
            <a:ext cx="2190311" cy="1016294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08477-BAD1-3A56-8D26-040B76EDDC4F}"/>
              </a:ext>
            </a:extLst>
          </p:cNvPr>
          <p:cNvSpPr txBox="1"/>
          <p:nvPr/>
        </p:nvSpPr>
        <p:spPr>
          <a:xfrm>
            <a:off x="3466823" y="4250275"/>
            <a:ext cx="2291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Alternate Data Provider</a:t>
            </a:r>
          </a:p>
        </p:txBody>
      </p:sp>
      <p:sp>
        <p:nvSpPr>
          <p:cNvPr id="30" name="Google Shape;69;p1">
            <a:extLst>
              <a:ext uri="{FF2B5EF4-FFF2-40B4-BE49-F238E27FC236}">
                <a16:creationId xmlns:a16="http://schemas.microsoft.com/office/drawing/2014/main" id="{70463A45-228A-A7D3-0A72-169B8DEB0994}"/>
              </a:ext>
            </a:extLst>
          </p:cNvPr>
          <p:cNvSpPr/>
          <p:nvPr/>
        </p:nvSpPr>
        <p:spPr>
          <a:xfrm>
            <a:off x="2152160" y="1215033"/>
            <a:ext cx="798707" cy="67464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Predictor UI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AE135039-F327-B9CB-A0C0-9DF35DC3749F}"/>
              </a:ext>
            </a:extLst>
          </p:cNvPr>
          <p:cNvSpPr/>
          <p:nvPr/>
        </p:nvSpPr>
        <p:spPr>
          <a:xfrm rot="16200000">
            <a:off x="1214732" y="233558"/>
            <a:ext cx="745411" cy="1972425"/>
          </a:xfrm>
          <a:prstGeom prst="arc">
            <a:avLst>
              <a:gd name="adj1" fmla="val 16371328"/>
              <a:gd name="adj2" fmla="val 52408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72;p1">
            <a:extLst>
              <a:ext uri="{FF2B5EF4-FFF2-40B4-BE49-F238E27FC236}">
                <a16:creationId xmlns:a16="http://schemas.microsoft.com/office/drawing/2014/main" id="{DC6BDEF8-DBDD-4E42-6F53-7AF9AA7E7883}"/>
              </a:ext>
            </a:extLst>
          </p:cNvPr>
          <p:cNvSpPr/>
          <p:nvPr/>
        </p:nvSpPr>
        <p:spPr>
          <a:xfrm>
            <a:off x="1272166" y="666137"/>
            <a:ext cx="567600" cy="4746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PII Census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BFD0DDA7-63BD-4C6C-CDDC-86CBB972A5AA}"/>
              </a:ext>
            </a:extLst>
          </p:cNvPr>
          <p:cNvSpPr/>
          <p:nvPr/>
        </p:nvSpPr>
        <p:spPr>
          <a:xfrm rot="5400000">
            <a:off x="1149419" y="920327"/>
            <a:ext cx="933582" cy="1972425"/>
          </a:xfrm>
          <a:prstGeom prst="arc">
            <a:avLst>
              <a:gd name="adj1" fmla="val 16371328"/>
              <a:gd name="adj2" fmla="val 52408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Google Shape;175;p4">
            <a:extLst>
              <a:ext uri="{FF2B5EF4-FFF2-40B4-BE49-F238E27FC236}">
                <a16:creationId xmlns:a16="http://schemas.microsoft.com/office/drawing/2014/main" id="{1BFA6717-4F8F-E9A3-0103-F10EF78BBCF6}"/>
              </a:ext>
            </a:extLst>
          </p:cNvPr>
          <p:cNvSpPr/>
          <p:nvPr/>
        </p:nvSpPr>
        <p:spPr>
          <a:xfrm>
            <a:off x="2048847" y="754544"/>
            <a:ext cx="3660838" cy="1621921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91AFB1-0602-0803-8F8D-217423B977D9}"/>
              </a:ext>
            </a:extLst>
          </p:cNvPr>
          <p:cNvSpPr txBox="1"/>
          <p:nvPr/>
        </p:nvSpPr>
        <p:spPr>
          <a:xfrm>
            <a:off x="2181152" y="454700"/>
            <a:ext cx="1234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Gradient AI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212A04-3598-7D39-CFFD-AE6E0D48F2E8}"/>
              </a:ext>
            </a:extLst>
          </p:cNvPr>
          <p:cNvCxnSpPr>
            <a:cxnSpLocks/>
          </p:cNvCxnSpPr>
          <p:nvPr/>
        </p:nvCxnSpPr>
        <p:spPr>
          <a:xfrm flipV="1">
            <a:off x="2886740" y="1291414"/>
            <a:ext cx="4364665" cy="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oogle Shape;72;p1"/>
          <p:cNvSpPr/>
          <p:nvPr/>
        </p:nvSpPr>
        <p:spPr>
          <a:xfrm>
            <a:off x="3172340" y="1177223"/>
            <a:ext cx="718223" cy="314456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PII Census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69;p1">
            <a:extLst>
              <a:ext uri="{FF2B5EF4-FFF2-40B4-BE49-F238E27FC236}">
                <a16:creationId xmlns:a16="http://schemas.microsoft.com/office/drawing/2014/main" id="{1F0DB697-7E01-9157-2BB0-A076186DDDD1}"/>
              </a:ext>
            </a:extLst>
          </p:cNvPr>
          <p:cNvSpPr/>
          <p:nvPr/>
        </p:nvSpPr>
        <p:spPr>
          <a:xfrm>
            <a:off x="3780502" y="1799459"/>
            <a:ext cx="673136" cy="5256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Datavant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0742CA22-6928-DF23-55CC-17ECA7B1E7DC}"/>
              </a:ext>
            </a:extLst>
          </p:cNvPr>
          <p:cNvSpPr/>
          <p:nvPr/>
        </p:nvSpPr>
        <p:spPr>
          <a:xfrm>
            <a:off x="3689341" y="1350939"/>
            <a:ext cx="427729" cy="844684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389B7D8-D074-07E2-1EF0-6CBF81ED36F5}"/>
              </a:ext>
            </a:extLst>
          </p:cNvPr>
          <p:cNvCxnSpPr>
            <a:cxnSpLocks/>
          </p:cNvCxnSpPr>
          <p:nvPr/>
        </p:nvCxnSpPr>
        <p:spPr>
          <a:xfrm flipV="1">
            <a:off x="5127636" y="2155498"/>
            <a:ext cx="9038" cy="141704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A122912-100F-5064-F432-6F0BA5836096}"/>
              </a:ext>
            </a:extLst>
          </p:cNvPr>
          <p:cNvCxnSpPr>
            <a:cxnSpLocks/>
          </p:cNvCxnSpPr>
          <p:nvPr/>
        </p:nvCxnSpPr>
        <p:spPr>
          <a:xfrm flipH="1">
            <a:off x="5518297" y="1850579"/>
            <a:ext cx="1621465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Google Shape;72;p1">
            <a:extLst>
              <a:ext uri="{FF2B5EF4-FFF2-40B4-BE49-F238E27FC236}">
                <a16:creationId xmlns:a16="http://schemas.microsoft.com/office/drawing/2014/main" id="{B8AE6C95-B641-A1EA-7785-D02FAFD501A7}"/>
              </a:ext>
            </a:extLst>
          </p:cNvPr>
          <p:cNvSpPr/>
          <p:nvPr/>
        </p:nvSpPr>
        <p:spPr>
          <a:xfrm>
            <a:off x="5963854" y="1059924"/>
            <a:ext cx="596100" cy="474592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PII Census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5961203" y="1657680"/>
            <a:ext cx="567600" cy="474592"/>
          </a:xfrm>
          <a:prstGeom prst="foldedCorner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Score Output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69;p1">
            <a:extLst>
              <a:ext uri="{FF2B5EF4-FFF2-40B4-BE49-F238E27FC236}">
                <a16:creationId xmlns:a16="http://schemas.microsoft.com/office/drawing/2014/main" id="{B6F0B0D7-8A53-DFD0-7695-58456694990B}"/>
              </a:ext>
            </a:extLst>
          </p:cNvPr>
          <p:cNvSpPr/>
          <p:nvPr/>
        </p:nvSpPr>
        <p:spPr>
          <a:xfrm>
            <a:off x="4800106" y="1593520"/>
            <a:ext cx="673136" cy="5256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Ensemble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74;p1">
            <a:extLst>
              <a:ext uri="{FF2B5EF4-FFF2-40B4-BE49-F238E27FC236}">
                <a16:creationId xmlns:a16="http://schemas.microsoft.com/office/drawing/2014/main" id="{3DC4FC92-F7B6-2F6D-804D-D09AD98013AC}"/>
              </a:ext>
            </a:extLst>
          </p:cNvPr>
          <p:cNvSpPr/>
          <p:nvPr/>
        </p:nvSpPr>
        <p:spPr>
          <a:xfrm>
            <a:off x="4848355" y="2474238"/>
            <a:ext cx="567600" cy="474592"/>
          </a:xfrm>
          <a:prstGeom prst="foldedCorner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Score Output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74;p1">
            <a:extLst>
              <a:ext uri="{FF2B5EF4-FFF2-40B4-BE49-F238E27FC236}">
                <a16:creationId xmlns:a16="http://schemas.microsoft.com/office/drawing/2014/main" id="{022A7352-84D1-5C12-5652-1C692C88DF44}"/>
              </a:ext>
            </a:extLst>
          </p:cNvPr>
          <p:cNvSpPr/>
          <p:nvPr/>
        </p:nvSpPr>
        <p:spPr>
          <a:xfrm>
            <a:off x="3042028" y="1717250"/>
            <a:ext cx="696185" cy="314483"/>
          </a:xfrm>
          <a:prstGeom prst="foldedCorner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Combined Score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74;p1">
            <a:extLst>
              <a:ext uri="{FF2B5EF4-FFF2-40B4-BE49-F238E27FC236}">
                <a16:creationId xmlns:a16="http://schemas.microsoft.com/office/drawing/2014/main" id="{1F9DA9DA-98E4-4E8F-79D8-0340AB4EE72F}"/>
              </a:ext>
            </a:extLst>
          </p:cNvPr>
          <p:cNvSpPr/>
          <p:nvPr/>
        </p:nvSpPr>
        <p:spPr>
          <a:xfrm>
            <a:off x="1140664" y="2241177"/>
            <a:ext cx="696185" cy="314483"/>
          </a:xfrm>
          <a:prstGeom prst="foldedCorner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Combined Score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740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444374" y="146971"/>
            <a:ext cx="420205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production pipeline - </a:t>
            </a:r>
            <a:r>
              <a:rPr lang="en" b="1" dirty="0"/>
              <a:t>P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rognos Detail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1;p1">
            <a:extLst>
              <a:ext uri="{FF2B5EF4-FFF2-40B4-BE49-F238E27FC236}">
                <a16:creationId xmlns:a16="http://schemas.microsoft.com/office/drawing/2014/main" id="{8354563F-8F49-286D-5096-05F1B8CCB4B9}"/>
              </a:ext>
            </a:extLst>
          </p:cNvPr>
          <p:cNvSpPr/>
          <p:nvPr/>
        </p:nvSpPr>
        <p:spPr>
          <a:xfrm>
            <a:off x="136730" y="1257419"/>
            <a:ext cx="991008" cy="49771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5;p4">
            <a:extLst>
              <a:ext uri="{FF2B5EF4-FFF2-40B4-BE49-F238E27FC236}">
                <a16:creationId xmlns:a16="http://schemas.microsoft.com/office/drawing/2014/main" id="{85316F36-A3FD-6D45-FC18-F266DB26349F}"/>
              </a:ext>
            </a:extLst>
          </p:cNvPr>
          <p:cNvSpPr/>
          <p:nvPr/>
        </p:nvSpPr>
        <p:spPr>
          <a:xfrm>
            <a:off x="6952799" y="1044311"/>
            <a:ext cx="1625258" cy="548165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7C729-CBE9-D6EE-8C24-BE33032092F7}"/>
              </a:ext>
            </a:extLst>
          </p:cNvPr>
          <p:cNvSpPr txBox="1"/>
          <p:nvPr/>
        </p:nvSpPr>
        <p:spPr>
          <a:xfrm>
            <a:off x="6865806" y="521091"/>
            <a:ext cx="1475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Prognos PII Environment</a:t>
            </a:r>
          </a:p>
        </p:txBody>
      </p:sp>
      <p:sp>
        <p:nvSpPr>
          <p:cNvPr id="30" name="Google Shape;69;p1">
            <a:extLst>
              <a:ext uri="{FF2B5EF4-FFF2-40B4-BE49-F238E27FC236}">
                <a16:creationId xmlns:a16="http://schemas.microsoft.com/office/drawing/2014/main" id="{70463A45-228A-A7D3-0A72-169B8DEB0994}"/>
              </a:ext>
            </a:extLst>
          </p:cNvPr>
          <p:cNvSpPr/>
          <p:nvPr/>
        </p:nvSpPr>
        <p:spPr>
          <a:xfrm>
            <a:off x="2152160" y="1215033"/>
            <a:ext cx="798707" cy="67464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Predictor UI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AE135039-F327-B9CB-A0C0-9DF35DC3749F}"/>
              </a:ext>
            </a:extLst>
          </p:cNvPr>
          <p:cNvSpPr/>
          <p:nvPr/>
        </p:nvSpPr>
        <p:spPr>
          <a:xfrm rot="16200000">
            <a:off x="1214732" y="233558"/>
            <a:ext cx="745411" cy="1972425"/>
          </a:xfrm>
          <a:prstGeom prst="arc">
            <a:avLst>
              <a:gd name="adj1" fmla="val 16371328"/>
              <a:gd name="adj2" fmla="val 52408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72;p1">
            <a:extLst>
              <a:ext uri="{FF2B5EF4-FFF2-40B4-BE49-F238E27FC236}">
                <a16:creationId xmlns:a16="http://schemas.microsoft.com/office/drawing/2014/main" id="{DC6BDEF8-DBDD-4E42-6F53-7AF9AA7E7883}"/>
              </a:ext>
            </a:extLst>
          </p:cNvPr>
          <p:cNvSpPr/>
          <p:nvPr/>
        </p:nvSpPr>
        <p:spPr>
          <a:xfrm>
            <a:off x="1272166" y="666137"/>
            <a:ext cx="567600" cy="4746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PII Census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BFD0DDA7-63BD-4C6C-CDDC-86CBB972A5AA}"/>
              </a:ext>
            </a:extLst>
          </p:cNvPr>
          <p:cNvSpPr/>
          <p:nvPr/>
        </p:nvSpPr>
        <p:spPr>
          <a:xfrm rot="5400000">
            <a:off x="1149419" y="920327"/>
            <a:ext cx="933582" cy="1972425"/>
          </a:xfrm>
          <a:prstGeom prst="arc">
            <a:avLst>
              <a:gd name="adj1" fmla="val 16371328"/>
              <a:gd name="adj2" fmla="val 52408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Google Shape;175;p4">
            <a:extLst>
              <a:ext uri="{FF2B5EF4-FFF2-40B4-BE49-F238E27FC236}">
                <a16:creationId xmlns:a16="http://schemas.microsoft.com/office/drawing/2014/main" id="{1BFA6717-4F8F-E9A3-0103-F10EF78BBCF6}"/>
              </a:ext>
            </a:extLst>
          </p:cNvPr>
          <p:cNvSpPr/>
          <p:nvPr/>
        </p:nvSpPr>
        <p:spPr>
          <a:xfrm>
            <a:off x="2048847" y="754544"/>
            <a:ext cx="1576857" cy="1621921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91AFB1-0602-0803-8F8D-217423B977D9}"/>
              </a:ext>
            </a:extLst>
          </p:cNvPr>
          <p:cNvSpPr txBox="1"/>
          <p:nvPr/>
        </p:nvSpPr>
        <p:spPr>
          <a:xfrm>
            <a:off x="1920655" y="466436"/>
            <a:ext cx="2272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Gradient AI Environment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212A04-3598-7D39-CFFD-AE6E0D48F2E8}"/>
              </a:ext>
            </a:extLst>
          </p:cNvPr>
          <p:cNvCxnSpPr>
            <a:cxnSpLocks/>
          </p:cNvCxnSpPr>
          <p:nvPr/>
        </p:nvCxnSpPr>
        <p:spPr>
          <a:xfrm flipV="1">
            <a:off x="2886740" y="1291414"/>
            <a:ext cx="4364665" cy="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A122912-100F-5064-F432-6F0BA5836096}"/>
              </a:ext>
            </a:extLst>
          </p:cNvPr>
          <p:cNvCxnSpPr>
            <a:cxnSpLocks/>
          </p:cNvCxnSpPr>
          <p:nvPr/>
        </p:nvCxnSpPr>
        <p:spPr>
          <a:xfrm flipH="1" flipV="1">
            <a:off x="2886740" y="1850579"/>
            <a:ext cx="2277204" cy="109935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Google Shape;72;p1">
            <a:extLst>
              <a:ext uri="{FF2B5EF4-FFF2-40B4-BE49-F238E27FC236}">
                <a16:creationId xmlns:a16="http://schemas.microsoft.com/office/drawing/2014/main" id="{B8AE6C95-B641-A1EA-7785-D02FAFD501A7}"/>
              </a:ext>
            </a:extLst>
          </p:cNvPr>
          <p:cNvSpPr/>
          <p:nvPr/>
        </p:nvSpPr>
        <p:spPr>
          <a:xfrm>
            <a:off x="3848088" y="1048664"/>
            <a:ext cx="596100" cy="474592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PII Census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3996269" y="2230916"/>
            <a:ext cx="567600" cy="474592"/>
          </a:xfrm>
          <a:prstGeom prst="foldedCorner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Score Output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74;p1">
            <a:extLst>
              <a:ext uri="{FF2B5EF4-FFF2-40B4-BE49-F238E27FC236}">
                <a16:creationId xmlns:a16="http://schemas.microsoft.com/office/drawing/2014/main" id="{1F9DA9DA-98E4-4E8F-79D8-0340AB4EE72F}"/>
              </a:ext>
            </a:extLst>
          </p:cNvPr>
          <p:cNvSpPr/>
          <p:nvPr/>
        </p:nvSpPr>
        <p:spPr>
          <a:xfrm>
            <a:off x="1140664" y="2241177"/>
            <a:ext cx="696185" cy="314483"/>
          </a:xfrm>
          <a:prstGeom prst="foldedCorner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Combined Score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423ED-6EEF-C527-4259-FAFC1AA42F03}"/>
              </a:ext>
            </a:extLst>
          </p:cNvPr>
          <p:cNvSpPr txBox="1"/>
          <p:nvPr/>
        </p:nvSpPr>
        <p:spPr>
          <a:xfrm>
            <a:off x="6939656" y="2180641"/>
            <a:ext cx="1475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Prognos De-id Environment</a:t>
            </a:r>
          </a:p>
        </p:txBody>
      </p:sp>
      <p:sp>
        <p:nvSpPr>
          <p:cNvPr id="8" name="Google Shape;175;p4">
            <a:extLst>
              <a:ext uri="{FF2B5EF4-FFF2-40B4-BE49-F238E27FC236}">
                <a16:creationId xmlns:a16="http://schemas.microsoft.com/office/drawing/2014/main" id="{37757EC0-E317-F743-FABC-6997FA1B0D9D}"/>
              </a:ext>
            </a:extLst>
          </p:cNvPr>
          <p:cNvSpPr/>
          <p:nvPr/>
        </p:nvSpPr>
        <p:spPr>
          <a:xfrm>
            <a:off x="5013680" y="2697735"/>
            <a:ext cx="1727121" cy="2035436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23B24-B491-CD05-D6F8-79506B78AD42}"/>
              </a:ext>
            </a:extLst>
          </p:cNvPr>
          <p:cNvSpPr txBox="1"/>
          <p:nvPr/>
        </p:nvSpPr>
        <p:spPr>
          <a:xfrm>
            <a:off x="4963334" y="1719530"/>
            <a:ext cx="15768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Prognos-owned, Gradient-</a:t>
            </a:r>
            <a:r>
              <a:rPr lang="en-US" b="1" dirty="0">
                <a:solidFill>
                  <a:srgbClr val="FF9900"/>
                </a:solidFill>
              </a:rPr>
              <a:t>managed </a:t>
            </a:r>
            <a:r>
              <a:rPr lang="en-US" sz="1400" b="1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04E9D-E891-530A-C454-32B10F29425E}"/>
              </a:ext>
            </a:extLst>
          </p:cNvPr>
          <p:cNvSpPr txBox="1"/>
          <p:nvPr/>
        </p:nvSpPr>
        <p:spPr>
          <a:xfrm>
            <a:off x="158537" y="2598046"/>
            <a:ext cx="4769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Background: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The DS and IT folks at Gradient all have access to PII (I assume).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It does not sound like Gradient currently hosts any de-id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My assumption is that there is a universal requirement that the same person cannot access both PII and de-id claims data associated with the PII.  (Either per to our determination or per requirements by our data providers).</a:t>
            </a:r>
            <a:br>
              <a:rPr lang="en-US" sz="900" dirty="0"/>
            </a:br>
            <a:endParaRPr lang="en-US" sz="900" dirty="0"/>
          </a:p>
          <a:p>
            <a:r>
              <a:rPr lang="en-US" sz="900" b="1" dirty="0"/>
              <a:t>If Gradient productionizes a model built in Prognos environment: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How do we ensure no-one at Gradient has access to both PII and De-id data?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US" sz="900" dirty="0"/>
              <a:t>It seems like something has to give:</a:t>
            </a:r>
          </a:p>
          <a:p>
            <a:pPr marL="228600" lvl="3" indent="-228600">
              <a:buFont typeface="+mj-lt"/>
              <a:buAutoNum type="arabicPeriod"/>
            </a:pPr>
            <a:r>
              <a:rPr lang="en-US" sz="900" dirty="0"/>
              <a:t>Prognos has to provide more support than we were planning on providing.  (E.g. Troubleshooting the model if it breaks). </a:t>
            </a:r>
          </a:p>
          <a:p>
            <a:pPr marL="228600" lvl="3" indent="-228600">
              <a:buFont typeface="+mj-lt"/>
              <a:buAutoNum type="arabicPeriod"/>
            </a:pPr>
            <a:r>
              <a:rPr lang="en-US" sz="900" dirty="0"/>
              <a:t>The same person at Gradient </a:t>
            </a:r>
            <a:r>
              <a:rPr lang="en-US" sz="900" i="1" dirty="0"/>
              <a:t>can</a:t>
            </a:r>
            <a:r>
              <a:rPr lang="en-US" sz="900" dirty="0"/>
              <a:t> have access to PII in their system and De-id in the Prognos-owned container.  </a:t>
            </a: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US" sz="900" dirty="0"/>
              <a:t>We know it is possible because of how they are using their existing data source.  So it is just a matter of will to make it happen? (By will I mean adjust determination, set up and maintain environments, etc.)</a:t>
            </a:r>
          </a:p>
          <a:p>
            <a:pPr marL="228600" lvl="3" indent="-228600">
              <a:buFont typeface="+mj-lt"/>
              <a:buAutoNum type="arabicPeriod"/>
            </a:pPr>
            <a:endParaRPr lang="en-US" sz="900" dirty="0"/>
          </a:p>
        </p:txBody>
      </p:sp>
      <p:sp>
        <p:nvSpPr>
          <p:cNvPr id="12" name="Google Shape;151;p3">
            <a:extLst>
              <a:ext uri="{FF2B5EF4-FFF2-40B4-BE49-F238E27FC236}">
                <a16:creationId xmlns:a16="http://schemas.microsoft.com/office/drawing/2014/main" id="{AD53CD6C-C6A5-E1AA-444A-EF6266F126E9}"/>
              </a:ext>
            </a:extLst>
          </p:cNvPr>
          <p:cNvSpPr/>
          <p:nvPr/>
        </p:nvSpPr>
        <p:spPr>
          <a:xfrm>
            <a:off x="5102010" y="2800182"/>
            <a:ext cx="918428" cy="79843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Lambda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(Trained Model)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75;p4">
            <a:extLst>
              <a:ext uri="{FF2B5EF4-FFF2-40B4-BE49-F238E27FC236}">
                <a16:creationId xmlns:a16="http://schemas.microsoft.com/office/drawing/2014/main" id="{C353DC6B-F510-8FD3-75C0-06CE3CDC3112}"/>
              </a:ext>
            </a:extLst>
          </p:cNvPr>
          <p:cNvSpPr/>
          <p:nvPr/>
        </p:nvSpPr>
        <p:spPr>
          <a:xfrm>
            <a:off x="6865806" y="2911865"/>
            <a:ext cx="1625258" cy="18155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8B7097-DF99-2402-D932-3326BF4329D8}"/>
              </a:ext>
            </a:extLst>
          </p:cNvPr>
          <p:cNvCxnSpPr>
            <a:cxnSpLocks/>
          </p:cNvCxnSpPr>
          <p:nvPr/>
        </p:nvCxnSpPr>
        <p:spPr>
          <a:xfrm>
            <a:off x="7765428" y="1275827"/>
            <a:ext cx="0" cy="156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72;p1">
            <a:extLst>
              <a:ext uri="{FF2B5EF4-FFF2-40B4-BE49-F238E27FC236}">
                <a16:creationId xmlns:a16="http://schemas.microsoft.com/office/drawing/2014/main" id="{3DC1E745-DD5D-8D74-CFC8-5B674C805235}"/>
              </a:ext>
            </a:extLst>
          </p:cNvPr>
          <p:cNvSpPr/>
          <p:nvPr/>
        </p:nvSpPr>
        <p:spPr>
          <a:xfrm>
            <a:off x="7482237" y="2989240"/>
            <a:ext cx="596100" cy="474592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De-id Census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72;p1">
            <a:extLst>
              <a:ext uri="{FF2B5EF4-FFF2-40B4-BE49-F238E27FC236}">
                <a16:creationId xmlns:a16="http://schemas.microsoft.com/office/drawing/2014/main" id="{38BDEBB0-148D-5BDD-E2EA-3405C11D7AF7}"/>
              </a:ext>
            </a:extLst>
          </p:cNvPr>
          <p:cNvSpPr/>
          <p:nvPr/>
        </p:nvSpPr>
        <p:spPr>
          <a:xfrm>
            <a:off x="5163944" y="4116204"/>
            <a:ext cx="918428" cy="507877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De-id Staged S3 Select Datasets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0CE001-DAC6-9A83-8E9B-A41A72782BDA}"/>
              </a:ext>
            </a:extLst>
          </p:cNvPr>
          <p:cNvCxnSpPr>
            <a:cxnSpLocks/>
            <a:stCxn id="15" idx="1"/>
            <a:endCxn id="12" idx="0"/>
          </p:cNvCxnSpPr>
          <p:nvPr/>
        </p:nvCxnSpPr>
        <p:spPr>
          <a:xfrm flipH="1" flipV="1">
            <a:off x="6020438" y="3199402"/>
            <a:ext cx="1461799" cy="2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4F1CDF-7E44-A421-45DE-8BC14AF41E95}"/>
              </a:ext>
            </a:extLst>
          </p:cNvPr>
          <p:cNvCxnSpPr>
            <a:cxnSpLocks/>
          </p:cNvCxnSpPr>
          <p:nvPr/>
        </p:nvCxnSpPr>
        <p:spPr>
          <a:xfrm flipV="1">
            <a:off x="5685183" y="3638035"/>
            <a:ext cx="0" cy="36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E7628D-8E8E-1701-AAE3-46A9CDD9E180}"/>
              </a:ext>
            </a:extLst>
          </p:cNvPr>
          <p:cNvCxnSpPr>
            <a:cxnSpLocks/>
          </p:cNvCxnSpPr>
          <p:nvPr/>
        </p:nvCxnSpPr>
        <p:spPr>
          <a:xfrm>
            <a:off x="5356085" y="3638035"/>
            <a:ext cx="0" cy="43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72;p1">
            <a:extLst>
              <a:ext uri="{FF2B5EF4-FFF2-40B4-BE49-F238E27FC236}">
                <a16:creationId xmlns:a16="http://schemas.microsoft.com/office/drawing/2014/main" id="{91182C29-8541-2ABD-F590-670780FC83A0}"/>
              </a:ext>
            </a:extLst>
          </p:cNvPr>
          <p:cNvSpPr/>
          <p:nvPr/>
        </p:nvSpPr>
        <p:spPr>
          <a:xfrm>
            <a:off x="7467378" y="4131451"/>
            <a:ext cx="596100" cy="474592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Hrmny</a:t>
            </a:r>
            <a:r>
              <a:rPr lang="en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Lakes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46DAB5-5D72-7697-08FF-DDF413CDAFA9}"/>
              </a:ext>
            </a:extLst>
          </p:cNvPr>
          <p:cNvCxnSpPr>
            <a:cxnSpLocks/>
            <a:stCxn id="33" idx="1"/>
            <a:endCxn id="17" idx="3"/>
          </p:cNvCxnSpPr>
          <p:nvPr/>
        </p:nvCxnSpPr>
        <p:spPr>
          <a:xfrm flipH="1">
            <a:off x="6082372" y="4368747"/>
            <a:ext cx="1385006" cy="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7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/>
          <p:nvPr/>
        </p:nvSpPr>
        <p:spPr>
          <a:xfrm>
            <a:off x="3837075" y="522300"/>
            <a:ext cx="4912800" cy="431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726350" y="777925"/>
            <a:ext cx="4613700" cy="129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5545175" y="777925"/>
            <a:ext cx="2973300" cy="381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99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1203650" y="1083250"/>
            <a:ext cx="662688" cy="917460"/>
          </a:xfrm>
          <a:prstGeom prst="flowChartMultidocumen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4183524" y="1296150"/>
            <a:ext cx="991025" cy="625300"/>
          </a:xfrm>
          <a:prstGeom prst="flowChartMagneticDisk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UW 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S3 Select data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2666825" y="1284900"/>
            <a:ext cx="900300" cy="670200"/>
          </a:xfrm>
          <a:prstGeom prst="flowChartMagneticDisk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Harmonized Data Lake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4"/>
          <p:cNvCxnSpPr>
            <a:endCxn id="178" idx="2"/>
          </p:cNvCxnSpPr>
          <p:nvPr/>
        </p:nvCxnSpPr>
        <p:spPr>
          <a:xfrm>
            <a:off x="1879925" y="1077000"/>
            <a:ext cx="786900" cy="543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4"/>
          <p:cNvCxnSpPr>
            <a:stCxn id="178" idx="4"/>
            <a:endCxn id="177" idx="2"/>
          </p:cNvCxnSpPr>
          <p:nvPr/>
        </p:nvCxnSpPr>
        <p:spPr>
          <a:xfrm rot="10800000" flipH="1">
            <a:off x="3567125" y="1608900"/>
            <a:ext cx="616500" cy="11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4"/>
          <p:cNvCxnSpPr>
            <a:stCxn id="177" idx="4"/>
            <a:endCxn id="182" idx="1"/>
          </p:cNvCxnSpPr>
          <p:nvPr/>
        </p:nvCxnSpPr>
        <p:spPr>
          <a:xfrm>
            <a:off x="5174549" y="1608800"/>
            <a:ext cx="1730100" cy="111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3" name="Google Shape;183;p4"/>
          <p:cNvSpPr txBox="1"/>
          <p:nvPr/>
        </p:nvSpPr>
        <p:spPr>
          <a:xfrm>
            <a:off x="1164800" y="1337650"/>
            <a:ext cx="7404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Lab, Med, Rx</a:t>
            </a:r>
            <a:endParaRPr sz="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4"/>
          <p:cNvCxnSpPr>
            <a:endCxn id="178" idx="2"/>
          </p:cNvCxnSpPr>
          <p:nvPr/>
        </p:nvCxnSpPr>
        <p:spPr>
          <a:xfrm rot="10800000" flipH="1">
            <a:off x="1837025" y="1620000"/>
            <a:ext cx="829800" cy="319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5" name="Google Shape;185;p4"/>
          <p:cNvSpPr txBox="1"/>
          <p:nvPr/>
        </p:nvSpPr>
        <p:spPr>
          <a:xfrm>
            <a:off x="5507600" y="1307350"/>
            <a:ext cx="125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UwFeats, Featurizer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4147625" y="2115825"/>
            <a:ext cx="1098522" cy="528606"/>
          </a:xfrm>
          <a:prstGeom prst="flowChartTerminator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 Enrollment, with Cost target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444375" y="148050"/>
            <a:ext cx="311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training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6904525" y="1239300"/>
            <a:ext cx="662700" cy="761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Set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1364925" y="3258775"/>
            <a:ext cx="990900" cy="830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Lambda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(Trained Model)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4"/>
          <p:cNvCxnSpPr>
            <a:endCxn id="185" idx="2"/>
          </p:cNvCxnSpPr>
          <p:nvPr/>
        </p:nvCxnSpPr>
        <p:spPr>
          <a:xfrm rot="10800000" flipH="1">
            <a:off x="5233850" y="1707550"/>
            <a:ext cx="899400" cy="6810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0" name="Google Shape;190;p4"/>
          <p:cNvSpPr txBox="1"/>
          <p:nvPr/>
        </p:nvSpPr>
        <p:spPr>
          <a:xfrm>
            <a:off x="5398538" y="1847950"/>
            <a:ext cx="125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 matching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6904525" y="3068100"/>
            <a:ext cx="761700" cy="830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and model metadata, (Papermill)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"/>
          <p:cNvSpPr txBox="1"/>
          <p:nvPr/>
        </p:nvSpPr>
        <p:spPr>
          <a:xfrm>
            <a:off x="7159675" y="2334300"/>
            <a:ext cx="125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model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4"/>
          <p:cNvCxnSpPr/>
          <p:nvPr/>
        </p:nvCxnSpPr>
        <p:spPr>
          <a:xfrm>
            <a:off x="7159675" y="2076900"/>
            <a:ext cx="9600" cy="896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4" name="Google Shape;194;p4"/>
          <p:cNvSpPr txBox="1"/>
          <p:nvPr/>
        </p:nvSpPr>
        <p:spPr>
          <a:xfrm>
            <a:off x="555475" y="522300"/>
            <a:ext cx="1478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Databricks Job</a:t>
            </a:r>
            <a:endParaRPr sz="11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5432275" y="522300"/>
            <a:ext cx="1478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Jhub notebook</a:t>
            </a:r>
            <a:endParaRPr sz="1100" b="1" i="0" u="none" strike="noStrike" cap="non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4"/>
          <p:cNvCxnSpPr>
            <a:stCxn id="188" idx="0"/>
            <a:endCxn id="191" idx="1"/>
          </p:cNvCxnSpPr>
          <p:nvPr/>
        </p:nvCxnSpPr>
        <p:spPr>
          <a:xfrm rot="10800000" flipH="1">
            <a:off x="2355825" y="3483175"/>
            <a:ext cx="4548600" cy="1908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197" name="Google Shape;197;p4"/>
          <p:cNvSpPr txBox="1"/>
          <p:nvPr/>
        </p:nvSpPr>
        <p:spPr>
          <a:xfrm>
            <a:off x="3755875" y="217500"/>
            <a:ext cx="1478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MLflow</a:t>
            </a:r>
            <a:endParaRPr sz="1100" b="1" i="0" u="none" strike="noStrike" cap="non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9197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611</Words>
  <Application>Microsoft Macintosh PowerPoint</Application>
  <PresentationFormat>On-screen Show (16:9)</PresentationFormat>
  <Paragraphs>162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Framework-Current</vt:lpstr>
      <vt:lpstr>PowerPoint Presentation</vt:lpstr>
      <vt:lpstr>PowerPoint Presentation</vt:lpstr>
      <vt:lpstr>PowerPoint Presentation</vt:lpstr>
      <vt:lpstr>PowerPoint Presentation</vt:lpstr>
      <vt:lpstr>Framework-Proposed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Framework-Current</dc:title>
  <cp:lastModifiedBy>Patrick Kurkiewicz</cp:lastModifiedBy>
  <cp:revision>5</cp:revision>
  <dcterms:modified xsi:type="dcterms:W3CDTF">2022-08-11T22:52:52Z</dcterms:modified>
</cp:coreProperties>
</file>