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4"/>
  </p:notesMasterIdLst>
  <p:sldIdLst>
    <p:sldId id="256" r:id="rId5"/>
    <p:sldId id="257" r:id="rId6"/>
    <p:sldId id="258" r:id="rId7"/>
    <p:sldId id="261" r:id="rId8"/>
    <p:sldId id="284" r:id="rId9"/>
    <p:sldId id="286" r:id="rId10"/>
    <p:sldId id="285" r:id="rId11"/>
    <p:sldId id="288" r:id="rId12"/>
    <p:sldId id="291" r:id="rId13"/>
    <p:sldId id="298" r:id="rId14"/>
    <p:sldId id="297" r:id="rId15"/>
    <p:sldId id="293" r:id="rId16"/>
    <p:sldId id="296" r:id="rId17"/>
    <p:sldId id="294" r:id="rId18"/>
    <p:sldId id="266" r:id="rId19"/>
    <p:sldId id="267" r:id="rId20"/>
    <p:sldId id="269" r:id="rId21"/>
    <p:sldId id="270" r:id="rId22"/>
    <p:sldId id="282" r:id="rId23"/>
    <p:sldId id="271" r:id="rId24"/>
    <p:sldId id="276" r:id="rId25"/>
    <p:sldId id="277" r:id="rId26"/>
    <p:sldId id="280" r:id="rId27"/>
    <p:sldId id="272" r:id="rId28"/>
    <p:sldId id="273" r:id="rId29"/>
    <p:sldId id="274" r:id="rId30"/>
    <p:sldId id="279" r:id="rId31"/>
    <p:sldId id="278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  <p14:sldId id="261"/>
            <p14:sldId id="284"/>
          </p14:sldIdLst>
        </p14:section>
        <p14:section name="Storyboard" id="{513757B0-7741-45EC-8ECA-A96795348381}">
          <p14:sldIdLst>
            <p14:sldId id="286"/>
            <p14:sldId id="285"/>
            <p14:sldId id="288"/>
            <p14:sldId id="291"/>
            <p14:sldId id="298"/>
            <p14:sldId id="297"/>
            <p14:sldId id="293"/>
            <p14:sldId id="296"/>
            <p14:sldId id="294"/>
          </p14:sldIdLst>
        </p14:section>
        <p14:section name="Appendix" id="{92AED338-204A-4E4E-9CAA-B04C9BC3032D}">
          <p14:sldIdLst>
            <p14:sldId id="266"/>
            <p14:sldId id="267"/>
            <p14:sldId id="269"/>
            <p14:sldId id="270"/>
            <p14:sldId id="282"/>
            <p14:sldId id="271"/>
            <p14:sldId id="276"/>
            <p14:sldId id="277"/>
            <p14:sldId id="280"/>
            <p14:sldId id="272"/>
            <p14:sldId id="273"/>
            <p14:sldId id="274"/>
            <p14:sldId id="279"/>
            <p14:sldId id="27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8" autoAdjust="0"/>
    <p:restoredTop sz="96100" autoAdjust="0"/>
  </p:normalViewPr>
  <p:slideViewPr>
    <p:cSldViewPr snapToGrid="0">
      <p:cViewPr varScale="1">
        <p:scale>
          <a:sx n="124" d="100"/>
          <a:sy n="124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5A6B-0A0F-4082-B539-F53EC1EBDB3B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E38F-226E-4D75-80CE-002264982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T.INT.ARV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ravelskills.com/2013/03/14/top-10-countries-that-have-the-most-fun/" TargetMode="External"/><Relationship Id="rId4" Type="http://schemas.openxmlformats.org/officeDocument/2006/relationships/hyperlink" Target="https://www.1843magazine.com/data-graphic/what-the-numbers-say/which-countries-get-the-most-slee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Tourism:</a:t>
            </a:r>
            <a:br>
              <a:rPr lang="en-US" dirty="0"/>
            </a:br>
            <a:r>
              <a:rPr lang="en-US" dirty="0"/>
              <a:t>International arrivals as an indicator for tourism (</a:t>
            </a:r>
            <a:r>
              <a:rPr lang="en-CA" dirty="0">
                <a:hlinkClick r:id="rId3"/>
              </a:rPr>
              <a:t>https://data.worldbank.org/indicator/ST.INT.ARVL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Sleep:</a:t>
            </a:r>
            <a:br>
              <a:rPr lang="en-US" dirty="0"/>
            </a:br>
            <a:r>
              <a:rPr lang="en-CA" dirty="0">
                <a:hlinkClick r:id="rId4"/>
              </a:rPr>
              <a:t>https://www.1843magazine.com/data-graphic/what-the-numbers-say/which-countries-get-the-most-sleep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Fun: </a:t>
            </a:r>
            <a:br>
              <a:rPr lang="en-US" dirty="0"/>
            </a:br>
            <a:r>
              <a:rPr lang="en-CA" dirty="0">
                <a:hlinkClick r:id="rId5"/>
              </a:rPr>
              <a:t>https://travelskills.com/2013/03/14/top-10-countries-that-have-the-most-fun/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E38F-226E-4D75-80CE-002264982D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4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6/25/2020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google-trends-api-for-python-a84bc25db88f" TargetMode="External"/><Relationship Id="rId3" Type="http://schemas.openxmlformats.org/officeDocument/2006/relationships/hyperlink" Target="https://www.kaggle.com/russellyates88/suicide-rates-overview-1985-to-2016" TargetMode="External"/><Relationship Id="rId7" Type="http://schemas.openxmlformats.org/officeDocument/2006/relationships/hyperlink" Target="https://data.worldbank.org/indicator/SL.UEM.TOTL.Z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suicide-and-life-satisfaction-across-countries" TargetMode="External"/><Relationship Id="rId5" Type="http://schemas.openxmlformats.org/officeDocument/2006/relationships/hyperlink" Target="https://www.kaggle.com/unsdsn/world-happiness?select=2019.csv" TargetMode="External"/><Relationship Id="rId4" Type="http://schemas.openxmlformats.org/officeDocument/2006/relationships/hyperlink" Target="https://www.who.int/healthinfo/statistics/mortality_rawdata/en/" TargetMode="External"/><Relationship Id="rId9" Type="http://schemas.openxmlformats.org/officeDocument/2006/relationships/hyperlink" Target="https://developers.google.com/maps/documentation/javascript/examples/map-geoloc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B0F608-EDCD-4C9E-8040-2C6559503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492437" y="2626280"/>
            <a:ext cx="3609859" cy="25960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ADCE1F-AA76-4DB9-8E85-9DA90FDA651B}"/>
              </a:ext>
            </a:extLst>
          </p:cNvPr>
          <p:cNvSpPr/>
          <p:nvPr/>
        </p:nvSpPr>
        <p:spPr>
          <a:xfrm>
            <a:off x="895579" y="4998945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GDP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67E78-BB02-4C43-817A-AC810869A7A2}"/>
              </a:ext>
            </a:extLst>
          </p:cNvPr>
          <p:cNvSpPr/>
          <p:nvPr/>
        </p:nvSpPr>
        <p:spPr>
          <a:xfrm rot="16200000">
            <a:off x="-529792" y="3641653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196917-E7B2-4C21-A56F-851F81CEC585}"/>
              </a:ext>
            </a:extLst>
          </p:cNvPr>
          <p:cNvSpPr/>
          <p:nvPr/>
        </p:nvSpPr>
        <p:spPr>
          <a:xfrm>
            <a:off x="1136543" y="3727449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8DDB37-5AC7-4BBF-A17B-62655C94AA40}"/>
              </a:ext>
            </a:extLst>
          </p:cNvPr>
          <p:cNvSpPr/>
          <p:nvPr/>
        </p:nvSpPr>
        <p:spPr>
          <a:xfrm>
            <a:off x="1469405" y="3557655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4A6A84-0DA4-452C-91AC-9C5E82322335}"/>
              </a:ext>
            </a:extLst>
          </p:cNvPr>
          <p:cNvSpPr/>
          <p:nvPr/>
        </p:nvSpPr>
        <p:spPr>
          <a:xfrm>
            <a:off x="2313321" y="4419997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CF3236-FB85-4BDC-BA7D-E39E5CB68EBE}"/>
              </a:ext>
            </a:extLst>
          </p:cNvPr>
          <p:cNvCxnSpPr/>
          <p:nvPr/>
        </p:nvCxnSpPr>
        <p:spPr>
          <a:xfrm flipH="1">
            <a:off x="2669062" y="4121897"/>
            <a:ext cx="20083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8579C-DCB6-447F-BFF0-9476192A03E1}"/>
              </a:ext>
            </a:extLst>
          </p:cNvPr>
          <p:cNvSpPr/>
          <p:nvPr/>
        </p:nvSpPr>
        <p:spPr>
          <a:xfrm>
            <a:off x="2631268" y="4504091"/>
            <a:ext cx="89166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Rich but not  as happy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037FF8-44A0-4A48-A682-C9AA1F55F349}"/>
              </a:ext>
            </a:extLst>
          </p:cNvPr>
          <p:cNvSpPr/>
          <p:nvPr/>
        </p:nvSpPr>
        <p:spPr>
          <a:xfrm>
            <a:off x="988325" y="3271034"/>
            <a:ext cx="90080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Poor but happier!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1F05F3-9C82-44E1-9661-23FE84B1D4B8}"/>
              </a:ext>
            </a:extLst>
          </p:cNvPr>
          <p:cNvSpPr/>
          <p:nvPr/>
        </p:nvSpPr>
        <p:spPr>
          <a:xfrm>
            <a:off x="9388426" y="749407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Time: 2017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E8BC9B-F42F-4DBD-BC04-F0F9A926FA49}"/>
              </a:ext>
            </a:extLst>
          </p:cNvPr>
          <p:cNvSpPr/>
          <p:nvPr/>
        </p:nvSpPr>
        <p:spPr>
          <a:xfrm rot="19357760">
            <a:off x="1079408" y="3467804"/>
            <a:ext cx="2748900" cy="885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5F6333-04F0-4A75-AB5B-AF670629A8F1}"/>
              </a:ext>
            </a:extLst>
          </p:cNvPr>
          <p:cNvCxnSpPr/>
          <p:nvPr/>
        </p:nvCxnSpPr>
        <p:spPr>
          <a:xfrm flipV="1">
            <a:off x="1136543" y="2933700"/>
            <a:ext cx="2562610" cy="1847876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701F5-F1F0-4ADF-92BB-F0104367A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4505438" y="2626280"/>
            <a:ext cx="3609859" cy="259603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1D680EA-EAA6-44B1-8F59-902BDBDACF8D}"/>
              </a:ext>
            </a:extLst>
          </p:cNvPr>
          <p:cNvSpPr/>
          <p:nvPr/>
        </p:nvSpPr>
        <p:spPr>
          <a:xfrm>
            <a:off x="4908580" y="4998945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</a:t>
            </a:r>
            <a:endParaRPr lang="en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3680C3-BA6D-41DF-A469-F422E1A1B6EB}"/>
              </a:ext>
            </a:extLst>
          </p:cNvPr>
          <p:cNvSpPr/>
          <p:nvPr/>
        </p:nvSpPr>
        <p:spPr>
          <a:xfrm rot="16200000">
            <a:off x="3483209" y="3641653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D822AC2-B9A2-4D16-82C4-A17B0563FCCD}"/>
              </a:ext>
            </a:extLst>
          </p:cNvPr>
          <p:cNvSpPr/>
          <p:nvPr/>
        </p:nvSpPr>
        <p:spPr>
          <a:xfrm>
            <a:off x="5149544" y="3727449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BE105F2-8807-4814-959B-74FF0EFA375F}"/>
              </a:ext>
            </a:extLst>
          </p:cNvPr>
          <p:cNvSpPr/>
          <p:nvPr/>
        </p:nvSpPr>
        <p:spPr>
          <a:xfrm>
            <a:off x="5482406" y="3557655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2033EF-7A12-4118-8E8A-793A82E33450}"/>
              </a:ext>
            </a:extLst>
          </p:cNvPr>
          <p:cNvSpPr/>
          <p:nvPr/>
        </p:nvSpPr>
        <p:spPr>
          <a:xfrm>
            <a:off x="6326322" y="4419997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76CE9D-E8B0-4F86-B7A5-7E996F911EB6}"/>
              </a:ext>
            </a:extLst>
          </p:cNvPr>
          <p:cNvCxnSpPr/>
          <p:nvPr/>
        </p:nvCxnSpPr>
        <p:spPr>
          <a:xfrm flipH="1">
            <a:off x="6682063" y="4121897"/>
            <a:ext cx="20083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D10CD3-D590-4128-B293-82EFBFE88BDB}"/>
              </a:ext>
            </a:extLst>
          </p:cNvPr>
          <p:cNvSpPr/>
          <p:nvPr/>
        </p:nvSpPr>
        <p:spPr>
          <a:xfrm>
            <a:off x="6644269" y="4504091"/>
            <a:ext cx="89166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Rich but not  as happy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3C062B-A8EB-48CF-A0BB-DC5825D93DA2}"/>
              </a:ext>
            </a:extLst>
          </p:cNvPr>
          <p:cNvSpPr/>
          <p:nvPr/>
        </p:nvSpPr>
        <p:spPr>
          <a:xfrm>
            <a:off x="5001326" y="3271034"/>
            <a:ext cx="90080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Poor but happier!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A0D895-BCD2-4163-90B0-DE31C2536BA5}"/>
              </a:ext>
            </a:extLst>
          </p:cNvPr>
          <p:cNvSpPr/>
          <p:nvPr/>
        </p:nvSpPr>
        <p:spPr>
          <a:xfrm rot="19357760">
            <a:off x="5092409" y="3467804"/>
            <a:ext cx="2748900" cy="885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202C80-96B1-4DC7-9A15-7203E40ECAF4}"/>
              </a:ext>
            </a:extLst>
          </p:cNvPr>
          <p:cNvCxnSpPr>
            <a:cxnSpLocks/>
          </p:cNvCxnSpPr>
          <p:nvPr/>
        </p:nvCxnSpPr>
        <p:spPr>
          <a:xfrm flipV="1">
            <a:off x="5149544" y="3497132"/>
            <a:ext cx="2775256" cy="1284444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4C21A-3A69-4357-86AE-6C330C548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8478647" y="2574893"/>
            <a:ext cx="3609859" cy="259603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C6D1F30-E540-4858-AA55-463AA6397E9D}"/>
              </a:ext>
            </a:extLst>
          </p:cNvPr>
          <p:cNvSpPr/>
          <p:nvPr/>
        </p:nvSpPr>
        <p:spPr>
          <a:xfrm>
            <a:off x="8881789" y="4947558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GINI index</a:t>
            </a:r>
            <a:endParaRPr lang="en-CA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167958-2D55-4224-8D47-D37E96FBDBA1}"/>
              </a:ext>
            </a:extLst>
          </p:cNvPr>
          <p:cNvSpPr/>
          <p:nvPr/>
        </p:nvSpPr>
        <p:spPr>
          <a:xfrm rot="16200000">
            <a:off x="7456418" y="3590266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6F1208-7935-4DDA-8763-496A4D4EED0E}"/>
              </a:ext>
            </a:extLst>
          </p:cNvPr>
          <p:cNvSpPr/>
          <p:nvPr/>
        </p:nvSpPr>
        <p:spPr>
          <a:xfrm>
            <a:off x="9122753" y="3676062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0960372-F65F-4959-847E-247FBE83850A}"/>
              </a:ext>
            </a:extLst>
          </p:cNvPr>
          <p:cNvSpPr/>
          <p:nvPr/>
        </p:nvSpPr>
        <p:spPr>
          <a:xfrm>
            <a:off x="9455615" y="3506268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82DFBB-EC1B-4D09-9568-F72369180EC8}"/>
              </a:ext>
            </a:extLst>
          </p:cNvPr>
          <p:cNvSpPr/>
          <p:nvPr/>
        </p:nvSpPr>
        <p:spPr>
          <a:xfrm>
            <a:off x="10299531" y="4368610"/>
            <a:ext cx="317947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B6EBC9-1FF0-433A-B98D-6B879F4ABA74}"/>
              </a:ext>
            </a:extLst>
          </p:cNvPr>
          <p:cNvCxnSpPr/>
          <p:nvPr/>
        </p:nvCxnSpPr>
        <p:spPr>
          <a:xfrm flipH="1">
            <a:off x="10655272" y="4070510"/>
            <a:ext cx="20083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A9D444E-7E69-4319-A63A-3714AC0E600B}"/>
              </a:ext>
            </a:extLst>
          </p:cNvPr>
          <p:cNvSpPr/>
          <p:nvPr/>
        </p:nvSpPr>
        <p:spPr>
          <a:xfrm>
            <a:off x="10617478" y="4452704"/>
            <a:ext cx="89166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Rich but not  as happy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9D6CF0-B4C5-4F89-BFF8-97526A52DDF0}"/>
              </a:ext>
            </a:extLst>
          </p:cNvPr>
          <p:cNvSpPr/>
          <p:nvPr/>
        </p:nvSpPr>
        <p:spPr>
          <a:xfrm>
            <a:off x="8974535" y="3219647"/>
            <a:ext cx="900800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Poor but happier!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7A605-F7D1-448E-868B-CA6EF8D21DB3}"/>
              </a:ext>
            </a:extLst>
          </p:cNvPr>
          <p:cNvSpPr/>
          <p:nvPr/>
        </p:nvSpPr>
        <p:spPr>
          <a:xfrm rot="19357760">
            <a:off x="9065618" y="3416417"/>
            <a:ext cx="2748900" cy="885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1D4BACC-5B41-45E5-922B-82B01473DAE2}"/>
              </a:ext>
            </a:extLst>
          </p:cNvPr>
          <p:cNvCxnSpPr>
            <a:cxnSpLocks/>
          </p:cNvCxnSpPr>
          <p:nvPr/>
        </p:nvCxnSpPr>
        <p:spPr>
          <a:xfrm flipV="1">
            <a:off x="9122753" y="2933700"/>
            <a:ext cx="1367447" cy="1796489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26F98CC-07B4-4241-9A72-095A2FB97DFA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368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36446" y="1091634"/>
            <a:ext cx="11101454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What else makes people happy?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 looked at 23 variables (6 are from the index) </a:t>
            </a: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5018D-3754-4E61-A65C-6B97B2A4BD5B}"/>
              </a:ext>
            </a:extLst>
          </p:cNvPr>
          <p:cNvSpPr/>
          <p:nvPr/>
        </p:nvSpPr>
        <p:spPr>
          <a:xfrm>
            <a:off x="9185226" y="241407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Time: 2017</a:t>
            </a: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96EF4A-E8D9-4FC1-BC8A-5DF79F2C9CE0}"/>
              </a:ext>
            </a:extLst>
          </p:cNvPr>
          <p:cNvSpPr/>
          <p:nvPr/>
        </p:nvSpPr>
        <p:spPr>
          <a:xfrm>
            <a:off x="2253580" y="5425228"/>
            <a:ext cx="5137819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</a:t>
            </a:r>
            <a:endParaRPr lang="en-CA" dirty="0"/>
          </a:p>
        </p:txBody>
      </p:sp>
      <p:pic>
        <p:nvPicPr>
          <p:cNvPr id="44" name="Picture 2" descr="Bar graphs review (article) | Khan Academy">
            <a:extLst>
              <a:ext uri="{FF2B5EF4-FFF2-40B4-BE49-F238E27FC236}">
                <a16:creationId xmlns:a16="http://schemas.microsoft.com/office/drawing/2014/main" id="{A120997B-FB27-4A98-AFF3-B99B808B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530" y="2673593"/>
            <a:ext cx="3391867" cy="27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E6A09EF-B63D-4CE0-B5AA-234CD71A74F2}"/>
              </a:ext>
            </a:extLst>
          </p:cNvPr>
          <p:cNvSpPr/>
          <p:nvPr/>
        </p:nvSpPr>
        <p:spPr>
          <a:xfrm rot="16200000">
            <a:off x="725411" y="3589681"/>
            <a:ext cx="2044459" cy="65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to happiness</a:t>
            </a:r>
            <a:endParaRPr lang="en-CA" dirty="0"/>
          </a:p>
        </p:txBody>
      </p:sp>
      <p:pic>
        <p:nvPicPr>
          <p:cNvPr id="7" name="Picture 2" descr="Bar graphs review (article) | Khan Academy">
            <a:extLst>
              <a:ext uri="{FF2B5EF4-FFF2-40B4-BE49-F238E27FC236}">
                <a16:creationId xmlns:a16="http://schemas.microsoft.com/office/drawing/2014/main" id="{E997D616-712A-4CDD-A470-A2DEB9727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/>
          <a:stretch/>
        </p:blipFill>
        <p:spPr bwMode="auto">
          <a:xfrm>
            <a:off x="5003396" y="2673593"/>
            <a:ext cx="2677733" cy="27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8751EA-DB9E-4AA0-859E-8BAE5D37A48C}"/>
              </a:ext>
            </a:extLst>
          </p:cNvPr>
          <p:cNvSpPr/>
          <p:nvPr/>
        </p:nvSpPr>
        <p:spPr>
          <a:xfrm>
            <a:off x="6213296" y="2396108"/>
            <a:ext cx="730369" cy="2912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45754-FBF0-46C2-998D-C8E170A939B6}"/>
              </a:ext>
            </a:extLst>
          </p:cNvPr>
          <p:cNvSpPr/>
          <p:nvPr/>
        </p:nvSpPr>
        <p:spPr>
          <a:xfrm>
            <a:off x="3542237" y="2396107"/>
            <a:ext cx="730369" cy="2912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2" descr="Bar graphs review (article) | Khan Academy">
            <a:extLst>
              <a:ext uri="{FF2B5EF4-FFF2-40B4-BE49-F238E27FC236}">
                <a16:creationId xmlns:a16="http://schemas.microsoft.com/office/drawing/2014/main" id="{2DEFB68C-B76E-4A20-A204-722E438F8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/>
          <a:stretch/>
        </p:blipFill>
        <p:spPr bwMode="auto">
          <a:xfrm>
            <a:off x="7552161" y="2673593"/>
            <a:ext cx="2677733" cy="27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2313D7-216C-4AFC-938A-59B05886155C}"/>
              </a:ext>
            </a:extLst>
          </p:cNvPr>
          <p:cNvSpPr/>
          <p:nvPr/>
        </p:nvSpPr>
        <p:spPr>
          <a:xfrm>
            <a:off x="8762061" y="2396108"/>
            <a:ext cx="730369" cy="2912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DF8ED-FADD-4DB3-AB43-51B5BBE9F561}"/>
              </a:ext>
            </a:extLst>
          </p:cNvPr>
          <p:cNvSpPr/>
          <p:nvPr/>
        </p:nvSpPr>
        <p:spPr>
          <a:xfrm>
            <a:off x="4290122" y="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92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0" y="829326"/>
            <a:ext cx="11112500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do our outliers look on these happiness variables?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Variables: (we need to pick 3-5 that are interesting)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5018D-3754-4E61-A65C-6B97B2A4BD5B}"/>
              </a:ext>
            </a:extLst>
          </p:cNvPr>
          <p:cNvSpPr/>
          <p:nvPr/>
        </p:nvSpPr>
        <p:spPr>
          <a:xfrm>
            <a:off x="9185226" y="241407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Time: 2017</a:t>
            </a:r>
            <a:endParaRPr lang="en-CA" dirty="0"/>
          </a:p>
        </p:txBody>
      </p:sp>
      <p:pic>
        <p:nvPicPr>
          <p:cNvPr id="6146" name="Picture 2" descr="Types of Bar Graphs - MATLAB &amp; Simulink">
            <a:extLst>
              <a:ext uri="{FF2B5EF4-FFF2-40B4-BE49-F238E27FC236}">
                <a16:creationId xmlns:a16="http://schemas.microsoft.com/office/drawing/2014/main" id="{7F45C4A2-DEC2-474D-974F-8C0D4394A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5"/>
          <a:stretch/>
        </p:blipFill>
        <p:spPr bwMode="auto">
          <a:xfrm>
            <a:off x="5803682" y="2114411"/>
            <a:ext cx="6014120" cy="387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BB6FCFB-BE97-4603-9F1B-FFA24EAB914C}"/>
              </a:ext>
            </a:extLst>
          </p:cNvPr>
          <p:cNvSpPr/>
          <p:nvPr/>
        </p:nvSpPr>
        <p:spPr>
          <a:xfrm>
            <a:off x="6290979" y="6028674"/>
            <a:ext cx="5137819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correlative variables</a:t>
            </a:r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AE1A37-3A80-4FDF-A795-694CC687D950}"/>
              </a:ext>
            </a:extLst>
          </p:cNvPr>
          <p:cNvSpPr/>
          <p:nvPr/>
        </p:nvSpPr>
        <p:spPr>
          <a:xfrm>
            <a:off x="6584733" y="5569582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1</a:t>
            </a:r>
            <a:endParaRPr lang="en-CA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AB23E9-1402-4844-A111-AFEA7907D58A}"/>
              </a:ext>
            </a:extLst>
          </p:cNvPr>
          <p:cNvSpPr/>
          <p:nvPr/>
        </p:nvSpPr>
        <p:spPr>
          <a:xfrm>
            <a:off x="7537233" y="5569581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2</a:t>
            </a:r>
            <a:endParaRPr lang="en-CA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2824BD-3EF5-48ED-AC4C-3807FA90CCE0}"/>
              </a:ext>
            </a:extLst>
          </p:cNvPr>
          <p:cNvSpPr/>
          <p:nvPr/>
        </p:nvSpPr>
        <p:spPr>
          <a:xfrm>
            <a:off x="8489733" y="5575524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3</a:t>
            </a:r>
            <a:endParaRPr lang="en-CA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DA82F1-F66F-4641-B259-4A3B62A1779A}"/>
              </a:ext>
            </a:extLst>
          </p:cNvPr>
          <p:cNvSpPr/>
          <p:nvPr/>
        </p:nvSpPr>
        <p:spPr>
          <a:xfrm>
            <a:off x="9407981" y="5569580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4</a:t>
            </a:r>
            <a:endParaRPr lang="en-CA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BE9991-019A-4D01-B62C-CE0214CDDD81}"/>
              </a:ext>
            </a:extLst>
          </p:cNvPr>
          <p:cNvSpPr/>
          <p:nvPr/>
        </p:nvSpPr>
        <p:spPr>
          <a:xfrm>
            <a:off x="10360481" y="5565312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5</a:t>
            </a:r>
            <a:endParaRPr lang="en-CA" sz="1200" dirty="0"/>
          </a:p>
        </p:txBody>
      </p:sp>
      <p:pic>
        <p:nvPicPr>
          <p:cNvPr id="61" name="Picture 2" descr="Types of Bar Graphs - MATLAB &amp; Simulink">
            <a:extLst>
              <a:ext uri="{FF2B5EF4-FFF2-40B4-BE49-F238E27FC236}">
                <a16:creationId xmlns:a16="http://schemas.microsoft.com/office/drawing/2014/main" id="{97974562-2FE5-4A0D-96F7-FBE4AEB23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5"/>
          <a:stretch/>
        </p:blipFill>
        <p:spPr bwMode="auto">
          <a:xfrm>
            <a:off x="591979" y="2114411"/>
            <a:ext cx="6014120" cy="387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3829AFD-4183-449D-80CD-0F4F0EB4611E}"/>
              </a:ext>
            </a:extLst>
          </p:cNvPr>
          <p:cNvSpPr/>
          <p:nvPr/>
        </p:nvSpPr>
        <p:spPr>
          <a:xfrm>
            <a:off x="1079276" y="6028674"/>
            <a:ext cx="5137819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 Variables</a:t>
            </a:r>
            <a:endParaRPr lang="en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16D8CD-008A-4D59-B708-29C9FD2FFE86}"/>
              </a:ext>
            </a:extLst>
          </p:cNvPr>
          <p:cNvSpPr/>
          <p:nvPr/>
        </p:nvSpPr>
        <p:spPr>
          <a:xfrm rot="16200000">
            <a:off x="-395013" y="3362166"/>
            <a:ext cx="2060934" cy="23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Score</a:t>
            </a:r>
            <a:endParaRPr lang="en-CA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6C9930-2FAC-43D9-A491-D2EEE86C3F5A}"/>
              </a:ext>
            </a:extLst>
          </p:cNvPr>
          <p:cNvSpPr/>
          <p:nvPr/>
        </p:nvSpPr>
        <p:spPr>
          <a:xfrm>
            <a:off x="142754" y="5591136"/>
            <a:ext cx="764709" cy="277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Outlier countries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0A6210-7568-404C-86ED-215209687A9C}"/>
              </a:ext>
            </a:extLst>
          </p:cNvPr>
          <p:cNvCxnSpPr>
            <a:cxnSpLocks/>
          </p:cNvCxnSpPr>
          <p:nvPr/>
        </p:nvCxnSpPr>
        <p:spPr>
          <a:xfrm>
            <a:off x="855334" y="5711137"/>
            <a:ext cx="447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D31DA-D6E2-4F94-9CC4-78533413348A}"/>
              </a:ext>
            </a:extLst>
          </p:cNvPr>
          <p:cNvSpPr/>
          <p:nvPr/>
        </p:nvSpPr>
        <p:spPr>
          <a:xfrm>
            <a:off x="1373030" y="5569582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1</a:t>
            </a:r>
            <a:endParaRPr lang="en-CA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580BED-61A7-4B86-A39C-9F5B4E26D08E}"/>
              </a:ext>
            </a:extLst>
          </p:cNvPr>
          <p:cNvSpPr/>
          <p:nvPr/>
        </p:nvSpPr>
        <p:spPr>
          <a:xfrm>
            <a:off x="2325530" y="5569581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2</a:t>
            </a:r>
            <a:endParaRPr lang="en-CA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442F4E-19F5-43A0-8E56-23AFF310B30F}"/>
              </a:ext>
            </a:extLst>
          </p:cNvPr>
          <p:cNvSpPr/>
          <p:nvPr/>
        </p:nvSpPr>
        <p:spPr>
          <a:xfrm>
            <a:off x="3278030" y="5575524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3</a:t>
            </a:r>
            <a:endParaRPr lang="en-CA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038073-65A6-4DEB-A7B1-33D05994051B}"/>
              </a:ext>
            </a:extLst>
          </p:cNvPr>
          <p:cNvSpPr/>
          <p:nvPr/>
        </p:nvSpPr>
        <p:spPr>
          <a:xfrm>
            <a:off x="4196278" y="5569580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4</a:t>
            </a:r>
            <a:endParaRPr lang="en-CA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CB18AA-1918-4063-BFF8-7B0D2FCEA33B}"/>
              </a:ext>
            </a:extLst>
          </p:cNvPr>
          <p:cNvSpPr/>
          <p:nvPr/>
        </p:nvSpPr>
        <p:spPr>
          <a:xfrm>
            <a:off x="5148778" y="5565312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 5</a:t>
            </a:r>
            <a:endParaRPr lang="en-CA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46A328-08E0-41C7-B79D-A5EFB87C5A00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820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-462643" y="573327"/>
            <a:ext cx="11870871" cy="18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Have these countries (outlier (poor but happier) happy countries) always been happy? </a:t>
            </a: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5018D-3754-4E61-A65C-6B97B2A4BD5B}"/>
              </a:ext>
            </a:extLst>
          </p:cNvPr>
          <p:cNvSpPr/>
          <p:nvPr/>
        </p:nvSpPr>
        <p:spPr>
          <a:xfrm>
            <a:off x="9185226" y="241407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Time: 2017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C723C-7521-4840-9F9E-69D759E8B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63"/>
          <a:stretch/>
        </p:blipFill>
        <p:spPr>
          <a:xfrm>
            <a:off x="783772" y="1812773"/>
            <a:ext cx="9905443" cy="397157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066DB2-C43B-427A-B8CD-73B13C390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19997"/>
              </p:ext>
            </p:extLst>
          </p:nvPr>
        </p:nvGraphicFramePr>
        <p:xfrm>
          <a:off x="886476" y="2500622"/>
          <a:ext cx="61630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309">
                  <a:extLst>
                    <a:ext uri="{9D8B030D-6E8A-4147-A177-3AD203B41FA5}">
                      <a16:colId xmlns:a16="http://schemas.microsoft.com/office/drawing/2014/main" val="1599288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2017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9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1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02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2009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2008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1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2007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02941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6D6E507-E455-4862-B926-599D6E4994EA}"/>
              </a:ext>
            </a:extLst>
          </p:cNvPr>
          <p:cNvSpPr/>
          <p:nvPr/>
        </p:nvSpPr>
        <p:spPr>
          <a:xfrm>
            <a:off x="4685667" y="5784351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</a:t>
            </a:r>
            <a:endParaRPr lang="en-CA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F20366-1D66-4771-9AA8-512D5C713067}"/>
              </a:ext>
            </a:extLst>
          </p:cNvPr>
          <p:cNvSpPr/>
          <p:nvPr/>
        </p:nvSpPr>
        <p:spPr>
          <a:xfrm>
            <a:off x="1850213" y="5368123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Outlier 1</a:t>
            </a:r>
            <a:endParaRPr lang="en-CA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C9C87-218A-4FCE-B6B3-B5B14F8E141D}"/>
              </a:ext>
            </a:extLst>
          </p:cNvPr>
          <p:cNvSpPr/>
          <p:nvPr/>
        </p:nvSpPr>
        <p:spPr>
          <a:xfrm>
            <a:off x="2916654" y="5370616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Outlier 2</a:t>
            </a:r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44D24-96B7-4071-B28A-7B4E0883954F}"/>
              </a:ext>
            </a:extLst>
          </p:cNvPr>
          <p:cNvSpPr/>
          <p:nvPr/>
        </p:nvSpPr>
        <p:spPr>
          <a:xfrm>
            <a:off x="4081220" y="5368123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Outlier 3</a:t>
            </a:r>
            <a:endParaRPr lang="en-CA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7C47A-D07C-42B3-BAFB-91A0C14ED3CF}"/>
              </a:ext>
            </a:extLst>
          </p:cNvPr>
          <p:cNvSpPr/>
          <p:nvPr/>
        </p:nvSpPr>
        <p:spPr>
          <a:xfrm>
            <a:off x="5215854" y="5368122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Canada</a:t>
            </a:r>
            <a:endParaRPr lang="en-CA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88F51-7F46-47C1-BBDF-6BFD608BF5C2}"/>
              </a:ext>
            </a:extLst>
          </p:cNvPr>
          <p:cNvSpPr/>
          <p:nvPr/>
        </p:nvSpPr>
        <p:spPr>
          <a:xfrm>
            <a:off x="6350488" y="5368121"/>
            <a:ext cx="880146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</a:t>
            </a:r>
            <a:endParaRPr lang="en-CA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13E3F-566B-4161-83DE-DBDBA23D2A3A}"/>
              </a:ext>
            </a:extLst>
          </p:cNvPr>
          <p:cNvSpPr/>
          <p:nvPr/>
        </p:nvSpPr>
        <p:spPr>
          <a:xfrm>
            <a:off x="7551147" y="5368120"/>
            <a:ext cx="880146" cy="66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Cool shape country</a:t>
            </a:r>
            <a:endParaRPr lang="en-CA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B1006A-DB24-4C2F-B5B7-E3C5A99DABDB}"/>
              </a:ext>
            </a:extLst>
          </p:cNvPr>
          <p:cNvSpPr/>
          <p:nvPr/>
        </p:nvSpPr>
        <p:spPr>
          <a:xfrm>
            <a:off x="4290122" y="-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6</a:t>
            </a:r>
          </a:p>
        </p:txBody>
      </p:sp>
    </p:spTree>
    <p:extLst>
      <p:ext uri="{BB962C8B-B14F-4D97-AF65-F5344CB8AC3E}">
        <p14:creationId xmlns:p14="http://schemas.microsoft.com/office/powerpoint/2010/main" val="144929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43D8D-6B90-45D3-A909-F32F91FF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79" y="2466575"/>
            <a:ext cx="8542418" cy="43613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1" y="1613646"/>
            <a:ext cx="4765380" cy="56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Findings: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Rich but less happy: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2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3</a:t>
            </a:r>
            <a:endParaRPr lang="en-CA" sz="25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94ADD-78FE-43BB-9261-96D174E3DBE6}"/>
              </a:ext>
            </a:extLst>
          </p:cNvPr>
          <p:cNvSpPr/>
          <p:nvPr/>
        </p:nvSpPr>
        <p:spPr>
          <a:xfrm>
            <a:off x="5334000" y="1613645"/>
            <a:ext cx="6515099" cy="56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Poor but happier: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1 (happy because: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2 (happy because: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Country 3 (happy because: </a:t>
            </a:r>
            <a:endParaRPr lang="en-CA" sz="25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5C920-0062-436D-B668-2CD0467749E2}"/>
              </a:ext>
            </a:extLst>
          </p:cNvPr>
          <p:cNvSpPr/>
          <p:nvPr/>
        </p:nvSpPr>
        <p:spPr>
          <a:xfrm>
            <a:off x="4290122" y="-13063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7</a:t>
            </a:r>
          </a:p>
        </p:txBody>
      </p:sp>
    </p:spTree>
    <p:extLst>
      <p:ext uri="{BB962C8B-B14F-4D97-AF65-F5344CB8AC3E}">
        <p14:creationId xmlns:p14="http://schemas.microsoft.com/office/powerpoint/2010/main" val="362075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7D53-CE1A-431E-8B11-0F3C4B4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2658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PRE-WORK, </a:t>
            </a:r>
            <a:r>
              <a:rPr lang="en-CA" sz="3200" dirty="0" err="1"/>
              <a:t>ExPLORATION</a:t>
            </a:r>
            <a:r>
              <a:rPr lang="en-CA" sz="3200" dirty="0"/>
              <a:t> &amp; data cleaning findings:</a:t>
            </a:r>
            <a:br>
              <a:rPr lang="en-CA" sz="3200" dirty="0"/>
            </a:b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9E08-A4DB-4710-B8ED-64BFA3A2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097280"/>
            <a:ext cx="10058400" cy="512064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Do we have available datasets required for our topic? – Yes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Are the datasets fairly manageable when cleaning the data? – Yes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What’s our narrative? How do we pitch our narrative/topic to our audience better?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How can we leverage our datasets to produce meaningful analysis that will matter today or next years?   Or to what people care nowadays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  <a:p>
            <a:pPr marL="274320" lvl="1" indent="0">
              <a:buNone/>
            </a:pPr>
            <a:r>
              <a:rPr lang="en-CA" dirty="0"/>
              <a:t>			</a:t>
            </a:r>
            <a:r>
              <a:rPr lang="en-CA" dirty="0">
                <a:sym typeface="Wingdings" panose="05000000000000000000" pitchFamily="2" charset="2"/>
              </a:rPr>
              <a:t>   &amp; something we can continue using for our next projects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How do we not lose focus or how can we re-align the variables/indicators that we already have, in order to back up our narrative specific to this project (for now).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Maybe we need to seriously take into consideration  Ahmad’s feedback during the planning stage – </a:t>
            </a:r>
            <a:r>
              <a:rPr lang="en-CA" dirty="0">
                <a:solidFill>
                  <a:srgbClr val="C00000"/>
                </a:solidFill>
              </a:rPr>
              <a:t>“it’s </a:t>
            </a:r>
            <a:r>
              <a:rPr lang="en-CA" dirty="0" err="1">
                <a:solidFill>
                  <a:srgbClr val="C00000"/>
                </a:solidFill>
              </a:rPr>
              <a:t>kinda</a:t>
            </a:r>
            <a:r>
              <a:rPr lang="en-CA" dirty="0">
                <a:solidFill>
                  <a:srgbClr val="C00000"/>
                </a:solidFill>
              </a:rPr>
              <a:t> dark” </a:t>
            </a:r>
            <a:r>
              <a:rPr lang="en-CA" dirty="0"/>
              <a:t>topic to work with</a:t>
            </a:r>
          </a:p>
          <a:p>
            <a:pPr marL="548640" lvl="2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991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E4AE-1C08-41AD-B27B-77A3C01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8358"/>
          </a:xfrm>
        </p:spPr>
        <p:txBody>
          <a:bodyPr>
            <a:normAutofit fontScale="90000"/>
          </a:bodyPr>
          <a:lstStyle/>
          <a:p>
            <a:r>
              <a:rPr lang="en-CA" dirty="0"/>
              <a:t>Challenge: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03590-476D-4526-B03A-6926454E490A}"/>
              </a:ext>
            </a:extLst>
          </p:cNvPr>
          <p:cNvSpPr/>
          <p:nvPr/>
        </p:nvSpPr>
        <p:spPr>
          <a:xfrm>
            <a:off x="630174" y="1485900"/>
            <a:ext cx="2101596" cy="173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Outdated </a:t>
            </a:r>
          </a:p>
          <a:p>
            <a:pPr algn="ctr"/>
            <a:r>
              <a:rPr lang="en-CA" dirty="0"/>
              <a:t>Suicide Dataset</a:t>
            </a:r>
          </a:p>
          <a:p>
            <a:pPr algn="ctr"/>
            <a:r>
              <a:rPr lang="en-CA" dirty="0"/>
              <a:t>( 90s- 2017)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4758-1CDC-4B95-935A-CAB7309922EF}"/>
              </a:ext>
            </a:extLst>
          </p:cNvPr>
          <p:cNvSpPr/>
          <p:nvPr/>
        </p:nvSpPr>
        <p:spPr>
          <a:xfrm>
            <a:off x="3347465" y="1485900"/>
            <a:ext cx="2630424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Very Recent </a:t>
            </a:r>
          </a:p>
          <a:p>
            <a:pPr algn="ctr"/>
            <a:r>
              <a:rPr lang="en-CA" dirty="0"/>
              <a:t>World Happiness Dataset</a:t>
            </a:r>
          </a:p>
          <a:p>
            <a:pPr algn="ctr"/>
            <a:r>
              <a:rPr lang="en-CA" dirty="0"/>
              <a:t>(2015 – 2020)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B385-CD9C-4E22-98A6-E307CF9C14F5}"/>
              </a:ext>
            </a:extLst>
          </p:cNvPr>
          <p:cNvSpPr/>
          <p:nvPr/>
        </p:nvSpPr>
        <p:spPr>
          <a:xfrm>
            <a:off x="6333746" y="1485900"/>
            <a:ext cx="2321052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Google Trends /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Searches / Articles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4ABE7-2EA3-42CB-B6F7-993C7B1BD0C0}"/>
              </a:ext>
            </a:extLst>
          </p:cNvPr>
          <p:cNvSpPr/>
          <p:nvPr/>
        </p:nvSpPr>
        <p:spPr>
          <a:xfrm>
            <a:off x="9153149" y="1485900"/>
            <a:ext cx="2667000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Correlation</a:t>
            </a:r>
          </a:p>
          <a:p>
            <a:pPr algn="ctr"/>
            <a:r>
              <a:rPr lang="en-CA" dirty="0"/>
              <a:t>Algorithm</a:t>
            </a:r>
          </a:p>
          <a:p>
            <a:pPr algn="ctr"/>
            <a:r>
              <a:rPr lang="en-CA" dirty="0"/>
              <a:t>Prediction/Forecast</a:t>
            </a:r>
          </a:p>
          <a:p>
            <a:pPr algn="ctr"/>
            <a:r>
              <a:rPr lang="en-CA" dirty="0"/>
              <a:t>Visualization </a:t>
            </a:r>
          </a:p>
          <a:p>
            <a:pPr algn="ctr"/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7B828-0940-416C-BA60-7BCEFD9ECE53}"/>
              </a:ext>
            </a:extLst>
          </p:cNvPr>
          <p:cNvSpPr/>
          <p:nvPr/>
        </p:nvSpPr>
        <p:spPr>
          <a:xfrm>
            <a:off x="602742" y="3371850"/>
            <a:ext cx="2129028" cy="1291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Prevalence Rates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Suicide Rate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Depressive Disorder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5F81A-21D9-4B82-ACA1-9AB0D4C5D025}"/>
              </a:ext>
            </a:extLst>
          </p:cNvPr>
          <p:cNvSpPr/>
          <p:nvPr/>
        </p:nvSpPr>
        <p:spPr>
          <a:xfrm>
            <a:off x="3358894" y="3371850"/>
            <a:ext cx="2630425" cy="2697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Happiness Score /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Economy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Health &amp;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Trust in Government/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Dystopia Residual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C454C-F741-4BCF-A9F6-B7C99C827083}"/>
              </a:ext>
            </a:extLst>
          </p:cNvPr>
          <p:cNvSpPr/>
          <p:nvPr/>
        </p:nvSpPr>
        <p:spPr>
          <a:xfrm>
            <a:off x="2751581" y="2205990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2673C-1F9B-49D8-89D9-8F5EE2DDAFF9}"/>
              </a:ext>
            </a:extLst>
          </p:cNvPr>
          <p:cNvSpPr/>
          <p:nvPr/>
        </p:nvSpPr>
        <p:spPr>
          <a:xfrm>
            <a:off x="5858255" y="2205990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F0323-611D-4C0A-A989-E8021976023E}"/>
              </a:ext>
            </a:extLst>
          </p:cNvPr>
          <p:cNvSpPr/>
          <p:nvPr/>
        </p:nvSpPr>
        <p:spPr>
          <a:xfrm>
            <a:off x="6333746" y="3371850"/>
            <a:ext cx="2129028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Interest over time</a:t>
            </a: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86C894-8A70-4EDB-B4BB-5A1F85B0A3C5}"/>
              </a:ext>
            </a:extLst>
          </p:cNvPr>
          <p:cNvSpPr/>
          <p:nvPr/>
        </p:nvSpPr>
        <p:spPr>
          <a:xfrm>
            <a:off x="2353818" y="2537460"/>
            <a:ext cx="13716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  <a:p>
            <a:pPr algn="ctr"/>
            <a:r>
              <a:rPr lang="en-CA" sz="1400" dirty="0"/>
              <a:t>2-3 year gap</a:t>
            </a:r>
          </a:p>
          <a:p>
            <a:pPr algn="ctr"/>
            <a:endParaRPr lang="en-CA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75F6CA-6AFC-45CD-ADAE-0D5FA3A0140B}"/>
              </a:ext>
            </a:extLst>
          </p:cNvPr>
          <p:cNvSpPr/>
          <p:nvPr/>
        </p:nvSpPr>
        <p:spPr>
          <a:xfrm>
            <a:off x="8736721" y="2087404"/>
            <a:ext cx="547868" cy="56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42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E4AE-1C08-41AD-B27B-77A3C01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341757"/>
            <a:ext cx="2785190" cy="578358"/>
          </a:xfrm>
        </p:spPr>
        <p:txBody>
          <a:bodyPr>
            <a:normAutofit fontScale="90000"/>
          </a:bodyPr>
          <a:lstStyle/>
          <a:p>
            <a:r>
              <a:rPr lang="en-CA" dirty="0"/>
              <a:t>Proposal: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03590-476D-4526-B03A-6926454E490A}"/>
              </a:ext>
            </a:extLst>
          </p:cNvPr>
          <p:cNvSpPr/>
          <p:nvPr/>
        </p:nvSpPr>
        <p:spPr>
          <a:xfrm>
            <a:off x="10126981" y="1080135"/>
            <a:ext cx="1636786" cy="173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Narrative 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B4758-1CDC-4B95-935A-CAB7309922EF}"/>
              </a:ext>
            </a:extLst>
          </p:cNvPr>
          <p:cNvSpPr/>
          <p:nvPr/>
        </p:nvSpPr>
        <p:spPr>
          <a:xfrm>
            <a:off x="736754" y="1080135"/>
            <a:ext cx="2625380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World Happiness</a:t>
            </a:r>
          </a:p>
          <a:p>
            <a:pPr algn="ctr"/>
            <a:r>
              <a:rPr lang="en-CA" dirty="0"/>
              <a:t>Report Dataset</a:t>
            </a:r>
          </a:p>
          <a:p>
            <a:pPr algn="ctr"/>
            <a:r>
              <a:rPr lang="en-CA" dirty="0"/>
              <a:t>(2015 – 2020)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B385-CD9C-4E22-98A6-E307CF9C14F5}"/>
              </a:ext>
            </a:extLst>
          </p:cNvPr>
          <p:cNvSpPr/>
          <p:nvPr/>
        </p:nvSpPr>
        <p:spPr>
          <a:xfrm>
            <a:off x="3880513" y="1062990"/>
            <a:ext cx="2321052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r>
              <a:rPr lang="en-CA" dirty="0"/>
              <a:t>Google Trends /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Searches / Articles</a:t>
            </a:r>
          </a:p>
          <a:p>
            <a:pPr algn="ctr"/>
            <a:r>
              <a:rPr lang="en-CA" dirty="0"/>
              <a:t>(2015 – 2020)</a:t>
            </a:r>
          </a:p>
          <a:p>
            <a:pPr algn="ctr"/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4ABE7-2EA3-42CB-B6F7-993C7B1BD0C0}"/>
              </a:ext>
            </a:extLst>
          </p:cNvPr>
          <p:cNvSpPr/>
          <p:nvPr/>
        </p:nvSpPr>
        <p:spPr>
          <a:xfrm>
            <a:off x="6771831" y="1062990"/>
            <a:ext cx="3118208" cy="1771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Correlation</a:t>
            </a:r>
          </a:p>
          <a:p>
            <a:pPr algn="ctr"/>
            <a:r>
              <a:rPr lang="en-CA" dirty="0"/>
              <a:t>Algorithm</a:t>
            </a:r>
          </a:p>
          <a:p>
            <a:pPr algn="ctr"/>
            <a:r>
              <a:rPr lang="en-CA" dirty="0"/>
              <a:t>Forecasting/Prediction</a:t>
            </a:r>
          </a:p>
          <a:p>
            <a:pPr algn="ctr"/>
            <a:r>
              <a:rPr lang="en-CA" dirty="0"/>
              <a:t>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7B828-0940-416C-BA60-7BCEFD9ECE53}"/>
              </a:ext>
            </a:extLst>
          </p:cNvPr>
          <p:cNvSpPr/>
          <p:nvPr/>
        </p:nvSpPr>
        <p:spPr>
          <a:xfrm>
            <a:off x="6771830" y="2920363"/>
            <a:ext cx="4911925" cy="365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i="1" dirty="0">
                <a:latin typeface="Calibri" panose="020F0502020204030204" pitchFamily="34" charset="0"/>
                <a:cs typeface="Calibri" panose="020F0502020204030204" pitchFamily="34" charset="0"/>
              </a:rPr>
              <a:t>Unique  </a:t>
            </a: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  / +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Happiness Score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Google Searches (mean)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Pie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Happiness Indicator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Happiness Score &amp; Rank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 – Google Search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Scatter Plot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correlation between Happiness &amp; Google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Box &amp; Whiskers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for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 Line Plot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–how strong/weak/+/-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Heat Map </a:t>
            </a: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– Happiness per Country &amp;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latin typeface="Calibri" panose="020F0502020204030204" pitchFamily="34" charset="0"/>
                <a:cs typeface="Calibri" panose="020F0502020204030204" pitchFamily="34" charset="0"/>
              </a:rPr>
              <a:t>Geolocation Mapping </a:t>
            </a:r>
          </a:p>
          <a:p>
            <a:pPr marL="742950" lvl="1" indent="-285750">
              <a:buFontTx/>
              <a:buChar char="-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Suicide Prevention Help Centres</a:t>
            </a:r>
          </a:p>
          <a:p>
            <a:pPr marL="742950" lvl="1" indent="-285750">
              <a:buFontTx/>
              <a:buChar char="-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NGOs, Distress Centres,  YMCA </a:t>
            </a:r>
            <a:r>
              <a:rPr lang="en-CA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Project: Machine Learning </a:t>
            </a:r>
            <a:r>
              <a:rPr lang="en-CA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CA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Forecasting/Prediction</a:t>
            </a:r>
          </a:p>
          <a:p>
            <a:pPr lvl="1"/>
            <a:r>
              <a:rPr lang="en-CA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/ Death (See google trends) </a:t>
            </a:r>
          </a:p>
          <a:p>
            <a:pPr marL="742950" lvl="1" indent="-285750">
              <a:buFontTx/>
              <a:buChar char="-"/>
            </a:pPr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45F81A-21D9-4B82-ACA1-9AB0D4C5D025}"/>
              </a:ext>
            </a:extLst>
          </p:cNvPr>
          <p:cNvSpPr/>
          <p:nvPr/>
        </p:nvSpPr>
        <p:spPr>
          <a:xfrm>
            <a:off x="778943" y="2948940"/>
            <a:ext cx="2583192" cy="2697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Happiness Score /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Economy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Health &amp;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Trust in Government/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Dystopia Residual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C454C-F741-4BCF-A9F6-B7C99C827083}"/>
              </a:ext>
            </a:extLst>
          </p:cNvPr>
          <p:cNvSpPr/>
          <p:nvPr/>
        </p:nvSpPr>
        <p:spPr>
          <a:xfrm>
            <a:off x="3388238" y="1780223"/>
            <a:ext cx="564642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F0323-611D-4C0A-A989-E8021976023E}"/>
              </a:ext>
            </a:extLst>
          </p:cNvPr>
          <p:cNvSpPr/>
          <p:nvPr/>
        </p:nvSpPr>
        <p:spPr>
          <a:xfrm>
            <a:off x="3884323" y="2920366"/>
            <a:ext cx="2321052" cy="2789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Google searches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Interest over time</a:t>
            </a: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Searches</a:t>
            </a:r>
          </a:p>
          <a:p>
            <a:r>
              <a:rPr lang="en-CA" sz="1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Suicide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Recession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Divorce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Death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	Protest,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81856D2-F43A-42A3-A7AB-7180DE49970D}"/>
              </a:ext>
            </a:extLst>
          </p:cNvPr>
          <p:cNvSpPr/>
          <p:nvPr/>
        </p:nvSpPr>
        <p:spPr>
          <a:xfrm>
            <a:off x="6201564" y="1705928"/>
            <a:ext cx="679295" cy="59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F38B2C-2BAB-44AE-A97C-FCB4EF619CE3}"/>
              </a:ext>
            </a:extLst>
          </p:cNvPr>
          <p:cNvSpPr/>
          <p:nvPr/>
        </p:nvSpPr>
        <p:spPr>
          <a:xfrm>
            <a:off x="778943" y="5735466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CSV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B09018-7D40-4910-AF97-AF1E25B28A26}"/>
              </a:ext>
            </a:extLst>
          </p:cNvPr>
          <p:cNvSpPr/>
          <p:nvPr/>
        </p:nvSpPr>
        <p:spPr>
          <a:xfrm>
            <a:off x="3880513" y="5795784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CSV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5A9961-27A1-496D-938F-D868CD35F29C}"/>
              </a:ext>
            </a:extLst>
          </p:cNvPr>
          <p:cNvSpPr/>
          <p:nvPr/>
        </p:nvSpPr>
        <p:spPr>
          <a:xfrm>
            <a:off x="5135198" y="5795784"/>
            <a:ext cx="1114869" cy="3771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9A2DD9-F235-406B-83B3-22B4EB15690E}"/>
              </a:ext>
            </a:extLst>
          </p:cNvPr>
          <p:cNvSpPr/>
          <p:nvPr/>
        </p:nvSpPr>
        <p:spPr>
          <a:xfrm>
            <a:off x="2118616" y="5735466"/>
            <a:ext cx="1243518" cy="4978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50" dirty="0"/>
              <a:t>API – 2012-2014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C4F2E2-AB85-4631-994D-6EC35E78C451}"/>
              </a:ext>
            </a:extLst>
          </p:cNvPr>
          <p:cNvSpPr/>
          <p:nvPr/>
        </p:nvSpPr>
        <p:spPr>
          <a:xfrm>
            <a:off x="9724386" y="1705928"/>
            <a:ext cx="597286" cy="59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2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36E677-7CBB-46E7-8C2D-D931B5EE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" y="0"/>
            <a:ext cx="12018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8DB83-009B-4985-98F8-A15FBC0A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249"/>
            <a:ext cx="12192000" cy="5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– 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7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92AE5B-922B-4C51-A90B-54A24CD2E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3" y="803062"/>
            <a:ext cx="1055653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9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BC8C0-9EFB-42A3-AEE8-A30FBCD85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0856" y="803062"/>
            <a:ext cx="6690286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4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33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F12E3F6-DC59-4ED7-BB70-BB2CDEE5B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275" y="801792"/>
            <a:ext cx="697585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E761486-FDE9-414C-8303-956E58746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147" y="803062"/>
            <a:ext cx="6887705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0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760C2E-7074-464D-9612-D8969CC6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362"/>
            <a:ext cx="99441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91A816-4917-46E2-8E69-BF893722B3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31" b="102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79E6-147F-4758-88F2-DC8DC8B9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Unique approach to visualizing </a:t>
            </a:r>
            <a:b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Normal distribution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0BDABC-C2B5-4CDA-B1F3-10B770DC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59" y="233325"/>
            <a:ext cx="7911714" cy="57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7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79E6-147F-4758-88F2-DC8DC8B9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Unique approach to visualizing </a:t>
            </a:r>
            <a:b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Normal distribution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B4946A-6702-4CCF-89F8-7C33A4EB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25" y="411481"/>
            <a:ext cx="7652012" cy="56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BAC8-2CCC-48BF-9F79-022006B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0"/>
            <a:ext cx="10058400" cy="749808"/>
          </a:xfrm>
        </p:spPr>
        <p:txBody>
          <a:bodyPr>
            <a:normAutofit/>
          </a:bodyPr>
          <a:lstStyle/>
          <a:p>
            <a:r>
              <a:rPr lang="en-CA" sz="2000" dirty="0"/>
              <a:t>Questions? Or let’s go back to these: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3F36-78B5-483E-A34F-3F85427A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05790"/>
            <a:ext cx="10058400" cy="598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What’s our narrative? How do we pitch our narrative/topic to our audience, better?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leverage our datasets to produce meaningful analysis that will matter today or next years?   Or to what people care nowadays </a:t>
            </a: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</a:p>
          <a:p>
            <a:pPr marL="2271400" lvl="8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 &amp; something we can continue using for our next projects</a:t>
            </a:r>
          </a:p>
          <a:p>
            <a:pPr marL="2271400" lvl="8" indent="0">
              <a:buNone/>
            </a:pPr>
            <a:r>
              <a:rPr lang="en-CA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we not lose focus or how can we re-align the variables/indicators that we already have, in order to back up our narrative specific to this project (for now).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What countries to include? (Let’s come up soon pls &amp; just update it after)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Decide what variables or key indicators to use for analysis? (all or limited to…?)</a:t>
            </a:r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r>
              <a:rPr lang="en-CA" dirty="0"/>
              <a:t>Timetable for our outputs</a:t>
            </a:r>
          </a:p>
          <a:p>
            <a:pPr lvl="2">
              <a:buFontTx/>
              <a:buChar char="-"/>
            </a:pPr>
            <a:r>
              <a:rPr lang="en-CA" dirty="0"/>
              <a:t>June 24 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r>
              <a:rPr lang="en-CA" dirty="0"/>
              <a:t>July 4 – Polishing and Presentation Prep</a:t>
            </a:r>
          </a:p>
          <a:p>
            <a:pPr lvl="2">
              <a:buFontTx/>
              <a:buChar char="-"/>
            </a:pPr>
            <a:r>
              <a:rPr lang="en-CA" dirty="0"/>
              <a:t>July 7 - Presentation</a:t>
            </a:r>
          </a:p>
          <a:p>
            <a:pPr lvl="2">
              <a:buFontTx/>
              <a:buChar char="-"/>
            </a:pPr>
            <a:endParaRPr lang="en-CA" dirty="0"/>
          </a:p>
          <a:p>
            <a:pPr lvl="2">
              <a:buFontTx/>
              <a:buChar char="-"/>
            </a:pPr>
            <a:endParaRPr lang="en-CA" dirty="0"/>
          </a:p>
          <a:p>
            <a:pPr marL="274320" lvl="1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661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530199"/>
            <a:ext cx="10066083" cy="418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4E9911-5FA6-4471-8E0B-2FC900FB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83" y="2773872"/>
            <a:ext cx="6319748" cy="35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81850" cy="4050792"/>
          </a:xfrm>
        </p:spPr>
        <p:txBody>
          <a:bodyPr>
            <a:normAutofit/>
          </a:bodyPr>
          <a:lstStyle/>
          <a:p>
            <a:r>
              <a:rPr lang="en-US" sz="3000" dirty="0"/>
              <a:t>Does money buy happiness?</a:t>
            </a:r>
          </a:p>
        </p:txBody>
      </p:sp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67113"/>
            <a:ext cx="10058400" cy="4205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Suicide rate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CA" sz="1800" dirty="0"/>
            </a:br>
            <a:r>
              <a:rPr lang="en-CA" sz="1800" dirty="0"/>
              <a:t>- WHO mortality data (API): </a:t>
            </a:r>
            <a:r>
              <a:rPr lang="en-CA" sz="1800" dirty="0">
                <a:hlinkClick r:id="rId4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Depression and satisfaction scores </a:t>
            </a:r>
            <a:br>
              <a:rPr lang="en-US" sz="1800" dirty="0"/>
            </a:br>
            <a:r>
              <a:rPr lang="en-US" sz="1800" dirty="0"/>
              <a:t>- World happiness score (CSV): </a:t>
            </a:r>
            <a:r>
              <a:rPr lang="en-US" sz="1800" dirty="0">
                <a:hlinkClick r:id="rId5"/>
              </a:rPr>
              <a:t>link</a:t>
            </a:r>
            <a:br>
              <a:rPr lang="en-US" sz="1800" dirty="0"/>
            </a:br>
            <a:r>
              <a:rPr lang="en-US" sz="1800" dirty="0"/>
              <a:t>- National depressive score, Global Change Data Lab (CSV): </a:t>
            </a:r>
            <a:r>
              <a:rPr lang="en-US" sz="1800" dirty="0">
                <a:hlinkClick r:id="rId6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Economic health </a:t>
            </a:r>
            <a:br>
              <a:rPr lang="en-US" sz="1800" dirty="0"/>
            </a:br>
            <a:r>
              <a:rPr lang="en-US" sz="1800" dirty="0"/>
              <a:t>- GDP 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3"/>
              </a:rPr>
              <a:t>link</a:t>
            </a:r>
            <a:r>
              <a:rPr lang="en-CA" sz="1800" dirty="0"/>
              <a:t> </a:t>
            </a:r>
            <a:br>
              <a:rPr lang="en-US" sz="1800" dirty="0"/>
            </a:br>
            <a:r>
              <a:rPr lang="en-US" sz="1800" dirty="0"/>
              <a:t>- Unemployment and poverty – The World Bank (CSV): </a:t>
            </a:r>
            <a:r>
              <a:rPr lang="en-US" sz="1800" dirty="0">
                <a:hlinkClick r:id="rId7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Secondary data sets to explore / consider</a:t>
            </a:r>
            <a:br>
              <a:rPr lang="en-US" sz="1800" dirty="0"/>
            </a:br>
            <a:r>
              <a:rPr lang="en-US" sz="1800" dirty="0"/>
              <a:t>- Search term trends (API) - </a:t>
            </a:r>
            <a:r>
              <a:rPr lang="en-US" sz="1800" dirty="0">
                <a:hlinkClick r:id="rId8"/>
              </a:rPr>
              <a:t>link</a:t>
            </a:r>
            <a:br>
              <a:rPr lang="en-US" sz="1800" dirty="0"/>
            </a:br>
            <a:r>
              <a:rPr lang="en-US" sz="1800" dirty="0"/>
              <a:t>- Geolocation (API) - </a:t>
            </a:r>
            <a:r>
              <a:rPr lang="en-US" sz="1800" dirty="0">
                <a:hlinkClick r:id="rId9"/>
              </a:rPr>
              <a:t>link</a:t>
            </a:r>
            <a:endParaRPr lang="en-CA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C0B6B5-DF5F-40D3-AEB4-D789CFCC21AB}"/>
              </a:ext>
            </a:extLst>
          </p:cNvPr>
          <p:cNvGrpSpPr/>
          <p:nvPr/>
        </p:nvGrpSpPr>
        <p:grpSpPr>
          <a:xfrm>
            <a:off x="496503" y="1955839"/>
            <a:ext cx="607040" cy="809680"/>
            <a:chOff x="3465498" y="936070"/>
            <a:chExt cx="1239692" cy="16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65EAE4-3926-4EC2-94E4-DD4E31A17100}"/>
                </a:ext>
              </a:extLst>
            </p:cNvPr>
            <p:cNvSpPr/>
            <p:nvPr/>
          </p:nvSpPr>
          <p:spPr>
            <a:xfrm>
              <a:off x="3465499" y="1275972"/>
              <a:ext cx="1239691" cy="2939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JKurt</a:t>
              </a:r>
              <a:endParaRPr lang="en-CA" sz="1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731DF-E465-4DA2-9E56-D320C7385C14}"/>
                </a:ext>
              </a:extLst>
            </p:cNvPr>
            <p:cNvSpPr/>
            <p:nvPr/>
          </p:nvSpPr>
          <p:spPr>
            <a:xfrm>
              <a:off x="3465499" y="1615874"/>
              <a:ext cx="1239691" cy="2939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Momo</a:t>
              </a:r>
              <a:endParaRPr lang="en-CA" sz="1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A452E-3467-4FBA-BEC0-EFAFB24013E9}"/>
                </a:ext>
              </a:extLst>
            </p:cNvPr>
            <p:cNvSpPr/>
            <p:nvPr/>
          </p:nvSpPr>
          <p:spPr>
            <a:xfrm>
              <a:off x="3465499" y="1955776"/>
              <a:ext cx="1239691" cy="2939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Sheri</a:t>
              </a:r>
              <a:endParaRPr lang="en-CA" sz="1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81487-EF3F-4489-86EB-0F508A219767}"/>
                </a:ext>
              </a:extLst>
            </p:cNvPr>
            <p:cNvSpPr/>
            <p:nvPr/>
          </p:nvSpPr>
          <p:spPr>
            <a:xfrm>
              <a:off x="3465498" y="2295678"/>
              <a:ext cx="1239691" cy="2939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Vivi</a:t>
              </a:r>
              <a:endParaRPr lang="en-CA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BBA97F-2CEE-4254-9A09-092A841F14B1}"/>
                </a:ext>
              </a:extLst>
            </p:cNvPr>
            <p:cNvSpPr/>
            <p:nvPr/>
          </p:nvSpPr>
          <p:spPr>
            <a:xfrm>
              <a:off x="3465499" y="936070"/>
              <a:ext cx="1239691" cy="293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Eben</a:t>
              </a:r>
              <a:endParaRPr lang="en-CA" sz="10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264E0-5746-4C6F-AA55-5CEC9220A9A4}"/>
              </a:ext>
            </a:extLst>
          </p:cNvPr>
          <p:cNvSpPr/>
          <p:nvPr/>
        </p:nvSpPr>
        <p:spPr>
          <a:xfrm>
            <a:off x="972914" y="5221743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F22197-8EB9-4275-B598-813B5F14BB3F}"/>
              </a:ext>
            </a:extLst>
          </p:cNvPr>
          <p:cNvSpPr/>
          <p:nvPr/>
        </p:nvSpPr>
        <p:spPr>
          <a:xfrm>
            <a:off x="8014447" y="4349235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00CEE-60D3-4BAE-985D-1CEA70756AAB}"/>
              </a:ext>
            </a:extLst>
          </p:cNvPr>
          <p:cNvSpPr/>
          <p:nvPr/>
        </p:nvSpPr>
        <p:spPr>
          <a:xfrm>
            <a:off x="5114607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B5239C-766D-4615-8001-22F705C14B20}"/>
              </a:ext>
            </a:extLst>
          </p:cNvPr>
          <p:cNvSpPr/>
          <p:nvPr/>
        </p:nvSpPr>
        <p:spPr>
          <a:xfrm>
            <a:off x="4407676" y="5263868"/>
            <a:ext cx="607040" cy="14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JKurt</a:t>
            </a:r>
            <a:endParaRPr lang="en-CA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AF7636-35FE-42D9-B0D1-B9A2650E8E08}"/>
              </a:ext>
            </a:extLst>
          </p:cNvPr>
          <p:cNvSpPr/>
          <p:nvPr/>
        </p:nvSpPr>
        <p:spPr>
          <a:xfrm>
            <a:off x="5114607" y="5263868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8FF2A-C486-401B-B7BD-BC8E2ACE60D1}"/>
              </a:ext>
            </a:extLst>
          </p:cNvPr>
          <p:cNvSpPr/>
          <p:nvPr/>
        </p:nvSpPr>
        <p:spPr>
          <a:xfrm>
            <a:off x="975276" y="3441501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D79BD7-FFF8-4A06-A77E-C8D6639242DD}"/>
              </a:ext>
            </a:extLst>
          </p:cNvPr>
          <p:cNvSpPr/>
          <p:nvPr/>
        </p:nvSpPr>
        <p:spPr>
          <a:xfrm>
            <a:off x="972914" y="4343955"/>
            <a:ext cx="607040" cy="1439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Momo</a:t>
            </a:r>
            <a:endParaRPr lang="en-CA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54CA-ED2F-49A8-9D22-E9EB481BED52}"/>
              </a:ext>
            </a:extLst>
          </p:cNvPr>
          <p:cNvSpPr/>
          <p:nvPr/>
        </p:nvSpPr>
        <p:spPr>
          <a:xfrm>
            <a:off x="972914" y="3213691"/>
            <a:ext cx="607040" cy="1439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Vivi</a:t>
            </a:r>
            <a:endParaRPr lang="en-CA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E7686E-00E2-4CF6-9F8A-D305BCC1B0D6}"/>
              </a:ext>
            </a:extLst>
          </p:cNvPr>
          <p:cNvSpPr/>
          <p:nvPr/>
        </p:nvSpPr>
        <p:spPr>
          <a:xfrm>
            <a:off x="972914" y="5001975"/>
            <a:ext cx="607040" cy="1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Eben</a:t>
            </a:r>
            <a:endParaRPr lang="en-CA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1E953-E628-4DD2-8F43-B19370399AEE}"/>
              </a:ext>
            </a:extLst>
          </p:cNvPr>
          <p:cNvSpPr/>
          <p:nvPr/>
        </p:nvSpPr>
        <p:spPr>
          <a:xfrm>
            <a:off x="972914" y="4084324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A55A9-FA35-4363-AE2F-491613CDDB11}"/>
              </a:ext>
            </a:extLst>
          </p:cNvPr>
          <p:cNvSpPr/>
          <p:nvPr/>
        </p:nvSpPr>
        <p:spPr>
          <a:xfrm>
            <a:off x="8014447" y="4069656"/>
            <a:ext cx="607040" cy="1439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Sheri</a:t>
            </a:r>
            <a:endParaRPr lang="en-CA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75187-767F-4AF2-918E-CE79708E0FFB}"/>
              </a:ext>
            </a:extLst>
          </p:cNvPr>
          <p:cNvSpPr/>
          <p:nvPr/>
        </p:nvSpPr>
        <p:spPr>
          <a:xfrm>
            <a:off x="586739" y="1955838"/>
            <a:ext cx="7881065" cy="330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6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52B09CC-B189-4785-A61A-540C4D0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38" y="299396"/>
            <a:ext cx="5264642" cy="773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questions: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9CB1B5-0DED-498B-AF23-08E7C6E9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918" y="200312"/>
            <a:ext cx="3711872" cy="1744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611AB-F8E0-4A4A-BE9B-66336CF2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906" y="2331192"/>
            <a:ext cx="1588037" cy="693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FFE2B6-6D27-4E46-A00A-5107C23BC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706" y="3544029"/>
            <a:ext cx="2436382" cy="1228692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393563D-60F1-4F75-9715-17D7950C2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840" y="5238302"/>
            <a:ext cx="3026115" cy="102057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1535B0F-084C-4552-9442-FB0EB123622C}"/>
              </a:ext>
            </a:extLst>
          </p:cNvPr>
          <p:cNvSpPr txBox="1">
            <a:spLocks/>
          </p:cNvSpPr>
          <p:nvPr/>
        </p:nvSpPr>
        <p:spPr>
          <a:xfrm>
            <a:off x="495300" y="2590800"/>
            <a:ext cx="8092440" cy="299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#1: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Is happiness score (amongst country of interest) changing over time 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#2: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Indicators of happiness score: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interesting variables that could be correlated with happiness: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 to look at</a:t>
            </a: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data must be in the following timeframe: 2015-2019</a:t>
            </a:r>
            <a:br>
              <a:rPr lang="en-US" sz="15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Crime rate; alcohol consumption; depression; population age; education; suicide rate; access to health care; wealth disparity; recreation/fun, pets, tourism, gambling/casinos, sleep/rest, culture, religion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 #3: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Why are people in certain rich countries (by GDP) less happy?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And why are people in certain poor countries (by GDP) more happy?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BONUS / next project: (search terms)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For a select country of interest (e.g. Canada), is happiness score correlated to  Google Trend search? </a:t>
            </a:r>
            <a:b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Are Indicators of World Happiness Report (Economy, Family, Health/ Life Expectancy, Freedom) </a:t>
            </a: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correlated to Google Trend search interests - ‘recession’, ‘divorce’, ‘death’, ‘protest’…?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cap="none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sz="1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05E48-6401-4F41-80FE-94FEA58B6132}"/>
              </a:ext>
            </a:extLst>
          </p:cNvPr>
          <p:cNvSpPr/>
          <p:nvPr/>
        </p:nvSpPr>
        <p:spPr>
          <a:xfrm>
            <a:off x="495300" y="1203384"/>
            <a:ext cx="7488411" cy="464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update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74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BCCEE-91CE-4527-9E93-E90BA3BE9FEB}"/>
              </a:ext>
            </a:extLst>
          </p:cNvPr>
          <p:cNvSpPr/>
          <p:nvPr/>
        </p:nvSpPr>
        <p:spPr>
          <a:xfrm>
            <a:off x="722300" y="1728908"/>
            <a:ext cx="9305365" cy="1421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500" dirty="0">
                <a:solidFill>
                  <a:schemeClr val="tx1"/>
                </a:solidFill>
              </a:rPr>
              <a:t>Does money buy you happiness? </a:t>
            </a:r>
            <a:endParaRPr lang="en-CA" sz="5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1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43D8D-6B90-45D3-A909-F32F91FF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79" y="1564922"/>
            <a:ext cx="8542418" cy="43613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637775"/>
            <a:ext cx="10066083" cy="676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Intro to happiness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chemeClr val="tx1"/>
                </a:solidFill>
              </a:rPr>
              <a:t>Show happiness index across the globe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2A483-39C4-4A59-BC9C-F4E447313BC9}"/>
              </a:ext>
            </a:extLst>
          </p:cNvPr>
          <p:cNvSpPr/>
          <p:nvPr/>
        </p:nvSpPr>
        <p:spPr>
          <a:xfrm>
            <a:off x="8567697" y="1897956"/>
            <a:ext cx="2067006" cy="132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u="sng" dirty="0"/>
              <a:t>Year: </a:t>
            </a:r>
          </a:p>
          <a:p>
            <a:r>
              <a:rPr lang="en-US" sz="1500" dirty="0"/>
              <a:t>2017</a:t>
            </a:r>
          </a:p>
          <a:p>
            <a:r>
              <a:rPr lang="en-US" sz="1500" dirty="0"/>
              <a:t>Or with time slider</a:t>
            </a:r>
            <a:endParaRPr lang="en-CA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D1887-90B5-446E-BB49-EAF18FFD25AA}"/>
              </a:ext>
            </a:extLst>
          </p:cNvPr>
          <p:cNvSpPr/>
          <p:nvPr/>
        </p:nvSpPr>
        <p:spPr>
          <a:xfrm>
            <a:off x="8850703" y="0"/>
            <a:ext cx="3341298" cy="12947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Full </a:t>
            </a:r>
            <a:r>
              <a:rPr lang="en-US" sz="1400" dirty="0" err="1"/>
              <a:t>Dataframe</a:t>
            </a:r>
            <a:r>
              <a:rPr lang="en-US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 countries (in row)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 variables (in column)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 country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 years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DF487-C696-4A3D-B27D-23B22A908C86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1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568620" y="1705855"/>
            <a:ext cx="10066083" cy="3004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What impact happiness? 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Does economic health impact the level of happiness?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H</a:t>
            </a:r>
            <a:r>
              <a:rPr lang="en-US" sz="3000" baseline="-25000" dirty="0">
                <a:solidFill>
                  <a:schemeClr val="tx1"/>
                </a:solidFill>
              </a:rPr>
              <a:t>0 </a:t>
            </a:r>
            <a:r>
              <a:rPr lang="en-US" sz="3000" dirty="0">
                <a:solidFill>
                  <a:schemeClr val="tx1"/>
                </a:solidFill>
              </a:rPr>
              <a:t>= Economic health is not related to happiness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Intro to economic health variables: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GDP (maybe also median annual wage)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Unemployment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GINI Index</a:t>
            </a:r>
            <a:endParaRPr lang="en-CA" sz="3000" baseline="-25000" dirty="0">
              <a:solidFill>
                <a:schemeClr val="tx1"/>
              </a:solidFill>
            </a:endParaRP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B0F608-EDCD-4C9E-8040-2C6559503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441637" y="1508680"/>
            <a:ext cx="3609859" cy="25960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5EFB-2539-4678-9BF7-B5AC9BFC41F4}"/>
              </a:ext>
            </a:extLst>
          </p:cNvPr>
          <p:cNvSpPr/>
          <p:nvPr/>
        </p:nvSpPr>
        <p:spPr>
          <a:xfrm>
            <a:off x="89472" y="555239"/>
            <a:ext cx="1134052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Economic health and happiness index correlation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(and outliers!)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ADCE1F-AA76-4DB9-8E85-9DA90FDA651B}"/>
              </a:ext>
            </a:extLst>
          </p:cNvPr>
          <p:cNvSpPr/>
          <p:nvPr/>
        </p:nvSpPr>
        <p:spPr>
          <a:xfrm>
            <a:off x="844779" y="3881345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GDP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67E78-BB02-4C43-817A-AC810869A7A2}"/>
              </a:ext>
            </a:extLst>
          </p:cNvPr>
          <p:cNvSpPr/>
          <p:nvPr/>
        </p:nvSpPr>
        <p:spPr>
          <a:xfrm rot="16200000">
            <a:off x="-580592" y="2524053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6DF7CC-B635-4C0E-B85E-FF8245CC3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4449095" y="1479968"/>
            <a:ext cx="3609859" cy="2596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C9552E6-28DC-4C03-81BB-BF39613C2614}"/>
              </a:ext>
            </a:extLst>
          </p:cNvPr>
          <p:cNvSpPr/>
          <p:nvPr/>
        </p:nvSpPr>
        <p:spPr>
          <a:xfrm>
            <a:off x="4852237" y="3852633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7C11D1-C90F-4715-84E9-328A14D3DCDC}"/>
              </a:ext>
            </a:extLst>
          </p:cNvPr>
          <p:cNvSpPr/>
          <p:nvPr/>
        </p:nvSpPr>
        <p:spPr>
          <a:xfrm rot="16200000">
            <a:off x="3426866" y="2495341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0C81B4-74AD-4F83-B375-117C644A2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5373" r="14716" b="6749"/>
          <a:stretch/>
        </p:blipFill>
        <p:spPr>
          <a:xfrm>
            <a:off x="8408808" y="1479968"/>
            <a:ext cx="3609859" cy="259603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7E0A707-32F2-4298-B044-2E1C8B2EAFE4}"/>
              </a:ext>
            </a:extLst>
          </p:cNvPr>
          <p:cNvSpPr/>
          <p:nvPr/>
        </p:nvSpPr>
        <p:spPr>
          <a:xfrm>
            <a:off x="8811950" y="3852633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GINI index</a:t>
            </a:r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E0B22-B1F7-49F5-8E98-E095D09F3410}"/>
              </a:ext>
            </a:extLst>
          </p:cNvPr>
          <p:cNvSpPr/>
          <p:nvPr/>
        </p:nvSpPr>
        <p:spPr>
          <a:xfrm rot="16200000">
            <a:off x="7386579" y="2495341"/>
            <a:ext cx="2044459" cy="31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Happiness Index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1F05F3-9C82-44E1-9661-23FE84B1D4B8}"/>
              </a:ext>
            </a:extLst>
          </p:cNvPr>
          <p:cNvSpPr/>
          <p:nvPr/>
        </p:nvSpPr>
        <p:spPr>
          <a:xfrm>
            <a:off x="9388426" y="749407"/>
            <a:ext cx="2803574" cy="27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Time: 2017</a:t>
            </a:r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EC07D4-D91A-4B35-A099-C4DEA2543202}"/>
              </a:ext>
            </a:extLst>
          </p:cNvPr>
          <p:cNvSpPr/>
          <p:nvPr/>
        </p:nvSpPr>
        <p:spPr>
          <a:xfrm>
            <a:off x="4290122" y="0"/>
            <a:ext cx="4762052" cy="338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432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D29A05-72E6-4F99-88B9-7A95D1A09BDF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e1016093-e49d-4fde-a266-0160fb5d213d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Widescreen</PresentationFormat>
  <Paragraphs>277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Project Week</vt:lpstr>
      <vt:lpstr>Group – Pursuit of Happiness</vt:lpstr>
      <vt:lpstr>Topic</vt:lpstr>
      <vt:lpstr>Datasets</vt:lpstr>
      <vt:lpstr>questions: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PRE-WORK, ExPLORATION &amp; data cleaning findings: </vt:lpstr>
      <vt:lpstr>Challenge:</vt:lpstr>
      <vt:lpstr>Proposal: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Unique approach to visualizing  Normal distribution </vt:lpstr>
      <vt:lpstr>Unique approach to visualizing  Normal distribution </vt:lpstr>
      <vt:lpstr>Questions? Or let’s go back to these: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J Kurt Baltero</dc:creator>
  <cp:lastModifiedBy>Shojaie, Sheri</cp:lastModifiedBy>
  <cp:revision>19</cp:revision>
  <dcterms:created xsi:type="dcterms:W3CDTF">2020-06-24T22:37:34Z</dcterms:created>
  <dcterms:modified xsi:type="dcterms:W3CDTF">2020-06-27T18:16:12Z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0x01010017584F31B5C7CA498BEC046CF8403204</vt:lpwstr>
  </property>
</Properties>
</file>