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264" r:id="rId4"/>
    <p:sldId id="265" r:id="rId5"/>
    <p:sldId id="263" r:id="rId6"/>
    <p:sldId id="260" r:id="rId7"/>
    <p:sldId id="266" r:id="rId8"/>
    <p:sldId id="257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777"/>
    <p:restoredTop sz="78120"/>
  </p:normalViewPr>
  <p:slideViewPr>
    <p:cSldViewPr snapToGrid="0" snapToObjects="1">
      <p:cViewPr varScale="1">
        <p:scale>
          <a:sx n="70" d="100"/>
          <a:sy n="70" d="100"/>
        </p:scale>
        <p:origin x="18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707AB-2074-B346-9334-024B4C6AF320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F6DCF-7520-E44E-8A5F-5F22F85B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27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ベクトルと空間座標の基本1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数学</a:t>
            </a:r>
            <a:r>
              <a:rPr kumimoji="1"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ⅡB</a:t>
            </a:r>
            <a:r>
              <a:rPr kumimoji="1"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・空間ベクトル</a:t>
            </a:r>
            <a:endParaRPr kumimoji="1"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F6DCF-7520-E44E-8A5F-5F22F85BDB6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722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</a:t>
            </a:r>
            <a:r>
              <a:rPr kumimoji="1" lang="en-US" altLang="ja-JP" dirty="0" err="1"/>
              <a:t>qiita.com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mucunwuxian</a:t>
            </a:r>
            <a:r>
              <a:rPr kumimoji="1" lang="en-US" altLang="ja-JP" dirty="0"/>
              <a:t>/items/10cb0f014964446fa2a3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F6DCF-7520-E44E-8A5F-5F22F85BDB6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40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4A8B-BC11-2347-A95C-7855F328F2B9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B40A-249C-4D48-83ED-42C066A96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12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9381"/>
            <a:ext cx="7886700" cy="5839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4A8B-BC11-2347-A95C-7855F328F2B9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B40A-249C-4D48-83ED-42C066A96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86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4A8B-BC11-2347-A95C-7855F328F2B9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B40A-249C-4D48-83ED-42C066A96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2018C7FF-12D7-5E4D-8E6E-D664649C2B33}"/>
              </a:ext>
            </a:extLst>
          </p:cNvPr>
          <p:cNvSpPr/>
          <p:nvPr userDrawn="1"/>
        </p:nvSpPr>
        <p:spPr>
          <a:xfrm>
            <a:off x="2891481" y="3299254"/>
            <a:ext cx="2582562" cy="1285103"/>
          </a:xfrm>
          <a:prstGeom prst="wedge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/>
              <a:t>テスト</a:t>
            </a:r>
          </a:p>
        </p:txBody>
      </p:sp>
      <p:sp>
        <p:nvSpPr>
          <p:cNvPr id="8" name="左中かっこ 7">
            <a:extLst>
              <a:ext uri="{FF2B5EF4-FFF2-40B4-BE49-F238E27FC236}">
                <a16:creationId xmlns:a16="http://schemas.microsoft.com/office/drawing/2014/main" id="{721FE674-4EE8-DF4C-A172-3D908430A050}"/>
              </a:ext>
            </a:extLst>
          </p:cNvPr>
          <p:cNvSpPr/>
          <p:nvPr userDrawn="1"/>
        </p:nvSpPr>
        <p:spPr>
          <a:xfrm>
            <a:off x="914400" y="2870522"/>
            <a:ext cx="324091" cy="1169043"/>
          </a:xfrm>
          <a:prstGeom prst="leftBrac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24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4A8B-BC11-2347-A95C-7855F328F2B9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B40A-249C-4D48-83ED-42C066A96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84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04A8B-BC11-2347-A95C-7855F328F2B9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5B40A-249C-4D48-83ED-42C066A96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24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E9723-0DC9-F54B-843A-8978B8659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49241FA-7A03-1142-B764-B99301B64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01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6AAF60-F0D2-464A-8252-295850F2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941715-B6C9-D04D-9C97-7656DFBF881D}"/>
              </a:ext>
            </a:extLst>
          </p:cNvPr>
          <p:cNvSpPr/>
          <p:nvPr/>
        </p:nvSpPr>
        <p:spPr>
          <a:xfrm>
            <a:off x="5066228" y="135720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/>
              <a:t>ベクトルと空間座標の基本1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ベクトルと空間座標の基本2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行列計算1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行列計算2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行列計算3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行列式1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行列式2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中間まとめ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連立一次方程式1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連立一次方程式2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線形空間 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線形空間 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行列の標準形 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行列の標準形 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総合演習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まとめ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87B1F81-194C-A944-A62A-D5E8EABC7AB9}"/>
              </a:ext>
            </a:extLst>
          </p:cNvPr>
          <p:cNvSpPr/>
          <p:nvPr/>
        </p:nvSpPr>
        <p:spPr>
          <a:xfrm>
            <a:off x="494228" y="135720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/>
              <a:t>ベクトルと空間座標の基本1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ベクトルと空間座標の基本2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行列計算1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行列計算2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行列計算3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行列式1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行列式2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中間まとめ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連立一次方程式1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連立一次方程式2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線形空間 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線形空間 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行列の標準形 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行列の標準形 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総合演習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195686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ABDDE-E241-1244-A714-3C1B93D4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2D791A0-9D95-C54F-A879-A1F5FA33A276}"/>
              </a:ext>
            </a:extLst>
          </p:cNvPr>
          <p:cNvSpPr/>
          <p:nvPr/>
        </p:nvSpPr>
        <p:spPr>
          <a:xfrm>
            <a:off x="494228" y="135720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/>
              <a:t>ベクトルと空間座標の基本1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ベクトルと空間座標の基本2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行列計算1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行列計算2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行列計算3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行列式1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行列式2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中間まとめ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連立一次方程式1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連立一次方程式2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線形空間 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線形空間 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行列の標準形 1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行列の標準形 2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総合演習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まとめ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C1BC09-C687-814C-9CEE-BAAF401B50B5}"/>
              </a:ext>
            </a:extLst>
          </p:cNvPr>
          <p:cNvSpPr txBox="1"/>
          <p:nvPr/>
        </p:nvSpPr>
        <p:spPr>
          <a:xfrm>
            <a:off x="4800599" y="1357206"/>
            <a:ext cx="4947558" cy="78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200"/>
              <a:t>空間における直線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空間における平面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行列計算</a:t>
            </a:r>
            <a:endParaRPr kumimoji="1" lang="en-US" altLang="ja-JP" sz="22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2200"/>
              <a:t>行列の型</a:t>
            </a:r>
            <a:endParaRPr kumimoji="1" lang="en-US" altLang="ja-JP" sz="22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2200"/>
              <a:t>行列のスカラー倍，和</a:t>
            </a:r>
            <a:endParaRPr kumimoji="1" lang="en-US" altLang="ja-JP" sz="22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2200"/>
              <a:t>積が定義できる，積の計算方法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逆行列</a:t>
            </a:r>
            <a:r>
              <a:rPr kumimoji="1" lang="en-US" altLang="ja-JP" sz="2200" dirty="0"/>
              <a:t> (2,2)</a:t>
            </a:r>
            <a:r>
              <a:rPr kumimoji="1" lang="ja-JP" altLang="en-US" sz="2200"/>
              <a:t>型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>
                <a:solidFill>
                  <a:schemeClr val="bg1">
                    <a:lumMod val="65000"/>
                  </a:schemeClr>
                </a:solidFill>
              </a:rPr>
              <a:t>正則の定義</a:t>
            </a:r>
            <a:endParaRPr kumimoji="1" lang="en-US" altLang="ja-JP" sz="2200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行列の</a:t>
            </a:r>
            <a:r>
              <a:rPr kumimoji="1" lang="en-US" altLang="ja-JP" sz="2200" dirty="0" err="1"/>
              <a:t>i,j</a:t>
            </a:r>
            <a:r>
              <a:rPr kumimoji="1" lang="ja-JP" altLang="en-US" sz="2200"/>
              <a:t>表現，線形変換，転置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>
                <a:solidFill>
                  <a:schemeClr val="bg1">
                    <a:lumMod val="50000"/>
                  </a:schemeClr>
                </a:solidFill>
              </a:rPr>
              <a:t>ブロック行列</a:t>
            </a:r>
            <a:endParaRPr kumimoji="1" lang="en-US" altLang="ja-JP" sz="22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行列式を求める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行列式の計算（和，倍）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>
                <a:solidFill>
                  <a:schemeClr val="bg1">
                    <a:lumMod val="50000"/>
                  </a:schemeClr>
                </a:solidFill>
              </a:rPr>
              <a:t>余因子</a:t>
            </a:r>
            <a:r>
              <a:rPr kumimoji="1" lang="en-US" altLang="ja-JP" sz="2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ja-JP" altLang="en-US" sz="2200">
                <a:solidFill>
                  <a:schemeClr val="bg1">
                    <a:lumMod val="50000"/>
                  </a:schemeClr>
                </a:solidFill>
              </a:rPr>
              <a:t>から逆行列</a:t>
            </a:r>
            <a:r>
              <a:rPr kumimoji="1" lang="en-US" altLang="ja-JP" sz="2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階段行列</a:t>
            </a:r>
            <a:r>
              <a:rPr kumimoji="1" lang="en-US" altLang="ja-JP" sz="2200" dirty="0"/>
              <a:t> rank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行列の基本変形による逆行列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掃き出し法による方程式の解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復習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まとめ（期末テスト）</a:t>
            </a:r>
            <a:endParaRPr kumimoji="1" lang="en-US" altLang="ja-JP" sz="2200" dirty="0"/>
          </a:p>
          <a:p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endParaRPr kumimoji="1" lang="en-US" altLang="ja-JP" sz="2200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ja-JP" sz="2200" dirty="0"/>
          </a:p>
          <a:p>
            <a:pPr algn="l"/>
            <a:endParaRPr kumimoji="1" lang="ja-JP" altLang="en-US" sz="2200"/>
          </a:p>
        </p:txBody>
      </p:sp>
    </p:spTree>
    <p:extLst>
      <p:ext uri="{BB962C8B-B14F-4D97-AF65-F5344CB8AC3E}">
        <p14:creationId xmlns:p14="http://schemas.microsoft.com/office/powerpoint/2010/main" val="342241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6859EC-8CD3-2E4E-A152-0292A63BE6F7}"/>
              </a:ext>
            </a:extLst>
          </p:cNvPr>
          <p:cNvSpPr txBox="1"/>
          <p:nvPr/>
        </p:nvSpPr>
        <p:spPr>
          <a:xfrm>
            <a:off x="244930" y="0"/>
            <a:ext cx="8076109" cy="824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準備</a:t>
            </a:r>
            <a:endParaRPr kumimoji="1" lang="en-US" altLang="ja-JP" sz="22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ja-JP" sz="2200" dirty="0"/>
              <a:t>Python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2200"/>
              <a:t>ベクトル</a:t>
            </a:r>
            <a:endParaRPr kumimoji="1" lang="en-US" altLang="ja-JP" sz="2200" dirty="0"/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200"/>
              <a:t>空間における直線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空間における平面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行列計算</a:t>
            </a:r>
            <a:endParaRPr kumimoji="1" lang="en-US" altLang="ja-JP" sz="22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2200"/>
              <a:t>行列の型</a:t>
            </a:r>
            <a:endParaRPr kumimoji="1" lang="en-US" altLang="ja-JP" sz="22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2200"/>
              <a:t>行列のスカラー倍，和</a:t>
            </a:r>
            <a:endParaRPr kumimoji="1" lang="en-US" altLang="ja-JP" sz="22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2200"/>
              <a:t>積が定義できる，積の計算方法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逆行列</a:t>
            </a:r>
            <a:r>
              <a:rPr kumimoji="1" lang="en-US" altLang="ja-JP" sz="2200" dirty="0"/>
              <a:t> (2,2)</a:t>
            </a:r>
            <a:r>
              <a:rPr kumimoji="1" lang="ja-JP" altLang="en-US" sz="2200"/>
              <a:t>型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行列の</a:t>
            </a:r>
            <a:r>
              <a:rPr kumimoji="1" lang="en-US" altLang="ja-JP" sz="2200" dirty="0" err="1"/>
              <a:t>i</a:t>
            </a:r>
            <a:r>
              <a:rPr kumimoji="1" lang="en-US" altLang="ja-JP" sz="2200" dirty="0"/>
              <a:t>, j</a:t>
            </a:r>
            <a:r>
              <a:rPr kumimoji="1" lang="ja-JP" altLang="en-US" sz="2200"/>
              <a:t>表現，線形変換，転置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>
                <a:solidFill>
                  <a:srgbClr val="FF0000"/>
                </a:solidFill>
              </a:rPr>
              <a:t>中間まとめ（テスト）</a:t>
            </a:r>
            <a:endParaRPr kumimoji="1" lang="en-US" altLang="ja-JP" sz="22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行列式を求める</a:t>
            </a:r>
            <a:r>
              <a:rPr lang="ja-JP" altLang="en-US" sz="2400">
                <a:solidFill>
                  <a:srgbClr val="333333"/>
                </a:solidFill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基本変形と行列式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行列式の計算（和，倍）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階段行列</a:t>
            </a:r>
            <a:r>
              <a:rPr kumimoji="1" lang="en-US" altLang="ja-JP" sz="2200" dirty="0"/>
              <a:t> rank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行列の基本変形による逆行列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掃き出し法による方程式の解</a:t>
            </a:r>
            <a:r>
              <a:rPr kumimoji="1" lang="en-US" altLang="ja-JP" sz="2200" dirty="0"/>
              <a:t>1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掃き出し法による方程式の解</a:t>
            </a:r>
            <a:r>
              <a:rPr kumimoji="1" lang="en-US" altLang="ja-JP" sz="2200" dirty="0"/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/>
              <a:t>復習</a:t>
            </a:r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>
                <a:solidFill>
                  <a:srgbClr val="FF0000"/>
                </a:solidFill>
              </a:rPr>
              <a:t>まとめ（期末テスト）</a:t>
            </a:r>
            <a:endParaRPr kumimoji="1" lang="en-US" altLang="ja-JP" sz="2200" dirty="0">
              <a:solidFill>
                <a:srgbClr val="FF0000"/>
              </a:solidFill>
            </a:endParaRPr>
          </a:p>
          <a:p>
            <a:endParaRPr kumimoji="1" lang="en-US" altLang="ja-JP" sz="2200" dirty="0"/>
          </a:p>
          <a:p>
            <a:pPr marL="457200" indent="-457200">
              <a:buFont typeface="+mj-lt"/>
              <a:buAutoNum type="arabicPeriod"/>
            </a:pPr>
            <a:endParaRPr kumimoji="1" lang="en-US" altLang="ja-JP" sz="2200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ja-JP" sz="2200" dirty="0"/>
          </a:p>
          <a:p>
            <a:pPr algn="l"/>
            <a:endParaRPr kumimoji="1" lang="ja-JP" altLang="en-US" sz="2200"/>
          </a:p>
        </p:txBody>
      </p:sp>
    </p:spTree>
    <p:extLst>
      <p:ext uri="{BB962C8B-B14F-4D97-AF65-F5344CB8AC3E}">
        <p14:creationId xmlns:p14="http://schemas.microsoft.com/office/powerpoint/2010/main" val="63290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638EC-9367-8F47-8F54-EC247853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授業の流れ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422F37-F951-3446-BAF7-E60E152C859B}"/>
              </a:ext>
            </a:extLst>
          </p:cNvPr>
          <p:cNvSpPr txBox="1"/>
          <p:nvPr/>
        </p:nvSpPr>
        <p:spPr>
          <a:xfrm>
            <a:off x="628650" y="1371600"/>
            <a:ext cx="42535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kumimoji="1" lang="en-US" altLang="ja-JP" sz="2200" dirty="0"/>
          </a:p>
          <a:p>
            <a:pPr algn="l"/>
            <a:r>
              <a:rPr kumimoji="1" lang="ja-JP" altLang="en-US" sz="2200"/>
              <a:t>各週の内容の解説</a:t>
            </a:r>
            <a:endParaRPr kumimoji="1" lang="en-US" altLang="ja-JP" sz="2200" dirty="0"/>
          </a:p>
          <a:p>
            <a:pPr algn="l"/>
            <a:endParaRPr kumimoji="1" lang="en-US" altLang="ja-JP" sz="2200" dirty="0"/>
          </a:p>
          <a:p>
            <a:pPr algn="l"/>
            <a:r>
              <a:rPr kumimoji="1" lang="ja-JP" altLang="en-US" sz="2200"/>
              <a:t>例題の解説</a:t>
            </a:r>
            <a:endParaRPr kumimoji="1" lang="en-US" altLang="ja-JP" sz="2200" dirty="0"/>
          </a:p>
          <a:p>
            <a:pPr algn="l"/>
            <a:endParaRPr kumimoji="1" lang="en-US" altLang="ja-JP" sz="2200" dirty="0"/>
          </a:p>
          <a:p>
            <a:pPr algn="l"/>
            <a:r>
              <a:rPr kumimoji="1" lang="ja-JP" altLang="en-US" sz="2200"/>
              <a:t>演習問題を解く</a:t>
            </a:r>
            <a:endParaRPr kumimoji="1" lang="en-US" altLang="ja-JP" sz="2200" dirty="0"/>
          </a:p>
          <a:p>
            <a:pPr algn="l"/>
            <a:endParaRPr kumimoji="1" lang="en-US" altLang="ja-JP" sz="2200" dirty="0"/>
          </a:p>
          <a:p>
            <a:pPr algn="l"/>
            <a:r>
              <a:rPr kumimoji="1" lang="en-US" altLang="ja-JP" sz="2200" dirty="0"/>
              <a:t>Python</a:t>
            </a:r>
            <a:r>
              <a:rPr kumimoji="1" lang="ja-JP" altLang="en-US" sz="2200"/>
              <a:t>でプログラミング</a:t>
            </a:r>
            <a:endParaRPr kumimoji="1" lang="en-US" altLang="ja-JP" sz="2200" dirty="0"/>
          </a:p>
          <a:p>
            <a:pPr algn="l"/>
            <a:endParaRPr kumimoji="1" lang="en-US" altLang="ja-JP" sz="2200" dirty="0"/>
          </a:p>
          <a:p>
            <a:pPr algn="l"/>
            <a:r>
              <a:rPr kumimoji="1" lang="ja-JP" altLang="en-US" sz="2200"/>
              <a:t>答えを確認</a:t>
            </a:r>
            <a:endParaRPr kumimoji="1" lang="en-US" altLang="ja-JP" sz="2200" dirty="0"/>
          </a:p>
          <a:p>
            <a:pPr algn="l"/>
            <a:endParaRPr kumimoji="1" lang="en-US" altLang="ja-JP" sz="2200" dirty="0"/>
          </a:p>
          <a:p>
            <a:pPr algn="l"/>
            <a:endParaRPr kumimoji="1" lang="ja-JP" altLang="en-US" sz="2200"/>
          </a:p>
        </p:txBody>
      </p:sp>
    </p:spTree>
    <p:extLst>
      <p:ext uri="{BB962C8B-B14F-4D97-AF65-F5344CB8AC3E}">
        <p14:creationId xmlns:p14="http://schemas.microsoft.com/office/powerpoint/2010/main" val="49447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106224-DFD5-1941-9E0B-8AE4BE8F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600"/>
              <a:t>ベクトル，スカラー，行列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AB24288-3E73-3743-8510-BA82FAB4F495}"/>
              </a:ext>
            </a:extLst>
          </p:cNvPr>
          <p:cNvSpPr txBox="1"/>
          <p:nvPr/>
        </p:nvSpPr>
        <p:spPr>
          <a:xfrm>
            <a:off x="489353" y="913196"/>
            <a:ext cx="608076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100"/>
              <a:t>スカラー</a:t>
            </a:r>
            <a:endParaRPr kumimoji="1" lang="en-US" altLang="ja-JP" sz="2100" dirty="0"/>
          </a:p>
          <a:p>
            <a:r>
              <a:rPr lang="en-US" altLang="ja-JP" sz="2100" dirty="0"/>
              <a:t>	</a:t>
            </a:r>
            <a:r>
              <a:rPr lang="ja-JP" altLang="en-US" sz="2100"/>
              <a:t>大きさのみで表され，方向をもたない量</a:t>
            </a:r>
            <a:endParaRPr kumimoji="1" lang="en-US" altLang="ja-JP" sz="2100" dirty="0"/>
          </a:p>
          <a:p>
            <a:endParaRPr kumimoji="1" lang="en-US" altLang="ja-JP" sz="21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100"/>
              <a:t>ベクトル</a:t>
            </a:r>
            <a:endParaRPr kumimoji="1" lang="en-US" altLang="ja-JP" sz="2100" dirty="0"/>
          </a:p>
          <a:p>
            <a:r>
              <a:rPr kumimoji="1" lang="en-US" altLang="ja-JP" sz="2100" dirty="0"/>
              <a:t>	</a:t>
            </a:r>
            <a:r>
              <a:rPr kumimoji="1" lang="ja-JP" altLang="en-US" sz="2100"/>
              <a:t>要素を（縦または横に）一列に並べたもの</a:t>
            </a:r>
            <a:endParaRPr kumimoji="1" lang="en-US" altLang="ja-JP" sz="2100" dirty="0"/>
          </a:p>
          <a:p>
            <a:endParaRPr kumimoji="1" lang="en-US" altLang="ja-JP" sz="2100" dirty="0"/>
          </a:p>
          <a:p>
            <a:endParaRPr kumimoji="1" lang="en-US" altLang="ja-JP" sz="2100" dirty="0"/>
          </a:p>
          <a:p>
            <a:endParaRPr kumimoji="1" lang="en-US" altLang="ja-JP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100"/>
              <a:t>行列</a:t>
            </a:r>
            <a:endParaRPr kumimoji="1" lang="en-US" altLang="ja-JP" sz="2100" dirty="0"/>
          </a:p>
          <a:p>
            <a:r>
              <a:rPr kumimoji="1" lang="en-US" altLang="ja-JP" sz="2100" dirty="0"/>
              <a:t>	</a:t>
            </a:r>
            <a:r>
              <a:rPr kumimoji="1" lang="ja-JP" altLang="en-US" sz="2100"/>
              <a:t>数字・文字を長方形や正方形に並べたもの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7">
                <a:extLst>
                  <a:ext uri="{FF2B5EF4-FFF2-40B4-BE49-F238E27FC236}">
                    <a16:creationId xmlns:a16="http://schemas.microsoft.com/office/drawing/2014/main" id="{721B8F92-FC07-B644-B7C0-500BE2CD7E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2894441"/>
                  </p:ext>
                </p:extLst>
              </p:nvPr>
            </p:nvGraphicFramePr>
            <p:xfrm>
              <a:off x="6516719" y="1652822"/>
              <a:ext cx="427758" cy="42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758">
                      <a:extLst>
                        <a:ext uri="{9D8B030D-6E8A-4147-A177-3AD203B41FA5}">
                          <a16:colId xmlns:a16="http://schemas.microsoft.com/office/drawing/2014/main" val="2305811182"/>
                        </a:ext>
                      </a:extLst>
                    </a:gridCol>
                  </a:tblGrid>
                  <a:tr h="3941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ja-JP" altLang="en-US" sz="2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8446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7">
                <a:extLst>
                  <a:ext uri="{FF2B5EF4-FFF2-40B4-BE49-F238E27FC236}">
                    <a16:creationId xmlns:a16="http://schemas.microsoft.com/office/drawing/2014/main" id="{721B8F92-FC07-B644-B7C0-500BE2CD7E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2894441"/>
                  </p:ext>
                </p:extLst>
              </p:nvPr>
            </p:nvGraphicFramePr>
            <p:xfrm>
              <a:off x="6516719" y="1652822"/>
              <a:ext cx="427758" cy="42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758">
                      <a:extLst>
                        <a:ext uri="{9D8B030D-6E8A-4147-A177-3AD203B41FA5}">
                          <a16:colId xmlns:a16="http://schemas.microsoft.com/office/drawing/2014/main" val="230581118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41" t="-2941" r="-5882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446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10">
                <a:extLst>
                  <a:ext uri="{FF2B5EF4-FFF2-40B4-BE49-F238E27FC236}">
                    <a16:creationId xmlns:a16="http://schemas.microsoft.com/office/drawing/2014/main" id="{9495173B-0498-364B-A575-1949375A2F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3474991"/>
                  </p:ext>
                </p:extLst>
              </p:nvPr>
            </p:nvGraphicFramePr>
            <p:xfrm>
              <a:off x="3247775" y="4680368"/>
              <a:ext cx="2401930" cy="19707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386">
                      <a:extLst>
                        <a:ext uri="{9D8B030D-6E8A-4147-A177-3AD203B41FA5}">
                          <a16:colId xmlns:a16="http://schemas.microsoft.com/office/drawing/2014/main" val="3083510907"/>
                        </a:ext>
                      </a:extLst>
                    </a:gridCol>
                    <a:gridCol w="480386">
                      <a:extLst>
                        <a:ext uri="{9D8B030D-6E8A-4147-A177-3AD203B41FA5}">
                          <a16:colId xmlns:a16="http://schemas.microsoft.com/office/drawing/2014/main" val="1653704489"/>
                        </a:ext>
                      </a:extLst>
                    </a:gridCol>
                    <a:gridCol w="480386">
                      <a:extLst>
                        <a:ext uri="{9D8B030D-6E8A-4147-A177-3AD203B41FA5}">
                          <a16:colId xmlns:a16="http://schemas.microsoft.com/office/drawing/2014/main" val="1380852026"/>
                        </a:ext>
                      </a:extLst>
                    </a:gridCol>
                    <a:gridCol w="480386">
                      <a:extLst>
                        <a:ext uri="{9D8B030D-6E8A-4147-A177-3AD203B41FA5}">
                          <a16:colId xmlns:a16="http://schemas.microsoft.com/office/drawing/2014/main" val="3471903142"/>
                        </a:ext>
                      </a:extLst>
                    </a:gridCol>
                    <a:gridCol w="480386">
                      <a:extLst>
                        <a:ext uri="{9D8B030D-6E8A-4147-A177-3AD203B41FA5}">
                          <a16:colId xmlns:a16="http://schemas.microsoft.com/office/drawing/2014/main" val="958179971"/>
                        </a:ext>
                      </a:extLst>
                    </a:gridCol>
                  </a:tblGrid>
                  <a:tr h="3941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0511784"/>
                      </a:ext>
                    </a:extLst>
                  </a:tr>
                  <a:tr h="39415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410920"/>
                      </a:ext>
                    </a:extLst>
                  </a:tr>
                  <a:tr h="39415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479533"/>
                      </a:ext>
                    </a:extLst>
                  </a:tr>
                  <a:tr h="3941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567463"/>
                      </a:ext>
                    </a:extLst>
                  </a:tr>
                  <a:tr h="39415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9575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10">
                <a:extLst>
                  <a:ext uri="{FF2B5EF4-FFF2-40B4-BE49-F238E27FC236}">
                    <a16:creationId xmlns:a16="http://schemas.microsoft.com/office/drawing/2014/main" id="{9495173B-0498-364B-A575-1949375A2F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3474991"/>
                  </p:ext>
                </p:extLst>
              </p:nvPr>
            </p:nvGraphicFramePr>
            <p:xfrm>
              <a:off x="3247775" y="4680368"/>
              <a:ext cx="2401930" cy="19707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386">
                      <a:extLst>
                        <a:ext uri="{9D8B030D-6E8A-4147-A177-3AD203B41FA5}">
                          <a16:colId xmlns:a16="http://schemas.microsoft.com/office/drawing/2014/main" val="3083510907"/>
                        </a:ext>
                      </a:extLst>
                    </a:gridCol>
                    <a:gridCol w="480386">
                      <a:extLst>
                        <a:ext uri="{9D8B030D-6E8A-4147-A177-3AD203B41FA5}">
                          <a16:colId xmlns:a16="http://schemas.microsoft.com/office/drawing/2014/main" val="1653704489"/>
                        </a:ext>
                      </a:extLst>
                    </a:gridCol>
                    <a:gridCol w="480386">
                      <a:extLst>
                        <a:ext uri="{9D8B030D-6E8A-4147-A177-3AD203B41FA5}">
                          <a16:colId xmlns:a16="http://schemas.microsoft.com/office/drawing/2014/main" val="1380852026"/>
                        </a:ext>
                      </a:extLst>
                    </a:gridCol>
                    <a:gridCol w="480386">
                      <a:extLst>
                        <a:ext uri="{9D8B030D-6E8A-4147-A177-3AD203B41FA5}">
                          <a16:colId xmlns:a16="http://schemas.microsoft.com/office/drawing/2014/main" val="3471903142"/>
                        </a:ext>
                      </a:extLst>
                    </a:gridCol>
                    <a:gridCol w="480386">
                      <a:extLst>
                        <a:ext uri="{9D8B030D-6E8A-4147-A177-3AD203B41FA5}">
                          <a16:colId xmlns:a16="http://schemas.microsoft.com/office/drawing/2014/main" val="958179971"/>
                        </a:ext>
                      </a:extLst>
                    </a:gridCol>
                  </a:tblGrid>
                  <a:tr h="39415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32" t="-3226" r="-402632" b="-4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632" t="-3226" r="-302632" b="-4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632" t="-3226" r="-202632" b="-4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632" t="-3226" r="-102632" b="-4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2632" t="-3226" r="-2632" b="-4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0511784"/>
                      </a:ext>
                    </a:extLst>
                  </a:tr>
                  <a:tr h="39415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32" t="-103226" r="-402632" b="-3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632" t="-103226" r="-302632" b="-3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632" t="-103226" r="-202632" b="-3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632" t="-103226" r="-102632" b="-3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2632" t="-103226" r="-2632" b="-3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410920"/>
                      </a:ext>
                    </a:extLst>
                  </a:tr>
                  <a:tr h="39415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32" t="-196875" r="-40263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632" t="-196875" r="-30263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632" t="-196875" r="-20263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632" t="-196875" r="-10263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2632" t="-196875" r="-263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479533"/>
                      </a:ext>
                    </a:extLst>
                  </a:tr>
                  <a:tr h="39415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32" t="-306452" r="-402632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632" t="-306452" r="-302632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632" t="-306452" r="-202632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632" t="-306452" r="-102632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2632" t="-306452" r="-2632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567463"/>
                      </a:ext>
                    </a:extLst>
                  </a:tr>
                  <a:tr h="39415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32" t="-406452" r="-40263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632" t="-406452" r="-30263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632" t="-406452" r="-20263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632" t="-406452" r="-10263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2632" t="-406452" r="-2632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9575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CFD0BC5E-2EB7-B740-A946-67BBB9EC3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80592"/>
                  </p:ext>
                </p:extLst>
              </p:nvPr>
            </p:nvGraphicFramePr>
            <p:xfrm>
              <a:off x="3222264" y="3128230"/>
              <a:ext cx="2699472" cy="394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9912">
                      <a:extLst>
                        <a:ext uri="{9D8B030D-6E8A-4147-A177-3AD203B41FA5}">
                          <a16:colId xmlns:a16="http://schemas.microsoft.com/office/drawing/2014/main" val="2578576877"/>
                        </a:ext>
                      </a:extLst>
                    </a:gridCol>
                    <a:gridCol w="449912">
                      <a:extLst>
                        <a:ext uri="{9D8B030D-6E8A-4147-A177-3AD203B41FA5}">
                          <a16:colId xmlns:a16="http://schemas.microsoft.com/office/drawing/2014/main" val="3265343614"/>
                        </a:ext>
                      </a:extLst>
                    </a:gridCol>
                    <a:gridCol w="449912">
                      <a:extLst>
                        <a:ext uri="{9D8B030D-6E8A-4147-A177-3AD203B41FA5}">
                          <a16:colId xmlns:a16="http://schemas.microsoft.com/office/drawing/2014/main" val="530868781"/>
                        </a:ext>
                      </a:extLst>
                    </a:gridCol>
                    <a:gridCol w="449912">
                      <a:extLst>
                        <a:ext uri="{9D8B030D-6E8A-4147-A177-3AD203B41FA5}">
                          <a16:colId xmlns:a16="http://schemas.microsoft.com/office/drawing/2014/main" val="3998786251"/>
                        </a:ext>
                      </a:extLst>
                    </a:gridCol>
                    <a:gridCol w="449912">
                      <a:extLst>
                        <a:ext uri="{9D8B030D-6E8A-4147-A177-3AD203B41FA5}">
                          <a16:colId xmlns:a16="http://schemas.microsoft.com/office/drawing/2014/main" val="1693122295"/>
                        </a:ext>
                      </a:extLst>
                    </a:gridCol>
                    <a:gridCol w="449912">
                      <a:extLst>
                        <a:ext uri="{9D8B030D-6E8A-4147-A177-3AD203B41FA5}">
                          <a16:colId xmlns:a16="http://schemas.microsoft.com/office/drawing/2014/main" val="1868947706"/>
                        </a:ext>
                      </a:extLst>
                    </a:gridCol>
                  </a:tblGrid>
                  <a:tr h="3941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644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CFD0BC5E-2EB7-B740-A946-67BBB9EC3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80592"/>
                  </p:ext>
                </p:extLst>
              </p:nvPr>
            </p:nvGraphicFramePr>
            <p:xfrm>
              <a:off x="3222264" y="3128230"/>
              <a:ext cx="2699472" cy="394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9912">
                      <a:extLst>
                        <a:ext uri="{9D8B030D-6E8A-4147-A177-3AD203B41FA5}">
                          <a16:colId xmlns:a16="http://schemas.microsoft.com/office/drawing/2014/main" val="2578576877"/>
                        </a:ext>
                      </a:extLst>
                    </a:gridCol>
                    <a:gridCol w="449912">
                      <a:extLst>
                        <a:ext uri="{9D8B030D-6E8A-4147-A177-3AD203B41FA5}">
                          <a16:colId xmlns:a16="http://schemas.microsoft.com/office/drawing/2014/main" val="3265343614"/>
                        </a:ext>
                      </a:extLst>
                    </a:gridCol>
                    <a:gridCol w="449912">
                      <a:extLst>
                        <a:ext uri="{9D8B030D-6E8A-4147-A177-3AD203B41FA5}">
                          <a16:colId xmlns:a16="http://schemas.microsoft.com/office/drawing/2014/main" val="530868781"/>
                        </a:ext>
                      </a:extLst>
                    </a:gridCol>
                    <a:gridCol w="449912">
                      <a:extLst>
                        <a:ext uri="{9D8B030D-6E8A-4147-A177-3AD203B41FA5}">
                          <a16:colId xmlns:a16="http://schemas.microsoft.com/office/drawing/2014/main" val="3998786251"/>
                        </a:ext>
                      </a:extLst>
                    </a:gridCol>
                    <a:gridCol w="449912">
                      <a:extLst>
                        <a:ext uri="{9D8B030D-6E8A-4147-A177-3AD203B41FA5}">
                          <a16:colId xmlns:a16="http://schemas.microsoft.com/office/drawing/2014/main" val="1693122295"/>
                        </a:ext>
                      </a:extLst>
                    </a:gridCol>
                    <a:gridCol w="449912">
                      <a:extLst>
                        <a:ext uri="{9D8B030D-6E8A-4147-A177-3AD203B41FA5}">
                          <a16:colId xmlns:a16="http://schemas.microsoft.com/office/drawing/2014/main" val="1868947706"/>
                        </a:ext>
                      </a:extLst>
                    </a:gridCol>
                  </a:tblGrid>
                  <a:tr h="39415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778" t="-3125" r="-497222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5714" t="-3125" r="-411429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3125" r="-300000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0000" t="-3125" r="-200000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11429" t="-3125" r="-105714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97222" t="-3125" r="-2778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644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左中かっこ 12">
            <a:extLst>
              <a:ext uri="{FF2B5EF4-FFF2-40B4-BE49-F238E27FC236}">
                <a16:creationId xmlns:a16="http://schemas.microsoft.com/office/drawing/2014/main" id="{6DBEFAFE-E2B3-CC41-9E7C-1360E792D5B1}"/>
              </a:ext>
            </a:extLst>
          </p:cNvPr>
          <p:cNvSpPr/>
          <p:nvPr/>
        </p:nvSpPr>
        <p:spPr>
          <a:xfrm>
            <a:off x="6304073" y="1652822"/>
            <a:ext cx="173620" cy="42672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FD9A9CA-8719-7B4F-A719-95D69F401D60}"/>
              </a:ext>
            </a:extLst>
          </p:cNvPr>
          <p:cNvSpPr txBox="1"/>
          <p:nvPr/>
        </p:nvSpPr>
        <p:spPr>
          <a:xfrm>
            <a:off x="6030430" y="1652822"/>
            <a:ext cx="447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dirty="0"/>
              <a:t>1</a:t>
            </a:r>
            <a:endParaRPr kumimoji="1" lang="ja-JP" altLang="en-US" sz="2200"/>
          </a:p>
        </p:txBody>
      </p:sp>
      <p:sp>
        <p:nvSpPr>
          <p:cNvPr id="16" name="左中かっこ 15">
            <a:extLst>
              <a:ext uri="{FF2B5EF4-FFF2-40B4-BE49-F238E27FC236}">
                <a16:creationId xmlns:a16="http://schemas.microsoft.com/office/drawing/2014/main" id="{61FFA76E-F63C-AC47-BD06-A982F82F0C02}"/>
              </a:ext>
            </a:extLst>
          </p:cNvPr>
          <p:cNvSpPr/>
          <p:nvPr/>
        </p:nvSpPr>
        <p:spPr>
          <a:xfrm rot="5400000">
            <a:off x="6626845" y="1287364"/>
            <a:ext cx="173620" cy="42672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2C32454-C644-724D-97D5-36F1F14AF183}"/>
              </a:ext>
            </a:extLst>
          </p:cNvPr>
          <p:cNvSpPr txBox="1"/>
          <p:nvPr/>
        </p:nvSpPr>
        <p:spPr>
          <a:xfrm>
            <a:off x="6550307" y="1036214"/>
            <a:ext cx="447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dirty="0"/>
              <a:t>1</a:t>
            </a:r>
            <a:endParaRPr kumimoji="1" lang="ja-JP" altLang="en-US" sz="2200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005BCD1A-3138-0C42-BAED-344490DAFFF4}"/>
              </a:ext>
            </a:extLst>
          </p:cNvPr>
          <p:cNvSpPr/>
          <p:nvPr/>
        </p:nvSpPr>
        <p:spPr>
          <a:xfrm>
            <a:off x="2998266" y="3118811"/>
            <a:ext cx="173620" cy="42672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2160934-A938-1D42-A34F-042A500E8922}"/>
              </a:ext>
            </a:extLst>
          </p:cNvPr>
          <p:cNvSpPr txBox="1"/>
          <p:nvPr/>
        </p:nvSpPr>
        <p:spPr>
          <a:xfrm>
            <a:off x="2724623" y="3141961"/>
            <a:ext cx="447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dirty="0"/>
              <a:t>1</a:t>
            </a:r>
            <a:endParaRPr kumimoji="1" lang="ja-JP" altLang="en-US" sz="2200"/>
          </a:p>
        </p:txBody>
      </p:sp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E98718F4-8650-AE4A-8453-5BB647F84FE3}"/>
              </a:ext>
            </a:extLst>
          </p:cNvPr>
          <p:cNvSpPr/>
          <p:nvPr/>
        </p:nvSpPr>
        <p:spPr>
          <a:xfrm rot="5400000">
            <a:off x="4503714" y="1640127"/>
            <a:ext cx="173620" cy="2699472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52F499A-C5E1-6141-8090-A0781EE6E86B}"/>
                  </a:ext>
                </a:extLst>
              </p:cNvPr>
              <p:cNvSpPr txBox="1"/>
              <p:nvPr/>
            </p:nvSpPr>
            <p:spPr>
              <a:xfrm>
                <a:off x="4379601" y="2557612"/>
                <a:ext cx="44726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52F499A-C5E1-6141-8090-A0781EE6E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601" y="2557612"/>
                <a:ext cx="44726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中かっこ 23">
            <a:extLst>
              <a:ext uri="{FF2B5EF4-FFF2-40B4-BE49-F238E27FC236}">
                <a16:creationId xmlns:a16="http://schemas.microsoft.com/office/drawing/2014/main" id="{F1BD86F5-A3AD-DB4A-BE45-1F35B82F4010}"/>
              </a:ext>
            </a:extLst>
          </p:cNvPr>
          <p:cNvSpPr/>
          <p:nvPr/>
        </p:nvSpPr>
        <p:spPr>
          <a:xfrm>
            <a:off x="2980148" y="4680368"/>
            <a:ext cx="235272" cy="197075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434393CA-DF8E-5445-B901-69FFC6255EB2}"/>
                  </a:ext>
                </a:extLst>
              </p:cNvPr>
              <p:cNvSpPr txBox="1"/>
              <p:nvPr/>
            </p:nvSpPr>
            <p:spPr>
              <a:xfrm>
                <a:off x="2512722" y="5413725"/>
                <a:ext cx="44726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434393CA-DF8E-5445-B901-69FFC6255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722" y="5413725"/>
                <a:ext cx="44726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C5A4D1D-F61C-084E-BBC2-411842112671}"/>
                  </a:ext>
                </a:extLst>
              </p:cNvPr>
              <p:cNvSpPr txBox="1"/>
              <p:nvPr/>
            </p:nvSpPr>
            <p:spPr>
              <a:xfrm>
                <a:off x="4268373" y="4070678"/>
                <a:ext cx="44726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C5A4D1D-F61C-084E-BBC2-411842112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373" y="4070678"/>
                <a:ext cx="44726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左中かっこ 27">
            <a:extLst>
              <a:ext uri="{FF2B5EF4-FFF2-40B4-BE49-F238E27FC236}">
                <a16:creationId xmlns:a16="http://schemas.microsoft.com/office/drawing/2014/main" id="{21958121-CED2-9C44-A938-4CA5420F2AC4}"/>
              </a:ext>
            </a:extLst>
          </p:cNvPr>
          <p:cNvSpPr/>
          <p:nvPr/>
        </p:nvSpPr>
        <p:spPr>
          <a:xfrm rot="5400000">
            <a:off x="4355789" y="3334094"/>
            <a:ext cx="153547" cy="243428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66E7A33-88D7-0041-916D-0379847CA606}"/>
              </a:ext>
            </a:extLst>
          </p:cNvPr>
          <p:cNvSpPr/>
          <p:nvPr/>
        </p:nvSpPr>
        <p:spPr>
          <a:xfrm>
            <a:off x="6217298" y="2901031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>
                <a:solidFill>
                  <a:srgbClr val="333333"/>
                </a:solidFill>
                <a:latin typeface="-apple-system"/>
              </a:rPr>
              <a:t>１次元の配列</a:t>
            </a:r>
            <a:endParaRPr lang="en-US" altLang="ja-JP" sz="2000" dirty="0">
              <a:solidFill>
                <a:srgbClr val="333333"/>
              </a:solidFill>
              <a:latin typeface="-apple-system"/>
            </a:endParaRPr>
          </a:p>
          <a:p>
            <a:r>
              <a:rPr lang="ja-JP" altLang="en-US" sz="2000">
                <a:solidFill>
                  <a:srgbClr val="333333"/>
                </a:solidFill>
                <a:latin typeface="-apple-system"/>
              </a:rPr>
              <a:t>のイメージ</a:t>
            </a:r>
            <a:endParaRPr lang="ja-JP" altLang="en-US" sz="200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98C8EA6-2930-3B49-9289-8EA4BC283D15}"/>
              </a:ext>
            </a:extLst>
          </p:cNvPr>
          <p:cNvSpPr/>
          <p:nvPr/>
        </p:nvSpPr>
        <p:spPr>
          <a:xfrm>
            <a:off x="6217298" y="5090143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>
                <a:solidFill>
                  <a:srgbClr val="333333"/>
                </a:solidFill>
                <a:latin typeface="-apple-system"/>
              </a:rPr>
              <a:t>２次元の配列</a:t>
            </a:r>
            <a:endParaRPr lang="en-US" altLang="ja-JP" sz="2000" dirty="0">
              <a:solidFill>
                <a:srgbClr val="333333"/>
              </a:solidFill>
              <a:latin typeface="-apple-system"/>
            </a:endParaRPr>
          </a:p>
          <a:p>
            <a:r>
              <a:rPr lang="ja-JP" altLang="en-US" sz="2000">
                <a:solidFill>
                  <a:srgbClr val="333333"/>
                </a:solidFill>
                <a:latin typeface="-apple-system"/>
              </a:rPr>
              <a:t>のイメージ</a:t>
            </a:r>
            <a:endParaRPr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403167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5B368-298F-DB48-8159-7EEB7F23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49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61627A-63F7-3A4E-976B-539DA98F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空間における直線の方程式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3010D47-551B-CC4B-92A5-4B3815D4E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31" y="1690255"/>
            <a:ext cx="7657938" cy="404956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52DD5C-F16E-D448-B8D1-00B6436D7A65}"/>
              </a:ext>
            </a:extLst>
          </p:cNvPr>
          <p:cNvSpPr txBox="1"/>
          <p:nvPr/>
        </p:nvSpPr>
        <p:spPr>
          <a:xfrm>
            <a:off x="498764" y="969818"/>
            <a:ext cx="1343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200"/>
              <a:t>例題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90D11A9-2FF1-D647-92CD-854866BFD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888" y="5478896"/>
            <a:ext cx="5572239" cy="7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4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C82ACE-DA47-C54E-9D69-9D8FBAFD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必須問題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F9ED61F-445C-734D-BA8C-65A1C6B55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68" y="1280967"/>
            <a:ext cx="7533066" cy="473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6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8">
      <a:dk1>
        <a:srgbClr val="000000"/>
      </a:dk1>
      <a:lt1>
        <a:srgbClr val="FFFFFF"/>
      </a:lt1>
      <a:dk2>
        <a:srgbClr val="44546A"/>
      </a:dk2>
      <a:lt2>
        <a:srgbClr val="B7B6B8"/>
      </a:lt2>
      <a:accent1>
        <a:srgbClr val="FFE1D4"/>
      </a:accent1>
      <a:accent2>
        <a:srgbClr val="F04218"/>
      </a:accent2>
      <a:accent3>
        <a:srgbClr val="932092"/>
      </a:accent3>
      <a:accent4>
        <a:srgbClr val="0432FF"/>
      </a:accent4>
      <a:accent5>
        <a:srgbClr val="FF9200"/>
      </a:accent5>
      <a:accent6>
        <a:srgbClr val="FF8081"/>
      </a:accent6>
      <a:hlink>
        <a:srgbClr val="E08DFB"/>
      </a:hlink>
      <a:folHlink>
        <a:srgbClr val="78C0D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5875"/>
      </a:spPr>
      <a:bodyPr rtlCol="0" anchor="ctr"/>
      <a:lstStyle>
        <a:defPPr algn="ctr">
          <a:defRPr kumimoji="1"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22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6110</TotalTime>
  <Words>494</Words>
  <Application>Microsoft Macintosh PowerPoint</Application>
  <PresentationFormat>画面に合わせる (4:3)</PresentationFormat>
  <Paragraphs>164</Paragraphs>
  <Slides>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-apple-system</vt:lpstr>
      <vt:lpstr>ヒラギノ角ゴ Pro W3</vt:lpstr>
      <vt:lpstr>游ゴシック</vt:lpstr>
      <vt:lpstr>Arial</vt:lpstr>
      <vt:lpstr>Calibri</vt:lpstr>
      <vt:lpstr>Cambria Math</vt:lpstr>
      <vt:lpstr>Office テーマ</vt:lpstr>
      <vt:lpstr>タイトル</vt:lpstr>
      <vt:lpstr>PowerPoint プレゼンテーション</vt:lpstr>
      <vt:lpstr>PowerPoint プレゼンテーション</vt:lpstr>
      <vt:lpstr>PowerPoint プレゼンテーション</vt:lpstr>
      <vt:lpstr>授業の流れ</vt:lpstr>
      <vt:lpstr>ベクトル，スカラー，行列</vt:lpstr>
      <vt:lpstr>PowerPoint プレゼンテーション</vt:lpstr>
      <vt:lpstr>空間における直線の方程式</vt:lpstr>
      <vt:lpstr>必須問題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kushida</dc:creator>
  <cp:lastModifiedBy>kushida</cp:lastModifiedBy>
  <cp:revision>33</cp:revision>
  <dcterms:created xsi:type="dcterms:W3CDTF">2021-07-09T03:48:36Z</dcterms:created>
  <dcterms:modified xsi:type="dcterms:W3CDTF">2021-08-23T06:02:48Z</dcterms:modified>
</cp:coreProperties>
</file>