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3" r:id="rId6"/>
    <p:sldId id="260" r:id="rId7"/>
    <p:sldId id="266" r:id="rId8"/>
    <p:sldId id="257" r:id="rId9"/>
    <p:sldId id="258" r:id="rId10"/>
    <p:sldId id="25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4"/>
    <p:restoredTop sz="78120"/>
  </p:normalViewPr>
  <p:slideViewPr>
    <p:cSldViewPr snapToGrid="0" snapToObjects="1">
      <p:cViewPr varScale="1">
        <p:scale>
          <a:sx n="55" d="100"/>
          <a:sy n="5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707AB-2074-B346-9334-024B4C6AF320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F6DCF-7520-E44E-8A5F-5F22F85B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ベクトルと空間座標の基本1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ⅡB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・空間ベクトル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F6DCF-7520-E44E-8A5F-5F22F85BDB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2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qiita.com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mucunwuxian</a:t>
            </a:r>
            <a:r>
              <a:rPr kumimoji="1" lang="en-US" altLang="ja-JP" dirty="0"/>
              <a:t>/items/10cb0f014964446fa2a3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F6DCF-7520-E44E-8A5F-5F22F85BDB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1"/>
            <a:ext cx="7886700" cy="5839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2018C7FF-12D7-5E4D-8E6E-D664649C2B33}"/>
              </a:ext>
            </a:extLst>
          </p:cNvPr>
          <p:cNvSpPr/>
          <p:nvPr userDrawn="1"/>
        </p:nvSpPr>
        <p:spPr>
          <a:xfrm>
            <a:off x="2891481" y="3299254"/>
            <a:ext cx="2582562" cy="1285103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テスト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721FE674-4EE8-DF4C-A172-3D908430A050}"/>
              </a:ext>
            </a:extLst>
          </p:cNvPr>
          <p:cNvSpPr/>
          <p:nvPr userDrawn="1"/>
        </p:nvSpPr>
        <p:spPr>
          <a:xfrm>
            <a:off x="914400" y="2870522"/>
            <a:ext cx="324091" cy="1169043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8B-BC11-2347-A95C-7855F328F2B9}" type="datetimeFigureOut">
              <a:rPr kumimoji="1" lang="ja-JP" altLang="en-US" smtClean="0"/>
              <a:t>2021/8/11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9723-0DC9-F54B-843A-8978B8659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9241FA-7A03-1142-B764-B99301B6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1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C37DF-DF7A-3F43-8A0D-1A62805B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必須問題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8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3C985-6B89-774C-A5E0-176FFC81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/>
              <a:t>リストと配列と</a:t>
            </a:r>
            <a:r>
              <a:rPr lang="en-US" altLang="ja-JP" sz="3600" dirty="0" err="1"/>
              <a:t>numpy.ndarray</a:t>
            </a:r>
            <a:r>
              <a:rPr lang="ja-JP" altLang="en-US" sz="3600"/>
              <a:t>の違い</a:t>
            </a:r>
            <a:endParaRPr kumimoji="1" lang="ja-JP" altLang="en-US" sz="3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3F21CC-1FFC-614C-8CCE-33EF5320CA1C}"/>
              </a:ext>
            </a:extLst>
          </p:cNvPr>
          <p:cNvSpPr txBox="1"/>
          <p:nvPr/>
        </p:nvSpPr>
        <p:spPr>
          <a:xfrm>
            <a:off x="457200" y="1138416"/>
            <a:ext cx="788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 Python</a:t>
            </a:r>
            <a:r>
              <a:rPr lang="ja-JP" altLang="en-US" sz="2400"/>
              <a:t>における複数のデータを扱うためのデータ構造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リスト </a:t>
            </a:r>
            <a:r>
              <a:rPr lang="en-US" altLang="ja-JP" sz="2000" dirty="0"/>
              <a:t>- 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配列 </a:t>
            </a:r>
            <a:r>
              <a:rPr lang="en-US" altLang="ja-JP" sz="2000" dirty="0"/>
              <a:t>- 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多次元配列 </a:t>
            </a:r>
            <a:r>
              <a:rPr lang="en-US" altLang="ja-JP" sz="2000" dirty="0"/>
              <a:t>- </a:t>
            </a:r>
            <a:r>
              <a:rPr lang="en-US" altLang="ja-JP" sz="2000" dirty="0" err="1"/>
              <a:t>numpy.ndarray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0873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AAF60-F0D2-464A-8252-295850F2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941715-B6C9-D04D-9C97-7656DFBF881D}"/>
              </a:ext>
            </a:extLst>
          </p:cNvPr>
          <p:cNvSpPr/>
          <p:nvPr/>
        </p:nvSpPr>
        <p:spPr>
          <a:xfrm>
            <a:off x="5066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7B1F81-194C-A944-A62A-D5E8EABC7AB9}"/>
              </a:ext>
            </a:extLst>
          </p:cNvPr>
          <p:cNvSpPr/>
          <p:nvPr/>
        </p:nvSpPr>
        <p:spPr>
          <a:xfrm>
            <a:off x="494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9568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ABDDE-E241-1244-A714-3C1B93D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D791A0-9D95-C54F-A879-A1F5FA33A276}"/>
              </a:ext>
            </a:extLst>
          </p:cNvPr>
          <p:cNvSpPr/>
          <p:nvPr/>
        </p:nvSpPr>
        <p:spPr>
          <a:xfrm>
            <a:off x="494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C1BC09-C687-814C-9CEE-BAAF401B50B5}"/>
              </a:ext>
            </a:extLst>
          </p:cNvPr>
          <p:cNvSpPr txBox="1"/>
          <p:nvPr/>
        </p:nvSpPr>
        <p:spPr>
          <a:xfrm>
            <a:off x="4800599" y="1357206"/>
            <a:ext cx="4947558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200"/>
              <a:t>空間における直線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空間における平面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行列計算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行列の型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行列のスカラー倍，和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積が定義できる，積の計算方法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逆行列</a:t>
            </a:r>
            <a:r>
              <a:rPr kumimoji="1" lang="en-US" altLang="ja-JP" sz="2200" dirty="0"/>
              <a:t> (2,2)</a:t>
            </a:r>
            <a:r>
              <a:rPr kumimoji="1" lang="ja-JP" altLang="en-US" sz="2200"/>
              <a:t>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正則の定義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</a:t>
            </a:r>
            <a:r>
              <a:rPr kumimoji="1" lang="en-US" altLang="ja-JP" sz="2200" dirty="0" err="1"/>
              <a:t>i,j</a:t>
            </a:r>
            <a:r>
              <a:rPr kumimoji="1" lang="ja-JP" altLang="en-US" sz="2200"/>
              <a:t>表現，線形変換，転置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ブロック行列</a:t>
            </a:r>
            <a:endParaRPr kumimoji="1" lang="en-US" altLang="ja-JP" sz="2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行列式を求める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行列式の計算（和，倍）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余因子</a:t>
            </a:r>
            <a:r>
              <a:rPr kumimoji="1" lang="en-US" altLang="ja-JP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から逆行列</a:t>
            </a:r>
            <a:r>
              <a:rPr kumimoji="1" lang="en-US" altLang="ja-JP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階段行列</a:t>
            </a:r>
            <a:r>
              <a:rPr kumimoji="1" lang="en-US" altLang="ja-JP" sz="2200" dirty="0"/>
              <a:t> rank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行列の基本変形による逆行列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復習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まとめ（期末テスト）</a:t>
            </a:r>
            <a:endParaRPr kumimoji="1" lang="en-US" altLang="ja-JP" sz="2200" dirty="0"/>
          </a:p>
          <a:p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34224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6859EC-8CD3-2E4E-A152-0292A63BE6F7}"/>
              </a:ext>
            </a:extLst>
          </p:cNvPr>
          <p:cNvSpPr txBox="1"/>
          <p:nvPr/>
        </p:nvSpPr>
        <p:spPr>
          <a:xfrm>
            <a:off x="244931" y="0"/>
            <a:ext cx="692331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200"/>
              <a:t>空間における直線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空間における平面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行列計算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行列の型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行列のスカラー倍，和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積が定義できる，積の計算方法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逆行列</a:t>
            </a:r>
            <a:r>
              <a:rPr kumimoji="1" lang="en-US" altLang="ja-JP" sz="2200" dirty="0"/>
              <a:t> (2,2)</a:t>
            </a:r>
            <a:r>
              <a:rPr kumimoji="1" lang="ja-JP" altLang="en-US" sz="2200"/>
              <a:t>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正則の定義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</a:t>
            </a:r>
            <a:r>
              <a:rPr kumimoji="1" lang="en-US" altLang="ja-JP" sz="2200" dirty="0" err="1"/>
              <a:t>i,j</a:t>
            </a:r>
            <a:r>
              <a:rPr kumimoji="1" lang="ja-JP" altLang="en-US" sz="2200"/>
              <a:t>表現，線形変換，転置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rgbClr val="FF0000"/>
                </a:solidFill>
              </a:rPr>
              <a:t>中間まとめ（テスト）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行列式を求める</a:t>
            </a:r>
            <a:r>
              <a:rPr lang="ja-JP" altLang="en-US" sz="2400">
                <a:solidFill>
                  <a:srgbClr val="333333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基本変形と行列式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行列式の計算（和，倍）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階段行列</a:t>
            </a:r>
            <a:r>
              <a:rPr kumimoji="1" lang="en-US" altLang="ja-JP" sz="2200" dirty="0"/>
              <a:t> rank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行列の基本変形による逆行列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r>
              <a:rPr kumimoji="1" lang="en-US" altLang="ja-JP" sz="2200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r>
              <a:rPr kumimoji="1" lang="en-US" altLang="ja-JP" sz="22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復習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rgbClr val="FF0000"/>
                </a:solidFill>
              </a:rPr>
              <a:t>まとめ（期末テスト）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6329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638EC-9367-8F47-8F54-EC24785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授業の流れ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22F37-F951-3446-BAF7-E60E152C859B}"/>
              </a:ext>
            </a:extLst>
          </p:cNvPr>
          <p:cNvSpPr txBox="1"/>
          <p:nvPr/>
        </p:nvSpPr>
        <p:spPr>
          <a:xfrm>
            <a:off x="628650" y="1371600"/>
            <a:ext cx="42535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各週の内容の解説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例題の解説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演習問題を解く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en-US" altLang="ja-JP" sz="2200" dirty="0"/>
              <a:t>Python</a:t>
            </a:r>
            <a:r>
              <a:rPr kumimoji="1" lang="ja-JP" altLang="en-US" sz="2200"/>
              <a:t>でプログラミング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答えを確認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4944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06224-DFD5-1941-9E0B-8AE4BE8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/>
              <a:t>ベクトル，スカラー，行列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B24288-3E73-3743-8510-BA82FAB4F495}"/>
              </a:ext>
            </a:extLst>
          </p:cNvPr>
          <p:cNvSpPr txBox="1"/>
          <p:nvPr/>
        </p:nvSpPr>
        <p:spPr>
          <a:xfrm>
            <a:off x="489353" y="913196"/>
            <a:ext cx="60807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100"/>
              <a:t>スカラー</a:t>
            </a:r>
            <a:endParaRPr kumimoji="1" lang="en-US" altLang="ja-JP" sz="2100" dirty="0"/>
          </a:p>
          <a:p>
            <a:r>
              <a:rPr lang="en-US" altLang="ja-JP" sz="2100" dirty="0"/>
              <a:t>	</a:t>
            </a:r>
            <a:r>
              <a:rPr lang="ja-JP" altLang="en-US" sz="2100"/>
              <a:t>大きさのみで表され，方向をもたない量</a:t>
            </a:r>
            <a:endParaRPr kumimoji="1" lang="en-US" altLang="ja-JP" sz="2100" dirty="0"/>
          </a:p>
          <a:p>
            <a:endParaRPr kumimoji="1" lang="en-US" altLang="ja-JP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100"/>
              <a:t>ベクトル</a:t>
            </a:r>
            <a:endParaRPr kumimoji="1" lang="en-US" altLang="ja-JP" sz="2100" dirty="0"/>
          </a:p>
          <a:p>
            <a:r>
              <a:rPr kumimoji="1" lang="en-US" altLang="ja-JP" sz="2100" dirty="0"/>
              <a:t>	</a:t>
            </a:r>
            <a:r>
              <a:rPr kumimoji="1" lang="ja-JP" altLang="en-US" sz="2100"/>
              <a:t>要素を（縦または横に）一列に並べたもの</a:t>
            </a:r>
            <a:endParaRPr kumimoji="1" lang="en-US" altLang="ja-JP" sz="2100" dirty="0"/>
          </a:p>
          <a:p>
            <a:endParaRPr kumimoji="1" lang="en-US" altLang="ja-JP" sz="2100" dirty="0"/>
          </a:p>
          <a:p>
            <a:endParaRPr kumimoji="1" lang="en-US" altLang="ja-JP" sz="2100" dirty="0"/>
          </a:p>
          <a:p>
            <a:endParaRPr kumimoji="1" lang="en-US" altLang="ja-JP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100"/>
              <a:t>行列</a:t>
            </a:r>
            <a:endParaRPr kumimoji="1" lang="en-US" altLang="ja-JP" sz="2100" dirty="0"/>
          </a:p>
          <a:p>
            <a:r>
              <a:rPr kumimoji="1" lang="en-US" altLang="ja-JP" sz="2100" dirty="0"/>
              <a:t>	</a:t>
            </a:r>
            <a:r>
              <a:rPr kumimoji="1" lang="ja-JP" altLang="en-US" sz="2100"/>
              <a:t>数字・文字を長方形や正方形に並べたもの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721B8F92-FC07-B644-B7C0-500BE2CD7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94441"/>
                  </p:ext>
                </p:extLst>
              </p:nvPr>
            </p:nvGraphicFramePr>
            <p:xfrm>
              <a:off x="6516719" y="1652822"/>
              <a:ext cx="427758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58">
                      <a:extLst>
                        <a:ext uri="{9D8B030D-6E8A-4147-A177-3AD203B41FA5}">
                          <a16:colId xmlns:a16="http://schemas.microsoft.com/office/drawing/2014/main" val="2305811182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2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721B8F92-FC07-B644-B7C0-500BE2CD7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94441"/>
                  </p:ext>
                </p:extLst>
              </p:nvPr>
            </p:nvGraphicFramePr>
            <p:xfrm>
              <a:off x="6516719" y="1652822"/>
              <a:ext cx="427758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58">
                      <a:extLst>
                        <a:ext uri="{9D8B030D-6E8A-4147-A177-3AD203B41FA5}">
                          <a16:colId xmlns:a16="http://schemas.microsoft.com/office/drawing/2014/main" val="230581118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1" t="-2941" r="-588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9495173B-0498-364B-A575-1949375A2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74991"/>
                  </p:ext>
                </p:extLst>
              </p:nvPr>
            </p:nvGraphicFramePr>
            <p:xfrm>
              <a:off x="3247775" y="4680368"/>
              <a:ext cx="2401930" cy="197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386">
                      <a:extLst>
                        <a:ext uri="{9D8B030D-6E8A-4147-A177-3AD203B41FA5}">
                          <a16:colId xmlns:a16="http://schemas.microsoft.com/office/drawing/2014/main" val="3083510907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653704489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380852026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3471903142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958179971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511784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410920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47953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56746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957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9495173B-0498-364B-A575-1949375A2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74991"/>
                  </p:ext>
                </p:extLst>
              </p:nvPr>
            </p:nvGraphicFramePr>
            <p:xfrm>
              <a:off x="3247775" y="4680368"/>
              <a:ext cx="2401930" cy="197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386">
                      <a:extLst>
                        <a:ext uri="{9D8B030D-6E8A-4147-A177-3AD203B41FA5}">
                          <a16:colId xmlns:a16="http://schemas.microsoft.com/office/drawing/2014/main" val="3083510907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653704489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380852026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3471903142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958179971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3226" r="-4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3226" r="-3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3226" r="-2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3226" r="-1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3226" r="-2632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511784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103226" r="-4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103226" r="-3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103226" r="-2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103226" r="-1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103226" r="-2632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410920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196875" r="-4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196875" r="-3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196875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196875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196875" r="-263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47953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306452" r="-4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306452" r="-3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306452" r="-2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306452" r="-1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306452" r="-2632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56746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406452" r="-4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406452" r="-3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406452" r="-2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406452" r="-1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406452" r="-263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957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CFD0BC5E-2EB7-B740-A946-67BBB9EC3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80592"/>
                  </p:ext>
                </p:extLst>
              </p:nvPr>
            </p:nvGraphicFramePr>
            <p:xfrm>
              <a:off x="3222264" y="3128230"/>
              <a:ext cx="2699472" cy="394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912">
                      <a:extLst>
                        <a:ext uri="{9D8B030D-6E8A-4147-A177-3AD203B41FA5}">
                          <a16:colId xmlns:a16="http://schemas.microsoft.com/office/drawing/2014/main" val="2578576877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265343614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53086878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99878625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693122295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868947706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4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CFD0BC5E-2EB7-B740-A946-67BBB9EC3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80592"/>
                  </p:ext>
                </p:extLst>
              </p:nvPr>
            </p:nvGraphicFramePr>
            <p:xfrm>
              <a:off x="3222264" y="3128230"/>
              <a:ext cx="2699472" cy="394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912">
                      <a:extLst>
                        <a:ext uri="{9D8B030D-6E8A-4147-A177-3AD203B41FA5}">
                          <a16:colId xmlns:a16="http://schemas.microsoft.com/office/drawing/2014/main" val="2578576877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265343614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53086878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99878625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693122295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868947706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3125" r="-49722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714" t="-3125" r="-4114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125" r="-3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3125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11429" t="-3125" r="-105714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7222" t="-3125" r="-2778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4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BEFAFE-E2B3-CC41-9E7C-1360E792D5B1}"/>
              </a:ext>
            </a:extLst>
          </p:cNvPr>
          <p:cNvSpPr/>
          <p:nvPr/>
        </p:nvSpPr>
        <p:spPr>
          <a:xfrm>
            <a:off x="6304073" y="1652822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D9A9CA-8719-7B4F-A719-95D69F401D60}"/>
              </a:ext>
            </a:extLst>
          </p:cNvPr>
          <p:cNvSpPr txBox="1"/>
          <p:nvPr/>
        </p:nvSpPr>
        <p:spPr>
          <a:xfrm>
            <a:off x="6030430" y="1652822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61FFA76E-F63C-AC47-BD06-A982F82F0C02}"/>
              </a:ext>
            </a:extLst>
          </p:cNvPr>
          <p:cNvSpPr/>
          <p:nvPr/>
        </p:nvSpPr>
        <p:spPr>
          <a:xfrm rot="5400000">
            <a:off x="6626845" y="1287364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C32454-C644-724D-97D5-36F1F14AF183}"/>
              </a:ext>
            </a:extLst>
          </p:cNvPr>
          <p:cNvSpPr txBox="1"/>
          <p:nvPr/>
        </p:nvSpPr>
        <p:spPr>
          <a:xfrm>
            <a:off x="6550307" y="1036214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005BCD1A-3138-0C42-BAED-344490DAFFF4}"/>
              </a:ext>
            </a:extLst>
          </p:cNvPr>
          <p:cNvSpPr/>
          <p:nvPr/>
        </p:nvSpPr>
        <p:spPr>
          <a:xfrm>
            <a:off x="2998266" y="3118811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160934-A938-1D42-A34F-042A500E8922}"/>
              </a:ext>
            </a:extLst>
          </p:cNvPr>
          <p:cNvSpPr txBox="1"/>
          <p:nvPr/>
        </p:nvSpPr>
        <p:spPr>
          <a:xfrm>
            <a:off x="2724623" y="3141961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E98718F4-8650-AE4A-8453-5BB647F84FE3}"/>
              </a:ext>
            </a:extLst>
          </p:cNvPr>
          <p:cNvSpPr/>
          <p:nvPr/>
        </p:nvSpPr>
        <p:spPr>
          <a:xfrm rot="5400000">
            <a:off x="4503714" y="1640127"/>
            <a:ext cx="173620" cy="269947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2F499A-C5E1-6141-8090-A0781EE6E86B}"/>
                  </a:ext>
                </a:extLst>
              </p:cNvPr>
              <p:cNvSpPr txBox="1"/>
              <p:nvPr/>
            </p:nvSpPr>
            <p:spPr>
              <a:xfrm>
                <a:off x="4379601" y="2557612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2F499A-C5E1-6141-8090-A0781EE6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01" y="2557612"/>
                <a:ext cx="4472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F1BD86F5-A3AD-DB4A-BE45-1F35B82F4010}"/>
              </a:ext>
            </a:extLst>
          </p:cNvPr>
          <p:cNvSpPr/>
          <p:nvPr/>
        </p:nvSpPr>
        <p:spPr>
          <a:xfrm>
            <a:off x="2980148" y="4680368"/>
            <a:ext cx="235272" cy="19707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4393CA-DF8E-5445-B901-69FFC6255EB2}"/>
                  </a:ext>
                </a:extLst>
              </p:cNvPr>
              <p:cNvSpPr txBox="1"/>
              <p:nvPr/>
            </p:nvSpPr>
            <p:spPr>
              <a:xfrm>
                <a:off x="2512722" y="5413725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4393CA-DF8E-5445-B901-69FFC625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22" y="5413725"/>
                <a:ext cx="44726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5A4D1D-F61C-084E-BBC2-411842112671}"/>
                  </a:ext>
                </a:extLst>
              </p:cNvPr>
              <p:cNvSpPr txBox="1"/>
              <p:nvPr/>
            </p:nvSpPr>
            <p:spPr>
              <a:xfrm>
                <a:off x="4268373" y="4070678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5A4D1D-F61C-084E-BBC2-41184211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73" y="4070678"/>
                <a:ext cx="44726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21958121-CED2-9C44-A938-4CA5420F2AC4}"/>
              </a:ext>
            </a:extLst>
          </p:cNvPr>
          <p:cNvSpPr/>
          <p:nvPr/>
        </p:nvSpPr>
        <p:spPr>
          <a:xfrm rot="5400000">
            <a:off x="4355789" y="3334094"/>
            <a:ext cx="153547" cy="243428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66E7A33-88D7-0041-916D-0379847CA606}"/>
              </a:ext>
            </a:extLst>
          </p:cNvPr>
          <p:cNvSpPr/>
          <p:nvPr/>
        </p:nvSpPr>
        <p:spPr>
          <a:xfrm>
            <a:off x="6217298" y="2901031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１次元の配列</a:t>
            </a:r>
            <a:endParaRPr lang="en-US" altLang="ja-JP" sz="20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のイメージ</a:t>
            </a:r>
            <a:endParaRPr lang="ja-JP" altLang="en-US" sz="20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98C8EA6-2930-3B49-9289-8EA4BC283D15}"/>
              </a:ext>
            </a:extLst>
          </p:cNvPr>
          <p:cNvSpPr/>
          <p:nvPr/>
        </p:nvSpPr>
        <p:spPr>
          <a:xfrm>
            <a:off x="6217298" y="5090143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２次元の配列</a:t>
            </a:r>
            <a:endParaRPr lang="en-US" altLang="ja-JP" sz="20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のイメージ</a:t>
            </a: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316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5B368-298F-DB48-8159-7EEB7F2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9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627A-63F7-3A4E-976B-539DA98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空間における直線の方程式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010D47-551B-CC4B-92A5-4B3815D4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1" y="1690255"/>
            <a:ext cx="7657938" cy="40495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52DD5C-F16E-D448-B8D1-00B6436D7A65}"/>
              </a:ext>
            </a:extLst>
          </p:cNvPr>
          <p:cNvSpPr txBox="1"/>
          <p:nvPr/>
        </p:nvSpPr>
        <p:spPr>
          <a:xfrm>
            <a:off x="498764" y="969818"/>
            <a:ext cx="1343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/>
              <a:t>例題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90D11A9-2FF1-D647-92CD-854866BF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88" y="5478896"/>
            <a:ext cx="5572239" cy="7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82ACE-DA47-C54E-9D69-9D8FBAF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必須問題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9ED61F-445C-734D-BA8C-65A1C6B5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8" y="1280967"/>
            <a:ext cx="7533066" cy="47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8">
      <a:dk1>
        <a:srgbClr val="000000"/>
      </a:dk1>
      <a:lt1>
        <a:srgbClr val="FFFFFF"/>
      </a:lt1>
      <a:dk2>
        <a:srgbClr val="44546A"/>
      </a:dk2>
      <a:lt2>
        <a:srgbClr val="B7B6B8"/>
      </a:lt2>
      <a:accent1>
        <a:srgbClr val="FFE1D4"/>
      </a:accent1>
      <a:accent2>
        <a:srgbClr val="F04218"/>
      </a:accent2>
      <a:accent3>
        <a:srgbClr val="932092"/>
      </a:accent3>
      <a:accent4>
        <a:srgbClr val="0432FF"/>
      </a:accent4>
      <a:accent5>
        <a:srgbClr val="FF9200"/>
      </a:accent5>
      <a:accent6>
        <a:srgbClr val="FF8081"/>
      </a:accent6>
      <a:hlink>
        <a:srgbClr val="E08DFB"/>
      </a:hlink>
      <a:folHlink>
        <a:srgbClr val="78C0D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/>
      </a:spPr>
      <a:bodyPr rtlCol="0" anchor="ctr"/>
      <a:lstStyle>
        <a:defPPr algn="ctr">
          <a:defRPr kumimoji="1"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530</Words>
  <Application>Microsoft Macintosh PowerPoint</Application>
  <PresentationFormat>画面に合わせる (4:3)</PresentationFormat>
  <Paragraphs>168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-apple-system</vt:lpstr>
      <vt:lpstr>ヒラギノ角ゴ Pro W3</vt:lpstr>
      <vt:lpstr>游ゴシック</vt:lpstr>
      <vt:lpstr>Arial</vt:lpstr>
      <vt:lpstr>Calibri</vt:lpstr>
      <vt:lpstr>Cambria Math</vt:lpstr>
      <vt:lpstr>Office テーマ</vt:lpstr>
      <vt:lpstr>タイトル</vt:lpstr>
      <vt:lpstr>PowerPoint プレゼンテーション</vt:lpstr>
      <vt:lpstr>PowerPoint プレゼンテーション</vt:lpstr>
      <vt:lpstr>PowerPoint プレゼンテーション</vt:lpstr>
      <vt:lpstr>授業の流れ</vt:lpstr>
      <vt:lpstr>ベクトル，スカラー，行列</vt:lpstr>
      <vt:lpstr>PowerPoint プレゼンテーション</vt:lpstr>
      <vt:lpstr>空間における直線の方程式</vt:lpstr>
      <vt:lpstr>必須問題</vt:lpstr>
      <vt:lpstr>必須問題</vt:lpstr>
      <vt:lpstr>リストと配列とnumpy.ndarrayの違い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kushida</dc:creator>
  <cp:lastModifiedBy>kushida</cp:lastModifiedBy>
  <cp:revision>31</cp:revision>
  <dcterms:created xsi:type="dcterms:W3CDTF">2021-07-09T03:48:36Z</dcterms:created>
  <dcterms:modified xsi:type="dcterms:W3CDTF">2021-08-11T09:54:44Z</dcterms:modified>
</cp:coreProperties>
</file>