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Lst>
  <p:sldSz cy="6858000" cx="12192000"/>
  <p:notesSz cx="6858000" cy="9144000"/>
  <p:embeddedFontLst>
    <p:embeddedFont>
      <p:font typeface="Play"/>
      <p:regular r:id="rId11"/>
      <p:bold r:id="rId1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11" Type="http://schemas.openxmlformats.org/officeDocument/2006/relationships/font" Target="fonts/Play-regular.fntdata"/><Relationship Id="rId10" Type="http://schemas.openxmlformats.org/officeDocument/2006/relationships/slide" Target="slides/slide6.xml"/><Relationship Id="rId12" Type="http://schemas.openxmlformats.org/officeDocument/2006/relationships/font" Target="fonts/Play-bold.fntdata"/><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6" name="Google Shape;86;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sz="1800"/>
              <a:t>Good Day Friends, My name is James Kuzhilaparambil, transitioning my career from a pharmaceutical background with 5 years of experience. I graduated with diploma in software engineering before I got introduced to cybersecurity at Lighthouse Labs Immersive Bootcamp which gave me the opportunity to learn best practices implemented in the different domains of cybersecurity industry.</a:t>
            </a:r>
            <a:endParaRPr/>
          </a:p>
          <a:p>
            <a:pPr indent="0" lvl="0" marL="0" rtl="0" algn="l">
              <a:lnSpc>
                <a:spcPct val="100000"/>
              </a:lnSpc>
              <a:spcBef>
                <a:spcPts val="0"/>
              </a:spcBef>
              <a:spcAft>
                <a:spcPts val="0"/>
              </a:spcAft>
              <a:buSzPts val="1400"/>
              <a:buNone/>
            </a:pPr>
            <a:r>
              <a:t/>
            </a:r>
            <a:endParaRPr sz="1800"/>
          </a:p>
          <a:p>
            <a:pPr indent="0" lvl="0" marL="0" marR="0" rtl="0" algn="l">
              <a:lnSpc>
                <a:spcPct val="100000"/>
              </a:lnSpc>
              <a:spcBef>
                <a:spcPts val="0"/>
              </a:spcBef>
              <a:spcAft>
                <a:spcPts val="0"/>
              </a:spcAft>
              <a:buClr>
                <a:schemeClr val="dk1"/>
              </a:buClr>
              <a:buSzPts val="1800"/>
              <a:buFont typeface="Arial"/>
              <a:buNone/>
            </a:pPr>
            <a:r>
              <a:rPr lang="en-US" sz="1800">
                <a:latin typeface="Arial"/>
                <a:ea typeface="Arial"/>
                <a:cs typeface="Arial"/>
                <a:sym typeface="Arial"/>
              </a:rPr>
              <a:t>The focus of my presentation is identifying vulnerabilities, finding mitigations, and suggesting recommendations based on the *Least Privilege Principle *, supported by NIST and MITRE ATT&amp;CK frameworks for the security breach incident at Premium House Lights Inc. </a:t>
            </a:r>
            <a:r>
              <a:rPr lang="en-US" sz="1200">
                <a:latin typeface="Arial"/>
                <a:ea typeface="Arial"/>
                <a:cs typeface="Arial"/>
                <a:sym typeface="Arial"/>
              </a:rPr>
              <a:t>on 19/Feb/2022</a:t>
            </a:r>
            <a:endParaRPr/>
          </a:p>
          <a:p>
            <a:pPr indent="0" lvl="0" marL="0" marR="0" rtl="0" algn="l">
              <a:lnSpc>
                <a:spcPct val="100000"/>
              </a:lnSpc>
              <a:spcBef>
                <a:spcPts val="0"/>
              </a:spcBef>
              <a:spcAft>
                <a:spcPts val="0"/>
              </a:spcAft>
              <a:buClr>
                <a:schemeClr val="dk1"/>
              </a:buClr>
              <a:buSzPts val="1800"/>
              <a:buFont typeface="Arial"/>
              <a:buNone/>
            </a:pPr>
            <a:r>
              <a:t/>
            </a:r>
            <a:endParaRPr/>
          </a:p>
          <a:p>
            <a:pPr indent="0" lvl="0" marL="0" rtl="0" algn="l">
              <a:lnSpc>
                <a:spcPct val="100000"/>
              </a:lnSpc>
              <a:spcBef>
                <a:spcPts val="0"/>
              </a:spcBef>
              <a:spcAft>
                <a:spcPts val="0"/>
              </a:spcAft>
              <a:buSzPts val="1400"/>
              <a:buNone/>
            </a:pPr>
            <a:r>
              <a:t/>
            </a:r>
            <a:endParaRPr sz="1800"/>
          </a:p>
        </p:txBody>
      </p:sp>
      <p:sp>
        <p:nvSpPr>
          <p:cNvPr id="87" name="Google Shape;87;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4" name="Google Shape;94;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b="1" lang="en-US"/>
              <a:t>So what is the Principle of least privilege ? </a:t>
            </a:r>
            <a:endParaRPr/>
          </a:p>
          <a:p>
            <a:pPr indent="0" lvl="0" marL="0" rtl="0" algn="l">
              <a:lnSpc>
                <a:spcPct val="100000"/>
              </a:lnSpc>
              <a:spcBef>
                <a:spcPts val="0"/>
              </a:spcBef>
              <a:spcAft>
                <a:spcPts val="0"/>
              </a:spcAft>
              <a:buClr>
                <a:schemeClr val="dk1"/>
              </a:buClr>
              <a:buSzPts val="1200"/>
              <a:buFont typeface="Arial"/>
              <a:buNone/>
            </a:pPr>
            <a:r>
              <a:t/>
            </a:r>
            <a:endParaRPr/>
          </a:p>
          <a:p>
            <a:pPr indent="0" lvl="0" marL="0" rtl="0" algn="l">
              <a:lnSpc>
                <a:spcPct val="100000"/>
              </a:lnSpc>
              <a:spcBef>
                <a:spcPts val="0"/>
              </a:spcBef>
              <a:spcAft>
                <a:spcPts val="0"/>
              </a:spcAft>
              <a:buClr>
                <a:schemeClr val="dk1"/>
              </a:buClr>
              <a:buSzPts val="1200"/>
              <a:buFont typeface="Arial"/>
              <a:buChar char="•"/>
            </a:pPr>
            <a:r>
              <a:rPr lang="en-US"/>
              <a:t>This principle ensures that each user has the minimum level of access required to perform their job functions. By limiting access, organizations can reduce the risk of unauthorized actions and potential security breaches.</a:t>
            </a:r>
            <a:endParaRPr/>
          </a:p>
          <a:p>
            <a:pPr indent="0" lvl="0" marL="0" rtl="0" algn="l">
              <a:lnSpc>
                <a:spcPct val="100000"/>
              </a:lnSpc>
              <a:spcBef>
                <a:spcPts val="0"/>
              </a:spcBef>
              <a:spcAft>
                <a:spcPts val="0"/>
              </a:spcAft>
              <a:buClr>
                <a:schemeClr val="dk1"/>
              </a:buClr>
              <a:buSzPts val="1200"/>
              <a:buFont typeface="Arial"/>
              <a:buNone/>
            </a:pPr>
            <a:r>
              <a:t/>
            </a:r>
            <a:endParaRPr/>
          </a:p>
          <a:p>
            <a:pPr indent="0" lvl="0" marL="0" rtl="0" algn="l">
              <a:lnSpc>
                <a:spcPct val="100000"/>
              </a:lnSpc>
              <a:spcBef>
                <a:spcPts val="0"/>
              </a:spcBef>
              <a:spcAft>
                <a:spcPts val="0"/>
              </a:spcAft>
              <a:buClr>
                <a:schemeClr val="dk1"/>
              </a:buClr>
              <a:buSzPts val="1200"/>
              <a:buFont typeface="Arial"/>
              <a:buChar char="•"/>
            </a:pPr>
            <a:r>
              <a:rPr lang="en-US"/>
              <a:t>The primary objective is to protect sensitive information by restricting access to only those who need it. This helps prevent accidental or malicious data leaks and ensures that critical systems and data are only accessible to authorized personnel.</a:t>
            </a:r>
            <a:endParaRPr/>
          </a:p>
          <a:p>
            <a:pPr indent="0" lvl="0" marL="0" rtl="0" algn="l">
              <a:lnSpc>
                <a:spcPct val="100000"/>
              </a:lnSpc>
              <a:spcBef>
                <a:spcPts val="0"/>
              </a:spcBef>
              <a:spcAft>
                <a:spcPts val="0"/>
              </a:spcAft>
              <a:buClr>
                <a:schemeClr val="dk1"/>
              </a:buClr>
              <a:buSzPts val="1200"/>
              <a:buFont typeface="Arial"/>
              <a:buNone/>
            </a:pPr>
            <a:r>
              <a:t/>
            </a:r>
            <a:endParaRPr/>
          </a:p>
          <a:p>
            <a:pPr indent="0" lvl="0" marL="0" rtl="0" algn="l">
              <a:lnSpc>
                <a:spcPct val="100000"/>
              </a:lnSpc>
              <a:spcBef>
                <a:spcPts val="0"/>
              </a:spcBef>
              <a:spcAft>
                <a:spcPts val="0"/>
              </a:spcAft>
              <a:buClr>
                <a:schemeClr val="dk1"/>
              </a:buClr>
              <a:buSzPts val="1200"/>
              <a:buFont typeface="Arial"/>
              <a:buChar char="•"/>
            </a:pPr>
            <a:r>
              <a:rPr lang="en-US"/>
              <a:t>Implementing this principle can significantly reduce the risk of insider threats, as employees and systems have limited access to sensitive information. In the event of a security breach, the damage is contained because the attacker’s access is restricted to only what the compromised account is permitted to access </a:t>
            </a:r>
            <a:r>
              <a:rPr lang="en-US" sz="1800">
                <a:latin typeface="Arial"/>
                <a:ea typeface="Arial"/>
                <a:cs typeface="Arial"/>
                <a:sym typeface="Arial"/>
              </a:rPr>
              <a:t>reducing the overall attack surface.</a:t>
            </a:r>
            <a:endParaRPr/>
          </a:p>
          <a:p>
            <a:pPr indent="0" lvl="0" marL="0" rtl="0" algn="l">
              <a:lnSpc>
                <a:spcPct val="100000"/>
              </a:lnSpc>
              <a:spcBef>
                <a:spcPts val="0"/>
              </a:spcBef>
              <a:spcAft>
                <a:spcPts val="0"/>
              </a:spcAft>
              <a:buSzPts val="1400"/>
              <a:buNone/>
            </a:pPr>
            <a:r>
              <a:t/>
            </a:r>
            <a:endParaRPr/>
          </a:p>
        </p:txBody>
      </p:sp>
      <p:sp>
        <p:nvSpPr>
          <p:cNvPr id="95" name="Google Shape;95;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3" name="Google Shape;103;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7000"/>
              </a:lnSpc>
              <a:spcBef>
                <a:spcPts val="0"/>
              </a:spcBef>
              <a:spcAft>
                <a:spcPts val="0"/>
              </a:spcAft>
              <a:buSzPts val="1400"/>
              <a:buNone/>
            </a:pPr>
            <a:r>
              <a:rPr lang="en-US" sz="1800">
                <a:latin typeface="Arial"/>
                <a:ea typeface="Arial"/>
                <a:cs typeface="Arial"/>
                <a:sym typeface="Arial"/>
              </a:rPr>
              <a:t>These were the Key Vulnerabilities Identified</a:t>
            </a:r>
            <a:endParaRPr/>
          </a:p>
          <a:p>
            <a:pPr indent="0" lvl="0" marL="0" marR="0" rtl="0" algn="l">
              <a:lnSpc>
                <a:spcPct val="107000"/>
              </a:lnSpc>
              <a:spcBef>
                <a:spcPts val="800"/>
              </a:spcBef>
              <a:spcAft>
                <a:spcPts val="0"/>
              </a:spcAft>
              <a:buSzPts val="1400"/>
              <a:buNone/>
            </a:pPr>
            <a:r>
              <a:t/>
            </a:r>
            <a:endParaRPr sz="1800">
              <a:latin typeface="Arial"/>
              <a:ea typeface="Arial"/>
              <a:cs typeface="Arial"/>
              <a:sym typeface="Arial"/>
            </a:endParaRPr>
          </a:p>
          <a:p>
            <a:pPr indent="0" lvl="0" marL="0" marR="0" rtl="0" algn="l">
              <a:lnSpc>
                <a:spcPct val="107000"/>
              </a:lnSpc>
              <a:spcBef>
                <a:spcPts val="800"/>
              </a:spcBef>
              <a:spcAft>
                <a:spcPts val="0"/>
              </a:spcAft>
              <a:buSzPts val="1400"/>
              <a:buNone/>
            </a:pPr>
            <a:r>
              <a:rPr lang="en-US" sz="1800">
                <a:latin typeface="Arial"/>
                <a:ea typeface="Arial"/>
                <a:cs typeface="Arial"/>
                <a:sym typeface="Arial"/>
              </a:rPr>
              <a:t>-  Employees had excessive permissions beyond their job needs.</a:t>
            </a:r>
            <a:endParaRPr/>
          </a:p>
          <a:p>
            <a:pPr indent="0" lvl="0" marL="0" marR="0" rtl="0" algn="l">
              <a:lnSpc>
                <a:spcPct val="107000"/>
              </a:lnSpc>
              <a:spcBef>
                <a:spcPts val="800"/>
              </a:spcBef>
              <a:spcAft>
                <a:spcPts val="0"/>
              </a:spcAft>
              <a:buSzPts val="1400"/>
              <a:buNone/>
            </a:pPr>
            <a:r>
              <a:rPr lang="en-US" sz="1800">
                <a:latin typeface="Arial"/>
                <a:ea typeface="Arial"/>
                <a:cs typeface="Arial"/>
                <a:sym typeface="Arial"/>
              </a:rPr>
              <a:t> The account used by the attacker, www.data, likely had excessive permissions, allowing actions like executing critical commands,  modifying system settings or accessing sensitive data without proper constraints and perform actions that should have been restricted.</a:t>
            </a:r>
            <a:endParaRPr/>
          </a:p>
          <a:p>
            <a:pPr indent="0" lvl="0" marL="0" marR="0" rtl="0" algn="l">
              <a:lnSpc>
                <a:spcPct val="107000"/>
              </a:lnSpc>
              <a:spcBef>
                <a:spcPts val="800"/>
              </a:spcBef>
              <a:spcAft>
                <a:spcPts val="0"/>
              </a:spcAft>
              <a:buSzPts val="1400"/>
              <a:buNone/>
            </a:pPr>
            <a:r>
              <a:t/>
            </a:r>
            <a:endParaRPr sz="1800">
              <a:latin typeface="Arial"/>
              <a:ea typeface="Arial"/>
              <a:cs typeface="Arial"/>
              <a:sym typeface="Arial"/>
            </a:endParaRPr>
          </a:p>
          <a:p>
            <a:pPr indent="0" lvl="0" marL="0" marR="0" rtl="0" algn="l">
              <a:lnSpc>
                <a:spcPct val="107000"/>
              </a:lnSpc>
              <a:spcBef>
                <a:spcPts val="800"/>
              </a:spcBef>
              <a:spcAft>
                <a:spcPts val="0"/>
              </a:spcAft>
              <a:buSzPts val="1400"/>
              <a:buNone/>
            </a:pPr>
            <a:r>
              <a:rPr lang="en-US" sz="1800">
                <a:latin typeface="Arial"/>
                <a:ea typeface="Arial"/>
                <a:cs typeface="Arial"/>
                <a:sym typeface="Arial"/>
              </a:rPr>
              <a:t>  - Undefined roles  that led to inconsistent access.</a:t>
            </a:r>
            <a:endParaRPr/>
          </a:p>
          <a:p>
            <a:pPr indent="0" lvl="0" marL="0" marR="0" rtl="0" algn="l">
              <a:lnSpc>
                <a:spcPct val="107000"/>
              </a:lnSpc>
              <a:spcBef>
                <a:spcPts val="800"/>
              </a:spcBef>
              <a:spcAft>
                <a:spcPts val="0"/>
              </a:spcAft>
              <a:buSzPts val="1400"/>
              <a:buNone/>
            </a:pPr>
            <a:r>
              <a:t/>
            </a:r>
            <a:endParaRPr sz="1800">
              <a:latin typeface="Arial"/>
              <a:ea typeface="Arial"/>
              <a:cs typeface="Arial"/>
              <a:sym typeface="Arial"/>
            </a:endParaRPr>
          </a:p>
          <a:p>
            <a:pPr indent="0" lvl="0" marL="0" marR="0" rtl="0" algn="l">
              <a:lnSpc>
                <a:spcPct val="107000"/>
              </a:lnSpc>
              <a:spcBef>
                <a:spcPts val="800"/>
              </a:spcBef>
              <a:spcAft>
                <a:spcPts val="0"/>
              </a:spcAft>
              <a:buSzPts val="1400"/>
              <a:buNone/>
            </a:pPr>
            <a:r>
              <a:rPr lang="en-US" sz="1800">
                <a:latin typeface="Arial"/>
                <a:ea typeface="Arial"/>
                <a:cs typeface="Arial"/>
                <a:sym typeface="Arial"/>
              </a:rPr>
              <a:t>  - There was no oversight of actions at high-privileged accounts.</a:t>
            </a:r>
            <a:endParaRPr/>
          </a:p>
          <a:p>
            <a:pPr indent="0" lvl="0" marL="0" marR="0" rtl="0" algn="l">
              <a:lnSpc>
                <a:spcPct val="107000"/>
              </a:lnSpc>
              <a:spcBef>
                <a:spcPts val="800"/>
              </a:spcBef>
              <a:spcAft>
                <a:spcPts val="0"/>
              </a:spcAft>
              <a:buSzPts val="1400"/>
              <a:buNone/>
            </a:pPr>
            <a:r>
              <a:rPr lang="en-US" sz="1800">
                <a:latin typeface="Arial"/>
                <a:ea typeface="Arial"/>
                <a:cs typeface="Arial"/>
                <a:sym typeface="Arial"/>
              </a:rPr>
              <a:t>The attacker gained root user access to the system through exposed vulnerabilities , gained access to database and later attacker made a backup of the database with root user privileges.</a:t>
            </a:r>
            <a:endParaRPr/>
          </a:p>
          <a:p>
            <a:pPr indent="0" lvl="0" marL="0" marR="0" rtl="0" algn="l">
              <a:lnSpc>
                <a:spcPct val="107000"/>
              </a:lnSpc>
              <a:spcBef>
                <a:spcPts val="800"/>
              </a:spcBef>
              <a:spcAft>
                <a:spcPts val="0"/>
              </a:spcAft>
              <a:buSzPts val="1400"/>
              <a:buNone/>
            </a:pPr>
            <a:r>
              <a:t/>
            </a:r>
            <a:endParaRPr sz="1800">
              <a:latin typeface="Arial"/>
              <a:ea typeface="Arial"/>
              <a:cs typeface="Arial"/>
              <a:sym typeface="Arial"/>
            </a:endParaRPr>
          </a:p>
          <a:p>
            <a:pPr indent="0" lvl="0" marL="0" marR="0" rtl="0" algn="l">
              <a:lnSpc>
                <a:spcPct val="107000"/>
              </a:lnSpc>
              <a:spcBef>
                <a:spcPts val="800"/>
              </a:spcBef>
              <a:spcAft>
                <a:spcPts val="0"/>
              </a:spcAft>
              <a:buSzPts val="1400"/>
              <a:buNone/>
            </a:pPr>
            <a:r>
              <a:rPr lang="en-US" sz="1800">
                <a:latin typeface="Arial"/>
                <a:ea typeface="Arial"/>
                <a:cs typeface="Arial"/>
                <a:sym typeface="Arial"/>
              </a:rPr>
              <a:t>  - database access was over-permissioned leading to root-level control by unauthorized users.</a:t>
            </a:r>
            <a:endParaRPr/>
          </a:p>
          <a:p>
            <a:pPr indent="0" lvl="0" marL="0" marR="0" rtl="0" algn="l">
              <a:lnSpc>
                <a:spcPct val="107000"/>
              </a:lnSpc>
              <a:spcBef>
                <a:spcPts val="800"/>
              </a:spcBef>
              <a:spcAft>
                <a:spcPts val="0"/>
              </a:spcAft>
              <a:buClr>
                <a:schemeClr val="dk1"/>
              </a:buClr>
              <a:buSzPts val="1800"/>
              <a:buFont typeface="Arial"/>
              <a:buNone/>
            </a:pPr>
            <a:r>
              <a:rPr lang="en-US" sz="1800">
                <a:latin typeface="Arial"/>
                <a:ea typeface="Arial"/>
                <a:cs typeface="Arial"/>
                <a:sym typeface="Arial"/>
              </a:rPr>
              <a:t>Attacker connected to the MySQL database, conducted searches, and managed to extract sensitive data after manipulating session information, cop</a:t>
            </a:r>
            <a:r>
              <a:rPr lang="en-US" sz="1800"/>
              <a:t>ied</a:t>
            </a:r>
            <a:r>
              <a:rPr lang="en-US" sz="1800">
                <a:latin typeface="Arial"/>
                <a:ea typeface="Arial"/>
                <a:cs typeface="Arial"/>
                <a:sym typeface="Arial"/>
              </a:rPr>
              <a:t> &amp; deleted database tables and parameters.</a:t>
            </a:r>
            <a:endParaRPr/>
          </a:p>
          <a:p>
            <a:pPr indent="0" lvl="0" marL="0" marR="0" rtl="0" algn="l">
              <a:lnSpc>
                <a:spcPct val="107000"/>
              </a:lnSpc>
              <a:spcBef>
                <a:spcPts val="800"/>
              </a:spcBef>
              <a:spcAft>
                <a:spcPts val="0"/>
              </a:spcAft>
              <a:buClr>
                <a:schemeClr val="dk1"/>
              </a:buClr>
              <a:buSzPts val="1800"/>
              <a:buFont typeface="Arial"/>
              <a:buNone/>
            </a:pPr>
            <a:r>
              <a:t/>
            </a:r>
            <a:endParaRPr sz="1800">
              <a:latin typeface="Arial"/>
              <a:ea typeface="Arial"/>
              <a:cs typeface="Arial"/>
              <a:sym typeface="Arial"/>
            </a:endParaRPr>
          </a:p>
          <a:p>
            <a:pPr indent="0" lvl="0" marL="0" marR="0" rtl="0" algn="l">
              <a:lnSpc>
                <a:spcPct val="107000"/>
              </a:lnSpc>
              <a:spcBef>
                <a:spcPts val="800"/>
              </a:spcBef>
              <a:spcAft>
                <a:spcPts val="0"/>
              </a:spcAft>
              <a:buSzPts val="1400"/>
              <a:buNone/>
            </a:pPr>
            <a:r>
              <a:rPr lang="en-US" sz="1800">
                <a:latin typeface="Arial"/>
                <a:ea typeface="Arial"/>
                <a:cs typeface="Arial"/>
                <a:sym typeface="Arial"/>
              </a:rPr>
              <a:t>  - Broad access permissions for file uploads enabled script execution.</a:t>
            </a:r>
            <a:endParaRPr/>
          </a:p>
          <a:p>
            <a:pPr indent="0" lvl="0" marL="0" marR="0" rtl="0" algn="l">
              <a:lnSpc>
                <a:spcPct val="107000"/>
              </a:lnSpc>
              <a:spcBef>
                <a:spcPts val="800"/>
              </a:spcBef>
              <a:spcAft>
                <a:spcPts val="0"/>
              </a:spcAft>
              <a:buSzPts val="1400"/>
              <a:buNone/>
            </a:pPr>
            <a:r>
              <a:rPr lang="en-US" sz="1800">
                <a:latin typeface="Arial"/>
                <a:ea typeface="Arial"/>
                <a:cs typeface="Arial"/>
                <a:sym typeface="Arial"/>
              </a:rPr>
              <a:t>Attacker uploaded `shell.php` via the `uploads` directory, enabling remote command execution.</a:t>
            </a:r>
            <a:endParaRPr sz="1800">
              <a:latin typeface="Arial"/>
              <a:ea typeface="Arial"/>
              <a:cs typeface="Arial"/>
              <a:sym typeface="Arial"/>
            </a:endParaRPr>
          </a:p>
          <a:p>
            <a:pPr indent="0" lvl="0" marL="0" marR="0" rtl="0" algn="l">
              <a:lnSpc>
                <a:spcPct val="107000"/>
              </a:lnSpc>
              <a:spcBef>
                <a:spcPts val="800"/>
              </a:spcBef>
              <a:spcAft>
                <a:spcPts val="0"/>
              </a:spcAft>
              <a:buSzPts val="1400"/>
              <a:buNone/>
            </a:pPr>
            <a:r>
              <a:t/>
            </a:r>
            <a:endParaRPr sz="1800">
              <a:latin typeface="Arial"/>
              <a:ea typeface="Arial"/>
              <a:cs typeface="Arial"/>
              <a:sym typeface="Arial"/>
            </a:endParaRPr>
          </a:p>
          <a:p>
            <a:pPr indent="0" lvl="0" marL="0" marR="0" rtl="0" algn="l">
              <a:lnSpc>
                <a:spcPct val="107000"/>
              </a:lnSpc>
              <a:spcBef>
                <a:spcPts val="800"/>
              </a:spcBef>
              <a:spcAft>
                <a:spcPts val="0"/>
              </a:spcAft>
              <a:buSzPts val="1400"/>
              <a:buNone/>
            </a:pPr>
            <a:r>
              <a:t/>
            </a:r>
            <a:endParaRPr sz="1800"/>
          </a:p>
        </p:txBody>
      </p:sp>
      <p:sp>
        <p:nvSpPr>
          <p:cNvPr id="104" name="Google Shape;104;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0" name="Google Shape;110;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7000"/>
              </a:lnSpc>
              <a:spcBef>
                <a:spcPts val="0"/>
              </a:spcBef>
              <a:spcAft>
                <a:spcPts val="0"/>
              </a:spcAft>
              <a:buSzPts val="1400"/>
              <a:buNone/>
            </a:pPr>
            <a:r>
              <a:rPr lang="en-US" sz="1200">
                <a:latin typeface="Arial"/>
                <a:ea typeface="Arial"/>
                <a:cs typeface="Arial"/>
                <a:sym typeface="Arial"/>
              </a:rPr>
              <a:t>Here is a outline of practical steps to implement the ** Least Privilege Principle** based on MITRE and NIST frameworks at Premium House Lights </a:t>
            </a:r>
            <a:endParaRPr/>
          </a:p>
          <a:p>
            <a:pPr indent="0" lvl="0" marL="0" marR="0" rtl="0" algn="l">
              <a:lnSpc>
                <a:spcPct val="107000"/>
              </a:lnSpc>
              <a:spcBef>
                <a:spcPts val="800"/>
              </a:spcBef>
              <a:spcAft>
                <a:spcPts val="0"/>
              </a:spcAft>
              <a:buSzPts val="1400"/>
              <a:buNone/>
            </a:pPr>
            <a:r>
              <a:t/>
            </a:r>
            <a:endParaRPr sz="1200">
              <a:latin typeface="Arial"/>
              <a:ea typeface="Arial"/>
              <a:cs typeface="Arial"/>
              <a:sym typeface="Arial"/>
            </a:endParaRPr>
          </a:p>
          <a:p>
            <a:pPr indent="0" lvl="0" marL="0" marR="0" rtl="0" algn="l">
              <a:lnSpc>
                <a:spcPct val="107000"/>
              </a:lnSpc>
              <a:spcBef>
                <a:spcPts val="800"/>
              </a:spcBef>
              <a:spcAft>
                <a:spcPts val="0"/>
              </a:spcAft>
              <a:buSzPts val="1400"/>
              <a:buNone/>
            </a:pPr>
            <a:r>
              <a:rPr lang="en-US" sz="1200">
                <a:latin typeface="Arial"/>
                <a:ea typeface="Arial"/>
                <a:cs typeface="Arial"/>
                <a:sym typeface="Arial"/>
              </a:rPr>
              <a:t>-  Define user roles &amp; restrict access to only necessary data &amp; systems.</a:t>
            </a:r>
            <a:endParaRPr/>
          </a:p>
          <a:p>
            <a:pPr indent="0" lvl="0" marL="0" marR="0" rtl="0" algn="l">
              <a:lnSpc>
                <a:spcPct val="107000"/>
              </a:lnSpc>
              <a:spcBef>
                <a:spcPts val="800"/>
              </a:spcBef>
              <a:spcAft>
                <a:spcPts val="0"/>
              </a:spcAft>
              <a:buSzPts val="1400"/>
              <a:buNone/>
            </a:pPr>
            <a:r>
              <a:rPr lang="en-US" sz="1200">
                <a:latin typeface="Arial"/>
                <a:ea typeface="Arial"/>
                <a:cs typeface="Arial"/>
                <a:sym typeface="Arial"/>
              </a:rPr>
              <a:t>  -  Conduct regular audits to ensure compliance with least privilege principle. Use automated tools to monitor and report on privilege escalations or anomalies in access patterns.</a:t>
            </a:r>
            <a:endParaRPr sz="1200">
              <a:latin typeface="Arial"/>
              <a:ea typeface="Arial"/>
              <a:cs typeface="Arial"/>
              <a:sym typeface="Arial"/>
            </a:endParaRPr>
          </a:p>
          <a:p>
            <a:pPr indent="0" lvl="0" marL="0" marR="0" rtl="0" algn="l">
              <a:lnSpc>
                <a:spcPct val="107000"/>
              </a:lnSpc>
              <a:spcBef>
                <a:spcPts val="800"/>
              </a:spcBef>
              <a:spcAft>
                <a:spcPts val="0"/>
              </a:spcAft>
              <a:buClr>
                <a:schemeClr val="dk1"/>
              </a:buClr>
              <a:buSzPts val="1200"/>
              <a:buFont typeface="Arial"/>
              <a:buNone/>
            </a:pPr>
            <a:r>
              <a:rPr lang="en-US" sz="1200">
                <a:latin typeface="Arial"/>
                <a:ea typeface="Arial"/>
                <a:cs typeface="Arial"/>
                <a:sym typeface="Arial"/>
              </a:rPr>
              <a:t>  - Use Strong Authentication like Multifactor authentication for accessing sensitive and critical systems, particularly those in the production VLAN (e.g., web and database servers) reducing the potential for privilege escalation or lateral movement.</a:t>
            </a:r>
            <a:endParaRPr/>
          </a:p>
          <a:p>
            <a:pPr indent="0" lvl="0" marL="0" marR="0" rtl="0" algn="l">
              <a:lnSpc>
                <a:spcPct val="107000"/>
              </a:lnSpc>
              <a:spcBef>
                <a:spcPts val="800"/>
              </a:spcBef>
              <a:spcAft>
                <a:spcPts val="0"/>
              </a:spcAft>
              <a:buClr>
                <a:schemeClr val="dk1"/>
              </a:buClr>
              <a:buSzPts val="1200"/>
              <a:buFont typeface="Arial"/>
              <a:buNone/>
            </a:pPr>
            <a:r>
              <a:rPr lang="en-US" sz="1200">
                <a:latin typeface="Arial"/>
                <a:ea typeface="Arial"/>
                <a:cs typeface="Arial"/>
                <a:sym typeface="Arial"/>
              </a:rPr>
              <a:t>- Limit Administrative Privileges by restricting administrative roles to a few trusted personnel and monitor their actions closely.</a:t>
            </a:r>
            <a:endParaRPr/>
          </a:p>
          <a:p>
            <a:pPr indent="0" lvl="0" marL="0" marR="0" rtl="0" algn="l">
              <a:lnSpc>
                <a:spcPct val="107000"/>
              </a:lnSpc>
              <a:spcBef>
                <a:spcPts val="800"/>
              </a:spcBef>
              <a:spcAft>
                <a:spcPts val="0"/>
              </a:spcAft>
              <a:buClr>
                <a:schemeClr val="dk1"/>
              </a:buClr>
              <a:buSzPts val="1200"/>
              <a:buFont typeface="Arial"/>
              <a:buNone/>
            </a:pPr>
            <a:r>
              <a:rPr lang="en-US" sz="1200">
                <a:latin typeface="Arial"/>
                <a:ea typeface="Arial"/>
                <a:cs typeface="Arial"/>
                <a:sym typeface="Arial"/>
              </a:rPr>
              <a:t>  -  Log, monitor, and alert on privileged user activities as well as continuous monitoring, aligning with industry best practices.</a:t>
            </a:r>
            <a:endParaRPr/>
          </a:p>
          <a:p>
            <a:pPr indent="0" lvl="0" marL="0" marR="0" rtl="0" algn="l">
              <a:lnSpc>
                <a:spcPct val="107000"/>
              </a:lnSpc>
              <a:spcBef>
                <a:spcPts val="800"/>
              </a:spcBef>
              <a:spcAft>
                <a:spcPts val="0"/>
              </a:spcAft>
              <a:buSzPts val="1400"/>
              <a:buNone/>
            </a:pPr>
            <a:r>
              <a:rPr lang="en-US" sz="1200">
                <a:latin typeface="Arial"/>
                <a:ea typeface="Arial"/>
                <a:cs typeface="Arial"/>
                <a:sym typeface="Arial"/>
              </a:rPr>
              <a:t>  - Restrict file upload capabilities and validate the file types.</a:t>
            </a:r>
            <a:endParaRPr/>
          </a:p>
          <a:p>
            <a:pPr indent="0" lvl="0" marL="0" marR="0" rtl="0" algn="l">
              <a:lnSpc>
                <a:spcPct val="107000"/>
              </a:lnSpc>
              <a:spcBef>
                <a:spcPts val="800"/>
              </a:spcBef>
              <a:spcAft>
                <a:spcPts val="0"/>
              </a:spcAft>
              <a:buSzPts val="1400"/>
              <a:buNone/>
            </a:pPr>
            <a:r>
              <a:rPr lang="en-US" sz="1000">
                <a:latin typeface="Arial"/>
                <a:ea typeface="Arial"/>
                <a:cs typeface="Arial"/>
                <a:sym typeface="Arial"/>
              </a:rPr>
              <a:t>Conduct a robust Training and Awareness program to foster a security-conscious culture across the organization.</a:t>
            </a:r>
            <a:endParaRPr/>
          </a:p>
          <a:p>
            <a:pPr indent="0" lvl="0" marL="0" rtl="0" algn="l">
              <a:lnSpc>
                <a:spcPct val="100000"/>
              </a:lnSpc>
              <a:spcBef>
                <a:spcPts val="800"/>
              </a:spcBef>
              <a:spcAft>
                <a:spcPts val="0"/>
              </a:spcAft>
              <a:buSzPts val="1400"/>
              <a:buNone/>
            </a:pPr>
            <a:r>
              <a:t/>
            </a:r>
            <a:endParaRPr/>
          </a:p>
        </p:txBody>
      </p:sp>
      <p:sp>
        <p:nvSpPr>
          <p:cNvPr id="111" name="Google Shape;111;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7" name="Google Shape;117;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7000"/>
              </a:lnSpc>
              <a:spcBef>
                <a:spcPts val="0"/>
              </a:spcBef>
              <a:spcAft>
                <a:spcPts val="0"/>
              </a:spcAft>
              <a:buSzPts val="1400"/>
              <a:buNone/>
            </a:pPr>
            <a:r>
              <a:t/>
            </a:r>
            <a:endParaRPr sz="1800">
              <a:latin typeface="Arial"/>
              <a:ea typeface="Arial"/>
              <a:cs typeface="Arial"/>
              <a:sym typeface="Arial"/>
            </a:endParaRPr>
          </a:p>
          <a:p>
            <a:pPr indent="0" lvl="0" marL="0" marR="0" rtl="0" algn="l">
              <a:lnSpc>
                <a:spcPct val="107000"/>
              </a:lnSpc>
              <a:spcBef>
                <a:spcPts val="800"/>
              </a:spcBef>
              <a:spcAft>
                <a:spcPts val="0"/>
              </a:spcAft>
              <a:buSzPts val="1400"/>
              <a:buNone/>
            </a:pPr>
            <a:r>
              <a:t/>
            </a:r>
            <a:endParaRPr sz="1800">
              <a:latin typeface="Arial"/>
              <a:ea typeface="Arial"/>
              <a:cs typeface="Arial"/>
              <a:sym typeface="Arial"/>
            </a:endParaRPr>
          </a:p>
          <a:p>
            <a:pPr indent="0" lvl="0" marL="0" marR="0" rtl="0" algn="l">
              <a:lnSpc>
                <a:spcPct val="107000"/>
              </a:lnSpc>
              <a:spcBef>
                <a:spcPts val="800"/>
              </a:spcBef>
              <a:spcAft>
                <a:spcPts val="0"/>
              </a:spcAft>
              <a:buSzPts val="1400"/>
              <a:buNone/>
            </a:pPr>
            <a:r>
              <a:rPr lang="en-US" sz="1800">
                <a:latin typeface="Arial"/>
                <a:ea typeface="Arial"/>
                <a:cs typeface="Arial"/>
                <a:sym typeface="Arial"/>
              </a:rPr>
              <a:t>- To summarize Implementing **Least Privilege Principle** is critical for securing Premium House Lights.</a:t>
            </a:r>
            <a:endParaRPr/>
          </a:p>
          <a:p>
            <a:pPr indent="0" lvl="0" marL="0" rtl="0" algn="l">
              <a:lnSpc>
                <a:spcPct val="100000"/>
              </a:lnSpc>
              <a:spcBef>
                <a:spcPts val="800"/>
              </a:spcBef>
              <a:spcAft>
                <a:spcPts val="0"/>
              </a:spcAft>
              <a:buSzPts val="1400"/>
              <a:buNone/>
            </a:pPr>
            <a:r>
              <a:t/>
            </a:r>
            <a:endParaRPr/>
          </a:p>
          <a:p>
            <a:pPr indent="0" lvl="0" marL="0" rtl="0" algn="l">
              <a:lnSpc>
                <a:spcPct val="100000"/>
              </a:lnSpc>
              <a:spcBef>
                <a:spcPts val="0"/>
              </a:spcBef>
              <a:spcAft>
                <a:spcPts val="0"/>
              </a:spcAft>
              <a:buSzPts val="1400"/>
              <a:buNone/>
            </a:pPr>
            <a:r>
              <a:rPr lang="en-US"/>
              <a:t>I want to emphasize the importance of taking immediate action to reduce risk through Role-Based Access Control (RBAC), Multi-Factor Authentication (MFA), Regular Access Audits and continuous monitoring. Implementing these practices can significantly enhance organizational security posture.</a:t>
            </a:r>
            <a:endParaRPr/>
          </a:p>
          <a:p>
            <a:pPr indent="0" lvl="0" marL="0" rtl="0" algn="l">
              <a:lnSpc>
                <a:spcPct val="100000"/>
              </a:lnSpc>
              <a:spcBef>
                <a:spcPts val="0"/>
              </a:spcBef>
              <a:spcAft>
                <a:spcPts val="0"/>
              </a:spcAft>
              <a:buSzPts val="1400"/>
              <a:buNone/>
            </a:pPr>
            <a:r>
              <a:rPr lang="en-US"/>
              <a:t>Adopting these practices not only addresses immediate security gaps but also lays the foundation for the long-term security. By proactively managing access, authenticating users, and monitoring activities, you create a robust defense against evolving threats.</a:t>
            </a:r>
            <a:endParaRPr/>
          </a:p>
          <a:p>
            <a:pPr indent="0" lvl="0" marL="0" rtl="0" algn="l">
              <a:lnSpc>
                <a:spcPct val="100000"/>
              </a:lnSpc>
              <a:spcBef>
                <a:spcPts val="0"/>
              </a:spcBef>
              <a:spcAft>
                <a:spcPts val="0"/>
              </a:spcAft>
              <a:buSzPts val="1400"/>
              <a:buNone/>
            </a:pPr>
            <a:r>
              <a:rPr lang="en-US"/>
              <a:t>I encourage you to start implementing these measures today to protect Premium House Lights and ensure its resilience in the face of cyber threats.</a:t>
            </a:r>
            <a:endParaRPr/>
          </a:p>
          <a:p>
            <a:pPr indent="0" lvl="0" marL="0" rtl="0" algn="l">
              <a:lnSpc>
                <a:spcPct val="100000"/>
              </a:lnSpc>
              <a:spcBef>
                <a:spcPts val="0"/>
              </a:spcBef>
              <a:spcAft>
                <a:spcPts val="0"/>
              </a:spcAft>
              <a:buSzPts val="1400"/>
              <a:buNone/>
            </a:pPr>
            <a:r>
              <a:t/>
            </a:r>
            <a:endParaRPr/>
          </a:p>
          <a:p>
            <a:pPr indent="0" lvl="0" marL="0" marR="0" rtl="0" algn="l">
              <a:lnSpc>
                <a:spcPct val="100000"/>
              </a:lnSpc>
              <a:spcBef>
                <a:spcPts val="0"/>
              </a:spcBef>
              <a:spcAft>
                <a:spcPts val="0"/>
              </a:spcAft>
              <a:buClr>
                <a:schemeClr val="dk1"/>
              </a:buClr>
              <a:buSzPts val="1200"/>
              <a:buFont typeface="Arial"/>
              <a:buNone/>
            </a:pPr>
            <a:r>
              <a:rPr lang="en-US" sz="1200">
                <a:latin typeface="Arial"/>
                <a:ea typeface="Arial"/>
                <a:cs typeface="Arial"/>
                <a:sym typeface="Arial"/>
              </a:rPr>
              <a:t>-( **Call to Action**:) ) So start securing sensitive systems today by adopting these recommendations.</a:t>
            </a:r>
            <a:endParaRPr/>
          </a:p>
          <a:p>
            <a:pPr indent="0" lvl="0" marL="0" marR="0" rtl="0" algn="l">
              <a:lnSpc>
                <a:spcPct val="100000"/>
              </a:lnSpc>
              <a:spcBef>
                <a:spcPts val="0"/>
              </a:spcBef>
              <a:spcAft>
                <a:spcPts val="0"/>
              </a:spcAft>
              <a:buClr>
                <a:schemeClr val="dk1"/>
              </a:buClr>
              <a:buSzPts val="1200"/>
              <a:buFont typeface="Arial"/>
              <a:buNone/>
            </a:pPr>
            <a:r>
              <a:t/>
            </a:r>
            <a:endParaRPr sz="1200">
              <a:latin typeface="Arial"/>
              <a:ea typeface="Arial"/>
              <a:cs typeface="Arial"/>
              <a:sym typeface="Arial"/>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p:txBody>
      </p:sp>
      <p:sp>
        <p:nvSpPr>
          <p:cNvPr id="118" name="Google Shape;118;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4" name="Google Shape;124;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I appreciate you all for taking the time to watch and listen to my presentation and for your undivided attention. I hope you found the information valuable and insightful. Thank you once again, and have a great day!</a:t>
            </a:r>
            <a:endParaRPr/>
          </a:p>
        </p:txBody>
      </p:sp>
      <p:sp>
        <p:nvSpPr>
          <p:cNvPr id="125" name="Google Shape;125;p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5" name="Shape 15"/>
        <p:cNvGrpSpPr/>
        <p:nvPr/>
      </p:nvGrpSpPr>
      <p:grpSpPr>
        <a:xfrm>
          <a:off x="0" y="0"/>
          <a:ext cx="0" cy="0"/>
          <a:chOff x="0" y="0"/>
          <a:chExt cx="0" cy="0"/>
        </a:xfrm>
      </p:grpSpPr>
      <p:sp>
        <p:nvSpPr>
          <p:cNvPr id="16" name="Google Shape;16;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 name="Google Shape;18;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9" name="Shape 19"/>
        <p:cNvGrpSpPr/>
        <p:nvPr/>
      </p:nvGrpSpPr>
      <p:grpSpPr>
        <a:xfrm>
          <a:off x="0" y="0"/>
          <a:ext cx="0" cy="0"/>
          <a:chOff x="0" y="0"/>
          <a:chExt cx="0" cy="0"/>
        </a:xfrm>
      </p:grpSpPr>
      <p:sp>
        <p:nvSpPr>
          <p:cNvPr id="20" name="Google Shape;20;p3"/>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Play"/>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3"/>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2" name="Google Shape;22;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5" name="Shape 25"/>
        <p:cNvGrpSpPr/>
        <p:nvPr/>
      </p:nvGrpSpPr>
      <p:grpSpPr>
        <a:xfrm>
          <a:off x="0" y="0"/>
          <a:ext cx="0" cy="0"/>
          <a:chOff x="0" y="0"/>
          <a:chExt cx="0" cy="0"/>
        </a:xfrm>
      </p:grpSpPr>
      <p:sp>
        <p:nvSpPr>
          <p:cNvPr id="26" name="Google Shape;26;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8" name="Google Shape;28;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1" name="Shape 31"/>
        <p:cNvGrpSpPr/>
        <p:nvPr/>
      </p:nvGrpSpPr>
      <p:grpSpPr>
        <a:xfrm>
          <a:off x="0" y="0"/>
          <a:ext cx="0" cy="0"/>
          <a:chOff x="0" y="0"/>
          <a:chExt cx="0" cy="0"/>
        </a:xfrm>
      </p:grpSpPr>
      <p:sp>
        <p:nvSpPr>
          <p:cNvPr id="32" name="Google Shape;32;p5"/>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Play"/>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5"/>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757575"/>
              </a:buClr>
              <a:buSzPts val="2400"/>
              <a:buNone/>
              <a:defRPr sz="2400">
                <a:solidFill>
                  <a:srgbClr val="757575"/>
                </a:solidFill>
              </a:defRPr>
            </a:lvl1pPr>
            <a:lvl2pPr indent="-228600" lvl="1" marL="914400" algn="l">
              <a:lnSpc>
                <a:spcPct val="90000"/>
              </a:lnSpc>
              <a:spcBef>
                <a:spcPts val="500"/>
              </a:spcBef>
              <a:spcAft>
                <a:spcPts val="0"/>
              </a:spcAft>
              <a:buClr>
                <a:srgbClr val="757575"/>
              </a:buClr>
              <a:buSzPts val="2000"/>
              <a:buNone/>
              <a:defRPr sz="2000">
                <a:solidFill>
                  <a:srgbClr val="757575"/>
                </a:solidFill>
              </a:defRPr>
            </a:lvl2pPr>
            <a:lvl3pPr indent="-228600" lvl="2" marL="1371600" algn="l">
              <a:lnSpc>
                <a:spcPct val="90000"/>
              </a:lnSpc>
              <a:spcBef>
                <a:spcPts val="500"/>
              </a:spcBef>
              <a:spcAft>
                <a:spcPts val="0"/>
              </a:spcAft>
              <a:buClr>
                <a:srgbClr val="757575"/>
              </a:buClr>
              <a:buSzPts val="1800"/>
              <a:buNone/>
              <a:defRPr sz="1800">
                <a:solidFill>
                  <a:srgbClr val="757575"/>
                </a:solidFill>
              </a:defRPr>
            </a:lvl3pPr>
            <a:lvl4pPr indent="-228600" lvl="3" marL="1828800" algn="l">
              <a:lnSpc>
                <a:spcPct val="90000"/>
              </a:lnSpc>
              <a:spcBef>
                <a:spcPts val="500"/>
              </a:spcBef>
              <a:spcAft>
                <a:spcPts val="0"/>
              </a:spcAft>
              <a:buClr>
                <a:srgbClr val="757575"/>
              </a:buClr>
              <a:buSzPts val="1600"/>
              <a:buNone/>
              <a:defRPr sz="1600">
                <a:solidFill>
                  <a:srgbClr val="757575"/>
                </a:solidFill>
              </a:defRPr>
            </a:lvl4pPr>
            <a:lvl5pPr indent="-228600" lvl="4" marL="2286000" algn="l">
              <a:lnSpc>
                <a:spcPct val="90000"/>
              </a:lnSpc>
              <a:spcBef>
                <a:spcPts val="500"/>
              </a:spcBef>
              <a:spcAft>
                <a:spcPts val="0"/>
              </a:spcAft>
              <a:buClr>
                <a:srgbClr val="757575"/>
              </a:buClr>
              <a:buSzPts val="1600"/>
              <a:buNone/>
              <a:defRPr sz="1600">
                <a:solidFill>
                  <a:srgbClr val="757575"/>
                </a:solidFill>
              </a:defRPr>
            </a:lvl5pPr>
            <a:lvl6pPr indent="-228600" lvl="5" marL="2743200" algn="l">
              <a:lnSpc>
                <a:spcPct val="90000"/>
              </a:lnSpc>
              <a:spcBef>
                <a:spcPts val="500"/>
              </a:spcBef>
              <a:spcAft>
                <a:spcPts val="0"/>
              </a:spcAft>
              <a:buClr>
                <a:srgbClr val="757575"/>
              </a:buClr>
              <a:buSzPts val="1600"/>
              <a:buNone/>
              <a:defRPr sz="1600">
                <a:solidFill>
                  <a:srgbClr val="757575"/>
                </a:solidFill>
              </a:defRPr>
            </a:lvl6pPr>
            <a:lvl7pPr indent="-228600" lvl="6" marL="3200400" algn="l">
              <a:lnSpc>
                <a:spcPct val="90000"/>
              </a:lnSpc>
              <a:spcBef>
                <a:spcPts val="500"/>
              </a:spcBef>
              <a:spcAft>
                <a:spcPts val="0"/>
              </a:spcAft>
              <a:buClr>
                <a:srgbClr val="757575"/>
              </a:buClr>
              <a:buSzPts val="1600"/>
              <a:buNone/>
              <a:defRPr sz="1600">
                <a:solidFill>
                  <a:srgbClr val="757575"/>
                </a:solidFill>
              </a:defRPr>
            </a:lvl7pPr>
            <a:lvl8pPr indent="-228600" lvl="7" marL="3657600" algn="l">
              <a:lnSpc>
                <a:spcPct val="90000"/>
              </a:lnSpc>
              <a:spcBef>
                <a:spcPts val="500"/>
              </a:spcBef>
              <a:spcAft>
                <a:spcPts val="0"/>
              </a:spcAft>
              <a:buClr>
                <a:srgbClr val="757575"/>
              </a:buClr>
              <a:buSzPts val="1600"/>
              <a:buNone/>
              <a:defRPr sz="1600">
                <a:solidFill>
                  <a:srgbClr val="757575"/>
                </a:solidFill>
              </a:defRPr>
            </a:lvl8pPr>
            <a:lvl9pPr indent="-228600" lvl="8" marL="4114800" algn="l">
              <a:lnSpc>
                <a:spcPct val="90000"/>
              </a:lnSpc>
              <a:spcBef>
                <a:spcPts val="500"/>
              </a:spcBef>
              <a:spcAft>
                <a:spcPts val="0"/>
              </a:spcAft>
              <a:buClr>
                <a:srgbClr val="757575"/>
              </a:buClr>
              <a:buSzPts val="1600"/>
              <a:buNone/>
              <a:defRPr sz="1600">
                <a:solidFill>
                  <a:srgbClr val="757575"/>
                </a:solidFill>
              </a:defRPr>
            </a:lvl9pPr>
          </a:lstStyle>
          <a:p/>
        </p:txBody>
      </p:sp>
      <p:sp>
        <p:nvSpPr>
          <p:cNvPr id="34" name="Google Shape;34;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7" name="Shape 37"/>
        <p:cNvGrpSpPr/>
        <p:nvPr/>
      </p:nvGrpSpPr>
      <p:grpSpPr>
        <a:xfrm>
          <a:off x="0" y="0"/>
          <a:ext cx="0" cy="0"/>
          <a:chOff x="0" y="0"/>
          <a:chExt cx="0" cy="0"/>
        </a:xfrm>
      </p:grpSpPr>
      <p:sp>
        <p:nvSpPr>
          <p:cNvPr id="38" name="Google Shape;38;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6"/>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6"/>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1" name="Google Shape;41;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4" name="Shape 44"/>
        <p:cNvGrpSpPr/>
        <p:nvPr/>
      </p:nvGrpSpPr>
      <p:grpSpPr>
        <a:xfrm>
          <a:off x="0" y="0"/>
          <a:ext cx="0" cy="0"/>
          <a:chOff x="0" y="0"/>
          <a:chExt cx="0" cy="0"/>
        </a:xfrm>
      </p:grpSpPr>
      <p:sp>
        <p:nvSpPr>
          <p:cNvPr id="45" name="Google Shape;45;p7"/>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7"/>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7" name="Google Shape;47;p7"/>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8" name="Google Shape;48;p7"/>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9" name="Google Shape;49;p7"/>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0" name="Google Shape;50;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3" name="Shape 53"/>
        <p:cNvGrpSpPr/>
        <p:nvPr/>
      </p:nvGrpSpPr>
      <p:grpSpPr>
        <a:xfrm>
          <a:off x="0" y="0"/>
          <a:ext cx="0" cy="0"/>
          <a:chOff x="0" y="0"/>
          <a:chExt cx="0" cy="0"/>
        </a:xfrm>
      </p:grpSpPr>
      <p:sp>
        <p:nvSpPr>
          <p:cNvPr id="54" name="Google Shape;54;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Play"/>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Play"/>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10"/>
          <p:cNvSpPr/>
          <p:nvPr>
            <p:ph idx="2" type="pic"/>
          </p:nvPr>
        </p:nvSpPr>
        <p:spPr>
          <a:xfrm>
            <a:off x="5183188" y="987425"/>
            <a:ext cx="6172200" cy="4873625"/>
          </a:xfrm>
          <a:prstGeom prst="rect">
            <a:avLst/>
          </a:prstGeom>
          <a:noFill/>
          <a:ln>
            <a:noFill/>
          </a:ln>
        </p:spPr>
      </p:sp>
      <p:sp>
        <p:nvSpPr>
          <p:cNvPr id="68" name="Google Shape;68;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Play"/>
              <a:buNone/>
              <a:defRPr b="0" i="0" sz="4400" u="none" cap="none" strike="noStrike">
                <a:solidFill>
                  <a:schemeClr val="dk1"/>
                </a:solidFill>
                <a:latin typeface="Play"/>
                <a:ea typeface="Play"/>
                <a:cs typeface="Play"/>
                <a:sym typeface="Play"/>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2" name="Google Shape;12;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757575"/>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3" name="Google Shape;13;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757575"/>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4" name="Google Shape;14;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pic>
        <p:nvPicPr>
          <p:cNvPr descr="A person looking at a magnifying glass&#10;&#10;Description automatically generated" id="89" name="Google Shape;89;p13"/>
          <p:cNvPicPr preferRelativeResize="0"/>
          <p:nvPr/>
        </p:nvPicPr>
        <p:blipFill rotWithShape="1">
          <a:blip r:embed="rId3">
            <a:alphaModFix/>
          </a:blip>
          <a:srcRect b="0" l="0" r="0" t="0"/>
          <a:stretch/>
        </p:blipFill>
        <p:spPr>
          <a:xfrm>
            <a:off x="132080" y="142240"/>
            <a:ext cx="11907520" cy="6593840"/>
          </a:xfrm>
          <a:prstGeom prst="rect">
            <a:avLst/>
          </a:prstGeom>
          <a:noFill/>
          <a:ln>
            <a:noFill/>
          </a:ln>
        </p:spPr>
      </p:pic>
      <p:sp>
        <p:nvSpPr>
          <p:cNvPr id="90" name="Google Shape;90;p13"/>
          <p:cNvSpPr txBox="1"/>
          <p:nvPr/>
        </p:nvSpPr>
        <p:spPr>
          <a:xfrm flipH="1">
            <a:off x="989901" y="914400"/>
            <a:ext cx="10242957" cy="83095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lt2"/>
                </a:solidFill>
                <a:latin typeface="Arial"/>
                <a:ea typeface="Arial"/>
                <a:cs typeface="Arial"/>
                <a:sym typeface="Arial"/>
              </a:rPr>
              <a:t>Principle of Least Privilege: Security breach at Premium House Lights Inc on 19/Feb/2022</a:t>
            </a:r>
            <a:endParaRPr b="1" i="0" sz="2400" u="none" cap="none" strike="noStrike">
              <a:solidFill>
                <a:schemeClr val="lt2"/>
              </a:solidFill>
              <a:latin typeface="Arial"/>
              <a:ea typeface="Arial"/>
              <a:cs typeface="Arial"/>
              <a:sym typeface="Arial"/>
            </a:endParaRPr>
          </a:p>
        </p:txBody>
      </p:sp>
      <p:sp>
        <p:nvSpPr>
          <p:cNvPr id="91" name="Google Shape;91;p13"/>
          <p:cNvSpPr txBox="1"/>
          <p:nvPr/>
        </p:nvSpPr>
        <p:spPr>
          <a:xfrm flipH="1">
            <a:off x="3104100" y="2323750"/>
            <a:ext cx="5922454"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lt2"/>
                </a:solidFill>
                <a:latin typeface="Arial"/>
                <a:ea typeface="Arial"/>
                <a:cs typeface="Arial"/>
                <a:sym typeface="Arial"/>
              </a:rPr>
              <a:t>             By James Kuzhilaparambil</a:t>
            </a:r>
            <a:endParaRPr b="0" i="0" sz="2400" u="none" cap="none" strike="noStrike">
              <a:solidFill>
                <a:schemeClr val="lt2"/>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4"/>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Play"/>
              <a:buNone/>
            </a:pPr>
            <a:r>
              <a:t/>
            </a:r>
            <a:endParaRPr/>
          </a:p>
        </p:txBody>
      </p:sp>
      <p:sp>
        <p:nvSpPr>
          <p:cNvPr id="98" name="Google Shape;98;p14"/>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t/>
            </a:r>
            <a:endParaRPr/>
          </a:p>
        </p:txBody>
      </p:sp>
      <p:pic>
        <p:nvPicPr>
          <p:cNvPr descr="A white hand with a lock on it&#10;&#10;Description automatically generated" id="99" name="Google Shape;99;p14"/>
          <p:cNvPicPr preferRelativeResize="0"/>
          <p:nvPr/>
        </p:nvPicPr>
        <p:blipFill rotWithShape="1">
          <a:blip r:embed="rId3">
            <a:alphaModFix/>
          </a:blip>
          <a:srcRect b="0" l="0" r="0" t="0"/>
          <a:stretch/>
        </p:blipFill>
        <p:spPr>
          <a:xfrm>
            <a:off x="165502" y="172720"/>
            <a:ext cx="11894417" cy="6544510"/>
          </a:xfrm>
          <a:prstGeom prst="rect">
            <a:avLst/>
          </a:prstGeom>
          <a:noFill/>
          <a:ln>
            <a:noFill/>
          </a:ln>
        </p:spPr>
      </p:pic>
      <p:sp>
        <p:nvSpPr>
          <p:cNvPr id="100" name="Google Shape;100;p14"/>
          <p:cNvSpPr txBox="1"/>
          <p:nvPr/>
        </p:nvSpPr>
        <p:spPr>
          <a:xfrm>
            <a:off x="1117600" y="1122364"/>
            <a:ext cx="10114844" cy="1469505"/>
          </a:xfrm>
          <a:prstGeom prst="rect">
            <a:avLst/>
          </a:prstGeom>
          <a:noFill/>
          <a:ln>
            <a:noFill/>
          </a:ln>
        </p:spPr>
        <p:txBody>
          <a:bodyPr anchorCtr="0" anchor="t" bIns="45700" lIns="91425" spcFirstLastPara="1" rIns="91425" wrap="square" tIns="45700">
            <a:spAutoFit/>
          </a:bodyPr>
          <a:lstStyle/>
          <a:p>
            <a:pPr indent="0" lvl="0" marL="0" marR="0" rtl="0" algn="l">
              <a:lnSpc>
                <a:spcPct val="107000"/>
              </a:lnSpc>
              <a:spcBef>
                <a:spcPts val="0"/>
              </a:spcBef>
              <a:spcAft>
                <a:spcPts val="0"/>
              </a:spcAft>
              <a:buClr>
                <a:srgbClr val="000000"/>
              </a:buClr>
              <a:buSzPts val="2400"/>
              <a:buFont typeface="Arial"/>
              <a:buNone/>
            </a:pPr>
            <a:r>
              <a:rPr b="0" i="0" lang="en-US" sz="2400" u="none" cap="none" strike="noStrike">
                <a:solidFill>
                  <a:schemeClr val="lt2"/>
                </a:solidFill>
                <a:latin typeface="Arial"/>
                <a:ea typeface="Arial"/>
                <a:cs typeface="Arial"/>
                <a:sym typeface="Arial"/>
              </a:rPr>
              <a:t> - Definition: Grant users only the access necessary for their role.</a:t>
            </a:r>
            <a:endParaRPr b="0" i="0" sz="1400" u="none" cap="none" strike="noStrike">
              <a:solidFill>
                <a:srgbClr val="000000"/>
              </a:solidFill>
              <a:latin typeface="Arial"/>
              <a:ea typeface="Arial"/>
              <a:cs typeface="Arial"/>
              <a:sym typeface="Arial"/>
            </a:endParaRPr>
          </a:p>
          <a:p>
            <a:pPr indent="0" lvl="0" marL="0" marR="0" rtl="0" algn="l">
              <a:lnSpc>
                <a:spcPct val="107000"/>
              </a:lnSpc>
              <a:spcBef>
                <a:spcPts val="800"/>
              </a:spcBef>
              <a:spcAft>
                <a:spcPts val="0"/>
              </a:spcAft>
              <a:buClr>
                <a:srgbClr val="000000"/>
              </a:buClr>
              <a:buSzPts val="2400"/>
              <a:buFont typeface="Arial"/>
              <a:buNone/>
            </a:pPr>
            <a:r>
              <a:rPr b="0" i="0" lang="en-US" sz="2400" u="none" cap="none" strike="noStrike">
                <a:solidFill>
                  <a:schemeClr val="lt2"/>
                </a:solidFill>
                <a:latin typeface="Arial"/>
                <a:ea typeface="Arial"/>
                <a:cs typeface="Arial"/>
                <a:sym typeface="Arial"/>
              </a:rPr>
              <a:t>  - Goal: Minimize the risk of unauthorized access and data exposure.</a:t>
            </a:r>
            <a:endParaRPr b="0" i="0" sz="1400" u="none" cap="none" strike="noStrike">
              <a:solidFill>
                <a:srgbClr val="000000"/>
              </a:solidFill>
              <a:latin typeface="Arial"/>
              <a:ea typeface="Arial"/>
              <a:cs typeface="Arial"/>
              <a:sym typeface="Arial"/>
            </a:endParaRPr>
          </a:p>
          <a:p>
            <a:pPr indent="0" lvl="0" marL="0" marR="0" rtl="0" algn="l">
              <a:lnSpc>
                <a:spcPct val="107000"/>
              </a:lnSpc>
              <a:spcBef>
                <a:spcPts val="800"/>
              </a:spcBef>
              <a:spcAft>
                <a:spcPts val="0"/>
              </a:spcAft>
              <a:buClr>
                <a:srgbClr val="000000"/>
              </a:buClr>
              <a:buSzPts val="2400"/>
              <a:buFont typeface="Arial"/>
              <a:buNone/>
            </a:pPr>
            <a:r>
              <a:rPr b="0" i="0" lang="en-US" sz="2400" u="none" cap="none" strike="noStrike">
                <a:solidFill>
                  <a:schemeClr val="lt2"/>
                </a:solidFill>
                <a:latin typeface="Arial"/>
                <a:ea typeface="Arial"/>
                <a:cs typeface="Arial"/>
                <a:sym typeface="Arial"/>
              </a:rPr>
              <a:t>  - Impact: Reduces insider threats, limits damage from breaches.</a:t>
            </a:r>
            <a:endParaRPr b="0" i="0" sz="2400" u="none" cap="none" strike="noStrike">
              <a:solidFill>
                <a:schemeClr val="lt2"/>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pic>
        <p:nvPicPr>
          <p:cNvPr descr="A group of people around a table with laptops&#10;&#10;Description automatically generated" id="106" name="Google Shape;106;p15"/>
          <p:cNvPicPr preferRelativeResize="0"/>
          <p:nvPr/>
        </p:nvPicPr>
        <p:blipFill rotWithShape="1">
          <a:blip r:embed="rId3">
            <a:alphaModFix/>
          </a:blip>
          <a:srcRect b="0" l="0" r="0" t="0"/>
          <a:stretch/>
        </p:blipFill>
        <p:spPr>
          <a:xfrm>
            <a:off x="81280" y="101600"/>
            <a:ext cx="12029439" cy="6664959"/>
          </a:xfrm>
          <a:prstGeom prst="rect">
            <a:avLst/>
          </a:prstGeom>
          <a:noFill/>
          <a:ln>
            <a:noFill/>
          </a:ln>
        </p:spPr>
      </p:pic>
      <p:sp>
        <p:nvSpPr>
          <p:cNvPr id="107" name="Google Shape;107;p15"/>
          <p:cNvSpPr txBox="1"/>
          <p:nvPr/>
        </p:nvSpPr>
        <p:spPr>
          <a:xfrm>
            <a:off x="1151467" y="428978"/>
            <a:ext cx="9042400" cy="4456092"/>
          </a:xfrm>
          <a:prstGeom prst="rect">
            <a:avLst/>
          </a:prstGeom>
          <a:noFill/>
          <a:ln>
            <a:noFill/>
          </a:ln>
        </p:spPr>
        <p:txBody>
          <a:bodyPr anchorCtr="0" anchor="t" bIns="45700" lIns="91425" spcFirstLastPara="1" rIns="91425" wrap="square" tIns="45700">
            <a:spAutoFit/>
          </a:bodyPr>
          <a:lstStyle/>
          <a:p>
            <a:pPr indent="0" lvl="0" marL="0" marR="0" rtl="0" algn="l">
              <a:lnSpc>
                <a:spcPct val="107000"/>
              </a:lnSpc>
              <a:spcBef>
                <a:spcPts val="0"/>
              </a:spcBef>
              <a:spcAft>
                <a:spcPts val="0"/>
              </a:spcAft>
              <a:buClr>
                <a:srgbClr val="000000"/>
              </a:buClr>
              <a:buSzPts val="2400"/>
              <a:buFont typeface="Arial"/>
              <a:buNone/>
            </a:pPr>
            <a:r>
              <a:t/>
            </a:r>
            <a:endParaRPr b="1" i="0" sz="2400" u="none" cap="none" strike="noStrike">
              <a:solidFill>
                <a:srgbClr val="FFFF00"/>
              </a:solidFill>
              <a:latin typeface="Arial"/>
              <a:ea typeface="Arial"/>
              <a:cs typeface="Arial"/>
              <a:sym typeface="Arial"/>
            </a:endParaRPr>
          </a:p>
          <a:p>
            <a:pPr indent="0" lvl="0" marL="0" marR="0" rtl="0" algn="l">
              <a:lnSpc>
                <a:spcPct val="107000"/>
              </a:lnSpc>
              <a:spcBef>
                <a:spcPts val="800"/>
              </a:spcBef>
              <a:spcAft>
                <a:spcPts val="0"/>
              </a:spcAft>
              <a:buClr>
                <a:srgbClr val="000000"/>
              </a:buClr>
              <a:buSzPts val="2400"/>
              <a:buFont typeface="Arial"/>
              <a:buNone/>
            </a:pPr>
            <a:r>
              <a:rPr b="1" i="0" lang="en-US" sz="2400" u="none" cap="none" strike="noStrike">
                <a:solidFill>
                  <a:schemeClr val="lt1"/>
                </a:solidFill>
                <a:latin typeface="Arial"/>
                <a:ea typeface="Arial"/>
                <a:cs typeface="Arial"/>
                <a:sym typeface="Arial"/>
              </a:rPr>
              <a:t>  Key Vulnerabilities Identified</a:t>
            </a:r>
            <a:endParaRPr b="0" i="0" sz="1400" u="none" cap="none" strike="noStrike">
              <a:solidFill>
                <a:srgbClr val="000000"/>
              </a:solidFill>
              <a:latin typeface="Arial"/>
              <a:ea typeface="Arial"/>
              <a:cs typeface="Arial"/>
              <a:sym typeface="Arial"/>
            </a:endParaRPr>
          </a:p>
          <a:p>
            <a:pPr indent="0" lvl="0" marL="0" marR="0" rtl="0" algn="l">
              <a:lnSpc>
                <a:spcPct val="107000"/>
              </a:lnSpc>
              <a:spcBef>
                <a:spcPts val="800"/>
              </a:spcBef>
              <a:spcAft>
                <a:spcPts val="0"/>
              </a:spcAft>
              <a:buClr>
                <a:srgbClr val="000000"/>
              </a:buClr>
              <a:buSzPts val="2400"/>
              <a:buFont typeface="Arial"/>
              <a:buNone/>
            </a:pPr>
            <a:r>
              <a:t/>
            </a:r>
            <a:endParaRPr b="1" i="0" sz="2400" u="none" cap="none" strike="noStrike">
              <a:solidFill>
                <a:schemeClr val="lt1"/>
              </a:solidFill>
              <a:latin typeface="Arial"/>
              <a:ea typeface="Arial"/>
              <a:cs typeface="Arial"/>
              <a:sym typeface="Arial"/>
            </a:endParaRPr>
          </a:p>
          <a:p>
            <a:pPr indent="0" lvl="0" marL="0" marR="0" rtl="0" algn="l">
              <a:lnSpc>
                <a:spcPct val="107000"/>
              </a:lnSpc>
              <a:spcBef>
                <a:spcPts val="800"/>
              </a:spcBef>
              <a:spcAft>
                <a:spcPts val="0"/>
              </a:spcAft>
              <a:buClr>
                <a:srgbClr val="000000"/>
              </a:buClr>
              <a:buSzPts val="2400"/>
              <a:buFont typeface="Arial"/>
              <a:buNone/>
            </a:pPr>
            <a:r>
              <a:t/>
            </a:r>
            <a:endParaRPr b="1" i="0" sz="2400" u="none" cap="none" strike="noStrike">
              <a:solidFill>
                <a:schemeClr val="lt1"/>
              </a:solidFill>
              <a:latin typeface="Arial"/>
              <a:ea typeface="Arial"/>
              <a:cs typeface="Arial"/>
              <a:sym typeface="Arial"/>
            </a:endParaRPr>
          </a:p>
          <a:p>
            <a:pPr indent="0" lvl="0" marL="0" marR="0" rtl="0" algn="l">
              <a:lnSpc>
                <a:spcPct val="107000"/>
              </a:lnSpc>
              <a:spcBef>
                <a:spcPts val="800"/>
              </a:spcBef>
              <a:spcAft>
                <a:spcPts val="0"/>
              </a:spcAft>
              <a:buClr>
                <a:srgbClr val="000000"/>
              </a:buClr>
              <a:buSzPts val="2400"/>
              <a:buFont typeface="Arial"/>
              <a:buNone/>
            </a:pPr>
            <a:r>
              <a:rPr b="1" i="0" lang="en-US" sz="2400" u="none" cap="none" strike="noStrike">
                <a:solidFill>
                  <a:schemeClr val="lt1"/>
                </a:solidFill>
                <a:latin typeface="Arial"/>
                <a:ea typeface="Arial"/>
                <a:cs typeface="Arial"/>
                <a:sym typeface="Arial"/>
              </a:rPr>
              <a:t>  - Overly Broad User Access</a:t>
            </a:r>
            <a:endParaRPr b="0" i="0" sz="1400" u="none" cap="none" strike="noStrike">
              <a:solidFill>
                <a:srgbClr val="000000"/>
              </a:solidFill>
              <a:latin typeface="Arial"/>
              <a:ea typeface="Arial"/>
              <a:cs typeface="Arial"/>
              <a:sym typeface="Arial"/>
            </a:endParaRPr>
          </a:p>
          <a:p>
            <a:pPr indent="0" lvl="0" marL="0" marR="0" rtl="0" algn="l">
              <a:lnSpc>
                <a:spcPct val="107000"/>
              </a:lnSpc>
              <a:spcBef>
                <a:spcPts val="800"/>
              </a:spcBef>
              <a:spcAft>
                <a:spcPts val="0"/>
              </a:spcAft>
              <a:buClr>
                <a:srgbClr val="000000"/>
              </a:buClr>
              <a:buSzPts val="2400"/>
              <a:buFont typeface="Arial"/>
              <a:buNone/>
            </a:pPr>
            <a:r>
              <a:rPr b="1" i="0" lang="en-US" sz="2400" u="none" cap="none" strike="noStrike">
                <a:solidFill>
                  <a:schemeClr val="lt1"/>
                </a:solidFill>
                <a:latin typeface="Arial"/>
                <a:ea typeface="Arial"/>
                <a:cs typeface="Arial"/>
                <a:sym typeface="Arial"/>
              </a:rPr>
              <a:t>  - Insufficient Role Definitions</a:t>
            </a:r>
            <a:endParaRPr b="0" i="0" sz="1400" u="none" cap="none" strike="noStrike">
              <a:solidFill>
                <a:srgbClr val="000000"/>
              </a:solidFill>
              <a:latin typeface="Arial"/>
              <a:ea typeface="Arial"/>
              <a:cs typeface="Arial"/>
              <a:sym typeface="Arial"/>
            </a:endParaRPr>
          </a:p>
          <a:p>
            <a:pPr indent="0" lvl="0" marL="0" marR="0" rtl="0" algn="l">
              <a:lnSpc>
                <a:spcPct val="107000"/>
              </a:lnSpc>
              <a:spcBef>
                <a:spcPts val="800"/>
              </a:spcBef>
              <a:spcAft>
                <a:spcPts val="0"/>
              </a:spcAft>
              <a:buClr>
                <a:srgbClr val="000000"/>
              </a:buClr>
              <a:buSzPts val="2400"/>
              <a:buFont typeface="Arial"/>
              <a:buNone/>
            </a:pPr>
            <a:r>
              <a:rPr b="1" i="0" lang="en-US" sz="2400" u="none" cap="none" strike="noStrike">
                <a:solidFill>
                  <a:schemeClr val="lt1"/>
                </a:solidFill>
                <a:latin typeface="Arial"/>
                <a:ea typeface="Arial"/>
                <a:cs typeface="Arial"/>
                <a:sym typeface="Arial"/>
              </a:rPr>
              <a:t>  - Lack of Monitoring for Privileged Accounts</a:t>
            </a:r>
            <a:endParaRPr b="0" i="0" sz="1400" u="none" cap="none" strike="noStrike">
              <a:solidFill>
                <a:srgbClr val="000000"/>
              </a:solidFill>
              <a:latin typeface="Arial"/>
              <a:ea typeface="Arial"/>
              <a:cs typeface="Arial"/>
              <a:sym typeface="Arial"/>
            </a:endParaRPr>
          </a:p>
          <a:p>
            <a:pPr indent="0" lvl="0" marL="0" marR="0" rtl="0" algn="l">
              <a:lnSpc>
                <a:spcPct val="107000"/>
              </a:lnSpc>
              <a:spcBef>
                <a:spcPts val="800"/>
              </a:spcBef>
              <a:spcAft>
                <a:spcPts val="0"/>
              </a:spcAft>
              <a:buClr>
                <a:srgbClr val="000000"/>
              </a:buClr>
              <a:buSzPts val="2400"/>
              <a:buFont typeface="Arial"/>
              <a:buNone/>
            </a:pPr>
            <a:r>
              <a:rPr b="1" i="0" lang="en-US" sz="2400" u="none" cap="none" strike="noStrike">
                <a:solidFill>
                  <a:schemeClr val="lt1"/>
                </a:solidFill>
                <a:latin typeface="Arial"/>
                <a:ea typeface="Arial"/>
                <a:cs typeface="Arial"/>
                <a:sym typeface="Arial"/>
              </a:rPr>
              <a:t>  - Database Access</a:t>
            </a:r>
            <a:endParaRPr b="0" i="0" sz="1400" u="none" cap="none" strike="noStrike">
              <a:solidFill>
                <a:srgbClr val="000000"/>
              </a:solidFill>
              <a:latin typeface="Arial"/>
              <a:ea typeface="Arial"/>
              <a:cs typeface="Arial"/>
              <a:sym typeface="Arial"/>
            </a:endParaRPr>
          </a:p>
          <a:p>
            <a:pPr indent="0" lvl="0" marL="0" marR="0" rtl="0" algn="l">
              <a:lnSpc>
                <a:spcPct val="107000"/>
              </a:lnSpc>
              <a:spcBef>
                <a:spcPts val="800"/>
              </a:spcBef>
              <a:spcAft>
                <a:spcPts val="0"/>
              </a:spcAft>
              <a:buClr>
                <a:srgbClr val="000000"/>
              </a:buClr>
              <a:buSzPts val="2400"/>
              <a:buFont typeface="Arial"/>
              <a:buNone/>
            </a:pPr>
            <a:r>
              <a:rPr b="1" i="0" lang="en-US" sz="2400" u="none" cap="none" strike="noStrike">
                <a:solidFill>
                  <a:schemeClr val="lt1"/>
                </a:solidFill>
                <a:latin typeface="Arial"/>
                <a:ea typeface="Arial"/>
                <a:cs typeface="Arial"/>
                <a:sym typeface="Arial"/>
              </a:rPr>
              <a:t>  - Insecure File Uploads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pic>
        <p:nvPicPr>
          <p:cNvPr id="113" name="Google Shape;113;p16"/>
          <p:cNvPicPr preferRelativeResize="0"/>
          <p:nvPr/>
        </p:nvPicPr>
        <p:blipFill rotWithShape="1">
          <a:blip r:embed="rId3">
            <a:alphaModFix/>
          </a:blip>
          <a:srcRect b="0" l="0" r="0" t="0"/>
          <a:stretch/>
        </p:blipFill>
        <p:spPr>
          <a:xfrm>
            <a:off x="120316" y="61737"/>
            <a:ext cx="11947357" cy="6706631"/>
          </a:xfrm>
          <a:prstGeom prst="rect">
            <a:avLst/>
          </a:prstGeom>
          <a:noFill/>
          <a:ln>
            <a:noFill/>
          </a:ln>
        </p:spPr>
      </p:pic>
      <p:sp>
        <p:nvSpPr>
          <p:cNvPr id="114" name="Google Shape;114;p16"/>
          <p:cNvSpPr txBox="1"/>
          <p:nvPr/>
        </p:nvSpPr>
        <p:spPr>
          <a:xfrm>
            <a:off x="493295" y="1094874"/>
            <a:ext cx="9950116" cy="2962799"/>
          </a:xfrm>
          <a:prstGeom prst="rect">
            <a:avLst/>
          </a:prstGeom>
          <a:noFill/>
          <a:ln>
            <a:noFill/>
          </a:ln>
        </p:spPr>
        <p:txBody>
          <a:bodyPr anchorCtr="0" anchor="t" bIns="45700" lIns="91425" spcFirstLastPara="1" rIns="91425" wrap="square" tIns="45700">
            <a:spAutoFit/>
          </a:bodyPr>
          <a:lstStyle/>
          <a:p>
            <a:pPr indent="0" lvl="0" marL="0" marR="0" rtl="0" algn="l">
              <a:lnSpc>
                <a:spcPct val="107000"/>
              </a:lnSpc>
              <a:spcBef>
                <a:spcPts val="0"/>
              </a:spcBef>
              <a:spcAft>
                <a:spcPts val="0"/>
              </a:spcAft>
              <a:buClr>
                <a:srgbClr val="000000"/>
              </a:buClr>
              <a:buSzPts val="2400"/>
              <a:buFont typeface="Arial"/>
              <a:buNone/>
            </a:pPr>
            <a:r>
              <a:rPr b="1" i="0" lang="en-US" sz="2400" u="none" cap="none" strike="noStrike">
                <a:solidFill>
                  <a:schemeClr val="lt1"/>
                </a:solidFill>
                <a:latin typeface="Arial"/>
                <a:ea typeface="Arial"/>
                <a:cs typeface="Arial"/>
                <a:sym typeface="Arial"/>
              </a:rPr>
              <a:t>Implementing Least Privilege at Premium House Lights Inc.</a:t>
            </a:r>
            <a:endParaRPr b="0" i="0" sz="1400" u="none" cap="none" strike="noStrike">
              <a:solidFill>
                <a:srgbClr val="000000"/>
              </a:solidFill>
              <a:latin typeface="Arial"/>
              <a:ea typeface="Arial"/>
              <a:cs typeface="Arial"/>
              <a:sym typeface="Arial"/>
            </a:endParaRPr>
          </a:p>
          <a:p>
            <a:pPr indent="0" lvl="0" marL="0" marR="0" rtl="0" algn="l">
              <a:lnSpc>
                <a:spcPct val="107000"/>
              </a:lnSpc>
              <a:spcBef>
                <a:spcPts val="800"/>
              </a:spcBef>
              <a:spcAft>
                <a:spcPts val="0"/>
              </a:spcAft>
              <a:buClr>
                <a:srgbClr val="000000"/>
              </a:buClr>
              <a:buSzPts val="2400"/>
              <a:buFont typeface="Arial"/>
              <a:buNone/>
            </a:pPr>
            <a:r>
              <a:t/>
            </a:r>
            <a:endParaRPr b="1" i="0" sz="2400" u="none" cap="none" strike="noStrike">
              <a:solidFill>
                <a:schemeClr val="lt1"/>
              </a:solidFill>
              <a:latin typeface="Arial"/>
              <a:ea typeface="Arial"/>
              <a:cs typeface="Arial"/>
              <a:sym typeface="Arial"/>
            </a:endParaRPr>
          </a:p>
          <a:p>
            <a:pPr indent="0" lvl="0" marL="0" marR="0" rtl="0" algn="l">
              <a:lnSpc>
                <a:spcPct val="107000"/>
              </a:lnSpc>
              <a:spcBef>
                <a:spcPts val="800"/>
              </a:spcBef>
              <a:spcAft>
                <a:spcPts val="0"/>
              </a:spcAft>
              <a:buClr>
                <a:srgbClr val="000000"/>
              </a:buClr>
              <a:buSzPts val="2400"/>
              <a:buFont typeface="Arial"/>
              <a:buNone/>
            </a:pPr>
            <a:r>
              <a:rPr b="1" i="0" lang="en-US" sz="2400" u="none" cap="none" strike="noStrike">
                <a:solidFill>
                  <a:schemeClr val="lt1"/>
                </a:solidFill>
                <a:latin typeface="Arial"/>
                <a:ea typeface="Arial"/>
                <a:cs typeface="Arial"/>
                <a:sym typeface="Arial"/>
              </a:rPr>
              <a:t>- RBAC Implementation</a:t>
            </a:r>
            <a:endParaRPr b="0" i="0" sz="1400" u="none" cap="none" strike="noStrike">
              <a:solidFill>
                <a:srgbClr val="000000"/>
              </a:solidFill>
              <a:latin typeface="Arial"/>
              <a:ea typeface="Arial"/>
              <a:cs typeface="Arial"/>
              <a:sym typeface="Arial"/>
            </a:endParaRPr>
          </a:p>
          <a:p>
            <a:pPr indent="0" lvl="0" marL="0" marR="0" rtl="0" algn="l">
              <a:lnSpc>
                <a:spcPct val="107000"/>
              </a:lnSpc>
              <a:spcBef>
                <a:spcPts val="800"/>
              </a:spcBef>
              <a:spcAft>
                <a:spcPts val="0"/>
              </a:spcAft>
              <a:buClr>
                <a:srgbClr val="000000"/>
              </a:buClr>
              <a:buSzPts val="2400"/>
              <a:buFont typeface="Arial"/>
              <a:buNone/>
            </a:pPr>
            <a:r>
              <a:rPr b="1" i="0" lang="en-US" sz="2400" u="none" cap="none" strike="noStrike">
                <a:solidFill>
                  <a:schemeClr val="lt1"/>
                </a:solidFill>
                <a:latin typeface="Arial"/>
                <a:ea typeface="Arial"/>
                <a:cs typeface="Arial"/>
                <a:sym typeface="Arial"/>
              </a:rPr>
              <a:t> - Permission Audits</a:t>
            </a:r>
            <a:endParaRPr b="0" i="0" sz="1400" u="none" cap="none" strike="noStrike">
              <a:solidFill>
                <a:srgbClr val="000000"/>
              </a:solidFill>
              <a:latin typeface="Arial"/>
              <a:ea typeface="Arial"/>
              <a:cs typeface="Arial"/>
              <a:sym typeface="Arial"/>
            </a:endParaRPr>
          </a:p>
          <a:p>
            <a:pPr indent="0" lvl="0" marL="0" marR="0" rtl="0" algn="l">
              <a:lnSpc>
                <a:spcPct val="107000"/>
              </a:lnSpc>
              <a:spcBef>
                <a:spcPts val="800"/>
              </a:spcBef>
              <a:spcAft>
                <a:spcPts val="0"/>
              </a:spcAft>
              <a:buClr>
                <a:srgbClr val="000000"/>
              </a:buClr>
              <a:buSzPts val="2400"/>
              <a:buFont typeface="Arial"/>
              <a:buNone/>
            </a:pPr>
            <a:r>
              <a:rPr b="1" i="0" lang="en-US" sz="2400" u="none" cap="none" strike="noStrike">
                <a:solidFill>
                  <a:schemeClr val="lt1"/>
                </a:solidFill>
                <a:latin typeface="Arial"/>
                <a:ea typeface="Arial"/>
                <a:cs typeface="Arial"/>
                <a:sym typeface="Arial"/>
              </a:rPr>
              <a:t> - Privileged Access Monitoring</a:t>
            </a:r>
            <a:endParaRPr b="0" i="0" sz="1400" u="none" cap="none" strike="noStrike">
              <a:solidFill>
                <a:srgbClr val="000000"/>
              </a:solidFill>
              <a:latin typeface="Arial"/>
              <a:ea typeface="Arial"/>
              <a:cs typeface="Arial"/>
              <a:sym typeface="Arial"/>
            </a:endParaRPr>
          </a:p>
          <a:p>
            <a:pPr indent="0" lvl="0" marL="0" marR="0" rtl="0" algn="l">
              <a:lnSpc>
                <a:spcPct val="107000"/>
              </a:lnSpc>
              <a:spcBef>
                <a:spcPts val="800"/>
              </a:spcBef>
              <a:spcAft>
                <a:spcPts val="0"/>
              </a:spcAft>
              <a:buClr>
                <a:srgbClr val="000000"/>
              </a:buClr>
              <a:buSzPts val="2400"/>
              <a:buFont typeface="Arial"/>
              <a:buNone/>
            </a:pPr>
            <a:r>
              <a:rPr b="1" i="0" lang="en-US" sz="2400" u="none" cap="none" strike="noStrike">
                <a:solidFill>
                  <a:schemeClr val="lt1"/>
                </a:solidFill>
                <a:latin typeface="Arial"/>
                <a:ea typeface="Arial"/>
                <a:cs typeface="Arial"/>
                <a:sym typeface="Arial"/>
              </a:rPr>
              <a:t>- File Upload Controls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pic>
        <p:nvPicPr>
          <p:cNvPr descr="A group of people sitting around a table with computers&#10;&#10;Description automatically generated" id="120" name="Google Shape;120;p17"/>
          <p:cNvPicPr preferRelativeResize="0"/>
          <p:nvPr/>
        </p:nvPicPr>
        <p:blipFill rotWithShape="1">
          <a:blip r:embed="rId3">
            <a:alphaModFix/>
          </a:blip>
          <a:srcRect b="0" l="0" r="0" t="0"/>
          <a:stretch/>
        </p:blipFill>
        <p:spPr>
          <a:xfrm>
            <a:off x="81280" y="91440"/>
            <a:ext cx="12019279" cy="6664960"/>
          </a:xfrm>
          <a:prstGeom prst="rect">
            <a:avLst/>
          </a:prstGeom>
          <a:noFill/>
          <a:ln>
            <a:noFill/>
          </a:ln>
        </p:spPr>
      </p:pic>
      <p:sp>
        <p:nvSpPr>
          <p:cNvPr id="121" name="Google Shape;121;p17"/>
          <p:cNvSpPr txBox="1"/>
          <p:nvPr/>
        </p:nvSpPr>
        <p:spPr>
          <a:xfrm>
            <a:off x="1343378" y="1478844"/>
            <a:ext cx="8703733" cy="2565189"/>
          </a:xfrm>
          <a:prstGeom prst="rect">
            <a:avLst/>
          </a:prstGeom>
          <a:noFill/>
          <a:ln>
            <a:noFill/>
          </a:ln>
        </p:spPr>
        <p:txBody>
          <a:bodyPr anchorCtr="0" anchor="t" bIns="45700" lIns="91425" spcFirstLastPara="1" rIns="91425" wrap="square" tIns="45700">
            <a:spAutoFit/>
          </a:bodyPr>
          <a:lstStyle/>
          <a:p>
            <a:pPr indent="0" lvl="0" marL="0" marR="0" rtl="0" algn="l">
              <a:lnSpc>
                <a:spcPct val="107000"/>
              </a:lnSpc>
              <a:spcBef>
                <a:spcPts val="0"/>
              </a:spcBef>
              <a:spcAft>
                <a:spcPts val="0"/>
              </a:spcAft>
              <a:buClr>
                <a:srgbClr val="000000"/>
              </a:buClr>
              <a:buSzPts val="2400"/>
              <a:buFont typeface="Arial"/>
              <a:buNone/>
            </a:pPr>
            <a:r>
              <a:rPr b="1" i="0" lang="en-US" sz="2400" u="none" cap="none" strike="noStrike">
                <a:solidFill>
                  <a:schemeClr val="lt1"/>
                </a:solidFill>
                <a:latin typeface="Arial"/>
                <a:ea typeface="Arial"/>
                <a:cs typeface="Arial"/>
                <a:sym typeface="Arial"/>
              </a:rPr>
              <a:t> Conclusion &amp; Next Steps</a:t>
            </a:r>
            <a:endParaRPr b="0" i="0" sz="1400" u="none" cap="none" strike="noStrike">
              <a:solidFill>
                <a:srgbClr val="000000"/>
              </a:solidFill>
              <a:latin typeface="Arial"/>
              <a:ea typeface="Arial"/>
              <a:cs typeface="Arial"/>
              <a:sym typeface="Arial"/>
            </a:endParaRPr>
          </a:p>
          <a:p>
            <a:pPr indent="0" lvl="0" marL="0" marR="0" rtl="0" algn="l">
              <a:lnSpc>
                <a:spcPct val="107000"/>
              </a:lnSpc>
              <a:spcBef>
                <a:spcPts val="800"/>
              </a:spcBef>
              <a:spcAft>
                <a:spcPts val="0"/>
              </a:spcAft>
              <a:buClr>
                <a:srgbClr val="000000"/>
              </a:buClr>
              <a:buSzPts val="2400"/>
              <a:buFont typeface="Arial"/>
              <a:buNone/>
            </a:pPr>
            <a:r>
              <a:t/>
            </a:r>
            <a:endParaRPr b="1" i="0" sz="2400" u="none" cap="none" strike="noStrike">
              <a:solidFill>
                <a:schemeClr val="lt1"/>
              </a:solidFill>
              <a:latin typeface="Arial"/>
              <a:ea typeface="Arial"/>
              <a:cs typeface="Arial"/>
              <a:sym typeface="Arial"/>
            </a:endParaRPr>
          </a:p>
          <a:p>
            <a:pPr indent="0" lvl="0" marL="0" marR="0" rtl="0" algn="l">
              <a:lnSpc>
                <a:spcPct val="100000"/>
              </a:lnSpc>
              <a:spcBef>
                <a:spcPts val="800"/>
              </a:spcBef>
              <a:spcAft>
                <a:spcPts val="0"/>
              </a:spcAft>
              <a:buClr>
                <a:srgbClr val="000000"/>
              </a:buClr>
              <a:buSzPts val="2400"/>
              <a:buFont typeface="Arial"/>
              <a:buNone/>
            </a:pPr>
            <a:r>
              <a:rPr b="1" i="0" lang="en-US" sz="2400" u="none" cap="none" strike="noStrike">
                <a:solidFill>
                  <a:schemeClr val="lt1"/>
                </a:solidFill>
                <a:latin typeface="Arial"/>
                <a:ea typeface="Arial"/>
                <a:cs typeface="Arial"/>
                <a:sym typeface="Arial"/>
              </a:rPr>
              <a:t>- RBAC</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lt1"/>
                </a:solidFill>
                <a:latin typeface="Arial"/>
                <a:ea typeface="Arial"/>
                <a:cs typeface="Arial"/>
                <a:sym typeface="Arial"/>
              </a:rPr>
              <a:t>- MFA</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lt1"/>
                </a:solidFill>
                <a:latin typeface="Arial"/>
                <a:ea typeface="Arial"/>
                <a:cs typeface="Arial"/>
                <a:sym typeface="Arial"/>
              </a:rPr>
              <a:t>- Regular Access Audits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lt1"/>
              </a:buClr>
              <a:buSzPts val="2400"/>
              <a:buFont typeface="Arial"/>
              <a:buNone/>
            </a:pPr>
            <a:r>
              <a:rPr b="1" i="0" lang="en-US" sz="2400" u="none" cap="none" strike="noStrike">
                <a:solidFill>
                  <a:schemeClr val="lt1"/>
                </a:solidFill>
                <a:latin typeface="Arial"/>
                <a:ea typeface="Arial"/>
                <a:cs typeface="Arial"/>
                <a:sym typeface="Arial"/>
              </a:rPr>
              <a:t>- Monitoring</a:t>
            </a:r>
            <a:endParaRPr b="1" i="0" sz="2400" u="none" cap="none" strike="noStrike">
              <a:solidFill>
                <a:schemeClr val="lt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pic>
        <p:nvPicPr>
          <p:cNvPr descr="A screen with icons on it&#10;&#10;Description automatically generated" id="127" name="Google Shape;127;p18"/>
          <p:cNvPicPr preferRelativeResize="0"/>
          <p:nvPr/>
        </p:nvPicPr>
        <p:blipFill rotWithShape="1">
          <a:blip r:embed="rId3">
            <a:alphaModFix/>
          </a:blip>
          <a:srcRect b="0" l="0" r="0" t="0"/>
          <a:stretch/>
        </p:blipFill>
        <p:spPr>
          <a:xfrm>
            <a:off x="81280" y="100830"/>
            <a:ext cx="12009119" cy="668604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