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nyk.io/learn/application-security/mobile-application-security/mast-mobile-app-sec-test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ada.ca/en/health-canada/services/drugs-health-products/medical-devices/application-information/guidance-documents/cybersecurity/document.html#a2.1.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uetooth.com/blog/bluetooth-pairing-part-4/" TargetMode="External"/><Relationship Id="rId3" Type="http://schemas.openxmlformats.org/officeDocument/2006/relationships/hyperlink" Target="https://attack.mitre.org/mitigations/M1009/"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com/en/microcontrollers-microprocessors/stm32wb15cc.html" TargetMode="External"/><Relationship Id="rId3" Type="http://schemas.openxmlformats.org/officeDocument/2006/relationships/hyperlink" Target="https://www.st.com/resource/en/application_note/dm00493651-introduction-to-stm32-microcontrollers-security-stmicroelectronics.pdf" TargetMode="External"/><Relationship Id="rId4" Type="http://schemas.openxmlformats.org/officeDocument/2006/relationships/hyperlink" Target="https://hackmag.com/security/protec-stm3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uetooth.com/learn-about-bluetooth/key-attributes/bluetooth-security/passkey-impersonation/" TargetMode="External"/><Relationship Id="rId3" Type="http://schemas.openxmlformats.org/officeDocument/2006/relationships/hyperlink" Target="https://cve.mitre.org/cgi-bin/cvename.cgi?name=CVE-2021-37577"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eeexplore.ieee.org/document/10652340" TargetMode="External"/><Relationship Id="rId3" Type="http://schemas.openxmlformats.org/officeDocument/2006/relationships/hyperlink" Target="https://thejournalofmhealth.com/8-best-practices-for-encrypting-patient-data-in-mhealth-apps/" TargetMode="External"/><Relationship Id="rId4" Type="http://schemas.openxmlformats.org/officeDocument/2006/relationships/hyperlink" Target="https://www.canada.ca/en/health-canada/services/drugs-health-products/medical-devices/application-information/guidance-documents/cybersecurity/document.html#fn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tack.mitre.org/mitigations/M1001/" TargetMode="External"/><Relationship Id="rId3" Type="http://schemas.openxmlformats.org/officeDocument/2006/relationships/hyperlink" Target="https://attack.mitre.org/mitigations/M1006/"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759b7994_0_4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6759b7994_0_4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manufacturer should consider controls to prevent an unauthorized person from making physical and software changes to the device in order to bypass security controls (e.g., disable a USB port to prevent unauthorized access via USB key).”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6759b7994_0_4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6759b7994_0_4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manufacturer should consider design controls that will allow the device to detect, resist, respond and recover from cybersecurity attacks.”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6759b7994_0_5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6759b7994_0_5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6c81b63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6c81b63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https://snyk.io/learn/application-security/mobile-application-security/mast-mobile-app-sec-testing/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9215144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9215144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6759b799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6759b799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6759b7994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6759b7994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https://www.canada.ca/en/health-canada/services/drugs-health-products/medical-devices/application-information/guidance-documents/cybersecurity/document.html#a2.1.1</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6759b7994_0_4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6759b7994_0_4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u="sng">
                <a:solidFill>
                  <a:srgbClr val="1155CC"/>
                </a:solidFill>
                <a:hlinkClick r:id="rId2">
                  <a:extLst>
                    <a:ext uri="{A12FA001-AC4F-418D-AE19-62706E023703}">
                      <ahyp:hlinkClr val="tx"/>
                    </a:ext>
                  </a:extLst>
                </a:hlinkClick>
              </a:rPr>
              <a:t>Bluetooth Pairing Part 4:Bluetooth Low EnergySecure Connections -Numeric Comparison | Bluetooth® Technology Website</a:t>
            </a:r>
            <a:endParaRPr/>
          </a:p>
          <a:p>
            <a:pPr indent="0" lvl="0" marL="0" rtl="0" algn="l">
              <a:lnSpc>
                <a:spcPct val="115000"/>
              </a:lnSpc>
              <a:spcBef>
                <a:spcPts val="0"/>
              </a:spcBef>
              <a:spcAft>
                <a:spcPts val="0"/>
              </a:spcAft>
              <a:buNone/>
            </a:pPr>
            <a:r>
              <a:rPr lang="en-GB" sz="1200" u="sng">
                <a:solidFill>
                  <a:srgbClr val="1155CC"/>
                </a:solidFill>
                <a:hlinkClick r:id="rId3">
                  <a:extLst>
                    <a:ext uri="{A12FA001-AC4F-418D-AE19-62706E023703}">
                      <ahyp:hlinkClr val="tx"/>
                    </a:ext>
                  </a:extLst>
                </a:hlinkClick>
              </a:rPr>
              <a:t>MITRE Attack Mobile Defense - Encrypt Network Traffic</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“The manufacturer should consider how the device would interface with other devices or networks. Interfaces may include hardwired connections and/or wireless communications.</a:t>
            </a:r>
            <a:endParaRPr/>
          </a:p>
          <a:p>
            <a:pPr indent="0" lvl="0" marL="0" rtl="0" algn="l">
              <a:lnSpc>
                <a:spcPct val="115000"/>
              </a:lnSpc>
              <a:spcBef>
                <a:spcPts val="1200"/>
              </a:spcBef>
              <a:spcAft>
                <a:spcPts val="0"/>
              </a:spcAft>
              <a:buNone/>
            </a:pPr>
            <a:r>
              <a:rPr lang="en-GB"/>
              <a:t>For each type of interface, the manufacturer should determine the method the device will use to communicate with users (e.g., patients or healthcare professionals), other medical devices/sensors or healthcare systems. Examples of interface methods include Wi-Fi, Ethernet, Bluetooth and USB.</a:t>
            </a:r>
            <a:endParaRPr/>
          </a:p>
          <a:p>
            <a:pPr indent="0" lvl="0" marL="0" rtl="0" algn="l">
              <a:lnSpc>
                <a:spcPct val="115000"/>
              </a:lnSpc>
              <a:spcBef>
                <a:spcPts val="1200"/>
              </a:spcBef>
              <a:spcAft>
                <a:spcPts val="0"/>
              </a:spcAft>
              <a:buClr>
                <a:schemeClr val="dk1"/>
              </a:buClr>
              <a:buSzPts val="1100"/>
              <a:buFont typeface="Arial"/>
              <a:buNone/>
            </a:pPr>
            <a:r>
              <a:rPr lang="en-GB"/>
              <a:t>The manufacturer should consider how data transfer to and from the device is secured to prevent unauthorized modification and disruption. Manufacturers should determine how the devices/systems will authenticate each other.”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8da3c93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8da3c93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RDP in these documents refer to Read Protection, not Remote Desktop 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https://www.st.com/en/microcontrollers-microprocessors/stm32wb15cc.html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500" u="sng">
                <a:solidFill>
                  <a:schemeClr val="hlink"/>
                </a:solidFill>
                <a:hlinkClick r:id="rId3"/>
              </a:rPr>
              <a:t>https://www.st.com/resource/en/application_note/dm00493651-introduction-to-stm32-microcontrollers-security-stmicroelectronics.pdf</a:t>
            </a:r>
            <a:endParaRPr/>
          </a:p>
          <a:p>
            <a:pPr indent="-298450" lvl="0" marL="457200" rtl="0" algn="l">
              <a:spcBef>
                <a:spcPts val="0"/>
              </a:spcBef>
              <a:spcAft>
                <a:spcPts val="0"/>
              </a:spcAft>
              <a:buSzPts val="1100"/>
              <a:buChar char="-"/>
            </a:pPr>
            <a:r>
              <a:rPr lang="en-GB"/>
              <a:t>Most useful 7.- Guidelines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500" u="sng">
                <a:solidFill>
                  <a:schemeClr val="hlink"/>
                </a:solidFill>
                <a:hlinkClick r:id="rId4"/>
              </a:rPr>
              <a:t>https://hackmag.com/security/protec-stm32/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Notable Security Features (from microcontroller website):</a:t>
            </a:r>
            <a:endParaRPr/>
          </a:p>
          <a:p>
            <a:pPr indent="0" lvl="0" marL="0" rtl="0" algn="l">
              <a:spcBef>
                <a:spcPts val="0"/>
              </a:spcBef>
              <a:spcAft>
                <a:spcPts val="0"/>
              </a:spcAft>
              <a:buClr>
                <a:schemeClr val="dk1"/>
              </a:buClr>
              <a:buSzPts val="1100"/>
              <a:buFont typeface="Arial"/>
              <a:buNone/>
            </a:pPr>
            <a:r>
              <a:rPr lang="en-GB"/>
              <a:t>	Secure firmware installation (SFI) for Bluetooth® Low Energy SW stack</a:t>
            </a:r>
            <a:endParaRPr/>
          </a:p>
          <a:p>
            <a:pPr indent="0" lvl="0" marL="0" rtl="0" algn="l">
              <a:spcBef>
                <a:spcPts val="0"/>
              </a:spcBef>
              <a:spcAft>
                <a:spcPts val="0"/>
              </a:spcAft>
              <a:buClr>
                <a:schemeClr val="dk1"/>
              </a:buClr>
              <a:buSzPts val="1100"/>
              <a:buFont typeface="Arial"/>
              <a:buNone/>
            </a:pPr>
            <a:r>
              <a:rPr lang="en-GB"/>
              <a:t>	2x hardware encryption AES maximum 256-bit for the application and the Bluetooth® Low Energy</a:t>
            </a:r>
            <a:endParaRPr/>
          </a:p>
          <a:p>
            <a:pPr indent="0" lvl="0" marL="0" rtl="0" algn="l">
              <a:spcBef>
                <a:spcPts val="0"/>
              </a:spcBef>
              <a:spcAft>
                <a:spcPts val="0"/>
              </a:spcAft>
              <a:buClr>
                <a:schemeClr val="dk1"/>
              </a:buClr>
              <a:buSzPts val="1100"/>
              <a:buFont typeface="Arial"/>
              <a:buNone/>
            </a:pPr>
            <a:r>
              <a:rPr lang="en-GB"/>
              <a:t>	HW public key authority (PKA)</a:t>
            </a:r>
            <a:endParaRPr/>
          </a:p>
          <a:p>
            <a:pPr indent="0" lvl="0" marL="0" rtl="0" algn="l">
              <a:spcBef>
                <a:spcPts val="0"/>
              </a:spcBef>
              <a:spcAft>
                <a:spcPts val="0"/>
              </a:spcAft>
              <a:buClr>
                <a:schemeClr val="dk1"/>
              </a:buClr>
              <a:buSzPts val="1100"/>
              <a:buFont typeface="Arial"/>
              <a:buNone/>
            </a:pPr>
            <a:r>
              <a:rPr lang="en-GB"/>
              <a:t>	Cryptographic algorithms: RSA, Diffie-Helman, ECC over GF(p)</a:t>
            </a:r>
            <a:endParaRPr/>
          </a:p>
          <a:p>
            <a:pPr indent="0" lvl="0" marL="0" rtl="0" algn="l">
              <a:spcBef>
                <a:spcPts val="0"/>
              </a:spcBef>
              <a:spcAft>
                <a:spcPts val="0"/>
              </a:spcAft>
              <a:buClr>
                <a:schemeClr val="dk1"/>
              </a:buClr>
              <a:buSzPts val="1100"/>
              <a:buFont typeface="Arial"/>
              <a:buNone/>
            </a:pPr>
            <a:r>
              <a:rPr lang="en-GB"/>
              <a:t>	True random number generator (RNG)</a:t>
            </a:r>
            <a:endParaRPr/>
          </a:p>
          <a:p>
            <a:pPr indent="0" lvl="0" marL="0" rtl="0" algn="l">
              <a:spcBef>
                <a:spcPts val="0"/>
              </a:spcBef>
              <a:spcAft>
                <a:spcPts val="0"/>
              </a:spcAft>
              <a:buClr>
                <a:schemeClr val="dk1"/>
              </a:buClr>
              <a:buSzPts val="1100"/>
              <a:buFont typeface="Arial"/>
              <a:buNone/>
            </a:pPr>
            <a:r>
              <a:rPr lang="en-GB"/>
              <a:t>	Sector protection against R/W operation (PCROP)</a:t>
            </a:r>
            <a:endParaRPr/>
          </a:p>
          <a:p>
            <a:pPr indent="0" lvl="0" marL="0" rtl="0" algn="l">
              <a:spcBef>
                <a:spcPts val="0"/>
              </a:spcBef>
              <a:spcAft>
                <a:spcPts val="0"/>
              </a:spcAft>
              <a:buClr>
                <a:schemeClr val="dk1"/>
              </a:buClr>
              <a:buSzPts val="1100"/>
              <a:buFont typeface="Arial"/>
              <a:buNone/>
            </a:pPr>
            <a:r>
              <a:rPr lang="en-GB"/>
              <a:t>	CRC calculation unit</a:t>
            </a:r>
            <a:endParaRPr/>
          </a:p>
          <a:p>
            <a:pPr indent="0" lvl="0" marL="0" rtl="0" algn="l">
              <a:spcBef>
                <a:spcPts val="0"/>
              </a:spcBef>
              <a:spcAft>
                <a:spcPts val="0"/>
              </a:spcAft>
              <a:buClr>
                <a:schemeClr val="dk1"/>
              </a:buClr>
              <a:buSzPts val="1100"/>
              <a:buFont typeface="Arial"/>
              <a:buNone/>
            </a:pPr>
            <a:r>
              <a:rPr lang="en-GB"/>
              <a:t>	Die information: 96-bit unique ID</a:t>
            </a:r>
            <a:endParaRPr/>
          </a:p>
          <a:p>
            <a:pPr indent="0" lvl="0" marL="0" rtl="0" algn="l">
              <a:spcBef>
                <a:spcPts val="0"/>
              </a:spcBef>
              <a:spcAft>
                <a:spcPts val="0"/>
              </a:spcAft>
              <a:buClr>
                <a:schemeClr val="dk1"/>
              </a:buClr>
              <a:buSzPts val="1100"/>
              <a:buFont typeface="Arial"/>
              <a:buNone/>
            </a:pPr>
            <a:r>
              <a:rPr lang="en-GB"/>
              <a:t>	IEEE 64-bit unique ID, possibility to derive Bluetooth® Low Energy 48-bit EUI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8da3c93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8da3c93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https://www.bluetooth.com/learn-about-bluetooth/key-attributes/bluetooth-security/passkey-impersonation/</a:t>
            </a:r>
            <a:endParaRPr/>
          </a:p>
          <a:p>
            <a:pPr indent="0" lvl="0" marL="0" rtl="0" algn="l">
              <a:spcBef>
                <a:spcPts val="0"/>
              </a:spcBef>
              <a:spcAft>
                <a:spcPts val="0"/>
              </a:spcAft>
              <a:buNone/>
            </a:pPr>
            <a:r>
              <a:rPr lang="en-GB" u="sng">
                <a:solidFill>
                  <a:schemeClr val="hlink"/>
                </a:solidFill>
                <a:hlinkClick r:id="rId3"/>
              </a:rPr>
              <a:t>https://cve.mitre.org/cgi-bin/cvename.cgi?name=CVE-2021-37577</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6759b7994_0_4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6759b7994_0_4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https://ieeexplore.ieee.org/document/10652340</a:t>
            </a:r>
            <a:endParaRPr/>
          </a:p>
          <a:p>
            <a:pPr indent="0" lvl="0" marL="0" rtl="0" algn="l">
              <a:spcBef>
                <a:spcPts val="0"/>
              </a:spcBef>
              <a:spcAft>
                <a:spcPts val="0"/>
              </a:spcAft>
              <a:buNone/>
            </a:pPr>
            <a:r>
              <a:rPr lang="en-GB" u="sng">
                <a:solidFill>
                  <a:schemeClr val="hlink"/>
                </a:solidFill>
                <a:hlinkClick r:id="rId3"/>
              </a:rPr>
              <a:t>https://thejournalofmhealth.com/8-best-practices-for-encrypting-patient-data-in-mhealth-apps/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r>
              <a:rPr lang="en-GB">
                <a:solidFill>
                  <a:schemeClr val="dk1"/>
                </a:solidFill>
              </a:rPr>
              <a:t>The manufacturer should consider if data that is stored on or transferred to or from the device requires some level of encryption (i.e., the cryptographic transformation of data into a form that conceals the data's original meaning to prevent it from being known or used).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manufacturer should consider design controls that take into account a device that communicates with a system and/or device that is less secure (e.g., a device connects to a home network or a legacy device with no device security controls).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Confidentiality of patient health information should be a design consideration. Under the Medical Devices Regulations, Health Canada only has authority if a data breach results in patient harm</a:t>
            </a:r>
            <a:r>
              <a:rPr baseline="30000" lang="en-GB" u="sng">
                <a:solidFill>
                  <a:schemeClr val="hlink"/>
                </a:solidFill>
                <a:hlinkClick r:id="rId4"/>
              </a:rPr>
              <a:t>Footnote 1</a:t>
            </a:r>
            <a:r>
              <a:rPr lang="en-GB">
                <a:solidFill>
                  <a:schemeClr val="dk1"/>
                </a:solidFill>
              </a:rPr>
              <a:t>.</a:t>
            </a:r>
            <a:endParaRPr>
              <a:solidFill>
                <a:schemeClr val="dk1"/>
              </a:solidFill>
            </a:endParaRPr>
          </a:p>
          <a:p>
            <a:pPr indent="0" lvl="0" marL="0" rtl="0" algn="l">
              <a:spcBef>
                <a:spcPts val="1200"/>
              </a:spcBef>
              <a:spcAft>
                <a:spcPts val="0"/>
              </a:spcAft>
              <a:buNone/>
            </a:pPr>
            <a:r>
              <a:rPr lang="en-GB"/>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759b7994_0_4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759b7994_0_4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manufacturer should consider user access controls that validate who can use the device. There may also be a requirement for authorization that grants privileges to different classes of users. Examples of authentication or access authorization include passwords, hardware keys or biometrics.”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Removed (Role Based Access Control) as I realized that it’s less a role but more a specific individual with that role that should have access.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6759b7994_0_4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6759b7994_0_4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u="sng">
                <a:solidFill>
                  <a:srgbClr val="1155CC"/>
                </a:solidFill>
                <a:hlinkClick r:id="rId2">
                  <a:extLst>
                    <a:ext uri="{A12FA001-AC4F-418D-AE19-62706E023703}">
                      <ahyp:hlinkClr val="tx"/>
                    </a:ext>
                  </a:extLst>
                </a:hlinkClick>
              </a:rPr>
              <a:t>MITRE Attack Security Updates</a:t>
            </a:r>
            <a:endParaRPr sz="1200">
              <a:solidFill>
                <a:schemeClr val="dk1"/>
              </a:solidFill>
            </a:endParaRPr>
          </a:p>
          <a:p>
            <a:pPr indent="0" lvl="0" marL="0" rtl="0" algn="l">
              <a:lnSpc>
                <a:spcPct val="115000"/>
              </a:lnSpc>
              <a:spcBef>
                <a:spcPts val="0"/>
              </a:spcBef>
              <a:spcAft>
                <a:spcPts val="0"/>
              </a:spcAft>
              <a:buNone/>
            </a:pPr>
            <a:r>
              <a:rPr lang="en-GB" sz="1200" u="sng">
                <a:solidFill>
                  <a:srgbClr val="1155CC"/>
                </a:solidFill>
                <a:hlinkClick r:id="rId3">
                  <a:extLst>
                    <a:ext uri="{A12FA001-AC4F-418D-AE19-62706E023703}">
                      <ahyp:hlinkClr val="tx"/>
                    </a:ext>
                  </a:extLst>
                </a:hlinkClick>
              </a:rPr>
              <a:t>MITRE Attack - Use Recent OS Version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“The manufacturer should consider how the software will be updated to secure the device against newly discovered cybersecurity threats. Consideration should be given to whether updates will require user intervention or be initiated by the device.</a:t>
            </a:r>
            <a:endParaRPr/>
          </a:p>
          <a:p>
            <a:pPr indent="0" lvl="0" marL="0" rtl="0" algn="l">
              <a:spcBef>
                <a:spcPts val="0"/>
              </a:spcBef>
              <a:spcAft>
                <a:spcPts val="0"/>
              </a:spcAft>
              <a:buNone/>
            </a:pPr>
            <a:r>
              <a:rPr lang="en-GB"/>
              <a:t>The manufacturer should determine what connections will be required to conduct updates.</a:t>
            </a:r>
            <a:endParaRPr/>
          </a:p>
          <a:p>
            <a:pPr indent="0" lvl="0" marL="0" rtl="0" algn="l">
              <a:spcBef>
                <a:spcPts val="0"/>
              </a:spcBef>
              <a:spcAft>
                <a:spcPts val="0"/>
              </a:spcAft>
              <a:buNone/>
            </a:pPr>
            <a:r>
              <a:rPr lang="en-GB"/>
              <a:t>The manufacturer should consider how often a device will need to be updated via regular and/or routine patches.</a:t>
            </a:r>
            <a:endParaRPr/>
          </a:p>
          <a:p>
            <a:pPr indent="0" lvl="0" marL="0" rtl="0" algn="l">
              <a:spcBef>
                <a:spcPts val="0"/>
              </a:spcBef>
              <a:spcAft>
                <a:spcPts val="0"/>
              </a:spcAft>
              <a:buNone/>
            </a:pPr>
            <a:r>
              <a:rPr lang="en-GB"/>
              <a:t>The manufacturer should consider how operating system software, third-party software (e.g., libraries) or open source software will be updated or controlled.</a:t>
            </a:r>
            <a:endParaRPr/>
          </a:p>
          <a:p>
            <a:pPr indent="0" lvl="0" marL="0" rtl="0" algn="l">
              <a:lnSpc>
                <a:spcPct val="115000"/>
              </a:lnSpc>
              <a:spcBef>
                <a:spcPts val="0"/>
              </a:spcBef>
              <a:spcAft>
                <a:spcPts val="0"/>
              </a:spcAft>
              <a:buClr>
                <a:schemeClr val="dk1"/>
              </a:buClr>
              <a:buSzPts val="1100"/>
              <a:buFont typeface="Arial"/>
              <a:buNone/>
            </a:pPr>
            <a:r>
              <a:rPr lang="en-GB"/>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anada.ca/en/health-canada/services/drugs-health-products/medical-devices/application-information/guidance-documents/cybersecurity/document.html#a2.1.1" TargetMode="External"/><Relationship Id="rId4" Type="http://schemas.openxmlformats.org/officeDocument/2006/relationships/hyperlink" Target="https://www.st.com/resource/en/application_note/dm00493651-introduction-to-stm32-microcontrollers-security-stmicroelectronics.pdf" TargetMode="External"/><Relationship Id="rId11" Type="http://schemas.openxmlformats.org/officeDocument/2006/relationships/hyperlink" Target="https://thejournalofmhealth.com/8-best-practices-for-encrypting-patient-data-in-mhealth-apps/" TargetMode="External"/><Relationship Id="rId10" Type="http://schemas.openxmlformats.org/officeDocument/2006/relationships/hyperlink" Target="https://ieeexplore.ieee.org/document/10652340" TargetMode="External"/><Relationship Id="rId12" Type="http://schemas.openxmlformats.org/officeDocument/2006/relationships/hyperlink" Target="https://snyk.io/learn/application-security/mobile-application-security/mast-mobile-app-sec-testing/" TargetMode="External"/><Relationship Id="rId9" Type="http://schemas.openxmlformats.org/officeDocument/2006/relationships/hyperlink" Target="https://attack.mitre.org/mitigations/M1006/" TargetMode="External"/><Relationship Id="rId5" Type="http://schemas.openxmlformats.org/officeDocument/2006/relationships/hyperlink" Target="https://www.bluetooth.com/blog/bluetooth-pairing-part-4/" TargetMode="External"/><Relationship Id="rId6" Type="http://schemas.openxmlformats.org/officeDocument/2006/relationships/hyperlink" Target="https://cve.mitre.org/cgi-bin/cvename.cgi?name=CVE-2021-37577" TargetMode="External"/><Relationship Id="rId7" Type="http://schemas.openxmlformats.org/officeDocument/2006/relationships/hyperlink" Target="https://attack.mitre.org/mitigations/M1009/" TargetMode="External"/><Relationship Id="rId8" Type="http://schemas.openxmlformats.org/officeDocument/2006/relationships/hyperlink" Target="https://attack.mitre.org/mitigations/M1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65000" y="790900"/>
            <a:ext cx="63465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Pocket Clinic Cybersecurity Baseline Plan</a:t>
            </a:r>
            <a:endParaRPr/>
          </a:p>
        </p:txBody>
      </p:sp>
      <p:sp>
        <p:nvSpPr>
          <p:cNvPr id="64" name="Google Shape;64;p13"/>
          <p:cNvSpPr txBox="1"/>
          <p:nvPr>
            <p:ph idx="1" type="subTitle"/>
          </p:nvPr>
        </p:nvSpPr>
        <p:spPr>
          <a:xfrm>
            <a:off x="1626900" y="2843025"/>
            <a:ext cx="5890200" cy="6735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GB"/>
              <a:t>     By: Abdon Katter, Daniel Morales, Emmanuel Ebedi,   </a:t>
            </a:r>
            <a:endParaRPr/>
          </a:p>
          <a:p>
            <a:pPr indent="0" lvl="0" marL="0" rtl="0" algn="ctr">
              <a:spcBef>
                <a:spcPts val="0"/>
              </a:spcBef>
              <a:spcAft>
                <a:spcPts val="0"/>
              </a:spcAft>
              <a:buNone/>
            </a:pPr>
            <a:r>
              <a:rPr lang="en-GB"/>
              <a:t>         </a:t>
            </a:r>
            <a:r>
              <a:rPr lang="en-GB"/>
              <a:t>Gabriel Ade-Okpaise, James Kuzhilaparambil, Md Faisal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Hardware / Physical Design (Extra)</a:t>
            </a:r>
            <a:endParaRPr/>
          </a:p>
        </p:txBody>
      </p:sp>
      <p:sp>
        <p:nvSpPr>
          <p:cNvPr id="137" name="Google Shape;13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Ensure physical connections to the devices involved are secure</a:t>
            </a:r>
            <a:endParaRPr/>
          </a:p>
          <a:p>
            <a:pPr indent="-342900" lvl="0" marL="457200" rtl="0" algn="l">
              <a:spcBef>
                <a:spcPts val="1200"/>
              </a:spcBef>
              <a:spcAft>
                <a:spcPts val="0"/>
              </a:spcAft>
              <a:buSzPts val="1800"/>
              <a:buChar char="●"/>
            </a:pPr>
            <a:r>
              <a:rPr lang="en-GB"/>
              <a:t>Disabling unneeded connections/inputs for the injector or smartphone </a:t>
            </a:r>
            <a:endParaRPr/>
          </a:p>
          <a:p>
            <a:pPr indent="-342900" lvl="0" marL="457200" rtl="0" algn="l">
              <a:spcBef>
                <a:spcPts val="0"/>
              </a:spcBef>
              <a:spcAft>
                <a:spcPts val="0"/>
              </a:spcAft>
              <a:buSzPts val="1800"/>
              <a:buChar char="●"/>
            </a:pPr>
            <a:r>
              <a:rPr lang="en-GB"/>
              <a:t>Defining</a:t>
            </a:r>
            <a:r>
              <a:rPr lang="en-GB"/>
              <a:t> and understanding what physical inputs are required or needed for the injector device and figuring out the best methods of securing them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Reliability and Availability</a:t>
            </a:r>
            <a:endParaRPr/>
          </a:p>
        </p:txBody>
      </p:sp>
      <p:sp>
        <p:nvSpPr>
          <p:cNvPr id="143" name="Google Shape;143;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Establishing an update policy to check for updates to ensure encrypted data stays safe and all communication between devices remains secure </a:t>
            </a:r>
            <a:endParaRPr/>
          </a:p>
          <a:p>
            <a:pPr indent="-342900" lvl="0" marL="457200" rtl="0" algn="l">
              <a:spcBef>
                <a:spcPts val="0"/>
              </a:spcBef>
              <a:spcAft>
                <a:spcPts val="0"/>
              </a:spcAft>
              <a:buSzPts val="1800"/>
              <a:buChar char="●"/>
            </a:pPr>
            <a:r>
              <a:rPr lang="en-GB"/>
              <a:t>Backup policy/methods </a:t>
            </a:r>
            <a:endParaRPr/>
          </a:p>
          <a:p>
            <a:pPr indent="-317500" lvl="1" marL="914400" rtl="0" algn="l">
              <a:spcBef>
                <a:spcPts val="0"/>
              </a:spcBef>
              <a:spcAft>
                <a:spcPts val="0"/>
              </a:spcAft>
              <a:buSzPts val="1400"/>
              <a:buChar char="○"/>
            </a:pPr>
            <a:r>
              <a:rPr lang="en-GB"/>
              <a:t>Ensuring if backups are taken, placed on Cloud, users are notified </a:t>
            </a:r>
            <a:endParaRPr/>
          </a:p>
          <a:p>
            <a:pPr indent="-317500" lvl="1" marL="914400" rtl="0" algn="l">
              <a:spcBef>
                <a:spcPts val="0"/>
              </a:spcBef>
              <a:spcAft>
                <a:spcPts val="0"/>
              </a:spcAft>
              <a:buSzPts val="1400"/>
              <a:buChar char="○"/>
            </a:pPr>
            <a:r>
              <a:rPr lang="en-GB"/>
              <a:t>Ensuring backups are encrypted</a:t>
            </a:r>
            <a:endParaRPr/>
          </a:p>
          <a:p>
            <a:pPr indent="-342900" lvl="0" marL="457200" rtl="0" algn="l">
              <a:spcBef>
                <a:spcPts val="0"/>
              </a:spcBef>
              <a:spcAft>
                <a:spcPts val="0"/>
              </a:spcAft>
              <a:buSzPts val="1800"/>
              <a:buChar char="●"/>
            </a:pPr>
            <a:r>
              <a:rPr lang="en-GB"/>
              <a:t>Data Breach Policy/Plan to inform users what happens in the event of a breach.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600"/>
              <a:t>Other </a:t>
            </a:r>
            <a:r>
              <a:rPr lang="en-GB" sz="2600"/>
              <a:t>Health Canada Guidance Document </a:t>
            </a:r>
            <a:r>
              <a:rPr lang="en-GB" sz="2600"/>
              <a:t>Concerns</a:t>
            </a:r>
            <a:endParaRPr sz="2600"/>
          </a:p>
        </p:txBody>
      </p:sp>
      <p:sp>
        <p:nvSpPr>
          <p:cNvPr id="149" name="Google Shape;149;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Risk control activities</a:t>
            </a:r>
            <a:endParaRPr/>
          </a:p>
          <a:p>
            <a:pPr indent="-317500" lvl="1" marL="914400" rtl="0" algn="l">
              <a:spcBef>
                <a:spcPts val="0"/>
              </a:spcBef>
              <a:spcAft>
                <a:spcPts val="0"/>
              </a:spcAft>
              <a:buSzPts val="1400"/>
              <a:buChar char="○"/>
            </a:pPr>
            <a:r>
              <a:rPr lang="en-GB"/>
              <a:t>Integrating Cybersecurity into the Risk Management process for the app development</a:t>
            </a:r>
            <a:endParaRPr/>
          </a:p>
          <a:p>
            <a:pPr indent="-342900" lvl="0" marL="457200" rtl="0" algn="l">
              <a:spcBef>
                <a:spcPts val="0"/>
              </a:spcBef>
              <a:spcAft>
                <a:spcPts val="0"/>
              </a:spcAft>
              <a:buSzPts val="1800"/>
              <a:buChar char="●"/>
            </a:pPr>
            <a:r>
              <a:rPr lang="en-GB"/>
              <a:t>Verification and validation testing </a:t>
            </a:r>
            <a:endParaRPr/>
          </a:p>
          <a:p>
            <a:pPr indent="-317500" lvl="1" marL="914400" rtl="0" algn="l">
              <a:spcBef>
                <a:spcPts val="0"/>
              </a:spcBef>
              <a:spcAft>
                <a:spcPts val="0"/>
              </a:spcAft>
              <a:buSzPts val="1400"/>
              <a:buChar char="○"/>
            </a:pPr>
            <a:r>
              <a:rPr lang="en-GB"/>
              <a:t>Once developed, methods to verify and validate security tools</a:t>
            </a:r>
            <a:endParaRPr/>
          </a:p>
          <a:p>
            <a:pPr indent="-342900" lvl="0" marL="457200" rtl="0" algn="l">
              <a:spcBef>
                <a:spcPts val="0"/>
              </a:spcBef>
              <a:spcAft>
                <a:spcPts val="0"/>
              </a:spcAft>
              <a:buSzPts val="1800"/>
              <a:buChar char="●"/>
            </a:pPr>
            <a:r>
              <a:rPr lang="en-GB"/>
              <a:t>Ongoing Security Monitoring and Threat Intelligence</a:t>
            </a:r>
            <a:endParaRPr/>
          </a:p>
          <a:p>
            <a:pPr indent="-317500" lvl="1" marL="914400" rtl="0" algn="l">
              <a:spcBef>
                <a:spcPts val="0"/>
              </a:spcBef>
              <a:spcAft>
                <a:spcPts val="0"/>
              </a:spcAft>
              <a:buSzPts val="1400"/>
              <a:buChar char="○"/>
            </a:pPr>
            <a:r>
              <a:rPr lang="en-GB"/>
              <a:t>Keeping up-to-date with emerging security threats</a:t>
            </a:r>
            <a:endParaRPr/>
          </a:p>
          <a:p>
            <a:pPr indent="-317500" lvl="1" marL="914400" rtl="0" algn="l">
              <a:spcBef>
                <a:spcPts val="0"/>
              </a:spcBef>
              <a:spcAft>
                <a:spcPts val="0"/>
              </a:spcAft>
              <a:buSzPts val="1400"/>
              <a:buChar char="○"/>
            </a:pPr>
            <a:r>
              <a:rPr lang="en-GB"/>
              <a:t>Centralized Logs and use of Security Information and Event Management (SIEM) Tools</a:t>
            </a:r>
            <a:endParaRPr/>
          </a:p>
          <a:p>
            <a:pPr indent="-342900" lvl="0" marL="457200" rtl="0" algn="l">
              <a:spcBef>
                <a:spcPts val="0"/>
              </a:spcBef>
              <a:spcAft>
                <a:spcPts val="0"/>
              </a:spcAft>
              <a:buSzPts val="1800"/>
              <a:buChar char="●"/>
            </a:pPr>
            <a:r>
              <a:rPr lang="en-GB"/>
              <a:t>Company Security Governance</a:t>
            </a:r>
            <a:endParaRPr/>
          </a:p>
          <a:p>
            <a:pPr indent="-317500" lvl="1" marL="914400" rtl="0" algn="l">
              <a:spcBef>
                <a:spcPts val="0"/>
              </a:spcBef>
              <a:spcAft>
                <a:spcPts val="0"/>
              </a:spcAft>
              <a:buSzPts val="1400"/>
              <a:buChar char="○"/>
            </a:pPr>
            <a:r>
              <a:rPr lang="en-GB"/>
              <a:t>Proper incident response protocols with explicit procedure documentation (Playbooks)</a:t>
            </a:r>
            <a:endParaRPr/>
          </a:p>
          <a:p>
            <a:pPr indent="-317500" lvl="1" marL="914400" rtl="0" algn="l">
              <a:spcBef>
                <a:spcPts val="0"/>
              </a:spcBef>
              <a:spcAft>
                <a:spcPts val="0"/>
              </a:spcAft>
              <a:buSzPts val="1400"/>
              <a:buChar char="○"/>
            </a:pPr>
            <a:r>
              <a:rPr lang="en-GB"/>
              <a:t>Establish company security policies (Compliance)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Security Tools while developing App</a:t>
            </a:r>
            <a:endParaRPr/>
          </a:p>
        </p:txBody>
      </p:sp>
      <p:sp>
        <p:nvSpPr>
          <p:cNvPr id="155" name="Google Shape;155;p25"/>
          <p:cNvSpPr txBox="1"/>
          <p:nvPr>
            <p:ph idx="1" type="body"/>
          </p:nvPr>
        </p:nvSpPr>
        <p:spPr>
          <a:xfrm>
            <a:off x="387900" y="14745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SAST - Static Application Security Testing</a:t>
            </a:r>
            <a:endParaRPr/>
          </a:p>
          <a:p>
            <a:pPr indent="-342900" lvl="0" marL="914400" rtl="0" algn="l">
              <a:spcBef>
                <a:spcPts val="1200"/>
              </a:spcBef>
              <a:spcAft>
                <a:spcPts val="0"/>
              </a:spcAft>
              <a:buSzPts val="1800"/>
              <a:buChar char="●"/>
            </a:pPr>
            <a:r>
              <a:rPr lang="en-GB"/>
              <a:t>Analyzes the code while developing for vulnerabilities in design.</a:t>
            </a:r>
            <a:endParaRPr/>
          </a:p>
          <a:p>
            <a:pPr indent="0" lvl="0" marL="0" rtl="0" algn="l">
              <a:spcBef>
                <a:spcPts val="1200"/>
              </a:spcBef>
              <a:spcAft>
                <a:spcPts val="0"/>
              </a:spcAft>
              <a:buNone/>
            </a:pPr>
            <a:r>
              <a:rPr lang="en-GB"/>
              <a:t>DAST - Dynamic Application Security Testing</a:t>
            </a:r>
            <a:endParaRPr/>
          </a:p>
          <a:p>
            <a:pPr indent="-342900" lvl="0" marL="914400" rtl="0" algn="l">
              <a:spcBef>
                <a:spcPts val="1200"/>
              </a:spcBef>
              <a:spcAft>
                <a:spcPts val="0"/>
              </a:spcAft>
              <a:buSzPts val="1800"/>
              <a:buChar char="●"/>
            </a:pPr>
            <a:r>
              <a:rPr lang="en-GB"/>
              <a:t>Analyzes the output for vulnerabilities </a:t>
            </a:r>
            <a:endParaRPr/>
          </a:p>
          <a:p>
            <a:pPr indent="-342900" lvl="0" marL="914400" rtl="0" algn="l">
              <a:spcBef>
                <a:spcPts val="0"/>
              </a:spcBef>
              <a:spcAft>
                <a:spcPts val="0"/>
              </a:spcAft>
              <a:buSzPts val="1800"/>
              <a:buChar char="●"/>
            </a:pPr>
            <a:r>
              <a:rPr lang="en-GB"/>
              <a:t>Does not “know the code” like SAST does, but checks and tests known vulnerabilities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p:nvPr/>
        </p:nvSpPr>
        <p:spPr>
          <a:xfrm>
            <a:off x="351925" y="1383550"/>
            <a:ext cx="8368200" cy="3597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1" name="Google Shape;16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Links to References</a:t>
            </a:r>
            <a:endParaRPr/>
          </a:p>
        </p:txBody>
      </p:sp>
      <p:sp>
        <p:nvSpPr>
          <p:cNvPr id="162" name="Google Shape;162;p26"/>
          <p:cNvSpPr txBox="1"/>
          <p:nvPr>
            <p:ph idx="1" type="body"/>
          </p:nvPr>
        </p:nvSpPr>
        <p:spPr>
          <a:xfrm>
            <a:off x="387900" y="1383550"/>
            <a:ext cx="8368200" cy="3597900"/>
          </a:xfrm>
          <a:prstGeom prst="rect">
            <a:avLst/>
          </a:prstGeom>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3"/>
              </a:rPr>
              <a:t>Health Canada - Guidance Document</a:t>
            </a:r>
            <a:endParaRPr sz="14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4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4"/>
              </a:rPr>
              <a:t>ST - Microcontroller Datasheet</a:t>
            </a:r>
            <a:endParaRPr sz="14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4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5"/>
              </a:rPr>
              <a:t>Bluetooth Security Blog - Secure Pairing</a:t>
            </a:r>
            <a:endParaRPr sz="14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4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6"/>
              </a:rPr>
              <a:t>CVE-2021-37577 - Impersonation in Passkey Entry</a:t>
            </a:r>
            <a:endParaRPr sz="1400">
              <a:solidFill>
                <a:srgbClr val="307AF3"/>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4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7"/>
              </a:rPr>
              <a:t>MITRE ATT&amp;CK - Encrypt Network Traffic Mitigation</a:t>
            </a:r>
            <a:endParaRPr sz="1600">
              <a:solidFill>
                <a:srgbClr val="307AF3"/>
              </a:solidFill>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4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8"/>
              </a:rPr>
              <a:t>MITRE ATT&amp;CK - Security Updates Mitigation</a:t>
            </a:r>
            <a:endParaRPr sz="16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6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9"/>
              </a:rPr>
              <a:t>MITRE ATT&amp;CK - Use Recent OS Version Mitigation</a:t>
            </a:r>
            <a:endParaRPr sz="16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600">
              <a:solidFill>
                <a:srgbClr val="307AF3"/>
              </a:solidFill>
              <a:latin typeface="Roboto Slab"/>
              <a:ea typeface="Roboto Slab"/>
              <a:cs typeface="Roboto Slab"/>
              <a:sym typeface="Roboto Slab"/>
            </a:endParaRPr>
          </a:p>
          <a:p>
            <a:pPr indent="-317500" lvl="0" marL="457200" rtl="0" algn="l">
              <a:lnSpc>
                <a:spcPct val="100000"/>
              </a:lnSpc>
              <a:spcBef>
                <a:spcPts val="0"/>
              </a:spcBef>
              <a:spcAft>
                <a:spcPts val="0"/>
              </a:spcAft>
              <a:buSzPts val="1400"/>
              <a:buFont typeface="Roboto Slab"/>
              <a:buChar char="●"/>
            </a:pPr>
            <a:r>
              <a:rPr lang="en-GB" sz="1400" u="sng">
                <a:solidFill>
                  <a:schemeClr val="hlink"/>
                </a:solidFill>
                <a:latin typeface="Roboto Slab"/>
                <a:ea typeface="Roboto Slab"/>
                <a:cs typeface="Roboto Slab"/>
                <a:sym typeface="Roboto Slab"/>
                <a:hlinkClick r:id="rId10"/>
              </a:rPr>
              <a:t>IEEE - Enhanced Mobile App Security for Healthcare </a:t>
            </a:r>
            <a:endParaRPr sz="1400">
              <a:solidFill>
                <a:srgbClr val="307AF3"/>
              </a:solidFill>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600">
              <a:latin typeface="Roboto Slab"/>
              <a:ea typeface="Roboto Slab"/>
              <a:cs typeface="Roboto Slab"/>
              <a:sym typeface="Roboto Slab"/>
            </a:endParaRPr>
          </a:p>
          <a:p>
            <a:pPr indent="-316985" lvl="0" marL="457200" rtl="0" algn="l">
              <a:lnSpc>
                <a:spcPct val="100000"/>
              </a:lnSpc>
              <a:spcBef>
                <a:spcPts val="0"/>
              </a:spcBef>
              <a:spcAft>
                <a:spcPts val="0"/>
              </a:spcAft>
              <a:buSzPts val="1392"/>
              <a:buFont typeface="Roboto Slab"/>
              <a:buChar char="●"/>
            </a:pPr>
            <a:r>
              <a:rPr lang="en-GB" sz="1391" u="sng">
                <a:solidFill>
                  <a:schemeClr val="hlink"/>
                </a:solidFill>
                <a:latin typeface="Roboto Slab"/>
                <a:ea typeface="Roboto Slab"/>
                <a:cs typeface="Roboto Slab"/>
                <a:sym typeface="Roboto Slab"/>
                <a:hlinkClick r:id="rId11"/>
              </a:rPr>
              <a:t>Journal of mHealth - 8 Best Practices for Encrypting Patient Data in mHealth Apps</a:t>
            </a:r>
            <a:endParaRPr sz="1391">
              <a:latin typeface="Roboto Slab"/>
              <a:ea typeface="Roboto Slab"/>
              <a:cs typeface="Roboto Slab"/>
              <a:sym typeface="Roboto Slab"/>
            </a:endParaRPr>
          </a:p>
          <a:p>
            <a:pPr indent="0" lvl="0" marL="457200" rtl="0" algn="l">
              <a:lnSpc>
                <a:spcPct val="100000"/>
              </a:lnSpc>
              <a:spcBef>
                <a:spcPts val="0"/>
              </a:spcBef>
              <a:spcAft>
                <a:spcPts val="0"/>
              </a:spcAft>
              <a:buNone/>
            </a:pPr>
            <a:r>
              <a:t/>
            </a:r>
            <a:endParaRPr sz="1391">
              <a:latin typeface="Roboto Slab"/>
              <a:ea typeface="Roboto Slab"/>
              <a:cs typeface="Roboto Slab"/>
              <a:sym typeface="Roboto Slab"/>
            </a:endParaRPr>
          </a:p>
          <a:p>
            <a:pPr indent="-316985" lvl="0" marL="457200" rtl="0" algn="l">
              <a:lnSpc>
                <a:spcPct val="100000"/>
              </a:lnSpc>
              <a:spcBef>
                <a:spcPts val="0"/>
              </a:spcBef>
              <a:spcAft>
                <a:spcPts val="0"/>
              </a:spcAft>
              <a:buSzPts val="1392"/>
              <a:buFont typeface="Roboto Slab"/>
              <a:buChar char="●"/>
            </a:pPr>
            <a:r>
              <a:rPr lang="en-GB" sz="1391" u="sng">
                <a:solidFill>
                  <a:schemeClr val="hlink"/>
                </a:solidFill>
                <a:latin typeface="Roboto Slab"/>
                <a:ea typeface="Roboto Slab"/>
                <a:cs typeface="Roboto Slab"/>
                <a:sym typeface="Roboto Slab"/>
                <a:hlinkClick r:id="rId12"/>
              </a:rPr>
              <a:t>Snyk.io Learn - Mobile Application Security Testing Article</a:t>
            </a:r>
            <a:endParaRPr sz="1391">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Basic Design Structure</a:t>
            </a:r>
            <a:endParaRPr/>
          </a:p>
        </p:txBody>
      </p:sp>
      <p:grpSp>
        <p:nvGrpSpPr>
          <p:cNvPr id="70" name="Google Shape;70;p14"/>
          <p:cNvGrpSpPr/>
          <p:nvPr/>
        </p:nvGrpSpPr>
        <p:grpSpPr>
          <a:xfrm>
            <a:off x="1098268" y="1423232"/>
            <a:ext cx="2346708" cy="1895920"/>
            <a:chOff x="1660800" y="1171213"/>
            <a:chExt cx="1942800" cy="1569600"/>
          </a:xfrm>
        </p:grpSpPr>
        <p:sp>
          <p:nvSpPr>
            <p:cNvPr id="71" name="Google Shape;71;p14"/>
            <p:cNvSpPr/>
            <p:nvPr/>
          </p:nvSpPr>
          <p:spPr>
            <a:xfrm>
              <a:off x="1660800" y="1171213"/>
              <a:ext cx="1942800" cy="1569600"/>
            </a:xfrm>
            <a:prstGeom prst="round1Rect">
              <a:avLst>
                <a:gd fmla="val 17446"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72" name="Google Shape;72;p14"/>
            <p:cNvSpPr txBox="1"/>
            <p:nvPr/>
          </p:nvSpPr>
          <p:spPr>
            <a:xfrm>
              <a:off x="1879865"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Roboto"/>
                  <a:ea typeface="Roboto"/>
                  <a:cs typeface="Roboto"/>
                  <a:sym typeface="Roboto"/>
                </a:rPr>
                <a:t>Insulin Injection Device</a:t>
              </a:r>
              <a:endParaRPr sz="1200">
                <a:solidFill>
                  <a:srgbClr val="FFFFFF"/>
                </a:solidFill>
                <a:latin typeface="Roboto"/>
                <a:ea typeface="Roboto"/>
                <a:cs typeface="Roboto"/>
                <a:sym typeface="Roboto"/>
              </a:endParaRPr>
            </a:p>
          </p:txBody>
        </p:sp>
        <p:sp>
          <p:nvSpPr>
            <p:cNvPr id="73" name="Google Shape;73;p14"/>
            <p:cNvSpPr txBox="1"/>
            <p:nvPr/>
          </p:nvSpPr>
          <p:spPr>
            <a:xfrm>
              <a:off x="1879863"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rgbClr val="FFFFFF"/>
                  </a:solidFill>
                  <a:latin typeface="Roboto"/>
                  <a:ea typeface="Roboto"/>
                  <a:cs typeface="Roboto"/>
                  <a:sym typeface="Roboto"/>
                </a:rPr>
                <a:t>Takes input from client app for basal and required bolus inputs</a:t>
              </a:r>
              <a:endParaRPr sz="1100">
                <a:solidFill>
                  <a:srgbClr val="FFFFFF"/>
                </a:solidFill>
                <a:latin typeface="Roboto"/>
                <a:ea typeface="Roboto"/>
                <a:cs typeface="Roboto"/>
                <a:sym typeface="Roboto"/>
              </a:endParaRPr>
            </a:p>
          </p:txBody>
        </p:sp>
      </p:grpSp>
      <p:grpSp>
        <p:nvGrpSpPr>
          <p:cNvPr id="74" name="Google Shape;74;p14"/>
          <p:cNvGrpSpPr/>
          <p:nvPr/>
        </p:nvGrpSpPr>
        <p:grpSpPr>
          <a:xfrm>
            <a:off x="3441352" y="1423232"/>
            <a:ext cx="2346708" cy="1895920"/>
            <a:chOff x="3600600" y="1170963"/>
            <a:chExt cx="1942800" cy="1569600"/>
          </a:xfrm>
        </p:grpSpPr>
        <p:sp>
          <p:nvSpPr>
            <p:cNvPr id="75" name="Google Shape;75;p14"/>
            <p:cNvSpPr/>
            <p:nvPr/>
          </p:nvSpPr>
          <p:spPr>
            <a:xfrm>
              <a:off x="3600600" y="1170963"/>
              <a:ext cx="1942800" cy="1569600"/>
            </a:xfrm>
            <a:prstGeom prst="round2SameRect">
              <a:avLst>
                <a:gd fmla="val 18098" name="adj1"/>
                <a:gd fmla="val 0" name="adj2"/>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76" name="Google Shape;76;p14"/>
            <p:cNvSpPr txBox="1"/>
            <p:nvPr/>
          </p:nvSpPr>
          <p:spPr>
            <a:xfrm>
              <a:off x="3819008"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Roboto"/>
                  <a:ea typeface="Roboto"/>
                  <a:cs typeface="Roboto"/>
                  <a:sym typeface="Roboto"/>
                </a:rPr>
                <a:t>Smartphone App</a:t>
              </a:r>
              <a:endParaRPr sz="1200">
                <a:solidFill>
                  <a:srgbClr val="FFFFFF"/>
                </a:solidFill>
                <a:latin typeface="Roboto"/>
                <a:ea typeface="Roboto"/>
                <a:cs typeface="Roboto"/>
                <a:sym typeface="Roboto"/>
              </a:endParaRPr>
            </a:p>
          </p:txBody>
        </p:sp>
        <p:sp>
          <p:nvSpPr>
            <p:cNvPr id="77" name="Google Shape;77;p14"/>
            <p:cNvSpPr txBox="1"/>
            <p:nvPr/>
          </p:nvSpPr>
          <p:spPr>
            <a:xfrm>
              <a:off x="3819008"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rgbClr val="FFFFFF"/>
                  </a:solidFill>
                  <a:latin typeface="Roboto"/>
                  <a:ea typeface="Roboto"/>
                  <a:cs typeface="Roboto"/>
                  <a:sym typeface="Roboto"/>
                </a:rPr>
                <a:t>Controlled by client, takes input from glucose monitor</a:t>
              </a:r>
              <a:endParaRPr sz="1100">
                <a:solidFill>
                  <a:srgbClr val="FFFFFF"/>
                </a:solidFill>
                <a:latin typeface="Roboto"/>
                <a:ea typeface="Roboto"/>
                <a:cs typeface="Roboto"/>
                <a:sym typeface="Roboto"/>
              </a:endParaRPr>
            </a:p>
          </p:txBody>
        </p:sp>
      </p:grpSp>
      <p:grpSp>
        <p:nvGrpSpPr>
          <p:cNvPr id="78" name="Google Shape;78;p14"/>
          <p:cNvGrpSpPr/>
          <p:nvPr/>
        </p:nvGrpSpPr>
        <p:grpSpPr>
          <a:xfrm>
            <a:off x="5783753" y="1443643"/>
            <a:ext cx="2346708" cy="1875358"/>
            <a:chOff x="5539816" y="1171213"/>
            <a:chExt cx="1942800" cy="1569600"/>
          </a:xfrm>
        </p:grpSpPr>
        <p:sp>
          <p:nvSpPr>
            <p:cNvPr id="79" name="Google Shape;79;p14"/>
            <p:cNvSpPr/>
            <p:nvPr/>
          </p:nvSpPr>
          <p:spPr>
            <a:xfrm flipH="1">
              <a:off x="5539816" y="1171213"/>
              <a:ext cx="1942800" cy="1569600"/>
            </a:xfrm>
            <a:prstGeom prst="round1Rect">
              <a:avLst>
                <a:gd fmla="val 17446"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80" name="Google Shape;80;p14"/>
            <p:cNvSpPr txBox="1"/>
            <p:nvPr/>
          </p:nvSpPr>
          <p:spPr>
            <a:xfrm>
              <a:off x="5762399" y="1413573"/>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FFFF"/>
                  </a:solidFill>
                  <a:latin typeface="Roboto"/>
                  <a:ea typeface="Roboto"/>
                  <a:cs typeface="Roboto"/>
                  <a:sym typeface="Roboto"/>
                </a:rPr>
                <a:t>Cloud Service</a:t>
              </a:r>
              <a:endParaRPr sz="1200">
                <a:solidFill>
                  <a:srgbClr val="FFFFFF"/>
                </a:solidFill>
                <a:latin typeface="Roboto"/>
                <a:ea typeface="Roboto"/>
                <a:cs typeface="Roboto"/>
                <a:sym typeface="Roboto"/>
              </a:endParaRPr>
            </a:p>
          </p:txBody>
        </p:sp>
        <p:sp>
          <p:nvSpPr>
            <p:cNvPr id="81" name="Google Shape;81;p14"/>
            <p:cNvSpPr txBox="1"/>
            <p:nvPr/>
          </p:nvSpPr>
          <p:spPr>
            <a:xfrm>
              <a:off x="5762397" y="1873539"/>
              <a:ext cx="14517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100">
                  <a:solidFill>
                    <a:srgbClr val="FFFFFF"/>
                  </a:solidFill>
                  <a:latin typeface="Roboto"/>
                  <a:ea typeface="Roboto"/>
                  <a:cs typeface="Roboto"/>
                  <a:sym typeface="Roboto"/>
                </a:rPr>
                <a:t>May be used to back up data, connect with health care professional</a:t>
              </a:r>
              <a:endParaRPr sz="1100">
                <a:solidFill>
                  <a:srgbClr val="FFFFFF"/>
                </a:solidFill>
                <a:latin typeface="Roboto"/>
                <a:ea typeface="Roboto"/>
                <a:cs typeface="Roboto"/>
                <a:sym typeface="Roboto"/>
              </a:endParaRPr>
            </a:p>
          </p:txBody>
        </p:sp>
      </p:grpSp>
      <p:grpSp>
        <p:nvGrpSpPr>
          <p:cNvPr id="82" name="Google Shape;82;p14"/>
          <p:cNvGrpSpPr/>
          <p:nvPr/>
        </p:nvGrpSpPr>
        <p:grpSpPr>
          <a:xfrm>
            <a:off x="1097584" y="3298769"/>
            <a:ext cx="7032877" cy="1508184"/>
            <a:chOff x="1660800" y="2723938"/>
            <a:chExt cx="5822400" cy="1248600"/>
          </a:xfrm>
        </p:grpSpPr>
        <p:sp>
          <p:nvSpPr>
            <p:cNvPr id="83" name="Google Shape;83;p14"/>
            <p:cNvSpPr/>
            <p:nvPr/>
          </p:nvSpPr>
          <p:spPr>
            <a:xfrm rot="10800000">
              <a:off x="1660800" y="2723938"/>
              <a:ext cx="5822400" cy="1248600"/>
            </a:xfrm>
            <a:prstGeom prst="round2SameRect">
              <a:avLst>
                <a:gd fmla="val 18098" name="adj1"/>
                <a:gd fmla="val 0" name="adj2"/>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84" name="Google Shape;84;p14"/>
            <p:cNvSpPr txBox="1"/>
            <p:nvPr/>
          </p:nvSpPr>
          <p:spPr>
            <a:xfrm>
              <a:off x="2583300" y="2978750"/>
              <a:ext cx="3977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300">
                  <a:solidFill>
                    <a:srgbClr val="FFFFFF"/>
                  </a:solidFill>
                  <a:latin typeface="Roboto"/>
                  <a:ea typeface="Roboto"/>
                  <a:cs typeface="Roboto"/>
                  <a:sym typeface="Roboto"/>
                </a:rPr>
                <a:t>Security and Privacy Required for all Steps</a:t>
              </a:r>
              <a:endParaRPr sz="1300">
                <a:solidFill>
                  <a:srgbClr val="FFFFFF"/>
                </a:solidFill>
                <a:latin typeface="Roboto"/>
                <a:ea typeface="Roboto"/>
                <a:cs typeface="Roboto"/>
                <a:sym typeface="Roboto"/>
              </a:endParaRPr>
            </a:p>
          </p:txBody>
        </p:sp>
        <p:sp>
          <p:nvSpPr>
            <p:cNvPr id="85" name="Google Shape;85;p14"/>
            <p:cNvSpPr txBox="1"/>
            <p:nvPr/>
          </p:nvSpPr>
          <p:spPr>
            <a:xfrm>
              <a:off x="2583300" y="3328325"/>
              <a:ext cx="3977400" cy="38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GB" sz="1200">
                  <a:solidFill>
                    <a:srgbClr val="FFFFFF"/>
                  </a:solidFill>
                  <a:latin typeface="Roboto"/>
                  <a:ea typeface="Roboto"/>
                  <a:cs typeface="Roboto"/>
                  <a:sym typeface="Roboto"/>
                </a:rPr>
                <a:t>Current focus on securing the first two steps</a:t>
              </a:r>
              <a:endParaRPr sz="1200">
                <a:solidFill>
                  <a:srgbClr val="FFFFFF"/>
                </a:solidFill>
                <a:latin typeface="Roboto"/>
                <a:ea typeface="Roboto"/>
                <a:cs typeface="Roboto"/>
                <a:sym typeface="Roboto"/>
              </a:endParaRPr>
            </a:p>
          </p:txBody>
        </p:sp>
      </p:grpSp>
      <p:sp>
        <p:nvSpPr>
          <p:cNvPr id="86" name="Google Shape;86;p14"/>
          <p:cNvSpPr/>
          <p:nvPr/>
        </p:nvSpPr>
        <p:spPr>
          <a:xfrm>
            <a:off x="2675500" y="1846175"/>
            <a:ext cx="1148700" cy="686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dk1"/>
                </a:solidFill>
                <a:latin typeface="Roboto"/>
                <a:ea typeface="Roboto"/>
                <a:cs typeface="Roboto"/>
                <a:sym typeface="Roboto"/>
              </a:rPr>
              <a:t>Bluetooth Connection</a:t>
            </a:r>
            <a:endParaRPr sz="1000">
              <a:solidFill>
                <a:schemeClr val="dk1"/>
              </a:solidFill>
              <a:latin typeface="Roboto"/>
              <a:ea typeface="Roboto"/>
              <a:cs typeface="Roboto"/>
              <a:sym typeface="Roboto"/>
            </a:endParaRPr>
          </a:p>
        </p:txBody>
      </p:sp>
      <p:sp>
        <p:nvSpPr>
          <p:cNvPr id="87" name="Google Shape;87;p14"/>
          <p:cNvSpPr/>
          <p:nvPr/>
        </p:nvSpPr>
        <p:spPr>
          <a:xfrm>
            <a:off x="5073550" y="1846175"/>
            <a:ext cx="1148700" cy="686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dk1"/>
                </a:solidFill>
                <a:latin typeface="Roboto"/>
                <a:ea typeface="Roboto"/>
                <a:cs typeface="Roboto"/>
                <a:sym typeface="Roboto"/>
              </a:rPr>
              <a:t>Internet</a:t>
            </a:r>
            <a:r>
              <a:rPr lang="en-GB" sz="1000">
                <a:solidFill>
                  <a:schemeClr val="dk1"/>
                </a:solidFill>
                <a:latin typeface="Roboto"/>
                <a:ea typeface="Roboto"/>
                <a:cs typeface="Roboto"/>
                <a:sym typeface="Roboto"/>
              </a:rPr>
              <a:t> Connection</a:t>
            </a:r>
            <a:endParaRPr sz="1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2400"/>
              </a:spcBef>
              <a:spcAft>
                <a:spcPts val="0"/>
              </a:spcAft>
              <a:buNone/>
            </a:pPr>
            <a:r>
              <a:t/>
            </a:r>
            <a:endParaRPr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93" name="Google Shape;93;p15"/>
          <p:cNvSpPr txBox="1"/>
          <p:nvPr>
            <p:ph idx="1" type="body"/>
          </p:nvPr>
        </p:nvSpPr>
        <p:spPr>
          <a:xfrm>
            <a:off x="556275" y="1505125"/>
            <a:ext cx="7623600" cy="27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Secure Design Requirements:</a:t>
            </a:r>
            <a:endParaRPr/>
          </a:p>
          <a:p>
            <a:pPr indent="-342900" lvl="0" marL="457200" rtl="0" algn="l">
              <a:spcBef>
                <a:spcPts val="1200"/>
              </a:spcBef>
              <a:spcAft>
                <a:spcPts val="0"/>
              </a:spcAft>
              <a:buSzPts val="1800"/>
              <a:buChar char="●"/>
            </a:pPr>
            <a:r>
              <a:rPr lang="en-GB"/>
              <a:t>Secure Communications</a:t>
            </a:r>
            <a:endParaRPr/>
          </a:p>
          <a:p>
            <a:pPr indent="-342900" lvl="0" marL="457200" rtl="0" algn="l">
              <a:spcBef>
                <a:spcPts val="0"/>
              </a:spcBef>
              <a:spcAft>
                <a:spcPts val="0"/>
              </a:spcAft>
              <a:buSzPts val="1800"/>
              <a:buChar char="●"/>
            </a:pPr>
            <a:r>
              <a:rPr lang="en-GB"/>
              <a:t>Data Integrity and Confidentiality</a:t>
            </a:r>
            <a:endParaRPr/>
          </a:p>
          <a:p>
            <a:pPr indent="-342900" lvl="0" marL="457200" rtl="0" algn="l">
              <a:spcBef>
                <a:spcPts val="0"/>
              </a:spcBef>
              <a:spcAft>
                <a:spcPts val="0"/>
              </a:spcAft>
              <a:buSzPts val="1800"/>
              <a:buChar char="●"/>
            </a:pPr>
            <a:r>
              <a:rPr lang="en-GB"/>
              <a:t>User access/Validation</a:t>
            </a:r>
            <a:endParaRPr/>
          </a:p>
          <a:p>
            <a:pPr indent="-342900" lvl="0" marL="457200" rtl="0" algn="l">
              <a:spcBef>
                <a:spcPts val="0"/>
              </a:spcBef>
              <a:spcAft>
                <a:spcPts val="0"/>
              </a:spcAft>
              <a:buSzPts val="1800"/>
              <a:buChar char="●"/>
            </a:pPr>
            <a:r>
              <a:rPr lang="en-GB"/>
              <a:t>Software Maintenance</a:t>
            </a:r>
            <a:endParaRPr/>
          </a:p>
          <a:p>
            <a:pPr indent="-342900" lvl="0" marL="457200" rtl="0" algn="l">
              <a:spcBef>
                <a:spcPts val="0"/>
              </a:spcBef>
              <a:spcAft>
                <a:spcPts val="0"/>
              </a:spcAft>
              <a:buSzPts val="1800"/>
              <a:buChar char="●"/>
            </a:pPr>
            <a:r>
              <a:rPr lang="en-GB"/>
              <a:t>Hardware or Physical Design</a:t>
            </a:r>
            <a:endParaRPr/>
          </a:p>
          <a:p>
            <a:pPr indent="-342900" lvl="0" marL="457200" rtl="0" algn="l">
              <a:spcBef>
                <a:spcPts val="0"/>
              </a:spcBef>
              <a:spcAft>
                <a:spcPts val="0"/>
              </a:spcAft>
              <a:buSzPts val="1800"/>
              <a:buChar char="●"/>
            </a:pPr>
            <a:r>
              <a:rPr lang="en-GB"/>
              <a:t>Reliability and Availability</a:t>
            </a:r>
            <a:endParaRPr/>
          </a:p>
        </p:txBody>
      </p:sp>
      <p:sp>
        <p:nvSpPr>
          <p:cNvPr id="94" name="Google Shape;94;p15"/>
          <p:cNvSpPr txBox="1"/>
          <p:nvPr>
            <p:ph type="title"/>
          </p:nvPr>
        </p:nvSpPr>
        <p:spPr>
          <a:xfrm>
            <a:off x="387900" y="189525"/>
            <a:ext cx="7505700" cy="95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500"/>
              <a:t>Health Canada </a:t>
            </a:r>
            <a:r>
              <a:rPr lang="en-GB" sz="2500"/>
              <a:t>Guidance Document: Pre-market Requirements for Medical Device Cybersecurity</a:t>
            </a:r>
            <a:endParaRPr sz="2500"/>
          </a:p>
        </p:txBody>
      </p:sp>
      <p:pic>
        <p:nvPicPr>
          <p:cNvPr id="95" name="Google Shape;95;p15"/>
          <p:cNvPicPr preferRelativeResize="0"/>
          <p:nvPr/>
        </p:nvPicPr>
        <p:blipFill>
          <a:blip r:embed="rId3">
            <a:alphaModFix/>
          </a:blip>
          <a:stretch>
            <a:fillRect/>
          </a:stretch>
        </p:blipFill>
        <p:spPr>
          <a:xfrm>
            <a:off x="4917750" y="2128013"/>
            <a:ext cx="3736300" cy="103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Secure Communications</a:t>
            </a:r>
            <a:endParaRPr/>
          </a:p>
        </p:txBody>
      </p:sp>
      <p:sp>
        <p:nvSpPr>
          <p:cNvPr id="101" name="Google Shape;10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Data Encryption in Transit - Ensure the security of communication between the device and the app (and eventually the cloud service)</a:t>
            </a:r>
            <a:endParaRPr/>
          </a:p>
          <a:p>
            <a:pPr indent="-317500" lvl="1" marL="914400" rtl="0" algn="l">
              <a:spcBef>
                <a:spcPts val="0"/>
              </a:spcBef>
              <a:spcAft>
                <a:spcPts val="0"/>
              </a:spcAft>
              <a:buSzPts val="1400"/>
              <a:buChar char="○"/>
            </a:pPr>
            <a:r>
              <a:rPr lang="en-GB"/>
              <a:t>E2EE (end-to-end encryption) for ensuring data remains encrypted between the device and the app. Recommended technique - a hybrid system that combines asymmetric encryption (RSA for key exchange) and symmetric encryption (AES to encrypt and decrypt patient data).</a:t>
            </a:r>
            <a:endParaRPr/>
          </a:p>
          <a:p>
            <a:pPr indent="-317500" lvl="1" marL="914400" rtl="0" algn="l">
              <a:spcBef>
                <a:spcPts val="0"/>
              </a:spcBef>
              <a:spcAft>
                <a:spcPts val="0"/>
              </a:spcAft>
              <a:buSzPts val="1400"/>
              <a:buChar char="○"/>
            </a:pPr>
            <a:r>
              <a:rPr lang="en-GB"/>
              <a:t>TLS (transport layer security) ensures the security of the transmission channel. </a:t>
            </a:r>
            <a:endParaRPr/>
          </a:p>
          <a:p>
            <a:pPr indent="-317500" lvl="1" marL="914400" rtl="0" algn="l">
              <a:spcBef>
                <a:spcPts val="0"/>
              </a:spcBef>
              <a:spcAft>
                <a:spcPts val="0"/>
              </a:spcAft>
              <a:buSzPts val="1400"/>
              <a:buChar char="○"/>
            </a:pPr>
            <a:r>
              <a:rPr lang="en-GB"/>
              <a:t>All traffic should be via HTTPS, any use of HTTP should be eliminated</a:t>
            </a:r>
            <a:endParaRPr/>
          </a:p>
          <a:p>
            <a:pPr indent="-342900" lvl="0" marL="457200" rtl="0" algn="l">
              <a:spcBef>
                <a:spcPts val="0"/>
              </a:spcBef>
              <a:spcAft>
                <a:spcPts val="0"/>
              </a:spcAft>
              <a:buSzPts val="1800"/>
              <a:buChar char="●"/>
            </a:pPr>
            <a:r>
              <a:rPr lang="en-GB"/>
              <a:t>Low Energy Secure Connections for secure communication between the Device and App via Bluetooth.</a:t>
            </a:r>
            <a:endParaRPr/>
          </a:p>
          <a:p>
            <a:pPr indent="-342900" lvl="0" marL="457200" rtl="0" algn="l">
              <a:spcBef>
                <a:spcPts val="0"/>
              </a:spcBef>
              <a:spcAft>
                <a:spcPts val="0"/>
              </a:spcAft>
              <a:buSzPts val="1800"/>
              <a:buChar char="●"/>
            </a:pPr>
            <a:r>
              <a:rPr lang="en-GB"/>
              <a:t>Simulate man-in-the-middle (MITM) attacks to evaluate robustness of security protocols.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Secure Communications</a:t>
            </a:r>
            <a:r>
              <a:rPr lang="en-GB"/>
              <a:t> </a:t>
            </a:r>
            <a:r>
              <a:rPr i="1" lang="en-GB" sz="2500"/>
              <a:t>- Microcontroller</a:t>
            </a:r>
            <a:endParaRPr i="1" sz="2500"/>
          </a:p>
        </p:txBody>
      </p:sp>
      <p:sp>
        <p:nvSpPr>
          <p:cNvPr id="107" name="Google Shape;10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Microcontroller Security Features for Communication</a:t>
            </a:r>
            <a:endParaRPr/>
          </a:p>
          <a:p>
            <a:pPr indent="-330200" lvl="1" marL="914400" rtl="0" algn="l">
              <a:spcBef>
                <a:spcPts val="0"/>
              </a:spcBef>
              <a:spcAft>
                <a:spcPts val="0"/>
              </a:spcAft>
              <a:buSzPts val="1600"/>
              <a:buChar char="○"/>
            </a:pPr>
            <a:r>
              <a:rPr lang="en-GB" sz="1600"/>
              <a:t>Utilize </a:t>
            </a:r>
            <a:r>
              <a:rPr lang="en-GB" sz="1600"/>
              <a:t>S</a:t>
            </a:r>
            <a:r>
              <a:rPr lang="en-GB" sz="1600"/>
              <a:t>ymmetric encryption: </a:t>
            </a:r>
            <a:r>
              <a:rPr lang="en-GB" sz="1600"/>
              <a:t>2x hardware encryption AES maximum 256-bit for the application and the Bluetooth® Low Energy</a:t>
            </a:r>
            <a:endParaRPr sz="1600"/>
          </a:p>
          <a:p>
            <a:pPr indent="-330200" lvl="1" marL="914400" rtl="0" algn="l">
              <a:spcBef>
                <a:spcPts val="0"/>
              </a:spcBef>
              <a:spcAft>
                <a:spcPts val="0"/>
              </a:spcAft>
              <a:buSzPts val="1600"/>
              <a:buChar char="○"/>
            </a:pPr>
            <a:r>
              <a:rPr lang="en-GB" sz="1600"/>
              <a:t>Utilize Cryptographic algorithms: RSA, Diffie-Helman, ECC over GF(p)</a:t>
            </a:r>
            <a:endParaRPr sz="1600"/>
          </a:p>
          <a:p>
            <a:pPr indent="-330200" lvl="1" marL="914400" rtl="0" algn="l">
              <a:spcBef>
                <a:spcPts val="0"/>
              </a:spcBef>
              <a:spcAft>
                <a:spcPts val="0"/>
              </a:spcAft>
              <a:buSzPts val="1600"/>
              <a:buChar char="○"/>
            </a:pPr>
            <a:r>
              <a:rPr lang="en-GB" sz="1600"/>
              <a:t>Disable unused communication ports to reduce attack surface.</a:t>
            </a:r>
            <a:endParaRPr sz="1600"/>
          </a:p>
          <a:p>
            <a:pPr indent="-330200" lvl="1" marL="914400" rtl="0" algn="l">
              <a:spcBef>
                <a:spcPts val="0"/>
              </a:spcBef>
              <a:spcAft>
                <a:spcPts val="0"/>
              </a:spcAft>
              <a:buSzPts val="1600"/>
              <a:buChar char="○"/>
            </a:pPr>
            <a:r>
              <a:rPr lang="en-GB" sz="1600"/>
              <a:t>Enable Write Protection on empty memory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Secure Communications - </a:t>
            </a:r>
            <a:r>
              <a:rPr i="1" lang="en-GB" sz="2466"/>
              <a:t>Known Vulnerabilities</a:t>
            </a:r>
            <a:endParaRPr i="1" sz="2466"/>
          </a:p>
        </p:txBody>
      </p:sp>
      <p:sp>
        <p:nvSpPr>
          <p:cNvPr id="113" name="Google Shape;11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CVE-2021-37577 - ‘Impersonation in the Passkey Entry Protocol’ Vulnerability</a:t>
            </a:r>
            <a:endParaRPr/>
          </a:p>
          <a:p>
            <a:pPr indent="-342900" lvl="0" marL="457200" rtl="0" algn="l">
              <a:spcBef>
                <a:spcPts val="1200"/>
              </a:spcBef>
              <a:spcAft>
                <a:spcPts val="0"/>
              </a:spcAft>
              <a:buSzPts val="1800"/>
              <a:buChar char="●"/>
            </a:pPr>
            <a:r>
              <a:rPr lang="en-GB"/>
              <a:t>Applies to LE Secure Connections Pairing in Bluetooth Core Specifications 4.2 through 5.4</a:t>
            </a:r>
            <a:endParaRPr/>
          </a:p>
          <a:p>
            <a:pPr indent="-342900" lvl="0" marL="457200" rtl="0" algn="l">
              <a:spcBef>
                <a:spcPts val="0"/>
              </a:spcBef>
              <a:spcAft>
                <a:spcPts val="0"/>
              </a:spcAft>
              <a:buSzPts val="1800"/>
              <a:buChar char="●"/>
            </a:pPr>
            <a:r>
              <a:rPr lang="en-GB"/>
              <a:t>Official Bluetooth </a:t>
            </a:r>
            <a:r>
              <a:rPr lang="en-GB"/>
              <a:t>Recommendation</a:t>
            </a:r>
            <a:r>
              <a:rPr lang="en-GB"/>
              <a:t>:</a:t>
            </a:r>
            <a:endParaRPr/>
          </a:p>
          <a:p>
            <a:pPr indent="-317500" lvl="1" marL="914400" rtl="0" algn="l">
              <a:spcBef>
                <a:spcPts val="0"/>
              </a:spcBef>
              <a:spcAft>
                <a:spcPts val="0"/>
              </a:spcAft>
              <a:buSzPts val="1400"/>
              <a:buChar char="○"/>
            </a:pPr>
            <a:r>
              <a:rPr b="1" i="1" lang="en-GB"/>
              <a:t>“Bluetooth® Core Specification 5.4 recommends that a device fail a pairing procedure if the public key X coordinate offered by a peer matches that of the local device</a:t>
            </a:r>
            <a:r>
              <a:rPr i="1" lang="en-GB"/>
              <a:t> (except in the special case where a debug key is in use). Bluetooth® Core Specification 6.0 makes this check mandatory.”</a:t>
            </a:r>
            <a:endParaRPr i="1"/>
          </a:p>
          <a:p>
            <a:pPr indent="-317500" lvl="1" marL="914400" rtl="0" algn="l">
              <a:spcBef>
                <a:spcPts val="0"/>
              </a:spcBef>
              <a:spcAft>
                <a:spcPts val="0"/>
              </a:spcAft>
              <a:buSzPts val="1400"/>
              <a:buChar char="○"/>
            </a:pPr>
            <a:r>
              <a:rPr i="1" lang="en-GB"/>
              <a:t>“It is recommended that implementations follow the latest recommendations for the acceptance of public keys when implementing BR/EDR Secure Simple Pairing, BR/EDR Secure Connections pairing, or LE Secure Connections pairing in Bluetooth® Core Specifications 5.4 and earlier.”</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Integrity and Confidentiality</a:t>
            </a:r>
            <a:endParaRPr/>
          </a:p>
        </p:txBody>
      </p:sp>
      <p:sp>
        <p:nvSpPr>
          <p:cNvPr id="119" name="Google Shape;11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Data Encryption at Rest - Ensuring the data stored on the app is </a:t>
            </a:r>
            <a:r>
              <a:rPr lang="en-GB"/>
              <a:t>encrypted</a:t>
            </a:r>
            <a:r>
              <a:rPr lang="en-GB"/>
              <a:t> and secure so in the event of the breach data is still protected.</a:t>
            </a:r>
            <a:endParaRPr/>
          </a:p>
          <a:p>
            <a:pPr indent="-310832" lvl="1" marL="914400" rtl="0" algn="l">
              <a:spcBef>
                <a:spcPts val="0"/>
              </a:spcBef>
              <a:spcAft>
                <a:spcPts val="0"/>
              </a:spcAft>
              <a:buSzPct val="77777"/>
              <a:buChar char="○"/>
            </a:pPr>
            <a:r>
              <a:rPr lang="en-GB" sz="1800"/>
              <a:t>Sensitive data stored on the device (e.g. dosage, glucose value linked to an insulin bolus dose and other patient data) should be encrypted via full disk encryption to protect it from unauthorized access if the device is lost or stolen and ensuring compliance with privacy laws - PIPEDA, HIPAA.</a:t>
            </a:r>
            <a:endParaRPr sz="1800"/>
          </a:p>
          <a:p>
            <a:pPr indent="-334327" lvl="1" marL="914400" rtl="0" algn="l">
              <a:spcBef>
                <a:spcPts val="0"/>
              </a:spcBef>
              <a:spcAft>
                <a:spcPts val="0"/>
              </a:spcAft>
              <a:buSzPct val="100000"/>
              <a:buChar char="○"/>
            </a:pPr>
            <a:r>
              <a:rPr lang="en-GB" sz="1800"/>
              <a:t>If necessary, Application Layer Encryption methods could also be implemented</a:t>
            </a:r>
            <a:endParaRPr sz="1800"/>
          </a:p>
          <a:p>
            <a:pPr indent="-334327" lvl="0" marL="457200" rtl="0" algn="l">
              <a:spcBef>
                <a:spcPts val="0"/>
              </a:spcBef>
              <a:spcAft>
                <a:spcPts val="0"/>
              </a:spcAft>
              <a:buSzPct val="100000"/>
              <a:buChar char="●"/>
            </a:pPr>
            <a:r>
              <a:rPr lang="en-GB"/>
              <a:t>Integrity - Encryption or hashing to assist ensuring data observed is accurate</a:t>
            </a:r>
            <a:endParaRPr/>
          </a:p>
          <a:p>
            <a:pPr indent="-334327" lvl="0" marL="457200" rtl="0" algn="l">
              <a:spcBef>
                <a:spcPts val="0"/>
              </a:spcBef>
              <a:spcAft>
                <a:spcPts val="0"/>
              </a:spcAft>
              <a:buSzPct val="100000"/>
              <a:buChar char="●"/>
            </a:pPr>
            <a:r>
              <a:rPr lang="en-GB"/>
              <a:t>Ensure all devices/systems connected to are secure.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304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User Access/Validation</a:t>
            </a:r>
            <a:endParaRPr/>
          </a:p>
        </p:txBody>
      </p:sp>
      <p:sp>
        <p:nvSpPr>
          <p:cNvPr id="125" name="Google Shape;125;p20"/>
          <p:cNvSpPr txBox="1"/>
          <p:nvPr>
            <p:ph idx="1" type="body"/>
          </p:nvPr>
        </p:nvSpPr>
        <p:spPr>
          <a:xfrm>
            <a:off x="387900" y="1128500"/>
            <a:ext cx="8368200" cy="3413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E</a:t>
            </a:r>
            <a:r>
              <a:rPr lang="en-GB"/>
              <a:t>ach device should be uniquely authenticated to prevent unauthorized device access.</a:t>
            </a:r>
            <a:endParaRPr/>
          </a:p>
          <a:p>
            <a:pPr indent="-334327" lvl="0" marL="457200" rtl="0" algn="l">
              <a:spcBef>
                <a:spcPts val="0"/>
              </a:spcBef>
              <a:spcAft>
                <a:spcPts val="0"/>
              </a:spcAft>
              <a:buSzPct val="100000"/>
              <a:buChar char="●"/>
            </a:pPr>
            <a:r>
              <a:rPr lang="en-GB"/>
              <a:t>Device:</a:t>
            </a:r>
            <a:endParaRPr/>
          </a:p>
          <a:p>
            <a:pPr indent="-310832" lvl="1" marL="914400" rtl="0" algn="l">
              <a:spcBef>
                <a:spcPts val="0"/>
              </a:spcBef>
              <a:spcAft>
                <a:spcPts val="0"/>
              </a:spcAft>
              <a:buSzPct val="100000"/>
              <a:buChar char="○"/>
            </a:pPr>
            <a:r>
              <a:rPr lang="en-GB"/>
              <a:t>Ensure only approved firmware is permitted to run on the device.</a:t>
            </a:r>
            <a:endParaRPr/>
          </a:p>
          <a:p>
            <a:pPr indent="-310832" lvl="1" marL="914400" rtl="0" algn="l">
              <a:spcBef>
                <a:spcPts val="0"/>
              </a:spcBef>
              <a:spcAft>
                <a:spcPts val="0"/>
              </a:spcAft>
              <a:buSzPct val="100000"/>
              <a:buChar char="○"/>
            </a:pPr>
            <a:r>
              <a:rPr lang="en-GB"/>
              <a:t>Ensure each device has a unique ID and authenticate device IDs using digital certificates.</a:t>
            </a:r>
            <a:endParaRPr/>
          </a:p>
          <a:p>
            <a:pPr indent="-310832" lvl="1" marL="914400" rtl="0" algn="l">
              <a:spcBef>
                <a:spcPts val="0"/>
              </a:spcBef>
              <a:spcAft>
                <a:spcPts val="0"/>
              </a:spcAft>
              <a:buSzPct val="100000"/>
              <a:buChar char="○"/>
            </a:pPr>
            <a:r>
              <a:rPr lang="en-GB"/>
              <a:t>Other security features may be considered based on specifications of bluetooth device/injector.</a:t>
            </a:r>
            <a:endParaRPr/>
          </a:p>
          <a:p>
            <a:pPr indent="-334327" lvl="0" marL="457200" rtl="0" algn="l">
              <a:spcBef>
                <a:spcPts val="0"/>
              </a:spcBef>
              <a:spcAft>
                <a:spcPts val="0"/>
              </a:spcAft>
              <a:buSzPct val="100000"/>
              <a:buChar char="●"/>
            </a:pPr>
            <a:r>
              <a:rPr lang="en-GB"/>
              <a:t>Smartphone App</a:t>
            </a:r>
            <a:endParaRPr/>
          </a:p>
          <a:p>
            <a:pPr indent="-310832" lvl="1" marL="914400" rtl="0" algn="l">
              <a:spcBef>
                <a:spcPts val="0"/>
              </a:spcBef>
              <a:spcAft>
                <a:spcPts val="0"/>
              </a:spcAft>
              <a:buSzPct val="100000"/>
              <a:buChar char="○"/>
            </a:pPr>
            <a:r>
              <a:rPr lang="en-GB"/>
              <a:t>Require Multi Factor Authentication (MFA), including </a:t>
            </a:r>
            <a:r>
              <a:rPr lang="en-GB"/>
              <a:t>option for biometric authentication</a:t>
            </a:r>
            <a:endParaRPr/>
          </a:p>
          <a:p>
            <a:pPr indent="-310832" lvl="1" marL="914400" rtl="0" algn="l">
              <a:spcBef>
                <a:spcPts val="0"/>
              </a:spcBef>
              <a:spcAft>
                <a:spcPts val="0"/>
              </a:spcAft>
              <a:buSzPct val="100000"/>
              <a:buChar char="○"/>
            </a:pPr>
            <a:r>
              <a:rPr lang="en-GB"/>
              <a:t>Link to version control to ensure smart phone/app is updated before allowing verification process.</a:t>
            </a:r>
            <a:endParaRPr/>
          </a:p>
          <a:p>
            <a:pPr indent="-334327" lvl="0" marL="457200" rtl="0" algn="l">
              <a:spcBef>
                <a:spcPts val="0"/>
              </a:spcBef>
              <a:spcAft>
                <a:spcPts val="0"/>
              </a:spcAft>
              <a:buSzPct val="100000"/>
              <a:buChar char="●"/>
            </a:pPr>
            <a:r>
              <a:rPr lang="en-GB"/>
              <a:t>Define access levels for end users - patients, healthcare professionals, registered caregivers. </a:t>
            </a:r>
            <a:endParaRPr/>
          </a:p>
          <a:p>
            <a:pPr indent="-334327" lvl="0" marL="457200" rtl="0" algn="l">
              <a:spcBef>
                <a:spcPts val="0"/>
              </a:spcBef>
              <a:spcAft>
                <a:spcPts val="0"/>
              </a:spcAft>
              <a:buSzPct val="100000"/>
              <a:buChar char="●"/>
            </a:pPr>
            <a:r>
              <a:rPr lang="en-GB"/>
              <a:t>Specify permissions users should have and data that should only be modified by a healthcare professional or supported by a prescription.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Software Maintenance</a:t>
            </a:r>
            <a:endParaRPr/>
          </a:p>
        </p:txBody>
      </p:sp>
      <p:sp>
        <p:nvSpPr>
          <p:cNvPr id="131" name="Google Shape;13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Regular Firmware and Application Version Updates</a:t>
            </a:r>
            <a:endParaRPr/>
          </a:p>
          <a:p>
            <a:pPr indent="-342900" lvl="0" marL="457200" rtl="0" algn="l">
              <a:spcBef>
                <a:spcPts val="1200"/>
              </a:spcBef>
              <a:spcAft>
                <a:spcPts val="0"/>
              </a:spcAft>
              <a:buSzPts val="1800"/>
              <a:buChar char="●"/>
            </a:pPr>
            <a:r>
              <a:rPr lang="en-GB"/>
              <a:t>Devices should have the capability for secure, over-the-air updates to apply patches or improve security.</a:t>
            </a:r>
            <a:endParaRPr/>
          </a:p>
          <a:p>
            <a:pPr indent="-342900" lvl="0" marL="457200" rtl="0" algn="l">
              <a:spcBef>
                <a:spcPts val="0"/>
              </a:spcBef>
              <a:spcAft>
                <a:spcPts val="0"/>
              </a:spcAft>
              <a:buSzPts val="1800"/>
              <a:buChar char="●"/>
            </a:pPr>
            <a:r>
              <a:rPr lang="en-GB"/>
              <a:t>Ensure app has software policy that checks/forces updates for security</a:t>
            </a:r>
            <a:r>
              <a:rPr lang="en-GB"/>
              <a:t> </a:t>
            </a:r>
            <a:r>
              <a:rPr lang="en-GB"/>
              <a:t>before using the app.</a:t>
            </a:r>
            <a:endParaRPr/>
          </a:p>
          <a:p>
            <a:pPr indent="-342900" lvl="0" marL="457200" rtl="0" algn="l">
              <a:spcBef>
                <a:spcPts val="0"/>
              </a:spcBef>
              <a:spcAft>
                <a:spcPts val="0"/>
              </a:spcAft>
              <a:buSzPts val="1800"/>
              <a:buChar char="●"/>
            </a:pPr>
            <a:r>
              <a:rPr lang="en-GB"/>
              <a:t>Checks for the injector’s firmware for updates as well.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