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65e6e13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65e6e13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65e6e130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65e6e130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662d8eb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662d8eb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65e6e13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65e6e13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65e6e130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65e6e130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65e6e13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65e6e13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65e6e13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65e6e13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5e6e13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5e6e13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65e6e130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65e6e130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5e6e130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65e6e130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65e6e130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65e6e130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860800" y="164725"/>
            <a:ext cx="34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FF"/>
                </a:highlight>
              </a:rPr>
              <a:t>Physical Server </a:t>
            </a:r>
            <a:endParaRPr>
              <a:solidFill>
                <a:srgbClr val="FFFFFF"/>
              </a:solidFill>
              <a:highlight>
                <a:srgbClr val="0000FF"/>
              </a:highlight>
            </a:endParaRPr>
          </a:p>
        </p:txBody>
      </p:sp>
      <p:sp>
        <p:nvSpPr>
          <p:cNvPr id="55" name="Google Shape;55;p13"/>
          <p:cNvSpPr txBox="1"/>
          <p:nvPr>
            <p:ph idx="1" type="body"/>
          </p:nvPr>
        </p:nvSpPr>
        <p:spPr>
          <a:xfrm>
            <a:off x="3251475" y="1262075"/>
            <a:ext cx="5426700" cy="3629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t>Drawbacks: </a:t>
            </a:r>
            <a:endParaRPr u="sng"/>
          </a:p>
          <a:p>
            <a:pPr indent="-342900" lvl="0" marL="457200" rtl="0" algn="l">
              <a:spcBef>
                <a:spcPts val="1600"/>
              </a:spcBef>
              <a:spcAft>
                <a:spcPts val="0"/>
              </a:spcAft>
              <a:buSzPts val="1800"/>
              <a:buChar char="●"/>
            </a:pPr>
            <a:r>
              <a:rPr lang="en"/>
              <a:t>CAPEx Costs</a:t>
            </a:r>
            <a:endParaRPr/>
          </a:p>
          <a:p>
            <a:pPr indent="-342900" lvl="0" marL="457200" rtl="0" algn="l">
              <a:spcBef>
                <a:spcPts val="0"/>
              </a:spcBef>
              <a:spcAft>
                <a:spcPts val="0"/>
              </a:spcAft>
              <a:buSzPts val="1800"/>
              <a:buChar char="●"/>
            </a:pPr>
            <a:r>
              <a:rPr lang="en"/>
              <a:t>Operational</a:t>
            </a:r>
            <a:r>
              <a:rPr lang="en"/>
              <a:t> Costs </a:t>
            </a:r>
            <a:endParaRPr/>
          </a:p>
          <a:p>
            <a:pPr indent="-342900" lvl="0" marL="457200" rtl="0" algn="l">
              <a:spcBef>
                <a:spcPts val="0"/>
              </a:spcBef>
              <a:spcAft>
                <a:spcPts val="0"/>
              </a:spcAft>
              <a:buSzPts val="1800"/>
              <a:buChar char="●"/>
            </a:pPr>
            <a:r>
              <a:rPr lang="en"/>
              <a:t>Overpowered and massively </a:t>
            </a:r>
            <a:r>
              <a:rPr lang="en"/>
              <a:t>overpriced</a:t>
            </a:r>
            <a:endParaRPr/>
          </a:p>
          <a:p>
            <a:pPr indent="-342900" lvl="0" marL="457200" rtl="0" algn="l">
              <a:spcBef>
                <a:spcPts val="0"/>
              </a:spcBef>
              <a:spcAft>
                <a:spcPts val="0"/>
              </a:spcAft>
              <a:buSzPts val="1800"/>
              <a:buChar char="●"/>
            </a:pPr>
            <a:r>
              <a:rPr lang="en" sz="1300">
                <a:solidFill>
                  <a:srgbClr val="222222"/>
                </a:solidFill>
                <a:highlight>
                  <a:srgbClr val="FFFFFF"/>
                </a:highlight>
              </a:rPr>
              <a:t>if multiple applications run on a physical server, there can be instances where one application would take up most of the resources, and as a result, the other applications would underperform.</a:t>
            </a:r>
            <a:r>
              <a:rPr lang="en"/>
              <a:t>  </a:t>
            </a:r>
            <a:endParaRPr/>
          </a:p>
          <a:p>
            <a:pPr indent="-349250" lvl="0" marL="457200" rtl="0" algn="l">
              <a:spcBef>
                <a:spcPts val="0"/>
              </a:spcBef>
              <a:spcAft>
                <a:spcPts val="0"/>
              </a:spcAft>
              <a:buSzPts val="1900"/>
              <a:buChar char="●"/>
            </a:pPr>
            <a:r>
              <a:rPr lang="en" sz="1300">
                <a:solidFill>
                  <a:srgbClr val="222222"/>
                </a:solidFill>
                <a:highlight>
                  <a:srgbClr val="FFFFFF"/>
                </a:highlight>
              </a:rPr>
              <a:t>solution for this would be to run each application on a different physical server. But this did not scale as resources were underutilized</a:t>
            </a:r>
            <a:endParaRPr sz="1900"/>
          </a:p>
        </p:txBody>
      </p:sp>
      <p:pic>
        <p:nvPicPr>
          <p:cNvPr id="56" name="Google Shape;56;p13"/>
          <p:cNvPicPr preferRelativeResize="0"/>
          <p:nvPr/>
        </p:nvPicPr>
        <p:blipFill>
          <a:blip r:embed="rId3">
            <a:alphaModFix/>
          </a:blip>
          <a:stretch>
            <a:fillRect/>
          </a:stretch>
        </p:blipFill>
        <p:spPr>
          <a:xfrm>
            <a:off x="180425" y="1262063"/>
            <a:ext cx="2847975" cy="2619375"/>
          </a:xfrm>
          <a:prstGeom prst="rect">
            <a:avLst/>
          </a:prstGeom>
          <a:noFill/>
          <a:ln>
            <a:noFill/>
          </a:ln>
        </p:spPr>
      </p:pic>
      <p:pic>
        <p:nvPicPr>
          <p:cNvPr id="57" name="Google Shape;57;p13"/>
          <p:cNvPicPr preferRelativeResize="0"/>
          <p:nvPr/>
        </p:nvPicPr>
        <p:blipFill>
          <a:blip r:embed="rId4">
            <a:alphaModFix/>
          </a:blip>
          <a:stretch>
            <a:fillRect/>
          </a:stretch>
        </p:blipFill>
        <p:spPr>
          <a:xfrm>
            <a:off x="5851550" y="164725"/>
            <a:ext cx="299085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152600" y="206775"/>
            <a:ext cx="570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highlight>
                  <a:srgbClr val="0000FF"/>
                </a:highlight>
              </a:rPr>
              <a:t>Container Orchestration Engine</a:t>
            </a:r>
            <a:endParaRPr>
              <a:solidFill>
                <a:srgbClr val="FFFF00"/>
              </a:solidFill>
              <a:highlight>
                <a:srgbClr val="0000FF"/>
              </a:highlight>
            </a:endParaRPr>
          </a:p>
        </p:txBody>
      </p:sp>
      <p:sp>
        <p:nvSpPr>
          <p:cNvPr id="109" name="Google Shape;109;p22"/>
          <p:cNvSpPr txBox="1"/>
          <p:nvPr>
            <p:ph idx="1" type="body"/>
          </p:nvPr>
        </p:nvSpPr>
        <p:spPr>
          <a:xfrm>
            <a:off x="213575" y="779475"/>
            <a:ext cx="8714100" cy="41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Orchestration Engine automates deploying, scaling, and managing containerized applications on a group of servers.</a:t>
            </a:r>
            <a:endParaRPr/>
          </a:p>
          <a:p>
            <a:pPr indent="0" lvl="0" marL="0" rtl="0" algn="l">
              <a:spcBef>
                <a:spcPts val="160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518575" y="1765900"/>
            <a:ext cx="3994250" cy="2785425"/>
          </a:xfrm>
          <a:prstGeom prst="rect">
            <a:avLst/>
          </a:prstGeom>
          <a:noFill/>
          <a:ln>
            <a:noFill/>
          </a:ln>
        </p:spPr>
      </p:pic>
      <p:sp>
        <p:nvSpPr>
          <p:cNvPr id="111" name="Google Shape;111;p22"/>
          <p:cNvSpPr txBox="1"/>
          <p:nvPr/>
        </p:nvSpPr>
        <p:spPr>
          <a:xfrm>
            <a:off x="4849175" y="1709825"/>
            <a:ext cx="3783900" cy="301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600">
                <a:solidFill>
                  <a:srgbClr val="222222"/>
                </a:solidFill>
                <a:highlight>
                  <a:srgbClr val="FFFFFF"/>
                </a:highlight>
                <a:latin typeface="Roboto"/>
                <a:ea typeface="Roboto"/>
                <a:cs typeface="Roboto"/>
                <a:sym typeface="Roboto"/>
              </a:rPr>
              <a:t>Containers are a good way to bundle and run your applications. In a production environment, you need to manage the containers that run the applications and ensure that there is no downtime.</a:t>
            </a:r>
            <a:endParaRPr sz="1600">
              <a:solidFill>
                <a:srgbClr val="222222"/>
              </a:solidFill>
              <a:highlight>
                <a:srgbClr val="FFFFFF"/>
              </a:highlight>
              <a:latin typeface="Roboto"/>
              <a:ea typeface="Roboto"/>
              <a:cs typeface="Roboto"/>
              <a:sym typeface="Roboto"/>
            </a:endParaRPr>
          </a:p>
          <a:p>
            <a:pPr indent="-330200" lvl="0" marL="457200" rtl="0" algn="l">
              <a:spcBef>
                <a:spcPts val="0"/>
              </a:spcBef>
              <a:spcAft>
                <a:spcPts val="0"/>
              </a:spcAft>
              <a:buClr>
                <a:srgbClr val="222222"/>
              </a:buClr>
              <a:buSzPts val="1600"/>
              <a:buFont typeface="Roboto"/>
              <a:buAutoNum type="arabicPeriod"/>
            </a:pPr>
            <a:r>
              <a:rPr lang="en" sz="1500">
                <a:solidFill>
                  <a:srgbClr val="222222"/>
                </a:solidFill>
                <a:highlight>
                  <a:srgbClr val="FFFFFF"/>
                </a:highlight>
                <a:latin typeface="Roboto"/>
                <a:ea typeface="Roboto"/>
                <a:cs typeface="Roboto"/>
                <a:sym typeface="Roboto"/>
              </a:rPr>
              <a:t>If a container goes down, another container needs to start. It wil be easier if this behavior was handled by a system or Tool.</a:t>
            </a:r>
            <a:endParaRPr sz="16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451850" y="248800"/>
            <a:ext cx="21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highlight>
                  <a:srgbClr val="0000FF"/>
                </a:highlight>
              </a:rPr>
              <a:t>Kubernetes </a:t>
            </a:r>
            <a:endParaRPr>
              <a:solidFill>
                <a:srgbClr val="FFFF00"/>
              </a:solidFill>
              <a:highlight>
                <a:srgbClr val="0000FF"/>
              </a:highlight>
            </a:endParaRPr>
          </a:p>
        </p:txBody>
      </p:sp>
      <p:sp>
        <p:nvSpPr>
          <p:cNvPr id="117" name="Google Shape;117;p23"/>
          <p:cNvSpPr txBox="1"/>
          <p:nvPr>
            <p:ph idx="1" type="body"/>
          </p:nvPr>
        </p:nvSpPr>
        <p:spPr>
          <a:xfrm>
            <a:off x="311700" y="915150"/>
            <a:ext cx="8520600" cy="392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Service discovery and load balancing</a:t>
            </a:r>
            <a:r>
              <a:rPr lang="en" sz="1200">
                <a:solidFill>
                  <a:srgbClr val="222222"/>
                </a:solidFill>
                <a:highlight>
                  <a:srgbClr val="FFFFFF"/>
                </a:highlight>
                <a:latin typeface="Roboto"/>
                <a:ea typeface="Roboto"/>
                <a:cs typeface="Roboto"/>
                <a:sym typeface="Roboto"/>
              </a:rPr>
              <a:t> Kubernetes can expose a container using the DNS name or using their own IP address. If traffic to a container is high, Kubernetes is able to load balance and distribute the network traffic so that the deployment is stable.</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Storage orchestration</a:t>
            </a:r>
            <a:r>
              <a:rPr lang="en" sz="1200">
                <a:solidFill>
                  <a:srgbClr val="222222"/>
                </a:solidFill>
                <a:highlight>
                  <a:srgbClr val="FFFFFF"/>
                </a:highlight>
                <a:latin typeface="Roboto"/>
                <a:ea typeface="Roboto"/>
                <a:cs typeface="Roboto"/>
                <a:sym typeface="Roboto"/>
              </a:rPr>
              <a:t> Kubernetes allows you to automatically mount a storage system of your choice, such as local storages, public cloud providers, and more.</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Automated rollouts and rollbacks</a:t>
            </a:r>
            <a:r>
              <a:rPr lang="en" sz="1200">
                <a:solidFill>
                  <a:srgbClr val="222222"/>
                </a:solidFill>
                <a:highlight>
                  <a:srgbClr val="FFFFFF"/>
                </a:highlight>
                <a:latin typeface="Roboto"/>
                <a:ea typeface="Roboto"/>
                <a:cs typeface="Roboto"/>
                <a:sym typeface="Roboto"/>
              </a:rPr>
              <a:t> 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Automatic bin packing</a:t>
            </a:r>
            <a:r>
              <a:rPr lang="en" sz="1200">
                <a:solidFill>
                  <a:srgbClr val="222222"/>
                </a:solidFill>
                <a:highlight>
                  <a:srgbClr val="FFFFFF"/>
                </a:highlight>
                <a:latin typeface="Roboto"/>
                <a:ea typeface="Roboto"/>
                <a:cs typeface="Roboto"/>
                <a:sym typeface="Roboto"/>
              </a:rPr>
              <a:t> You provide Kubernetes with a cluster of nodes that it can use to run containerized tasks. You tell Kubernetes how much CPU and memory (RAM) each container needs. Kubernetes can fit containers onto your nodes to make the best use of your resources.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Self-healing</a:t>
            </a:r>
            <a:r>
              <a:rPr lang="en" sz="1200">
                <a:solidFill>
                  <a:srgbClr val="222222"/>
                </a:solidFill>
                <a:highlight>
                  <a:srgbClr val="FFFFFF"/>
                </a:highlight>
                <a:latin typeface="Roboto"/>
                <a:ea typeface="Roboto"/>
                <a:cs typeface="Roboto"/>
                <a:sym typeface="Roboto"/>
              </a:rPr>
              <a:t> Kubernetes restarts containers that fail, replaces containers, kills containers that don't respond to your user-defined health check, and doesn't advertise them to clients until they are ready to serve.</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Secret and configuration management</a:t>
            </a:r>
            <a:r>
              <a:rPr lang="en" sz="1200">
                <a:solidFill>
                  <a:srgbClr val="222222"/>
                </a:solidFill>
                <a:highlight>
                  <a:srgbClr val="FFFFFF"/>
                </a:highlight>
                <a:latin typeface="Roboto"/>
                <a:ea typeface="Roboto"/>
                <a:cs typeface="Roboto"/>
                <a:sym typeface="Roboto"/>
              </a:rPr>
              <a:t> Kubernetes lets you store and manage sensitive information, such as passwords, OAuth tokens, and SSH keys. You can deploy and update secrets and application configuration without rebuilding your container images, and without exposing secrets in your stack configuration.</a:t>
            </a:r>
            <a:endParaRPr b="1"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rgbClr val="FFFFFF"/>
                </a:highlight>
                <a:latin typeface="Roboto"/>
                <a:ea typeface="Roboto"/>
                <a:cs typeface="Roboto"/>
                <a:sym typeface="Roboto"/>
              </a:rPr>
              <a:t>Clustering, Scheduling, Scalability.</a:t>
            </a:r>
            <a:endParaRPr b="1" sz="1200">
              <a:solidFill>
                <a:srgbClr val="222222"/>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2564650" y="342450"/>
            <a:ext cx="697978"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572000" y="178725"/>
            <a:ext cx="289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highlight>
                  <a:srgbClr val="0000FF"/>
                </a:highlight>
              </a:rPr>
              <a:t>Virtual Machines </a:t>
            </a:r>
            <a:endParaRPr>
              <a:solidFill>
                <a:srgbClr val="FFFF00"/>
              </a:solidFill>
              <a:highlight>
                <a:srgbClr val="0000FF"/>
              </a:highlight>
            </a:endParaRPr>
          </a:p>
        </p:txBody>
      </p:sp>
      <p:sp>
        <p:nvSpPr>
          <p:cNvPr id="63" name="Google Shape;63;p14"/>
          <p:cNvSpPr txBox="1"/>
          <p:nvPr>
            <p:ph idx="1" type="body"/>
          </p:nvPr>
        </p:nvSpPr>
        <p:spPr>
          <a:xfrm>
            <a:off x="4372675" y="925000"/>
            <a:ext cx="4347600" cy="4008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t>Benefits: </a:t>
            </a:r>
            <a:endParaRPr u="sng"/>
          </a:p>
          <a:p>
            <a:pPr indent="-342900" lvl="0" marL="457200" rtl="0" algn="l">
              <a:spcBef>
                <a:spcPts val="1600"/>
              </a:spcBef>
              <a:spcAft>
                <a:spcPts val="0"/>
              </a:spcAft>
              <a:buSzPts val="1800"/>
              <a:buChar char="●"/>
            </a:pPr>
            <a:r>
              <a:rPr lang="en"/>
              <a:t>Multiple VMs on Single Machine</a:t>
            </a:r>
            <a:endParaRPr/>
          </a:p>
          <a:p>
            <a:pPr indent="-342900" lvl="0" marL="457200" rtl="0" algn="l">
              <a:spcBef>
                <a:spcPts val="0"/>
              </a:spcBef>
              <a:spcAft>
                <a:spcPts val="0"/>
              </a:spcAft>
              <a:buSzPts val="1800"/>
              <a:buChar char="●"/>
            </a:pPr>
            <a:r>
              <a:rPr lang="en"/>
              <a:t>Consolidate apps into single physical machine</a:t>
            </a:r>
            <a:endParaRPr/>
          </a:p>
          <a:p>
            <a:pPr indent="-342900" lvl="0" marL="457200" rtl="0" algn="l">
              <a:spcBef>
                <a:spcPts val="0"/>
              </a:spcBef>
              <a:spcAft>
                <a:spcPts val="0"/>
              </a:spcAft>
              <a:buSzPts val="1800"/>
              <a:buChar char="●"/>
            </a:pPr>
            <a:r>
              <a:rPr lang="en"/>
              <a:t>Cost savings</a:t>
            </a:r>
            <a:endParaRPr/>
          </a:p>
          <a:p>
            <a:pPr indent="-342900" lvl="0" marL="457200" rtl="0" algn="l">
              <a:spcBef>
                <a:spcPts val="0"/>
              </a:spcBef>
              <a:spcAft>
                <a:spcPts val="0"/>
              </a:spcAft>
              <a:buSzPts val="1800"/>
              <a:buChar char="●"/>
            </a:pPr>
            <a:r>
              <a:rPr lang="en"/>
              <a:t>Faster server provisioning</a:t>
            </a:r>
            <a:endParaRPr/>
          </a:p>
          <a:p>
            <a:pPr indent="0" lvl="0" marL="914400" rtl="0" algn="l">
              <a:spcBef>
                <a:spcPts val="1600"/>
              </a:spcBef>
              <a:spcAft>
                <a:spcPts val="0"/>
              </a:spcAft>
              <a:buNone/>
            </a:pPr>
            <a:r>
              <a:rPr lang="en" u="sng"/>
              <a:t>Drawbacks: </a:t>
            </a:r>
            <a:endParaRPr u="sng"/>
          </a:p>
          <a:p>
            <a:pPr indent="-342900" lvl="0" marL="457200" rtl="0" algn="l">
              <a:spcBef>
                <a:spcPts val="1600"/>
              </a:spcBef>
              <a:spcAft>
                <a:spcPts val="0"/>
              </a:spcAft>
              <a:buSzPts val="1800"/>
              <a:buChar char="●"/>
            </a:pPr>
            <a:r>
              <a:rPr lang="en"/>
              <a:t>Requires compute and storage </a:t>
            </a:r>
            <a:endParaRPr/>
          </a:p>
          <a:p>
            <a:pPr indent="-342900" lvl="0" marL="457200" rtl="0" algn="l">
              <a:spcBef>
                <a:spcPts val="0"/>
              </a:spcBef>
              <a:spcAft>
                <a:spcPts val="0"/>
              </a:spcAft>
              <a:buSzPts val="1800"/>
              <a:buChar char="●"/>
            </a:pPr>
            <a:r>
              <a:rPr lang="en"/>
              <a:t>OS Licenses </a:t>
            </a:r>
            <a:endParaRPr/>
          </a:p>
          <a:p>
            <a:pPr indent="-342900" lvl="0" marL="457200" rtl="0" algn="l">
              <a:spcBef>
                <a:spcPts val="0"/>
              </a:spcBef>
              <a:spcAft>
                <a:spcPts val="0"/>
              </a:spcAft>
              <a:buSzPts val="1800"/>
              <a:buChar char="●"/>
            </a:pPr>
            <a:r>
              <a:rPr lang="en"/>
              <a:t>CAPEx costs</a:t>
            </a:r>
            <a:endParaRPr/>
          </a:p>
          <a:p>
            <a:pPr indent="0" lvl="0" marL="0" rtl="0" algn="l">
              <a:spcBef>
                <a:spcPts val="1600"/>
              </a:spcBef>
              <a:spcAft>
                <a:spcPts val="1600"/>
              </a:spcAft>
              <a:buNone/>
            </a:pPr>
            <a:r>
              <a:t/>
            </a:r>
            <a:endParaRPr u="sng"/>
          </a:p>
        </p:txBody>
      </p:sp>
      <p:pic>
        <p:nvPicPr>
          <p:cNvPr id="64" name="Google Shape;64;p14"/>
          <p:cNvPicPr preferRelativeResize="0"/>
          <p:nvPr/>
        </p:nvPicPr>
        <p:blipFill>
          <a:blip r:embed="rId3">
            <a:alphaModFix/>
          </a:blip>
          <a:stretch>
            <a:fillRect/>
          </a:stretch>
        </p:blipFill>
        <p:spPr>
          <a:xfrm>
            <a:off x="152400" y="338138"/>
            <a:ext cx="3838575" cy="446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208475" y="518550"/>
            <a:ext cx="8839199" cy="391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2400" y="150700"/>
            <a:ext cx="358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highlight>
                  <a:srgbClr val="0000FF"/>
                </a:highlight>
              </a:rPr>
              <a:t>Containers in general</a:t>
            </a:r>
            <a:endParaRPr>
              <a:solidFill>
                <a:srgbClr val="FFFF00"/>
              </a:solidFill>
              <a:highlight>
                <a:srgbClr val="0000FF"/>
              </a:highlight>
            </a:endParaRPr>
          </a:p>
        </p:txBody>
      </p:sp>
      <p:pic>
        <p:nvPicPr>
          <p:cNvPr id="75" name="Google Shape;75;p16"/>
          <p:cNvPicPr preferRelativeResize="0"/>
          <p:nvPr/>
        </p:nvPicPr>
        <p:blipFill>
          <a:blip r:embed="rId3">
            <a:alphaModFix/>
          </a:blip>
          <a:stretch>
            <a:fillRect/>
          </a:stretch>
        </p:blipFill>
        <p:spPr>
          <a:xfrm>
            <a:off x="152400" y="723400"/>
            <a:ext cx="8679900" cy="4267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2400" y="152400"/>
            <a:ext cx="8873251" cy="489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0" y="-28750"/>
            <a:ext cx="9144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628075" y="178725"/>
            <a:ext cx="218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highlight>
                  <a:srgbClr val="4A86E8"/>
                </a:highlight>
              </a:rPr>
              <a:t>Containers</a:t>
            </a:r>
            <a:endParaRPr u="sng">
              <a:solidFill>
                <a:srgbClr val="FFFF00"/>
              </a:solidFill>
              <a:highlight>
                <a:srgbClr val="4A86E8"/>
              </a:highlight>
            </a:endParaRPr>
          </a:p>
        </p:txBody>
      </p:sp>
      <p:sp>
        <p:nvSpPr>
          <p:cNvPr id="91" name="Google Shape;91;p19"/>
          <p:cNvSpPr txBox="1"/>
          <p:nvPr>
            <p:ph idx="1" type="body"/>
          </p:nvPr>
        </p:nvSpPr>
        <p:spPr>
          <a:xfrm>
            <a:off x="4260550" y="840900"/>
            <a:ext cx="4571700" cy="3728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300">
                <a:solidFill>
                  <a:srgbClr val="222222"/>
                </a:solidFill>
                <a:highlight>
                  <a:srgbClr val="FFFFFF"/>
                </a:highlight>
                <a:latin typeface="Roboto"/>
                <a:ea typeface="Roboto"/>
                <a:cs typeface="Roboto"/>
                <a:sym typeface="Roboto"/>
              </a:rPr>
              <a:t>Containers are similar to VMs, but they have relaxed isolation properties to share the Operating System (OS) among the applications.</a:t>
            </a:r>
            <a:endParaRPr sz="1300">
              <a:solidFill>
                <a:srgbClr val="222222"/>
              </a:solidFill>
              <a:highlight>
                <a:srgbClr val="FFFFFF"/>
              </a:highlight>
              <a:latin typeface="Roboto"/>
              <a:ea typeface="Roboto"/>
              <a:cs typeface="Roboto"/>
              <a:sym typeface="Roboto"/>
            </a:endParaRPr>
          </a:p>
          <a:p>
            <a:pPr indent="-317500" lvl="0" marL="457200" rtl="0" algn="l">
              <a:spcBef>
                <a:spcPts val="0"/>
              </a:spcBef>
              <a:spcAft>
                <a:spcPts val="0"/>
              </a:spcAft>
              <a:buClr>
                <a:srgbClr val="222222"/>
              </a:buClr>
              <a:buSzPts val="1400"/>
              <a:buFont typeface="Roboto"/>
              <a:buChar char="●"/>
            </a:pPr>
            <a:r>
              <a:rPr lang="en" sz="1300">
                <a:solidFill>
                  <a:srgbClr val="222222"/>
                </a:solidFill>
                <a:highlight>
                  <a:srgbClr val="FFFFFF"/>
                </a:highlight>
                <a:latin typeface="Roboto"/>
                <a:ea typeface="Roboto"/>
                <a:cs typeface="Roboto"/>
                <a:sym typeface="Roboto"/>
              </a:rPr>
              <a:t>a container has its own filesystem, CPU, memory, process space, and more. As they are decoupled from the underlying infrastructure, they are portable across clouds and OS distributions.</a:t>
            </a:r>
            <a:endParaRPr sz="1300">
              <a:solidFill>
                <a:srgbClr val="222222"/>
              </a:solidFill>
              <a:highlight>
                <a:srgbClr val="FFFFFF"/>
              </a:highlight>
              <a:latin typeface="Roboto"/>
              <a:ea typeface="Roboto"/>
              <a:cs typeface="Roboto"/>
              <a:sym typeface="Roboto"/>
            </a:endParaRPr>
          </a:p>
          <a:p>
            <a:pPr indent="-311150" lvl="0" marL="457200" rtl="0" algn="l">
              <a:spcBef>
                <a:spcPts val="0"/>
              </a:spcBef>
              <a:spcAft>
                <a:spcPts val="0"/>
              </a:spcAft>
              <a:buClr>
                <a:srgbClr val="222222"/>
              </a:buClr>
              <a:buSzPts val="1300"/>
              <a:buFont typeface="Roboto"/>
              <a:buChar char="●"/>
            </a:pPr>
            <a:r>
              <a:rPr lang="en" sz="1300">
                <a:solidFill>
                  <a:srgbClr val="222222"/>
                </a:solidFill>
                <a:highlight>
                  <a:srgbClr val="FFFFFF"/>
                </a:highlight>
                <a:latin typeface="Roboto"/>
                <a:ea typeface="Roboto"/>
                <a:cs typeface="Roboto"/>
                <a:sym typeface="Roboto"/>
              </a:rPr>
              <a:t>Containers become very light weight -They don’t need separate os.</a:t>
            </a:r>
            <a:endParaRPr sz="1300">
              <a:solidFill>
                <a:srgbClr val="222222"/>
              </a:solidFill>
              <a:highlight>
                <a:srgbClr val="FFFFFF"/>
              </a:highlight>
              <a:latin typeface="Roboto"/>
              <a:ea typeface="Roboto"/>
              <a:cs typeface="Roboto"/>
              <a:sym typeface="Roboto"/>
            </a:endParaRPr>
          </a:p>
          <a:p>
            <a:pPr indent="-311150" lvl="0" marL="457200" rtl="0" algn="l">
              <a:spcBef>
                <a:spcPts val="0"/>
              </a:spcBef>
              <a:spcAft>
                <a:spcPts val="0"/>
              </a:spcAft>
              <a:buClr>
                <a:srgbClr val="222222"/>
              </a:buClr>
              <a:buSzPts val="1300"/>
              <a:buFont typeface="Roboto"/>
              <a:buChar char="●"/>
            </a:pPr>
            <a:r>
              <a:rPr lang="en" sz="1300">
                <a:solidFill>
                  <a:srgbClr val="222222"/>
                </a:solidFill>
                <a:highlight>
                  <a:srgbClr val="FFFFFF"/>
                </a:highlight>
                <a:latin typeface="Roboto"/>
                <a:ea typeface="Roboto"/>
                <a:cs typeface="Roboto"/>
                <a:sym typeface="Roboto"/>
              </a:rPr>
              <a:t>It boots up in matter of seconds</a:t>
            </a:r>
            <a:endParaRPr sz="1300">
              <a:solidFill>
                <a:srgbClr val="222222"/>
              </a:solidFill>
              <a:highlight>
                <a:srgbClr val="FFFFFF"/>
              </a:highlight>
              <a:latin typeface="Roboto"/>
              <a:ea typeface="Roboto"/>
              <a:cs typeface="Roboto"/>
              <a:sym typeface="Roboto"/>
            </a:endParaRPr>
          </a:p>
          <a:p>
            <a:pPr indent="-311150" lvl="0" marL="457200" rtl="0" algn="l">
              <a:spcBef>
                <a:spcPts val="0"/>
              </a:spcBef>
              <a:spcAft>
                <a:spcPts val="0"/>
              </a:spcAft>
              <a:buClr>
                <a:srgbClr val="222222"/>
              </a:buClr>
              <a:buSzPts val="1300"/>
              <a:buFont typeface="Roboto"/>
              <a:buChar char="●"/>
            </a:pPr>
            <a:r>
              <a:rPr lang="en" sz="1300">
                <a:solidFill>
                  <a:srgbClr val="222222"/>
                </a:solidFill>
                <a:highlight>
                  <a:srgbClr val="FFFFFF"/>
                </a:highlight>
                <a:latin typeface="Roboto"/>
                <a:ea typeface="Roboto"/>
                <a:cs typeface="Roboto"/>
                <a:sym typeface="Roboto"/>
              </a:rPr>
              <a:t>Takes fraction of disk and memory space -Unlike vm where each virtual machine requires separate os which min requires approx  1gb.</a:t>
            </a:r>
            <a:endParaRPr sz="1300">
              <a:solidFill>
                <a:srgbClr val="222222"/>
              </a:solidFill>
              <a:highlight>
                <a:srgbClr val="FFFFFF"/>
              </a:highlight>
              <a:latin typeface="Roboto"/>
              <a:ea typeface="Roboto"/>
              <a:cs typeface="Roboto"/>
              <a:sym typeface="Roboto"/>
            </a:endParaRPr>
          </a:p>
        </p:txBody>
      </p:sp>
      <p:pic>
        <p:nvPicPr>
          <p:cNvPr id="92" name="Google Shape;92;p19"/>
          <p:cNvPicPr preferRelativeResize="0"/>
          <p:nvPr/>
        </p:nvPicPr>
        <p:blipFill>
          <a:blip r:embed="rId3">
            <a:alphaModFix/>
          </a:blip>
          <a:stretch>
            <a:fillRect/>
          </a:stretch>
        </p:blipFill>
        <p:spPr>
          <a:xfrm>
            <a:off x="180425" y="518950"/>
            <a:ext cx="3982025" cy="372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70750" y="164700"/>
            <a:ext cx="2351100" cy="3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00"/>
                </a:solidFill>
                <a:highlight>
                  <a:srgbClr val="0000FF"/>
                </a:highlight>
              </a:rPr>
              <a:t>Container </a:t>
            </a:r>
            <a:r>
              <a:rPr lang="en" sz="1700">
                <a:solidFill>
                  <a:srgbClr val="FFFF00"/>
                </a:solidFill>
                <a:highlight>
                  <a:srgbClr val="0000FF"/>
                </a:highlight>
              </a:rPr>
              <a:t>Advantages</a:t>
            </a:r>
            <a:endParaRPr sz="1700">
              <a:solidFill>
                <a:srgbClr val="FFFF00"/>
              </a:solidFill>
              <a:highlight>
                <a:srgbClr val="0000FF"/>
              </a:highlight>
            </a:endParaRPr>
          </a:p>
        </p:txBody>
      </p:sp>
      <p:sp>
        <p:nvSpPr>
          <p:cNvPr id="98" name="Google Shape;98;p20"/>
          <p:cNvSpPr txBox="1"/>
          <p:nvPr>
            <p:ph idx="1" type="body"/>
          </p:nvPr>
        </p:nvSpPr>
        <p:spPr>
          <a:xfrm>
            <a:off x="311700" y="518400"/>
            <a:ext cx="8520600" cy="44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Po</a:t>
            </a:r>
            <a:r>
              <a:rPr lang="en" u="sng"/>
              <a:t>rtability : </a:t>
            </a:r>
            <a:r>
              <a:rPr lang="en">
                <a:solidFill>
                  <a:srgbClr val="222222"/>
                </a:solidFill>
                <a:highlight>
                  <a:srgbClr val="FFFFFF"/>
                </a:highlight>
                <a:latin typeface="Roboto"/>
                <a:ea typeface="Roboto"/>
                <a:cs typeface="Roboto"/>
                <a:sym typeface="Roboto"/>
              </a:rPr>
              <a:t>Cloud and OS distribution portability: Runs on Ubuntu, RHEL, CoreOS, on-premises, on major public clouds, and anywhere else.</a:t>
            </a:r>
            <a:endParaRPr>
              <a:solidFill>
                <a:srgbClr val="222222"/>
              </a:solidFill>
              <a:highlight>
                <a:srgbClr val="FFFFFF"/>
              </a:highlight>
              <a:latin typeface="Roboto"/>
              <a:ea typeface="Roboto"/>
              <a:cs typeface="Roboto"/>
              <a:sym typeface="Roboto"/>
            </a:endParaRPr>
          </a:p>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Consistency: </a:t>
            </a:r>
            <a:r>
              <a:rPr lang="en">
                <a:solidFill>
                  <a:srgbClr val="222222"/>
                </a:solidFill>
                <a:highlight>
                  <a:srgbClr val="FFFFFF"/>
                </a:highlight>
                <a:latin typeface="Roboto"/>
                <a:ea typeface="Roboto"/>
                <a:cs typeface="Roboto"/>
                <a:sym typeface="Roboto"/>
              </a:rPr>
              <a:t>Environmental consistency across development, testing, and production: Runs the same on a laptop as it does in the cloud.</a:t>
            </a:r>
            <a:endParaRPr u="sng">
              <a:solidFill>
                <a:srgbClr val="222222"/>
              </a:solidFill>
              <a:highlight>
                <a:srgbClr val="FFFFFF"/>
              </a:highlight>
              <a:latin typeface="Roboto"/>
              <a:ea typeface="Roboto"/>
              <a:cs typeface="Roboto"/>
              <a:sym typeface="Roboto"/>
            </a:endParaRPr>
          </a:p>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Resource isolation:</a:t>
            </a:r>
            <a:r>
              <a:rPr lang="en">
                <a:solidFill>
                  <a:srgbClr val="222222"/>
                </a:solidFill>
                <a:highlight>
                  <a:srgbClr val="FFFFFF"/>
                </a:highlight>
                <a:latin typeface="Roboto"/>
                <a:ea typeface="Roboto"/>
                <a:cs typeface="Roboto"/>
                <a:sym typeface="Roboto"/>
              </a:rPr>
              <a:t> predictable application performance because all </a:t>
            </a:r>
            <a:r>
              <a:rPr lang="en">
                <a:solidFill>
                  <a:srgbClr val="222222"/>
                </a:solidFill>
                <a:highlight>
                  <a:srgbClr val="FFFFFF"/>
                </a:highlight>
                <a:latin typeface="Roboto"/>
                <a:ea typeface="Roboto"/>
                <a:cs typeface="Roboto"/>
                <a:sym typeface="Roboto"/>
              </a:rPr>
              <a:t>containers</a:t>
            </a:r>
            <a:r>
              <a:rPr lang="en">
                <a:solidFill>
                  <a:srgbClr val="222222"/>
                </a:solidFill>
                <a:highlight>
                  <a:srgbClr val="FFFFFF"/>
                </a:highlight>
                <a:latin typeface="Roboto"/>
                <a:ea typeface="Roboto"/>
                <a:cs typeface="Roboto"/>
                <a:sym typeface="Roboto"/>
              </a:rPr>
              <a:t> will have their own memory and cpu space..</a:t>
            </a:r>
            <a:endParaRPr>
              <a:solidFill>
                <a:srgbClr val="222222"/>
              </a:solidFill>
              <a:highlight>
                <a:srgbClr val="FFFFFF"/>
              </a:highlight>
              <a:latin typeface="Roboto"/>
              <a:ea typeface="Roboto"/>
              <a:cs typeface="Roboto"/>
              <a:sym typeface="Roboto"/>
            </a:endParaRPr>
          </a:p>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Resource </a:t>
            </a:r>
            <a:r>
              <a:rPr lang="en" u="sng">
                <a:solidFill>
                  <a:srgbClr val="222222"/>
                </a:solidFill>
                <a:highlight>
                  <a:srgbClr val="FFFFFF"/>
                </a:highlight>
                <a:latin typeface="Roboto"/>
                <a:ea typeface="Roboto"/>
                <a:cs typeface="Roboto"/>
                <a:sym typeface="Roboto"/>
              </a:rPr>
              <a:t> utilization</a:t>
            </a:r>
            <a:r>
              <a:rPr lang="en">
                <a:solidFill>
                  <a:srgbClr val="222222"/>
                </a:solidFill>
                <a:highlight>
                  <a:srgbClr val="FFFFFF"/>
                </a:highlight>
                <a:latin typeface="Roboto"/>
                <a:ea typeface="Roboto"/>
                <a:cs typeface="Roboto"/>
                <a:sym typeface="Roboto"/>
              </a:rPr>
              <a:t>: high efficiency and density.</a:t>
            </a:r>
            <a:endParaRPr>
              <a:solidFill>
                <a:srgbClr val="222222"/>
              </a:solidFill>
              <a:highlight>
                <a:srgbClr val="FFFFFF"/>
              </a:highlight>
              <a:latin typeface="Roboto"/>
              <a:ea typeface="Roboto"/>
              <a:cs typeface="Roboto"/>
              <a:sym typeface="Roboto"/>
            </a:endParaRPr>
          </a:p>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Speed of app development :</a:t>
            </a:r>
            <a:r>
              <a:rPr lang="en">
                <a:solidFill>
                  <a:srgbClr val="222222"/>
                </a:solidFill>
                <a:highlight>
                  <a:srgbClr val="FFFFFF"/>
                </a:highlight>
                <a:latin typeface="Roboto"/>
                <a:ea typeface="Roboto"/>
                <a:cs typeface="Roboto"/>
                <a:sym typeface="Roboto"/>
              </a:rPr>
              <a:t>Agile application creation and deployment: increased ease and efficiency of container image creation ,replication, destroyment  compared to VM image use.</a:t>
            </a:r>
            <a:endParaRPr>
              <a:solidFill>
                <a:srgbClr val="222222"/>
              </a:solidFill>
              <a:highlight>
                <a:srgbClr val="FFFFFF"/>
              </a:highlight>
              <a:latin typeface="Roboto"/>
              <a:ea typeface="Roboto"/>
              <a:cs typeface="Roboto"/>
              <a:sym typeface="Roboto"/>
            </a:endParaRPr>
          </a:p>
          <a:p>
            <a:pPr indent="-342900" lvl="0" marL="457200" rtl="0" algn="l">
              <a:spcBef>
                <a:spcPts val="0"/>
              </a:spcBef>
              <a:spcAft>
                <a:spcPts val="0"/>
              </a:spcAft>
              <a:buClr>
                <a:srgbClr val="222222"/>
              </a:buClr>
              <a:buSzPts val="1800"/>
              <a:buFont typeface="Roboto"/>
              <a:buAutoNum type="arabicPeriod"/>
            </a:pPr>
            <a:r>
              <a:rPr lang="en" u="sng">
                <a:solidFill>
                  <a:srgbClr val="222222"/>
                </a:solidFill>
                <a:highlight>
                  <a:srgbClr val="FFFFFF"/>
                </a:highlight>
                <a:latin typeface="Roboto"/>
                <a:ea typeface="Roboto"/>
                <a:cs typeface="Roboto"/>
                <a:sym typeface="Roboto"/>
              </a:rPr>
              <a:t>Scaling</a:t>
            </a:r>
            <a:r>
              <a:rPr lang="en">
                <a:solidFill>
                  <a:srgbClr val="222222"/>
                </a:solidFill>
                <a:highlight>
                  <a:srgbClr val="FFFFFF"/>
                </a:highlight>
                <a:latin typeface="Roboto"/>
                <a:ea typeface="Roboto"/>
                <a:cs typeface="Roboto"/>
                <a:sym typeface="Roboto"/>
              </a:rPr>
              <a:t>: Scaling up of a identical containers with in a cluster is very easy based on real time traffic.</a:t>
            </a:r>
            <a:endParaRPr sz="24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0" y="0"/>
            <a:ext cx="9143999" cy="521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