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483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567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712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131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3/27/2022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107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73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8424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80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841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7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279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865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A86D60-C2D8-4FF8-A867-1FF0A84F5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/>
          </a:bodyPr>
          <a:lstStyle/>
          <a:p>
            <a:r>
              <a:rPr lang="en-US" dirty="0"/>
              <a:t>Student Placement Predicter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F24C5-2E66-45FA-A621-97DAE3332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150937"/>
          </a:xfrm>
        </p:spPr>
        <p:txBody>
          <a:bodyPr anchor="t">
            <a:normAutofit/>
          </a:bodyPr>
          <a:lstStyle/>
          <a:p>
            <a:r>
              <a:rPr lang="en-US" dirty="0"/>
              <a:t>Jared Ahenkora-Kwakyi</a:t>
            </a:r>
            <a:br>
              <a:rPr lang="en-US" dirty="0"/>
            </a:br>
            <a:endParaRPr lang="en-US" dirty="0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7" name="Picture 3" descr="Multicolored smoke gradient">
            <a:extLst>
              <a:ext uri="{FF2B5EF4-FFF2-40B4-BE49-F238E27FC236}">
                <a16:creationId xmlns:a16="http://schemas.microsoft.com/office/drawing/2014/main" id="{222FB249-D278-CB5B-F3EE-06821803E3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28" r="27684" b="-1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7542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83D18-76B9-4F4F-A1EC-9C4BA0213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 to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D2462-E07F-4594-A3A8-1C526714A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dataset consists of placement data for students at an undisclosed university.</a:t>
            </a:r>
          </a:p>
          <a:p>
            <a:r>
              <a:rPr lang="en-US" dirty="0"/>
              <a:t>The data includes secondary and higher education percentages and specializations.</a:t>
            </a:r>
          </a:p>
          <a:p>
            <a:r>
              <a:rPr lang="en-US" dirty="0"/>
              <a:t>We also see degree specializations, the type, and work experience of each student.</a:t>
            </a:r>
          </a:p>
        </p:txBody>
      </p:sp>
    </p:spTree>
    <p:extLst>
      <p:ext uri="{BB962C8B-B14F-4D97-AF65-F5344CB8AC3E}">
        <p14:creationId xmlns:p14="http://schemas.microsoft.com/office/powerpoint/2010/main" val="2995514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12B42-B93C-4425-8CAF-3518116B4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The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43E89-44A7-4940-831E-B67A98342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The goal of my analysis was to determine which factors contributed to a student's placement.</a:t>
            </a:r>
          </a:p>
        </p:txBody>
      </p:sp>
    </p:spTree>
    <p:extLst>
      <p:ext uri="{BB962C8B-B14F-4D97-AF65-F5344CB8AC3E}">
        <p14:creationId xmlns:p14="http://schemas.microsoft.com/office/powerpoint/2010/main" val="3787311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D5DB6-7A7B-4089-A982-EB3F40310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CDBC2-8F6D-44AD-A4ED-CBA0C5513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 data that I decided not to include was the salary of placed students because that information was incumbent on whether the student got placed.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 made the serial numbers the index. It was an unneeded column alone, but I could use it as an index reference for each individual student.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 ordinal encoded two columns so they could be used with the algorithm; </a:t>
            </a:r>
            <a:r>
              <a:rPr lang="en-US" dirty="0" err="1"/>
              <a:t>workex</a:t>
            </a:r>
            <a:r>
              <a:rPr lang="en-US" dirty="0"/>
              <a:t> and placement status. Doing this allowed me to view the correlation between them and every other needed column on a heatmap.</a:t>
            </a:r>
          </a:p>
        </p:txBody>
      </p:sp>
    </p:spTree>
    <p:extLst>
      <p:ext uri="{BB962C8B-B14F-4D97-AF65-F5344CB8AC3E}">
        <p14:creationId xmlns:p14="http://schemas.microsoft.com/office/powerpoint/2010/main" val="2039477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12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14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0" name="Freeform: Shape 16">
            <a:extLst>
              <a:ext uri="{FF2B5EF4-FFF2-40B4-BE49-F238E27FC236}">
                <a16:creationId xmlns:a16="http://schemas.microsoft.com/office/drawing/2014/main" id="{BC0385E9-02B2-4941-889A-EAD43F5BB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36139" y="0"/>
            <a:ext cx="5455860" cy="6858000"/>
          </a:xfrm>
          <a:custGeom>
            <a:avLst/>
            <a:gdLst>
              <a:gd name="connsiteX0" fmla="*/ 3832837 w 5455860"/>
              <a:gd name="connsiteY0" fmla="*/ 0 h 6858000"/>
              <a:gd name="connsiteX1" fmla="*/ 2739604 w 5455860"/>
              <a:gd name="connsiteY1" fmla="*/ 0 h 6858000"/>
              <a:gd name="connsiteX2" fmla="*/ 1959438 w 5455860"/>
              <a:gd name="connsiteY2" fmla="*/ 0 h 6858000"/>
              <a:gd name="connsiteX3" fmla="*/ 1895061 w 5455860"/>
              <a:gd name="connsiteY3" fmla="*/ 0 h 6858000"/>
              <a:gd name="connsiteX4" fmla="*/ 249909 w 5455860"/>
              <a:gd name="connsiteY4" fmla="*/ 0 h 6858000"/>
              <a:gd name="connsiteX5" fmla="*/ 0 w 5455860"/>
              <a:gd name="connsiteY5" fmla="*/ 0 h 6858000"/>
              <a:gd name="connsiteX6" fmla="*/ 0 w 5455860"/>
              <a:gd name="connsiteY6" fmla="*/ 6858000 h 6858000"/>
              <a:gd name="connsiteX7" fmla="*/ 249909 w 5455860"/>
              <a:gd name="connsiteY7" fmla="*/ 6858000 h 6858000"/>
              <a:gd name="connsiteX8" fmla="*/ 1895061 w 5455860"/>
              <a:gd name="connsiteY8" fmla="*/ 6858000 h 6858000"/>
              <a:gd name="connsiteX9" fmla="*/ 1959438 w 5455860"/>
              <a:gd name="connsiteY9" fmla="*/ 6858000 h 6858000"/>
              <a:gd name="connsiteX10" fmla="*/ 2739604 w 5455860"/>
              <a:gd name="connsiteY10" fmla="*/ 6858000 h 6858000"/>
              <a:gd name="connsiteX11" fmla="*/ 2953106 w 5455860"/>
              <a:gd name="connsiteY11" fmla="*/ 6858000 h 6858000"/>
              <a:gd name="connsiteX12" fmla="*/ 3064862 w 5455860"/>
              <a:gd name="connsiteY12" fmla="*/ 6780599 h 6858000"/>
              <a:gd name="connsiteX13" fmla="*/ 3581510 w 5455860"/>
              <a:gd name="connsiteY13" fmla="*/ 6374814 h 6858000"/>
              <a:gd name="connsiteX14" fmla="*/ 5455860 w 5455860"/>
              <a:gd name="connsiteY14" fmla="*/ 3621656 h 6858000"/>
              <a:gd name="connsiteX15" fmla="*/ 3854961 w 5455860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55860" h="685800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1" name="Freeform: Shape 18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5586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2" name="Freeform: Shape 20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69160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3" name="Title 3">
            <a:extLst>
              <a:ext uri="{FF2B5EF4-FFF2-40B4-BE49-F238E27FC236}">
                <a16:creationId xmlns:a16="http://schemas.microsoft.com/office/drawing/2014/main" id="{011DCA43-150E-4437-B014-5611F3D47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4530" y="970962"/>
            <a:ext cx="4148511" cy="717547"/>
          </a:xfrm>
        </p:spPr>
        <p:txBody>
          <a:bodyPr vert="horz" lIns="109728" tIns="109728" rIns="109728" bIns="91440" rtlCol="0" anchor="b">
            <a:normAutofit fontScale="90000"/>
          </a:bodyPr>
          <a:lstStyle/>
          <a:p>
            <a:pPr algn="ctr">
              <a:lnSpc>
                <a:spcPct val="130000"/>
              </a:lnSpc>
            </a:pPr>
            <a:r>
              <a:rPr lang="en-US" sz="3200" dirty="0"/>
              <a:t>Heatmap</a:t>
            </a:r>
          </a:p>
        </p:txBody>
      </p:sp>
      <p:pic>
        <p:nvPicPr>
          <p:cNvPr id="8" name="Picture Placeholder 7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47333701-56DD-497B-8D7C-AD50925B451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" r="1316" b="1008"/>
          <a:stretch/>
        </p:blipFill>
        <p:spPr>
          <a:xfrm>
            <a:off x="253201" y="507667"/>
            <a:ext cx="5632516" cy="5842665"/>
          </a:xfrm>
          <a:prstGeom prst="rect">
            <a:avLst/>
          </a:prstGeom>
        </p:spPr>
      </p:pic>
      <p:sp>
        <p:nvSpPr>
          <p:cNvPr id="54" name="Text Placeholder 5">
            <a:extLst>
              <a:ext uri="{FF2B5EF4-FFF2-40B4-BE49-F238E27FC236}">
                <a16:creationId xmlns:a16="http://schemas.microsoft.com/office/drawing/2014/main" id="{D5DBFB31-044D-4F9F-9121-CFAED07AC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57104" y="1871312"/>
            <a:ext cx="4023361" cy="3714676"/>
          </a:xfrm>
        </p:spPr>
        <p:txBody>
          <a:bodyPr vert="horz" lIns="109728" tIns="109728" rIns="109728" bIns="91440" rtlCol="0">
            <a:normAutofit fontScale="85000" lnSpcReduction="20000"/>
          </a:bodyPr>
          <a:lstStyle/>
          <a:p>
            <a:pPr marL="285750" indent="-285750">
              <a:spcBef>
                <a:spcPts val="930"/>
              </a:spcBef>
              <a:buFont typeface="Arial" panose="020B0604020202020204" pitchFamily="34" charset="0"/>
              <a:buChar char="•"/>
            </a:pPr>
            <a:r>
              <a:rPr lang="en-US" dirty="0"/>
              <a:t>From this heatmap, We saw multiple strong correlations between specific columns and the placement status of a student.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Secondary Education percentage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Higher Secondary Education percentage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Degree Percentage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Work Experience had a smaller correlation, but It was enough for me to seriously consider it as a determining factor. </a:t>
            </a:r>
          </a:p>
        </p:txBody>
      </p:sp>
    </p:spTree>
    <p:extLst>
      <p:ext uri="{BB962C8B-B14F-4D97-AF65-F5344CB8AC3E}">
        <p14:creationId xmlns:p14="http://schemas.microsoft.com/office/powerpoint/2010/main" val="1888564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C0385E9-02B2-4941-889A-EAD43F5BB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36139" y="0"/>
            <a:ext cx="5455860" cy="6858000"/>
          </a:xfrm>
          <a:custGeom>
            <a:avLst/>
            <a:gdLst>
              <a:gd name="connsiteX0" fmla="*/ 3832837 w 5455860"/>
              <a:gd name="connsiteY0" fmla="*/ 0 h 6858000"/>
              <a:gd name="connsiteX1" fmla="*/ 2739604 w 5455860"/>
              <a:gd name="connsiteY1" fmla="*/ 0 h 6858000"/>
              <a:gd name="connsiteX2" fmla="*/ 1959438 w 5455860"/>
              <a:gd name="connsiteY2" fmla="*/ 0 h 6858000"/>
              <a:gd name="connsiteX3" fmla="*/ 1895061 w 5455860"/>
              <a:gd name="connsiteY3" fmla="*/ 0 h 6858000"/>
              <a:gd name="connsiteX4" fmla="*/ 249909 w 5455860"/>
              <a:gd name="connsiteY4" fmla="*/ 0 h 6858000"/>
              <a:gd name="connsiteX5" fmla="*/ 0 w 5455860"/>
              <a:gd name="connsiteY5" fmla="*/ 0 h 6858000"/>
              <a:gd name="connsiteX6" fmla="*/ 0 w 5455860"/>
              <a:gd name="connsiteY6" fmla="*/ 6858000 h 6858000"/>
              <a:gd name="connsiteX7" fmla="*/ 249909 w 5455860"/>
              <a:gd name="connsiteY7" fmla="*/ 6858000 h 6858000"/>
              <a:gd name="connsiteX8" fmla="*/ 1895061 w 5455860"/>
              <a:gd name="connsiteY8" fmla="*/ 6858000 h 6858000"/>
              <a:gd name="connsiteX9" fmla="*/ 1959438 w 5455860"/>
              <a:gd name="connsiteY9" fmla="*/ 6858000 h 6858000"/>
              <a:gd name="connsiteX10" fmla="*/ 2739604 w 5455860"/>
              <a:gd name="connsiteY10" fmla="*/ 6858000 h 6858000"/>
              <a:gd name="connsiteX11" fmla="*/ 2953106 w 5455860"/>
              <a:gd name="connsiteY11" fmla="*/ 6858000 h 6858000"/>
              <a:gd name="connsiteX12" fmla="*/ 3064862 w 5455860"/>
              <a:gd name="connsiteY12" fmla="*/ 6780599 h 6858000"/>
              <a:gd name="connsiteX13" fmla="*/ 3581510 w 5455860"/>
              <a:gd name="connsiteY13" fmla="*/ 6374814 h 6858000"/>
              <a:gd name="connsiteX14" fmla="*/ 5455860 w 5455860"/>
              <a:gd name="connsiteY14" fmla="*/ 3621656 h 6858000"/>
              <a:gd name="connsiteX15" fmla="*/ 3854961 w 5455860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55860" h="685800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5586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69160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AFA00A-74B8-4402-8E09-9DB00F70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4530" y="724761"/>
            <a:ext cx="4148511" cy="81395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en-US" sz="3200" dirty="0"/>
              <a:t>Histplots</a:t>
            </a:r>
          </a:p>
        </p:txBody>
      </p:sp>
      <p:pic>
        <p:nvPicPr>
          <p:cNvPr id="6" name="Picture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D665C2C7-5031-45BF-B7AA-68A296437A3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" b="-569"/>
          <a:stretch/>
        </p:blipFill>
        <p:spPr>
          <a:xfrm>
            <a:off x="160766" y="228600"/>
            <a:ext cx="6622213" cy="6400799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A0247A-D0EC-4830-B0AA-16FA4F2BA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57104" y="1726457"/>
            <a:ext cx="4023361" cy="4484220"/>
          </a:xfrm>
        </p:spPr>
        <p:txBody>
          <a:bodyPr vert="horz" lIns="109728" tIns="109728" rIns="109728" bIns="91440" rtlCol="0">
            <a:normAutofit/>
          </a:bodyPr>
          <a:lstStyle/>
          <a:p>
            <a:pPr indent="-28575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z="1100" dirty="0"/>
              <a:t>This histplot was used to give me a quick understanding of where all the students fell in relation to different completion percentages for individual programs.</a:t>
            </a:r>
          </a:p>
          <a:p>
            <a:pPr indent="-28575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z="1100" dirty="0"/>
              <a:t>We also see a majorly unbalanced target are with a significantly higher number of placed students compared to those that weren’t placed.</a:t>
            </a:r>
          </a:p>
          <a:p>
            <a:pPr indent="-28575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z="1100" dirty="0"/>
              <a:t>We also see that a large majority of the students are midway through there degrees and education. What does this mean?</a:t>
            </a:r>
          </a:p>
          <a:p>
            <a:pPr marL="457200" lvl="2" indent="-285750">
              <a:lnSpc>
                <a:spcPct val="130000"/>
              </a:lnSpc>
              <a:buFont typeface="Corbel" panose="020B0503020204020204" pitchFamily="34" charset="0"/>
              <a:buChar char="•"/>
            </a:pPr>
            <a:r>
              <a:rPr lang="en-US" sz="1100" i="0" dirty="0"/>
              <a:t>That told me that there was a combination of percentages that would lead to a student's placement. Not just if they completed a program vs. someone that did not. </a:t>
            </a:r>
          </a:p>
          <a:p>
            <a:pPr>
              <a:lnSpc>
                <a:spcPct val="130000"/>
              </a:lnSpc>
              <a:spcBef>
                <a:spcPts val="930"/>
              </a:spcBef>
            </a:pP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332229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85C77F-CF00-4291-8DD4-2F005A51F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021550E-0F13-4220-AD04-2E0DA5EC6F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190879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DarkSeedLeftStep">
      <a:dk1>
        <a:srgbClr val="000000"/>
      </a:dk1>
      <a:lt1>
        <a:srgbClr val="FFFFFF"/>
      </a:lt1>
      <a:dk2>
        <a:srgbClr val="1A212E"/>
      </a:dk2>
      <a:lt2>
        <a:srgbClr val="F0F3F1"/>
      </a:lt2>
      <a:accent1>
        <a:srgbClr val="E729A7"/>
      </a:accent1>
      <a:accent2>
        <a:srgbClr val="C517D5"/>
      </a:accent2>
      <a:accent3>
        <a:srgbClr val="8829E7"/>
      </a:accent3>
      <a:accent4>
        <a:srgbClr val="3E30D9"/>
      </a:accent4>
      <a:accent5>
        <a:srgbClr val="2968E7"/>
      </a:accent5>
      <a:accent6>
        <a:srgbClr val="17A5D5"/>
      </a:accent6>
      <a:hlink>
        <a:srgbClr val="3F54BF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321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Meiryo</vt:lpstr>
      <vt:lpstr>Arial</vt:lpstr>
      <vt:lpstr>Corbel</vt:lpstr>
      <vt:lpstr>SketchLinesVTI</vt:lpstr>
      <vt:lpstr>Student Placement Predicter</vt:lpstr>
      <vt:lpstr>Introduction to Data</vt:lpstr>
      <vt:lpstr>The Question</vt:lpstr>
      <vt:lpstr>Data Cleaning</vt:lpstr>
      <vt:lpstr>Heatmap</vt:lpstr>
      <vt:lpstr>Histplots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Placement Predicter</dc:title>
  <dc:creator>Jared AHENKORA-KWAKYI</dc:creator>
  <cp:lastModifiedBy>Jared AHENKORA-KWAKYI</cp:lastModifiedBy>
  <cp:revision>4</cp:revision>
  <dcterms:created xsi:type="dcterms:W3CDTF">2022-03-28T00:07:46Z</dcterms:created>
  <dcterms:modified xsi:type="dcterms:W3CDTF">2022-03-28T01:07:12Z</dcterms:modified>
</cp:coreProperties>
</file>